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6"/>
  </p:notesMasterIdLst>
  <p:handoutMasterIdLst>
    <p:handoutMasterId r:id="rId17"/>
  </p:handoutMasterIdLst>
  <p:sldIdLst>
    <p:sldId id="272" r:id="rId5"/>
    <p:sldId id="286" r:id="rId6"/>
    <p:sldId id="287" r:id="rId7"/>
    <p:sldId id="288" r:id="rId8"/>
    <p:sldId id="289" r:id="rId9"/>
    <p:sldId id="290" r:id="rId10"/>
    <p:sldId id="291" r:id="rId11"/>
    <p:sldId id="298" r:id="rId12"/>
    <p:sldId id="299" r:id="rId13"/>
    <p:sldId id="30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94721"/>
  </p:normalViewPr>
  <p:slideViewPr>
    <p:cSldViewPr snapToGrid="0" snapToObjects="1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D262DFA-DE9A-5CD6-2A1C-2A2570F14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F010AE-F61C-502F-5079-F80BA6C391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85D7A-391D-4EF1-B78C-ED310499BE1E}" type="datetimeFigureOut">
              <a:rPr lang="hu-HU" smtClean="0"/>
              <a:t>2025. 01. 29.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070BED0-590E-0CFD-6283-A5CCB63E8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E163C4-4C79-9066-0973-F367660EA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A0E1-8E1C-4678-A1A1-AB06D65BCE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507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E6B3D7-BC22-0B08-BE3C-99A10374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320550-BCB6-B3F4-2D4C-E95663C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156758-986B-55DF-425C-4166A93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40C8F6E-F245-1E2E-0A87-37FF2F62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2813-AC52-43A1-A8A9-FA178ABD5B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8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08F2813-AC52-43A1-A8A9-FA178ABD5B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7" r:id="rId3"/>
    <p:sldLayoutId id="2147483765" r:id="rId4"/>
    <p:sldLayoutId id="2147483684" r:id="rId5"/>
    <p:sldLayoutId id="2147483685" r:id="rId6"/>
    <p:sldLayoutId id="2147483686" r:id="rId7"/>
    <p:sldLayoutId id="2147483688" r:id="rId8"/>
    <p:sldLayoutId id="2147483689" r:id="rId9"/>
    <p:sldLayoutId id="2147483711" r:id="rId10"/>
    <p:sldLayoutId id="2147483690" r:id="rId11"/>
    <p:sldLayoutId id="2147483761" r:id="rId12"/>
    <p:sldLayoutId id="2147483746" r:id="rId13"/>
    <p:sldLayoutId id="2147483747" r:id="rId14"/>
    <p:sldLayoutId id="2147483691" r:id="rId15"/>
    <p:sldLayoutId id="2147483692" r:id="rId16"/>
    <p:sldLayoutId id="2147483693" r:id="rId17"/>
    <p:sldLayoutId id="2147483694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4000" dirty="0"/>
              <a:t>Orvosi eszközök szegmentálása MICCAI adathalmazon</a:t>
            </a:r>
            <a:endParaRPr lang="en-US" sz="4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37636D9-F12E-4CE8-73E8-B8946B74BC84}"/>
              </a:ext>
            </a:extLst>
          </p:cNvPr>
          <p:cNvSpPr txBox="1"/>
          <p:nvPr/>
        </p:nvSpPr>
        <p:spPr>
          <a:xfrm>
            <a:off x="5412126" y="4943193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Tóth Gergely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393B1A8-1DB6-0D9D-DA2F-2432C8A87592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0C6A-8A55-ADFF-C423-8FB19587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1898-1741-9919-9B32-DA16E08C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Webalkalmazás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4F7987C-E3E9-5047-4AEF-B0422393A303}"/>
              </a:ext>
            </a:extLst>
          </p:cNvPr>
          <p:cNvSpPr txBox="1"/>
          <p:nvPr/>
        </p:nvSpPr>
        <p:spPr>
          <a:xfrm>
            <a:off x="702398" y="2136338"/>
            <a:ext cx="50646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Bárki számára elérhető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korábban kiválasztott modell dolgozik a háttérben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6C92DC6-6133-832A-BEDD-D549F485E2C6}"/>
              </a:ext>
            </a:extLst>
          </p:cNvPr>
          <p:cNvSpPr txBox="1"/>
          <p:nvPr/>
        </p:nvSpPr>
        <p:spPr>
          <a:xfrm>
            <a:off x="11353800" y="60043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5" name="Kép 4" descr="A képen szöveg, képernyőkép látható&#10;&#10;Automatikusan generált leírás">
            <a:extLst>
              <a:ext uri="{FF2B5EF4-FFF2-40B4-BE49-F238E27FC236}">
                <a16:creationId xmlns:a16="http://schemas.microsoft.com/office/drawing/2014/main" id="{A4811ACD-BD4B-D791-407B-D52E1A98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05" y="47530"/>
            <a:ext cx="3292717" cy="676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8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öveg helye 10">
            <a:extLst>
              <a:ext uri="{FF2B5EF4-FFF2-40B4-BE49-F238E27FC236}">
                <a16:creationId xmlns:a16="http://schemas.microsoft.com/office/drawing/2014/main" id="{AA242A9E-B59B-CB97-6A27-0123D304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3017044"/>
            <a:ext cx="5157787" cy="823912"/>
          </a:xfrm>
        </p:spPr>
        <p:txBody>
          <a:bodyPr/>
          <a:lstStyle/>
          <a:p>
            <a:r>
              <a:rPr lang="hu-HU" sz="3600" dirty="0"/>
              <a:t>Köszönöm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CDCD554-8DE4-08D4-2504-4076918CD598}"/>
              </a:ext>
            </a:extLst>
          </p:cNvPr>
          <p:cNvSpPr txBox="1"/>
          <p:nvPr/>
        </p:nvSpPr>
        <p:spPr>
          <a:xfrm>
            <a:off x="11353800" y="60043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8925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A feladat bemutatása</a:t>
            </a:r>
            <a:endParaRPr lang="en-US" dirty="0"/>
          </a:p>
        </p:txBody>
      </p:sp>
      <p:pic>
        <p:nvPicPr>
          <p:cNvPr id="6" name="Kép 5" descr="A képen gép, robot látható&#10;&#10;Automatikusan generált leírás">
            <a:extLst>
              <a:ext uri="{FF2B5EF4-FFF2-40B4-BE49-F238E27FC236}">
                <a16:creationId xmlns:a16="http://schemas.microsoft.com/office/drawing/2014/main" id="{57104F22-8C0F-4D1F-536D-ACA20F96C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65" y="1304043"/>
            <a:ext cx="3947235" cy="447944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A8D339F-7FBF-89C2-99EB-3CADA0C4B4C1}"/>
              </a:ext>
            </a:extLst>
          </p:cNvPr>
          <p:cNvSpPr txBox="1"/>
          <p:nvPr/>
        </p:nvSpPr>
        <p:spPr>
          <a:xfrm>
            <a:off x="702398" y="2136338"/>
            <a:ext cx="506465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Da Vinci műtőrobot egy forradalmi sebészeti rendszer, amely lehetővé teszi a sebészek számára, hogy minimálisan </a:t>
            </a:r>
            <a:r>
              <a:rPr lang="hu-HU" dirty="0" err="1">
                <a:solidFill>
                  <a:schemeClr val="bg1"/>
                </a:solidFill>
              </a:rPr>
              <a:t>invazív</a:t>
            </a:r>
            <a:r>
              <a:rPr lang="hu-HU" dirty="0">
                <a:solidFill>
                  <a:schemeClr val="bg1"/>
                </a:solidFill>
              </a:rPr>
              <a:t> műtéteket hajtsanak végre kiemelkedő pontossággal és rugalmassággal.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robot rendelkezik többek között egy endoszkópos karral, mely nagy felbontású 3D kamerát tartalmaz, amely lehetővé teszi a sebész számára, hogy részletes és nagyított képet kapjon a műtéti területről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82CE7A1-B2C7-EAC3-B8B9-C5AD64C3B5D6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4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Képszegmentálás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8D339F-7FBF-89C2-99EB-3CADA0C4B4C1}"/>
              </a:ext>
            </a:extLst>
          </p:cNvPr>
          <p:cNvSpPr txBox="1"/>
          <p:nvPr/>
        </p:nvSpPr>
        <p:spPr>
          <a:xfrm>
            <a:off x="702398" y="2136338"/>
            <a:ext cx="5064659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kamerakép szegmentálásának szerepe a sebészetben: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Struktúrák különválasztása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Pontos azonosítás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Navigáció és tervezés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Oktatás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4E82AB5-A4E2-CE46-62CF-3F132EB9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85" y="1171412"/>
            <a:ext cx="3282141" cy="2518961"/>
          </a:xfrm>
          <a:prstGeom prst="rect">
            <a:avLst/>
          </a:prstGeom>
        </p:spPr>
      </p:pic>
      <p:pic>
        <p:nvPicPr>
          <p:cNvPr id="7" name="Kép 6" descr="A képen vázlat, íróeszköz, fekete-fehér látható&#10;&#10;Automatikusan generált leírás">
            <a:extLst>
              <a:ext uri="{FF2B5EF4-FFF2-40B4-BE49-F238E27FC236}">
                <a16:creationId xmlns:a16="http://schemas.microsoft.com/office/drawing/2014/main" id="{55506E1C-E0EC-2679-3E1C-B012F479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286" y="3823004"/>
            <a:ext cx="3282140" cy="251896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626AF33D-E788-BDE7-703E-E3EE47737D1A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205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U-net</a:t>
            </a:r>
            <a:endParaRPr lang="en-US" dirty="0"/>
          </a:p>
        </p:txBody>
      </p:sp>
      <p:pic>
        <p:nvPicPr>
          <p:cNvPr id="4" name="Kép 3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BB153057-AC87-8A91-B6AE-9553598C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26" y="1860144"/>
            <a:ext cx="5146810" cy="34290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633DEB2-DB38-8801-3954-E29A7E418EE7}"/>
              </a:ext>
            </a:extLst>
          </p:cNvPr>
          <p:cNvSpPr txBox="1"/>
          <p:nvPr/>
        </p:nvSpPr>
        <p:spPr>
          <a:xfrm>
            <a:off x="702399" y="1952971"/>
            <a:ext cx="51468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U-Net egy speciális típusú </a:t>
            </a:r>
            <a:r>
              <a:rPr lang="hu-HU" dirty="0" err="1">
                <a:solidFill>
                  <a:schemeClr val="bg1"/>
                </a:solidFill>
              </a:rPr>
              <a:t>konvolúciós</a:t>
            </a:r>
            <a:r>
              <a:rPr lang="hu-HU" dirty="0">
                <a:solidFill>
                  <a:schemeClr val="bg1"/>
                </a:solidFill>
              </a:rPr>
              <a:t> neurális hálózat (CNN), amelyet elsősorban orvosi képfeldolgozásra és szegmentációra fejlesztettek ki. Az </a:t>
            </a:r>
            <a:r>
              <a:rPr lang="hu-HU" dirty="0" err="1">
                <a:solidFill>
                  <a:schemeClr val="bg1"/>
                </a:solidFill>
              </a:rPr>
              <a:t>UNet</a:t>
            </a:r>
            <a:r>
              <a:rPr lang="hu-HU" dirty="0">
                <a:solidFill>
                  <a:schemeClr val="bg1"/>
                </a:solidFill>
              </a:rPr>
              <a:t> hálózatot Olaf </a:t>
            </a:r>
            <a:r>
              <a:rPr lang="hu-HU" dirty="0" err="1">
                <a:solidFill>
                  <a:schemeClr val="bg1"/>
                </a:solidFill>
              </a:rPr>
              <a:t>Ronneberger</a:t>
            </a:r>
            <a:r>
              <a:rPr lang="hu-HU" dirty="0">
                <a:solidFill>
                  <a:schemeClr val="bg1"/>
                </a:solidFill>
              </a:rPr>
              <a:t> és kollégái vezették be 2015-ben.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Neve, az architektúra U alakú struktúrájára utal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Főbb részei: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Levonó útvonal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Middle</a:t>
            </a:r>
            <a:r>
              <a:rPr lang="hu-HU" dirty="0">
                <a:solidFill>
                  <a:schemeClr val="bg1"/>
                </a:solidFill>
              </a:rPr>
              <a:t> rész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Felvonó útvonal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F53DC8A-A439-5010-B190-5807EE97B61A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084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Metrikák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8D339F-7FBF-89C2-99EB-3CADA0C4B4C1}"/>
              </a:ext>
            </a:extLst>
          </p:cNvPr>
          <p:cNvSpPr txBox="1"/>
          <p:nvPr/>
        </p:nvSpPr>
        <p:spPr>
          <a:xfrm>
            <a:off x="702398" y="2511208"/>
            <a:ext cx="5064659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Az </a:t>
            </a:r>
            <a:r>
              <a:rPr lang="hu-HU" dirty="0" err="1">
                <a:solidFill>
                  <a:schemeClr val="bg1"/>
                </a:solidFill>
              </a:rPr>
              <a:t>IoU</a:t>
            </a:r>
            <a:r>
              <a:rPr lang="hu-HU" dirty="0">
                <a:solidFill>
                  <a:schemeClr val="bg1"/>
                </a:solidFill>
              </a:rPr>
              <a:t> (</a:t>
            </a:r>
            <a:r>
              <a:rPr lang="hu-HU" dirty="0" err="1">
                <a:solidFill>
                  <a:schemeClr val="bg1"/>
                </a:solidFill>
              </a:rPr>
              <a:t>Intersection</a:t>
            </a:r>
            <a:r>
              <a:rPr lang="hu-HU" dirty="0">
                <a:solidFill>
                  <a:schemeClr val="bg1"/>
                </a:solidFill>
              </a:rPr>
              <a:t> over Union) a szegmentációs teljesítmény mérésére szolgáló metrika, amely az átfedés mértékét méri az </a:t>
            </a:r>
            <a:r>
              <a:rPr lang="hu-HU" dirty="0" err="1">
                <a:solidFill>
                  <a:schemeClr val="bg1"/>
                </a:solidFill>
              </a:rPr>
              <a:t>előrejelzett</a:t>
            </a:r>
            <a:r>
              <a:rPr lang="hu-HU" dirty="0">
                <a:solidFill>
                  <a:schemeClr val="bg1"/>
                </a:solidFill>
              </a:rPr>
              <a:t> és a valós szegmensek között.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</a:t>
            </a:r>
            <a:r>
              <a:rPr lang="hu-HU" dirty="0" err="1">
                <a:solidFill>
                  <a:schemeClr val="bg1"/>
                </a:solidFill>
              </a:rPr>
              <a:t>Dice</a:t>
            </a:r>
            <a:r>
              <a:rPr lang="hu-HU" dirty="0">
                <a:solidFill>
                  <a:schemeClr val="bg1"/>
                </a:solidFill>
              </a:rPr>
              <a:t> koefficiens egy statisztikai eszköz, amely két halmaz hasonlóságának mérésére szolgál. Gyakran használják a képfeldolgozásban, különösen a szegmentációs feladatok teljesítményének értékelésére.</a:t>
            </a:r>
          </a:p>
        </p:txBody>
      </p:sp>
      <p:pic>
        <p:nvPicPr>
          <p:cNvPr id="4" name="Kép 3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E954CF22-FA64-9D05-4857-8380D6D3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89" y="1582093"/>
            <a:ext cx="3848009" cy="2121749"/>
          </a:xfrm>
          <a:prstGeom prst="rect">
            <a:avLst/>
          </a:prstGeom>
        </p:spPr>
      </p:pic>
      <p:pic>
        <p:nvPicPr>
          <p:cNvPr id="7" name="Kép 6" descr="A képen szöveg, képernyőkép, kör, diagram látható&#10;&#10;Automatikusan generált leírás">
            <a:extLst>
              <a:ext uri="{FF2B5EF4-FFF2-40B4-BE49-F238E27FC236}">
                <a16:creationId xmlns:a16="http://schemas.microsoft.com/office/drawing/2014/main" id="{D45960A9-880A-39CC-066A-6BBF8AB4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89" y="3947356"/>
            <a:ext cx="3848009" cy="240598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0898315-63AF-FD9E-AE67-A01B6B4EF20D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1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Eredmények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8D339F-7FBF-89C2-99EB-3CADA0C4B4C1}"/>
              </a:ext>
            </a:extLst>
          </p:cNvPr>
          <p:cNvSpPr txBox="1"/>
          <p:nvPr/>
        </p:nvSpPr>
        <p:spPr>
          <a:xfrm>
            <a:off x="702398" y="2136338"/>
            <a:ext cx="50646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IoU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score</a:t>
            </a:r>
            <a:r>
              <a:rPr lang="hu-HU" dirty="0">
                <a:solidFill>
                  <a:schemeClr val="bg1"/>
                </a:solidFill>
              </a:rPr>
              <a:t>: 0.3338545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Dice</a:t>
            </a:r>
            <a:r>
              <a:rPr lang="hu-HU" dirty="0">
                <a:solidFill>
                  <a:schemeClr val="bg1"/>
                </a:solidFill>
              </a:rPr>
              <a:t> Koefficiens: 0.500586148</a:t>
            </a:r>
          </a:p>
          <a:p>
            <a:pPr>
              <a:spcAft>
                <a:spcPts val="600"/>
              </a:spcAft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 descr="A képen képernyőkép, szöveg, fekete, Diagram látható&#10;&#10;Automatikusan generált leírás">
            <a:extLst>
              <a:ext uri="{FF2B5EF4-FFF2-40B4-BE49-F238E27FC236}">
                <a16:creationId xmlns:a16="http://schemas.microsoft.com/office/drawing/2014/main" id="{7BAB6F17-24A6-CBD0-BDB1-903524EE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81" y="3697932"/>
            <a:ext cx="6879952" cy="2599849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7082FE9-6A26-F94A-33E5-77201D687736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8682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Optimalizálás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8D339F-7FBF-89C2-99EB-3CADA0C4B4C1}"/>
              </a:ext>
            </a:extLst>
          </p:cNvPr>
          <p:cNvSpPr txBox="1"/>
          <p:nvPr/>
        </p:nvSpPr>
        <p:spPr>
          <a:xfrm>
            <a:off x="702398" y="2136338"/>
            <a:ext cx="506465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Hiperparaméterek</a:t>
            </a:r>
            <a:r>
              <a:rPr lang="hu-HU" dirty="0">
                <a:solidFill>
                  <a:schemeClr val="bg1"/>
                </a:solidFill>
              </a:rPr>
              <a:t> változtatása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Több tanító adat használata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Hosszabb idejű tanítás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Több adat feldolgozása </a:t>
            </a:r>
            <a:r>
              <a:rPr lang="hu-HU" dirty="0" err="1">
                <a:solidFill>
                  <a:schemeClr val="bg1"/>
                </a:solidFill>
              </a:rPr>
              <a:t>iterációnként</a:t>
            </a:r>
            <a:endParaRPr lang="hu-HU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E3ACDCE-4957-059B-E454-21974161A342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6" name="Kép 5" descr="A képen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F82FC790-E099-55A3-FA48-864B49215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12" y="3575445"/>
            <a:ext cx="8046290" cy="31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5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984D-43F0-3CC5-37E1-04CDA03C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459-0B0E-AC98-DDF3-F51FDEBC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Modellek létrehozása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04967ED-EC06-604D-F0BC-6A1014DB72CC}"/>
              </a:ext>
            </a:extLst>
          </p:cNvPr>
          <p:cNvSpPr txBox="1"/>
          <p:nvPr/>
        </p:nvSpPr>
        <p:spPr>
          <a:xfrm>
            <a:off x="702398" y="2136338"/>
            <a:ext cx="50646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Különféle architektúra vagy paraméter módosításokkal modellek létrehozása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Szűrőméret módosítás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Szűrőszám módosítás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MaxPooling</a:t>
            </a:r>
            <a:r>
              <a:rPr lang="hu-HU" dirty="0">
                <a:solidFill>
                  <a:schemeClr val="bg1"/>
                </a:solidFill>
              </a:rPr>
              <a:t> méretének módosítása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Rétegek számának módosítása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F20B6B9-8389-022A-D07D-04122975FAAF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3109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A0163-9CB3-77D2-25A7-A4706A99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7206-51BD-6AF7-04AE-AF811C60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1304043"/>
            <a:ext cx="10515600" cy="556101"/>
          </a:xfrm>
        </p:spPr>
        <p:txBody>
          <a:bodyPr/>
          <a:lstStyle/>
          <a:p>
            <a:r>
              <a:rPr lang="hu-HU" dirty="0"/>
              <a:t>Eredmények kiértékelése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3ABEEFD-1FA8-1ED0-4D20-07E50E8A412A}"/>
              </a:ext>
            </a:extLst>
          </p:cNvPr>
          <p:cNvSpPr txBox="1"/>
          <p:nvPr/>
        </p:nvSpPr>
        <p:spPr>
          <a:xfrm>
            <a:off x="702398" y="1887025"/>
            <a:ext cx="5064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Korábban bemutatott metrikák alapján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Megnövelt rétegszámmal felépített modell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IoU</a:t>
            </a:r>
            <a:r>
              <a:rPr lang="hu-HU" dirty="0">
                <a:solidFill>
                  <a:schemeClr val="bg1"/>
                </a:solidFill>
              </a:rPr>
              <a:t>: 0.9816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Dice</a:t>
            </a:r>
            <a:r>
              <a:rPr lang="hu-HU" dirty="0">
                <a:solidFill>
                  <a:schemeClr val="bg1"/>
                </a:solidFill>
              </a:rPr>
              <a:t> koefficiens: 0.9907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AEE3A3F-B60D-6782-C4DA-3BFC6A84FAF5}"/>
              </a:ext>
            </a:extLst>
          </p:cNvPr>
          <p:cNvSpPr txBox="1"/>
          <p:nvPr/>
        </p:nvSpPr>
        <p:spPr>
          <a:xfrm>
            <a:off x="11353800" y="600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5" name="Kép 4" descr="A képen képernyőkép, Diagram, sor, diagram látható&#10;&#10;Automatikusan generált leírás">
            <a:extLst>
              <a:ext uri="{FF2B5EF4-FFF2-40B4-BE49-F238E27FC236}">
                <a16:creationId xmlns:a16="http://schemas.microsoft.com/office/drawing/2014/main" id="{D83C37E1-D912-3C41-0D43-1FA7CBAE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34" y="3387045"/>
            <a:ext cx="8026445" cy="32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5002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273</Words>
  <Application>Microsoft Office PowerPoint</Application>
  <PresentationFormat>Szélesvásznú</PresentationFormat>
  <Paragraphs>66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Open Sans</vt:lpstr>
      <vt:lpstr>Open Sans Light</vt:lpstr>
      <vt:lpstr>2_Office Theme</vt:lpstr>
      <vt:lpstr>3_Office Theme</vt:lpstr>
      <vt:lpstr>4_Office Theme</vt:lpstr>
      <vt:lpstr>5_Office Theme</vt:lpstr>
      <vt:lpstr>Orvosi eszközök szegmentálása MICCAI adathalmazon</vt:lpstr>
      <vt:lpstr>A feladat bemutatása</vt:lpstr>
      <vt:lpstr>Képszegmentálás</vt:lpstr>
      <vt:lpstr>U-net</vt:lpstr>
      <vt:lpstr>Metrikák</vt:lpstr>
      <vt:lpstr>Eredmények</vt:lpstr>
      <vt:lpstr>Optimalizálás</vt:lpstr>
      <vt:lpstr>Modellek létrehozása</vt:lpstr>
      <vt:lpstr>Eredmények kiértékelése</vt:lpstr>
      <vt:lpstr>Webalkalmazás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Gergely Tóth</cp:lastModifiedBy>
  <cp:revision>107</cp:revision>
  <cp:lastPrinted>2019-02-21T16:25:53Z</cp:lastPrinted>
  <dcterms:created xsi:type="dcterms:W3CDTF">2019-01-21T14:36:44Z</dcterms:created>
  <dcterms:modified xsi:type="dcterms:W3CDTF">2025-01-29T14:47:36Z</dcterms:modified>
</cp:coreProperties>
</file>