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6" r:id="rId5"/>
    <p:sldId id="258" r:id="rId6"/>
    <p:sldId id="298" r:id="rId7"/>
    <p:sldId id="302" r:id="rId8"/>
    <p:sldId id="303" r:id="rId9"/>
    <p:sldId id="304" r:id="rId10"/>
    <p:sldId id="305" r:id="rId11"/>
    <p:sldId id="306" r:id="rId12"/>
    <p:sldId id="307" r:id="rId13"/>
    <p:sldId id="308" r:id="rId14"/>
    <p:sldId id="309" r:id="rId15"/>
    <p:sldId id="311" r:id="rId16"/>
    <p:sldId id="312" r:id="rId17"/>
    <p:sldId id="314" r:id="rId18"/>
    <p:sldId id="310" r:id="rId19"/>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8BB2FF"/>
    <a:srgbClr val="0043C8"/>
    <a:srgbClr val="D9E6FF"/>
    <a:srgbClr val="4382FF"/>
    <a:srgbClr val="0041C4"/>
    <a:srgbClr val="377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0" d="100"/>
          <a:sy n="120" d="100"/>
        </p:scale>
        <p:origin x="1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7E31CA-E8B0-4674-B0EE-198DC710A8FA}" type="datetimeFigureOut">
              <a:rPr lang="hu-HU" smtClean="0"/>
              <a:t>2023.05.30.</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E0BFA4-00D2-48DF-9696-33D2F6742D58}" type="slidenum">
              <a:rPr lang="hu-HU" smtClean="0"/>
              <a:t>‹#›</a:t>
            </a:fld>
            <a:endParaRPr lang="hu-HU"/>
          </a:p>
        </p:txBody>
      </p:sp>
    </p:spTree>
    <p:extLst>
      <p:ext uri="{BB962C8B-B14F-4D97-AF65-F5344CB8AC3E}">
        <p14:creationId xmlns:p14="http://schemas.microsoft.com/office/powerpoint/2010/main" val="1216989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A5E0BFA4-00D2-48DF-9696-33D2F6742D58}" type="slidenum">
              <a:rPr lang="hu-HU" smtClean="0"/>
              <a:t>1</a:t>
            </a:fld>
            <a:endParaRPr lang="hu-HU"/>
          </a:p>
        </p:txBody>
      </p:sp>
    </p:spTree>
    <p:extLst>
      <p:ext uri="{BB962C8B-B14F-4D97-AF65-F5344CB8AC3E}">
        <p14:creationId xmlns:p14="http://schemas.microsoft.com/office/powerpoint/2010/main" val="2066524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Alcím mintájának szerkesztése</a:t>
            </a:r>
          </a:p>
        </p:txBody>
      </p:sp>
      <p:sp>
        <p:nvSpPr>
          <p:cNvPr id="4" name="Dátum helye 3"/>
          <p:cNvSpPr>
            <a:spLocks noGrp="1"/>
          </p:cNvSpPr>
          <p:nvPr>
            <p:ph type="dt" sz="half" idx="10"/>
          </p:nvPr>
        </p:nvSpPr>
        <p:spPr/>
        <p:txBody>
          <a:bodyPr/>
          <a:lstStyle/>
          <a:p>
            <a:fld id="{37212EF4-3C67-4A44-B776-E3B0EAE400F2}" type="datetime1">
              <a:rPr lang="hu-HU" smtClean="0"/>
              <a:t>2023.05.30.</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80DEC6E1-F1C1-444D-8DA3-0621314F7DF1}" type="slidenum">
              <a:rPr lang="hu-HU" smtClean="0"/>
              <a:t>‹#›</a:t>
            </a:fld>
            <a:endParaRPr lang="hu-HU"/>
          </a:p>
        </p:txBody>
      </p:sp>
    </p:spTree>
    <p:extLst>
      <p:ext uri="{BB962C8B-B14F-4D97-AF65-F5344CB8AC3E}">
        <p14:creationId xmlns:p14="http://schemas.microsoft.com/office/powerpoint/2010/main" val="1601517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07D25B75-A4E4-49B5-8D88-0B32B5B23B28}" type="datetime1">
              <a:rPr lang="hu-HU" smtClean="0"/>
              <a:t>2023.05.30.</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80DEC6E1-F1C1-444D-8DA3-0621314F7DF1}" type="slidenum">
              <a:rPr lang="hu-HU" smtClean="0"/>
              <a:t>‹#›</a:t>
            </a:fld>
            <a:endParaRPr lang="hu-HU"/>
          </a:p>
        </p:txBody>
      </p:sp>
    </p:spTree>
    <p:extLst>
      <p:ext uri="{BB962C8B-B14F-4D97-AF65-F5344CB8AC3E}">
        <p14:creationId xmlns:p14="http://schemas.microsoft.com/office/powerpoint/2010/main" val="2683918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19E28890-4830-4AAC-9779-52F9A03917DA}" type="datetime1">
              <a:rPr lang="hu-HU" smtClean="0"/>
              <a:t>2023.05.30.</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80DEC6E1-F1C1-444D-8DA3-0621314F7DF1}" type="slidenum">
              <a:rPr lang="hu-HU" smtClean="0"/>
              <a:t>‹#›</a:t>
            </a:fld>
            <a:endParaRPr lang="hu-HU"/>
          </a:p>
        </p:txBody>
      </p:sp>
    </p:spTree>
    <p:extLst>
      <p:ext uri="{BB962C8B-B14F-4D97-AF65-F5344CB8AC3E}">
        <p14:creationId xmlns:p14="http://schemas.microsoft.com/office/powerpoint/2010/main" val="3558902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72724B01-37D9-487D-992A-9F1E6573304E}" type="datetime1">
              <a:rPr lang="hu-HU" smtClean="0"/>
              <a:t>2023.05.30.</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80DEC6E1-F1C1-444D-8DA3-0621314F7DF1}" type="slidenum">
              <a:rPr lang="hu-HU" smtClean="0"/>
              <a:t>‹#›</a:t>
            </a:fld>
            <a:endParaRPr lang="hu-HU"/>
          </a:p>
        </p:txBody>
      </p:sp>
    </p:spTree>
    <p:extLst>
      <p:ext uri="{BB962C8B-B14F-4D97-AF65-F5344CB8AC3E}">
        <p14:creationId xmlns:p14="http://schemas.microsoft.com/office/powerpoint/2010/main" val="1074166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p:cNvSpPr>
            <a:spLocks noGrp="1"/>
          </p:cNvSpPr>
          <p:nvPr>
            <p:ph type="dt" sz="half" idx="10"/>
          </p:nvPr>
        </p:nvSpPr>
        <p:spPr/>
        <p:txBody>
          <a:bodyPr/>
          <a:lstStyle/>
          <a:p>
            <a:fld id="{97C72D8D-B3C0-49FA-91B8-97B98E1DA79F}" type="datetime1">
              <a:rPr lang="hu-HU" smtClean="0"/>
              <a:t>2023.05.30.</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80DEC6E1-F1C1-444D-8DA3-0621314F7DF1}" type="slidenum">
              <a:rPr lang="hu-HU" smtClean="0"/>
              <a:t>‹#›</a:t>
            </a:fld>
            <a:endParaRPr lang="hu-HU"/>
          </a:p>
        </p:txBody>
      </p:sp>
    </p:spTree>
    <p:extLst>
      <p:ext uri="{BB962C8B-B14F-4D97-AF65-F5344CB8AC3E}">
        <p14:creationId xmlns:p14="http://schemas.microsoft.com/office/powerpoint/2010/main" val="205141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p:cNvSpPr>
            <a:spLocks noGrp="1"/>
          </p:cNvSpPr>
          <p:nvPr>
            <p:ph type="dt" sz="half" idx="10"/>
          </p:nvPr>
        </p:nvSpPr>
        <p:spPr/>
        <p:txBody>
          <a:bodyPr/>
          <a:lstStyle/>
          <a:p>
            <a:fld id="{02F6EBB3-63C9-41DC-88C5-CCAAD0621F66}" type="datetime1">
              <a:rPr lang="hu-HU" smtClean="0"/>
              <a:t>2023.05.30.</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80DEC6E1-F1C1-444D-8DA3-0621314F7DF1}" type="slidenum">
              <a:rPr lang="hu-HU" smtClean="0"/>
              <a:t>‹#›</a:t>
            </a:fld>
            <a:endParaRPr lang="hu-HU"/>
          </a:p>
        </p:txBody>
      </p:sp>
    </p:spTree>
    <p:extLst>
      <p:ext uri="{BB962C8B-B14F-4D97-AF65-F5344CB8AC3E}">
        <p14:creationId xmlns:p14="http://schemas.microsoft.com/office/powerpoint/2010/main" val="3357396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p:nvPr>
        </p:nvSpPr>
        <p:spPr>
          <a:xfrm>
            <a:off x="839788" y="365125"/>
            <a:ext cx="10515600" cy="1325563"/>
          </a:xfrm>
        </p:spPr>
        <p:txBody>
          <a:bodyPr/>
          <a:lstStyle/>
          <a:p>
            <a:r>
              <a:rPr lang="hu-HU"/>
              <a:t>Mintacím szerkesztése</a:t>
            </a:r>
          </a:p>
        </p:txBody>
      </p:sp>
      <p:sp>
        <p:nvSpPr>
          <p:cNvPr id="3" name="Szöveg hely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p:cNvSpPr>
            <a:spLocks noGrp="1"/>
          </p:cNvSpPr>
          <p:nvPr>
            <p:ph type="dt" sz="half" idx="10"/>
          </p:nvPr>
        </p:nvSpPr>
        <p:spPr/>
        <p:txBody>
          <a:bodyPr/>
          <a:lstStyle/>
          <a:p>
            <a:fld id="{F12FB369-5EEC-4926-ACCD-B1D9BFF89D01}" type="datetime1">
              <a:rPr lang="hu-HU" smtClean="0"/>
              <a:t>2023.05.30.</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80DEC6E1-F1C1-444D-8DA3-0621314F7DF1}" type="slidenum">
              <a:rPr lang="hu-HU" smtClean="0"/>
              <a:t>‹#›</a:t>
            </a:fld>
            <a:endParaRPr lang="hu-HU"/>
          </a:p>
        </p:txBody>
      </p:sp>
    </p:spTree>
    <p:extLst>
      <p:ext uri="{BB962C8B-B14F-4D97-AF65-F5344CB8AC3E}">
        <p14:creationId xmlns:p14="http://schemas.microsoft.com/office/powerpoint/2010/main" val="1343022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Dátum helye 2"/>
          <p:cNvSpPr>
            <a:spLocks noGrp="1"/>
          </p:cNvSpPr>
          <p:nvPr>
            <p:ph type="dt" sz="half" idx="10"/>
          </p:nvPr>
        </p:nvSpPr>
        <p:spPr/>
        <p:txBody>
          <a:bodyPr/>
          <a:lstStyle/>
          <a:p>
            <a:fld id="{195B96B3-106F-4F54-87CA-E6DD2D3D60CD}" type="datetime1">
              <a:rPr lang="hu-HU" smtClean="0"/>
              <a:t>2023.05.30.</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80DEC6E1-F1C1-444D-8DA3-0621314F7DF1}" type="slidenum">
              <a:rPr lang="hu-HU" smtClean="0"/>
              <a:t>‹#›</a:t>
            </a:fld>
            <a:endParaRPr lang="hu-HU"/>
          </a:p>
        </p:txBody>
      </p:sp>
    </p:spTree>
    <p:extLst>
      <p:ext uri="{BB962C8B-B14F-4D97-AF65-F5344CB8AC3E}">
        <p14:creationId xmlns:p14="http://schemas.microsoft.com/office/powerpoint/2010/main" val="3091253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48A18E0D-C935-48B8-8F24-4EF377896796}" type="datetime1">
              <a:rPr lang="hu-HU" smtClean="0"/>
              <a:t>2023.05.30.</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80DEC6E1-F1C1-444D-8DA3-0621314F7DF1}" type="slidenum">
              <a:rPr lang="hu-HU" smtClean="0"/>
              <a:t>‹#›</a:t>
            </a:fld>
            <a:endParaRPr lang="hu-HU"/>
          </a:p>
        </p:txBody>
      </p:sp>
    </p:spTree>
    <p:extLst>
      <p:ext uri="{BB962C8B-B14F-4D97-AF65-F5344CB8AC3E}">
        <p14:creationId xmlns:p14="http://schemas.microsoft.com/office/powerpoint/2010/main" val="77952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D518D791-B04B-4F68-B09A-41A2B7D37E06}" type="datetime1">
              <a:rPr lang="hu-HU" smtClean="0"/>
              <a:t>2023.05.30.</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80DEC6E1-F1C1-444D-8DA3-0621314F7DF1}" type="slidenum">
              <a:rPr lang="hu-HU" smtClean="0"/>
              <a:t>‹#›</a:t>
            </a:fld>
            <a:endParaRPr lang="hu-HU"/>
          </a:p>
        </p:txBody>
      </p:sp>
    </p:spTree>
    <p:extLst>
      <p:ext uri="{BB962C8B-B14F-4D97-AF65-F5344CB8AC3E}">
        <p14:creationId xmlns:p14="http://schemas.microsoft.com/office/powerpoint/2010/main" val="2724489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378FA7CC-00C7-478E-9186-2EACB97136E9}" type="datetime1">
              <a:rPr lang="hu-HU" smtClean="0"/>
              <a:t>2023.05.30.</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80DEC6E1-F1C1-444D-8DA3-0621314F7DF1}" type="slidenum">
              <a:rPr lang="hu-HU" smtClean="0"/>
              <a:t>‹#›</a:t>
            </a:fld>
            <a:endParaRPr lang="hu-HU"/>
          </a:p>
        </p:txBody>
      </p:sp>
    </p:spTree>
    <p:extLst>
      <p:ext uri="{BB962C8B-B14F-4D97-AF65-F5344CB8AC3E}">
        <p14:creationId xmlns:p14="http://schemas.microsoft.com/office/powerpoint/2010/main" val="115509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D1B67F-EF5F-4105-86D3-4679951838A5}" type="datetime1">
              <a:rPr lang="hu-HU" smtClean="0"/>
              <a:t>2023.05.30.</a:t>
            </a:fld>
            <a:endParaRPr lang="hu-HU"/>
          </a:p>
        </p:txBody>
      </p:sp>
      <p:sp>
        <p:nvSpPr>
          <p:cNvPr id="5" name="Élőláb hely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DEC6E1-F1C1-444D-8DA3-0621314F7DF1}" type="slidenum">
              <a:rPr lang="hu-HU" smtClean="0"/>
              <a:t>‹#›</a:t>
            </a:fld>
            <a:endParaRPr lang="hu-HU"/>
          </a:p>
        </p:txBody>
      </p:sp>
    </p:spTree>
    <p:extLst>
      <p:ext uri="{BB962C8B-B14F-4D97-AF65-F5344CB8AC3E}">
        <p14:creationId xmlns:p14="http://schemas.microsoft.com/office/powerpoint/2010/main" val="1982849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gergely.kiss@ksh.h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gergely.kiss@ksh.h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Szövegdoboz 8"/>
          <p:cNvSpPr txBox="1"/>
          <p:nvPr/>
        </p:nvSpPr>
        <p:spPr>
          <a:xfrm>
            <a:off x="1600200" y="2430736"/>
            <a:ext cx="10591800" cy="646331"/>
          </a:xfrm>
          <a:prstGeom prst="rect">
            <a:avLst/>
          </a:prstGeom>
          <a:noFill/>
        </p:spPr>
        <p:txBody>
          <a:bodyPr wrap="square" rtlCol="0">
            <a:spAutoFit/>
          </a:bodyPr>
          <a:lstStyle/>
          <a:p>
            <a:pPr algn="ctr"/>
            <a:r>
              <a:rPr lang="en-US" sz="3600" b="1" dirty="0">
                <a:solidFill>
                  <a:srgbClr val="002060"/>
                </a:solidFill>
                <a:latin typeface="Myriad "/>
              </a:rPr>
              <a:t>Nowcasting European Production Prices in Industry</a:t>
            </a:r>
            <a:endParaRPr lang="hu-HU" sz="3600" b="1" dirty="0">
              <a:solidFill>
                <a:srgbClr val="002060"/>
              </a:solidFill>
              <a:latin typeface="Myriad "/>
            </a:endParaRPr>
          </a:p>
        </p:txBody>
      </p:sp>
      <p:sp>
        <p:nvSpPr>
          <p:cNvPr id="11" name="Szövegdoboz 10"/>
          <p:cNvSpPr txBox="1"/>
          <p:nvPr/>
        </p:nvSpPr>
        <p:spPr>
          <a:xfrm>
            <a:off x="1600200" y="3316497"/>
            <a:ext cx="10591800" cy="1200329"/>
          </a:xfrm>
          <a:prstGeom prst="rect">
            <a:avLst/>
          </a:prstGeom>
          <a:noFill/>
        </p:spPr>
        <p:txBody>
          <a:bodyPr wrap="square" rtlCol="0">
            <a:spAutoFit/>
          </a:bodyPr>
          <a:lstStyle/>
          <a:p>
            <a:pPr algn="ctr"/>
            <a:r>
              <a:rPr lang="hu-HU" sz="2400" b="1" i="1" dirty="0">
                <a:solidFill>
                  <a:srgbClr val="002060"/>
                </a:solidFill>
                <a:latin typeface="Myriad "/>
              </a:rPr>
              <a:t>Gergely Attila Kiss, </a:t>
            </a:r>
            <a:r>
              <a:rPr lang="hu-HU" sz="2400" b="1" i="1" dirty="0">
                <a:solidFill>
                  <a:srgbClr val="002060"/>
                </a:solidFill>
                <a:latin typeface="Myriad "/>
                <a:hlinkClick r:id="rId4"/>
              </a:rPr>
              <a:t>gergely.kiss@ksh.hu</a:t>
            </a:r>
            <a:endParaRPr lang="hu-HU" sz="2400" b="1" i="1" dirty="0">
              <a:solidFill>
                <a:srgbClr val="002060"/>
              </a:solidFill>
              <a:latin typeface="Myriad "/>
            </a:endParaRPr>
          </a:p>
          <a:p>
            <a:pPr algn="ctr"/>
            <a:endParaRPr lang="hu-HU" sz="2400" b="1" i="1" dirty="0">
              <a:solidFill>
                <a:srgbClr val="002060"/>
              </a:solidFill>
              <a:latin typeface="Myriad "/>
            </a:endParaRPr>
          </a:p>
          <a:p>
            <a:pPr algn="ctr"/>
            <a:r>
              <a:rPr lang="hu-HU" sz="2400" b="1" i="1" dirty="0">
                <a:solidFill>
                  <a:srgbClr val="002060"/>
                </a:solidFill>
                <a:latin typeface="Myriad "/>
              </a:rPr>
              <a:t>GASP, </a:t>
            </a:r>
            <a:r>
              <a:rPr lang="hu-HU" sz="2400" b="1" i="1" dirty="0" err="1">
                <a:solidFill>
                  <a:srgbClr val="002060"/>
                </a:solidFill>
                <a:latin typeface="Myriad "/>
              </a:rPr>
              <a:t>June</a:t>
            </a:r>
            <a:r>
              <a:rPr lang="hu-HU" sz="2400" b="1" i="1" dirty="0">
                <a:solidFill>
                  <a:srgbClr val="002060"/>
                </a:solidFill>
                <a:latin typeface="Myriad "/>
              </a:rPr>
              <a:t> 14, 2023</a:t>
            </a:r>
          </a:p>
        </p:txBody>
      </p:sp>
    </p:spTree>
    <p:extLst>
      <p:ext uri="{BB962C8B-B14F-4D97-AF65-F5344CB8AC3E}">
        <p14:creationId xmlns:p14="http://schemas.microsoft.com/office/powerpoint/2010/main" val="3057713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 számának helye 3">
            <a:extLst>
              <a:ext uri="{FF2B5EF4-FFF2-40B4-BE49-F238E27FC236}">
                <a16:creationId xmlns:a16="http://schemas.microsoft.com/office/drawing/2014/main" id="{2987F5AC-26F4-4688-86E4-7AD017CD3D04}"/>
              </a:ext>
            </a:extLst>
          </p:cNvPr>
          <p:cNvSpPr>
            <a:spLocks noGrp="1"/>
          </p:cNvSpPr>
          <p:nvPr>
            <p:ph type="sldNum" sz="quarter" idx="12"/>
          </p:nvPr>
        </p:nvSpPr>
        <p:spPr/>
        <p:txBody>
          <a:bodyPr/>
          <a:lstStyle/>
          <a:p>
            <a:fld id="{80DEC6E1-F1C1-444D-8DA3-0621314F7DF1}" type="slidenum">
              <a:rPr lang="hu-HU" smtClean="0"/>
              <a:t>10</a:t>
            </a:fld>
            <a:endParaRPr lang="hu-HU"/>
          </a:p>
        </p:txBody>
      </p:sp>
      <p:sp>
        <p:nvSpPr>
          <p:cNvPr id="5" name="Szövegdoboz 4">
            <a:extLst>
              <a:ext uri="{FF2B5EF4-FFF2-40B4-BE49-F238E27FC236}">
                <a16:creationId xmlns:a16="http://schemas.microsoft.com/office/drawing/2014/main" id="{2A8193D1-F427-4BC6-BB92-32AFE71D746C}"/>
              </a:ext>
            </a:extLst>
          </p:cNvPr>
          <p:cNvSpPr txBox="1"/>
          <p:nvPr/>
        </p:nvSpPr>
        <p:spPr>
          <a:xfrm>
            <a:off x="561560" y="243715"/>
            <a:ext cx="10591800" cy="646331"/>
          </a:xfrm>
          <a:prstGeom prst="rect">
            <a:avLst/>
          </a:prstGeom>
          <a:noFill/>
        </p:spPr>
        <p:txBody>
          <a:bodyPr wrap="square" rtlCol="0">
            <a:spAutoFit/>
          </a:bodyPr>
          <a:lstStyle/>
          <a:p>
            <a:pPr algn="ctr"/>
            <a:r>
              <a:rPr lang="hu-HU" sz="3600" b="1" dirty="0">
                <a:solidFill>
                  <a:srgbClr val="002060"/>
                </a:solidFill>
                <a:latin typeface="Myriad "/>
              </a:rPr>
              <a:t>The </a:t>
            </a:r>
            <a:r>
              <a:rPr lang="hu-HU" sz="3600" b="1" dirty="0" err="1">
                <a:solidFill>
                  <a:srgbClr val="002060"/>
                </a:solidFill>
                <a:latin typeface="Myriad "/>
              </a:rPr>
              <a:t>method</a:t>
            </a:r>
            <a:r>
              <a:rPr lang="hu-HU" sz="3600" b="1" dirty="0">
                <a:solidFill>
                  <a:srgbClr val="002060"/>
                </a:solidFill>
                <a:latin typeface="Myriad "/>
              </a:rPr>
              <a:t>: </a:t>
            </a:r>
            <a:r>
              <a:rPr lang="hu-HU" sz="3600" b="1" dirty="0" err="1">
                <a:solidFill>
                  <a:srgbClr val="002060"/>
                </a:solidFill>
                <a:latin typeface="Myriad "/>
              </a:rPr>
              <a:t>Hyperparameter</a:t>
            </a:r>
            <a:r>
              <a:rPr lang="hu-HU" sz="3600" b="1" dirty="0">
                <a:solidFill>
                  <a:srgbClr val="002060"/>
                </a:solidFill>
                <a:latin typeface="Myriad "/>
              </a:rPr>
              <a:t> </a:t>
            </a:r>
            <a:r>
              <a:rPr lang="hu-HU" sz="3600" b="1" dirty="0" err="1">
                <a:solidFill>
                  <a:srgbClr val="002060"/>
                </a:solidFill>
                <a:latin typeface="Myriad "/>
              </a:rPr>
              <a:t>tuning</a:t>
            </a:r>
            <a:endParaRPr lang="hu-HU" sz="3600" b="1" dirty="0">
              <a:solidFill>
                <a:srgbClr val="002060"/>
              </a:solidFill>
              <a:latin typeface="Myriad "/>
            </a:endParaRPr>
          </a:p>
        </p:txBody>
      </p:sp>
      <p:sp>
        <p:nvSpPr>
          <p:cNvPr id="6" name="Tartalom helye 2">
            <a:extLst>
              <a:ext uri="{FF2B5EF4-FFF2-40B4-BE49-F238E27FC236}">
                <a16:creationId xmlns:a16="http://schemas.microsoft.com/office/drawing/2014/main" id="{ADF5988B-4EDA-4B7F-911F-E5FC4A083BA3}"/>
              </a:ext>
            </a:extLst>
          </p:cNvPr>
          <p:cNvSpPr txBox="1">
            <a:spLocks/>
          </p:cNvSpPr>
          <p:nvPr/>
        </p:nvSpPr>
        <p:spPr>
          <a:xfrm>
            <a:off x="838200" y="1630018"/>
            <a:ext cx="6286169" cy="389614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hu-HU" sz="2200" dirty="0" err="1">
                <a:solidFill>
                  <a:srgbClr val="002060"/>
                </a:solidFill>
                <a:latin typeface="Myriad "/>
              </a:rPr>
              <a:t>We</a:t>
            </a:r>
            <a:r>
              <a:rPr lang="hu-HU" sz="2200" dirty="0">
                <a:solidFill>
                  <a:srgbClr val="002060"/>
                </a:solidFill>
                <a:latin typeface="Myriad "/>
              </a:rPr>
              <a:t> </a:t>
            </a:r>
            <a:r>
              <a:rPr lang="hu-HU" sz="2200" dirty="0" err="1">
                <a:solidFill>
                  <a:srgbClr val="002060"/>
                </a:solidFill>
                <a:latin typeface="Myriad "/>
              </a:rPr>
              <a:t>used</a:t>
            </a:r>
            <a:r>
              <a:rPr lang="hu-HU" sz="2200" dirty="0">
                <a:solidFill>
                  <a:srgbClr val="002060"/>
                </a:solidFill>
                <a:latin typeface="Myriad "/>
              </a:rPr>
              <a:t> 7 </a:t>
            </a:r>
            <a:r>
              <a:rPr lang="hu-HU" sz="2200" dirty="0" err="1">
                <a:solidFill>
                  <a:srgbClr val="002060"/>
                </a:solidFill>
                <a:latin typeface="Myriad "/>
              </a:rPr>
              <a:t>different</a:t>
            </a:r>
            <a:r>
              <a:rPr lang="hu-HU" sz="2200" dirty="0">
                <a:solidFill>
                  <a:srgbClr val="002060"/>
                </a:solidFill>
                <a:latin typeface="Myriad "/>
              </a:rPr>
              <a:t> </a:t>
            </a:r>
            <a:r>
              <a:rPr lang="hu-HU" sz="2200" dirty="0" err="1">
                <a:solidFill>
                  <a:srgbClr val="002060"/>
                </a:solidFill>
                <a:latin typeface="Myriad "/>
              </a:rPr>
              <a:t>type</a:t>
            </a:r>
            <a:r>
              <a:rPr lang="hu-HU" sz="2200" dirty="0">
                <a:solidFill>
                  <a:srgbClr val="002060"/>
                </a:solidFill>
                <a:latin typeface="Myriad "/>
              </a:rPr>
              <a:t> of ML </a:t>
            </a:r>
            <a:r>
              <a:rPr lang="hu-HU" sz="2200" dirty="0" err="1">
                <a:solidFill>
                  <a:srgbClr val="002060"/>
                </a:solidFill>
                <a:latin typeface="Myriad "/>
              </a:rPr>
              <a:t>models</a:t>
            </a:r>
            <a:r>
              <a:rPr lang="hu-HU" sz="2200" dirty="0">
                <a:solidFill>
                  <a:srgbClr val="002060"/>
                </a:solidFill>
                <a:latin typeface="Myriad "/>
              </a:rPr>
              <a:t>. Best </a:t>
            </a:r>
            <a:r>
              <a:rPr lang="hu-HU" sz="2200" dirty="0" err="1">
                <a:solidFill>
                  <a:srgbClr val="002060"/>
                </a:solidFill>
                <a:latin typeface="Myriad "/>
              </a:rPr>
              <a:t>performers</a:t>
            </a:r>
            <a:r>
              <a:rPr lang="hu-HU" sz="2200" dirty="0">
                <a:solidFill>
                  <a:srgbClr val="002060"/>
                </a:solidFill>
                <a:latin typeface="Myriad "/>
              </a:rPr>
              <a:t> </a:t>
            </a:r>
            <a:r>
              <a:rPr lang="hu-HU" sz="2200" dirty="0" err="1">
                <a:solidFill>
                  <a:srgbClr val="002060"/>
                </a:solidFill>
                <a:latin typeface="Myriad "/>
              </a:rPr>
              <a:t>seem</a:t>
            </a:r>
            <a:r>
              <a:rPr lang="hu-HU" sz="2200" dirty="0">
                <a:solidFill>
                  <a:srgbClr val="002060"/>
                </a:solidFill>
                <a:latin typeface="Myriad "/>
              </a:rPr>
              <a:t> </a:t>
            </a:r>
            <a:r>
              <a:rPr lang="hu-HU" sz="2200" dirty="0" err="1">
                <a:solidFill>
                  <a:srgbClr val="002060"/>
                </a:solidFill>
                <a:latin typeface="Myriad "/>
              </a:rPr>
              <a:t>to</a:t>
            </a:r>
            <a:r>
              <a:rPr lang="hu-HU" sz="2200" dirty="0">
                <a:solidFill>
                  <a:srgbClr val="002060"/>
                </a:solidFill>
                <a:latin typeface="Myriad "/>
              </a:rPr>
              <a:t> be </a:t>
            </a:r>
            <a:r>
              <a:rPr lang="hu-HU" sz="2200" dirty="0" err="1">
                <a:solidFill>
                  <a:srgbClr val="002060"/>
                </a:solidFill>
                <a:latin typeface="Myriad "/>
              </a:rPr>
              <a:t>boosted</a:t>
            </a:r>
            <a:r>
              <a:rPr lang="hu-HU" sz="2200" dirty="0">
                <a:solidFill>
                  <a:srgbClr val="002060"/>
                </a:solidFill>
                <a:latin typeface="Myriad "/>
              </a:rPr>
              <a:t> random </a:t>
            </a:r>
            <a:r>
              <a:rPr lang="hu-HU" sz="2200" dirty="0" err="1">
                <a:solidFill>
                  <a:srgbClr val="002060"/>
                </a:solidFill>
                <a:latin typeface="Myriad "/>
              </a:rPr>
              <a:t>forest</a:t>
            </a:r>
            <a:r>
              <a:rPr lang="hu-HU" sz="2200" dirty="0">
                <a:solidFill>
                  <a:srgbClr val="002060"/>
                </a:solidFill>
                <a:latin typeface="Myriad "/>
              </a:rPr>
              <a:t> </a:t>
            </a:r>
            <a:r>
              <a:rPr lang="hu-HU" sz="2200" dirty="0" err="1">
                <a:solidFill>
                  <a:srgbClr val="002060"/>
                </a:solidFill>
                <a:latin typeface="Myriad "/>
              </a:rPr>
              <a:t>regressions</a:t>
            </a:r>
            <a:r>
              <a:rPr lang="hu-HU" sz="2200" dirty="0">
                <a:solidFill>
                  <a:srgbClr val="002060"/>
                </a:solidFill>
                <a:latin typeface="Myriad "/>
              </a:rPr>
              <a:t>.</a:t>
            </a:r>
          </a:p>
          <a:p>
            <a:pPr algn="just"/>
            <a:r>
              <a:rPr lang="hu-HU" sz="2200" dirty="0" err="1">
                <a:solidFill>
                  <a:srgbClr val="002060"/>
                </a:solidFill>
                <a:latin typeface="Myriad "/>
              </a:rPr>
              <a:t>We</a:t>
            </a:r>
            <a:r>
              <a:rPr lang="hu-HU" sz="2200" dirty="0">
                <a:solidFill>
                  <a:srgbClr val="002060"/>
                </a:solidFill>
                <a:latin typeface="Myriad "/>
              </a:rPr>
              <a:t> </a:t>
            </a:r>
            <a:r>
              <a:rPr lang="hu-HU" sz="2200" dirty="0" err="1">
                <a:solidFill>
                  <a:srgbClr val="002060"/>
                </a:solidFill>
                <a:latin typeface="Myriad "/>
              </a:rPr>
              <a:t>created</a:t>
            </a:r>
            <a:r>
              <a:rPr lang="hu-HU" sz="2200" dirty="0">
                <a:solidFill>
                  <a:srgbClr val="002060"/>
                </a:solidFill>
                <a:latin typeface="Myriad "/>
              </a:rPr>
              <a:t> </a:t>
            </a:r>
            <a:r>
              <a:rPr lang="hu-HU" sz="2200" dirty="0" err="1">
                <a:solidFill>
                  <a:srgbClr val="002060"/>
                </a:solidFill>
                <a:latin typeface="Myriad "/>
              </a:rPr>
              <a:t>our</a:t>
            </a:r>
            <a:r>
              <a:rPr lang="hu-HU" sz="2200" dirty="0">
                <a:solidFill>
                  <a:srgbClr val="002060"/>
                </a:solidFill>
                <a:latin typeface="Myriad "/>
              </a:rPr>
              <a:t> </a:t>
            </a:r>
            <a:r>
              <a:rPr lang="hu-HU" sz="2200" dirty="0" err="1">
                <a:solidFill>
                  <a:srgbClr val="002060"/>
                </a:solidFill>
                <a:latin typeface="Myriad "/>
              </a:rPr>
              <a:t>own</a:t>
            </a:r>
            <a:r>
              <a:rPr lang="hu-HU" sz="2200" dirty="0">
                <a:solidFill>
                  <a:srgbClr val="002060"/>
                </a:solidFill>
                <a:latin typeface="Myriad "/>
              </a:rPr>
              <a:t> </a:t>
            </a:r>
            <a:r>
              <a:rPr lang="hu-HU" sz="2200" dirty="0" err="1">
                <a:solidFill>
                  <a:srgbClr val="002060"/>
                </a:solidFill>
                <a:latin typeface="Myriad "/>
              </a:rPr>
              <a:t>Cross</a:t>
            </a:r>
            <a:r>
              <a:rPr lang="hu-HU" sz="2200" dirty="0">
                <a:solidFill>
                  <a:srgbClr val="002060"/>
                </a:solidFill>
                <a:latin typeface="Myriad "/>
              </a:rPr>
              <a:t> </a:t>
            </a:r>
            <a:r>
              <a:rPr lang="hu-HU" sz="2200" dirty="0" err="1">
                <a:solidFill>
                  <a:srgbClr val="002060"/>
                </a:solidFill>
                <a:latin typeface="Myriad "/>
              </a:rPr>
              <a:t>Validation</a:t>
            </a:r>
            <a:r>
              <a:rPr lang="hu-HU" sz="2200" dirty="0">
                <a:solidFill>
                  <a:srgbClr val="002060"/>
                </a:solidFill>
                <a:latin typeface="Myriad "/>
              </a:rPr>
              <a:t> </a:t>
            </a:r>
            <a:r>
              <a:rPr lang="hu-HU" sz="2200" dirty="0" err="1">
                <a:solidFill>
                  <a:srgbClr val="002060"/>
                </a:solidFill>
                <a:latin typeface="Myriad "/>
              </a:rPr>
              <a:t>method</a:t>
            </a:r>
            <a:r>
              <a:rPr lang="hu-HU" sz="2200" dirty="0">
                <a:solidFill>
                  <a:srgbClr val="002060"/>
                </a:solidFill>
                <a:latin typeface="Myriad "/>
              </a:rPr>
              <a:t> </a:t>
            </a:r>
            <a:r>
              <a:rPr lang="hu-HU" sz="2200" dirty="0" err="1">
                <a:solidFill>
                  <a:srgbClr val="002060"/>
                </a:solidFill>
                <a:latin typeface="Myriad "/>
              </a:rPr>
              <a:t>to</a:t>
            </a:r>
            <a:r>
              <a:rPr lang="hu-HU" sz="2200" dirty="0">
                <a:solidFill>
                  <a:srgbClr val="002060"/>
                </a:solidFill>
                <a:latin typeface="Myriad "/>
              </a:rPr>
              <a:t> </a:t>
            </a:r>
            <a:r>
              <a:rPr lang="hu-HU" sz="2200" dirty="0" err="1">
                <a:solidFill>
                  <a:srgbClr val="002060"/>
                </a:solidFill>
                <a:latin typeface="Myriad "/>
              </a:rPr>
              <a:t>match</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goal</a:t>
            </a:r>
            <a:r>
              <a:rPr lang="hu-HU" sz="2200" dirty="0">
                <a:solidFill>
                  <a:srgbClr val="002060"/>
                </a:solidFill>
                <a:latin typeface="Myriad "/>
              </a:rPr>
              <a:t> of </a:t>
            </a:r>
            <a:r>
              <a:rPr lang="hu-HU" sz="2200" dirty="0" err="1">
                <a:solidFill>
                  <a:srgbClr val="002060"/>
                </a:solidFill>
                <a:latin typeface="Myriad "/>
              </a:rPr>
              <a:t>precision</a:t>
            </a:r>
            <a:r>
              <a:rPr lang="hu-HU" sz="2200" dirty="0">
                <a:solidFill>
                  <a:srgbClr val="002060"/>
                </a:solidFill>
                <a:latin typeface="Myriad "/>
              </a:rPr>
              <a:t>.</a:t>
            </a:r>
          </a:p>
          <a:p>
            <a:pPr lvl="1" algn="just"/>
            <a:r>
              <a:rPr lang="hu-HU" sz="1800" dirty="0">
                <a:solidFill>
                  <a:srgbClr val="002060"/>
                </a:solidFill>
                <a:latin typeface="Myriad "/>
              </a:rPr>
              <a:t>Day </a:t>
            </a:r>
            <a:r>
              <a:rPr lang="hu-HU" sz="1800" dirty="0" err="1">
                <a:solidFill>
                  <a:srgbClr val="002060"/>
                </a:solidFill>
                <a:latin typeface="Myriad "/>
              </a:rPr>
              <a:t>Forward-Chaining</a:t>
            </a:r>
            <a:r>
              <a:rPr lang="hu-HU" sz="1800" dirty="0">
                <a:solidFill>
                  <a:srgbClr val="002060"/>
                </a:solidFill>
                <a:latin typeface="Myriad "/>
              </a:rPr>
              <a:t> </a:t>
            </a:r>
            <a:r>
              <a:rPr lang="hu-HU" sz="1800" dirty="0" err="1">
                <a:solidFill>
                  <a:srgbClr val="002060"/>
                </a:solidFill>
                <a:latin typeface="Myriad "/>
              </a:rPr>
              <a:t>validation</a:t>
            </a:r>
            <a:r>
              <a:rPr lang="hu-HU" sz="1800" dirty="0">
                <a:solidFill>
                  <a:srgbClr val="002060"/>
                </a:solidFill>
                <a:latin typeface="Myriad "/>
              </a:rPr>
              <a:t>: </a:t>
            </a:r>
            <a:r>
              <a:rPr lang="hu-HU" sz="1800" dirty="0" err="1">
                <a:solidFill>
                  <a:srgbClr val="002060"/>
                </a:solidFill>
                <a:latin typeface="Myriad "/>
              </a:rPr>
              <a:t>we</a:t>
            </a:r>
            <a:r>
              <a:rPr lang="hu-HU" sz="1800" dirty="0">
                <a:solidFill>
                  <a:srgbClr val="002060"/>
                </a:solidFill>
                <a:latin typeface="Myriad "/>
              </a:rPr>
              <a:t> </a:t>
            </a:r>
            <a:r>
              <a:rPr lang="hu-HU" sz="1800" dirty="0" err="1">
                <a:solidFill>
                  <a:srgbClr val="002060"/>
                </a:solidFill>
                <a:latin typeface="Myriad "/>
              </a:rPr>
              <a:t>split</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training</a:t>
            </a:r>
            <a:r>
              <a:rPr lang="hu-HU" sz="1800" dirty="0">
                <a:solidFill>
                  <a:srgbClr val="002060"/>
                </a:solidFill>
                <a:latin typeface="Myriad "/>
              </a:rPr>
              <a:t> </a:t>
            </a:r>
            <a:r>
              <a:rPr lang="hu-HU" sz="1800" dirty="0" err="1">
                <a:solidFill>
                  <a:srgbClr val="002060"/>
                </a:solidFill>
                <a:latin typeface="Myriad "/>
              </a:rPr>
              <a:t>sample</a:t>
            </a:r>
            <a:r>
              <a:rPr lang="hu-HU" sz="1800" dirty="0">
                <a:solidFill>
                  <a:srgbClr val="002060"/>
                </a:solidFill>
                <a:latin typeface="Myriad "/>
              </a:rPr>
              <a:t> </a:t>
            </a:r>
            <a:r>
              <a:rPr lang="hu-HU" sz="1800" dirty="0" err="1">
                <a:solidFill>
                  <a:srgbClr val="002060"/>
                </a:solidFill>
                <a:latin typeface="Myriad "/>
              </a:rPr>
              <a:t>by</a:t>
            </a:r>
            <a:r>
              <a:rPr lang="hu-HU" sz="1800" dirty="0">
                <a:solidFill>
                  <a:srgbClr val="002060"/>
                </a:solidFill>
                <a:latin typeface="Myriad "/>
              </a:rPr>
              <a:t> </a:t>
            </a:r>
            <a:r>
              <a:rPr lang="hu-HU" sz="1800" dirty="0" err="1">
                <a:solidFill>
                  <a:srgbClr val="002060"/>
                </a:solidFill>
                <a:latin typeface="Myriad "/>
              </a:rPr>
              <a:t>months</a:t>
            </a:r>
            <a:r>
              <a:rPr lang="hu-HU" sz="1800" dirty="0">
                <a:solidFill>
                  <a:srgbClr val="002060"/>
                </a:solidFill>
                <a:latin typeface="Myriad "/>
              </a:rPr>
              <a:t> and </a:t>
            </a:r>
            <a:r>
              <a:rPr lang="hu-HU" sz="1800" dirty="0" err="1">
                <a:solidFill>
                  <a:srgbClr val="002060"/>
                </a:solidFill>
                <a:latin typeface="Myriad "/>
              </a:rPr>
              <a:t>calculate</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RMSE </a:t>
            </a:r>
            <a:r>
              <a:rPr lang="hu-HU" sz="1800" dirty="0" err="1">
                <a:solidFill>
                  <a:srgbClr val="002060"/>
                </a:solidFill>
                <a:latin typeface="Myriad "/>
              </a:rPr>
              <a:t>for</a:t>
            </a:r>
            <a:r>
              <a:rPr lang="hu-HU" sz="1800" dirty="0">
                <a:solidFill>
                  <a:srgbClr val="002060"/>
                </a:solidFill>
                <a:latin typeface="Myriad "/>
              </a:rPr>
              <a:t> </a:t>
            </a:r>
            <a:r>
              <a:rPr lang="hu-HU" sz="1800" dirty="0" err="1">
                <a:solidFill>
                  <a:srgbClr val="002060"/>
                </a:solidFill>
                <a:latin typeface="Myriad "/>
              </a:rPr>
              <a:t>each</a:t>
            </a:r>
            <a:r>
              <a:rPr lang="hu-HU" sz="1800" dirty="0">
                <a:solidFill>
                  <a:srgbClr val="002060"/>
                </a:solidFill>
                <a:latin typeface="Myriad "/>
              </a:rPr>
              <a:t> </a:t>
            </a:r>
            <a:r>
              <a:rPr lang="hu-HU" sz="1800" dirty="0" err="1">
                <a:solidFill>
                  <a:srgbClr val="002060"/>
                </a:solidFill>
                <a:latin typeface="Myriad "/>
              </a:rPr>
              <a:t>hyperparameter</a:t>
            </a:r>
            <a:r>
              <a:rPr lang="hu-HU" sz="1800" dirty="0">
                <a:solidFill>
                  <a:srgbClr val="002060"/>
                </a:solidFill>
                <a:latin typeface="Myriad "/>
              </a:rPr>
              <a:t>.</a:t>
            </a:r>
          </a:p>
          <a:p>
            <a:pPr lvl="1" algn="just"/>
            <a:r>
              <a:rPr lang="hu-HU" sz="1800" dirty="0" err="1">
                <a:solidFill>
                  <a:srgbClr val="002060"/>
                </a:solidFill>
                <a:latin typeface="Myriad "/>
              </a:rPr>
              <a:t>Always</a:t>
            </a:r>
            <a:r>
              <a:rPr lang="hu-HU" sz="1800" dirty="0">
                <a:solidFill>
                  <a:srgbClr val="002060"/>
                </a:solidFill>
                <a:latin typeface="Myriad "/>
              </a:rPr>
              <a:t> </a:t>
            </a:r>
            <a:r>
              <a:rPr lang="hu-HU" sz="1800" dirty="0" err="1">
                <a:solidFill>
                  <a:srgbClr val="002060"/>
                </a:solidFill>
                <a:latin typeface="Myriad "/>
              </a:rPr>
              <a:t>creating</a:t>
            </a:r>
            <a:r>
              <a:rPr lang="hu-HU" sz="1800" dirty="0">
                <a:solidFill>
                  <a:srgbClr val="002060"/>
                </a:solidFill>
                <a:latin typeface="Myriad "/>
              </a:rPr>
              <a:t> </a:t>
            </a:r>
            <a:r>
              <a:rPr lang="hu-HU" sz="1800" dirty="0" err="1">
                <a:solidFill>
                  <a:srgbClr val="002060"/>
                </a:solidFill>
                <a:latin typeface="Myriad "/>
              </a:rPr>
              <a:t>one-step</a:t>
            </a:r>
            <a:r>
              <a:rPr lang="hu-HU" sz="1800" dirty="0">
                <a:solidFill>
                  <a:srgbClr val="002060"/>
                </a:solidFill>
                <a:latin typeface="Myriad "/>
              </a:rPr>
              <a:t> </a:t>
            </a:r>
            <a:r>
              <a:rPr lang="hu-HU" sz="1800" dirty="0" err="1">
                <a:solidFill>
                  <a:srgbClr val="002060"/>
                </a:solidFill>
                <a:latin typeface="Myriad "/>
              </a:rPr>
              <a:t>ahead</a:t>
            </a:r>
            <a:r>
              <a:rPr lang="hu-HU" sz="1800" dirty="0">
                <a:solidFill>
                  <a:srgbClr val="002060"/>
                </a:solidFill>
                <a:latin typeface="Myriad "/>
              </a:rPr>
              <a:t> </a:t>
            </a:r>
            <a:r>
              <a:rPr lang="hu-HU" sz="1800" dirty="0" err="1">
                <a:solidFill>
                  <a:srgbClr val="002060"/>
                </a:solidFill>
                <a:latin typeface="Myriad "/>
              </a:rPr>
              <a:t>forecasts</a:t>
            </a:r>
            <a:r>
              <a:rPr lang="hu-HU" sz="1800" dirty="0">
                <a:solidFill>
                  <a:srgbClr val="002060"/>
                </a:solidFill>
                <a:latin typeface="Myriad "/>
              </a:rPr>
              <a:t>.</a:t>
            </a:r>
          </a:p>
          <a:p>
            <a:pPr lvl="1" algn="just"/>
            <a:r>
              <a:rPr lang="hu-HU" sz="1800" dirty="0" err="1">
                <a:solidFill>
                  <a:srgbClr val="002060"/>
                </a:solidFill>
                <a:latin typeface="Myriad "/>
              </a:rPr>
              <a:t>Two</a:t>
            </a:r>
            <a:r>
              <a:rPr lang="hu-HU" sz="1800" dirty="0">
                <a:solidFill>
                  <a:srgbClr val="002060"/>
                </a:solidFill>
                <a:latin typeface="Myriad "/>
              </a:rPr>
              <a:t> </a:t>
            </a:r>
            <a:r>
              <a:rPr lang="hu-HU" sz="1800" dirty="0" err="1">
                <a:solidFill>
                  <a:srgbClr val="002060"/>
                </a:solidFill>
                <a:latin typeface="Myriad "/>
              </a:rPr>
              <a:t>different</a:t>
            </a:r>
            <a:r>
              <a:rPr lang="hu-HU" sz="1800" dirty="0">
                <a:solidFill>
                  <a:srgbClr val="002060"/>
                </a:solidFill>
                <a:latin typeface="Myriad "/>
              </a:rPr>
              <a:t> </a:t>
            </a:r>
            <a:r>
              <a:rPr lang="hu-HU" sz="1800" dirty="0" err="1">
                <a:solidFill>
                  <a:srgbClr val="002060"/>
                </a:solidFill>
                <a:latin typeface="Myriad "/>
              </a:rPr>
              <a:t>approach</a:t>
            </a:r>
            <a:r>
              <a:rPr lang="hu-HU" sz="1800" dirty="0">
                <a:solidFill>
                  <a:srgbClr val="002060"/>
                </a:solidFill>
                <a:latin typeface="Myriad "/>
              </a:rPr>
              <a:t>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estimation</a:t>
            </a:r>
            <a:r>
              <a:rPr lang="hu-HU" sz="1800" dirty="0">
                <a:solidFill>
                  <a:srgbClr val="002060"/>
                </a:solidFill>
                <a:latin typeface="Myriad "/>
              </a:rPr>
              <a:t>: </a:t>
            </a:r>
            <a:r>
              <a:rPr lang="hu-HU" sz="1800" dirty="0" err="1">
                <a:solidFill>
                  <a:srgbClr val="002060"/>
                </a:solidFill>
                <a:latin typeface="Myriad "/>
              </a:rPr>
              <a:t>expanding</a:t>
            </a:r>
            <a:r>
              <a:rPr lang="hu-HU" sz="1800" dirty="0">
                <a:solidFill>
                  <a:srgbClr val="002060"/>
                </a:solidFill>
                <a:latin typeface="Myriad "/>
              </a:rPr>
              <a:t> </a:t>
            </a:r>
            <a:r>
              <a:rPr lang="hu-HU" sz="1800" dirty="0" err="1">
                <a:solidFill>
                  <a:srgbClr val="002060"/>
                </a:solidFill>
                <a:latin typeface="Myriad "/>
              </a:rPr>
              <a:t>window</a:t>
            </a:r>
            <a:r>
              <a:rPr lang="hu-HU" sz="1800" dirty="0">
                <a:solidFill>
                  <a:srgbClr val="002060"/>
                </a:solidFill>
                <a:latin typeface="Myriad "/>
              </a:rPr>
              <a:t> and </a:t>
            </a:r>
            <a:r>
              <a:rPr lang="hu-HU" sz="1800" dirty="0" err="1">
                <a:solidFill>
                  <a:srgbClr val="002060"/>
                </a:solidFill>
                <a:latin typeface="Myriad "/>
              </a:rPr>
              <a:t>sliding</a:t>
            </a:r>
            <a:r>
              <a:rPr lang="hu-HU" sz="1800" dirty="0">
                <a:solidFill>
                  <a:srgbClr val="002060"/>
                </a:solidFill>
                <a:latin typeface="Myriad "/>
              </a:rPr>
              <a:t> </a:t>
            </a:r>
            <a:r>
              <a:rPr lang="hu-HU" sz="1800" dirty="0" err="1">
                <a:solidFill>
                  <a:srgbClr val="002060"/>
                </a:solidFill>
                <a:latin typeface="Myriad "/>
              </a:rPr>
              <a:t>window</a:t>
            </a:r>
            <a:endParaRPr lang="hu-HU" sz="1800" dirty="0">
              <a:solidFill>
                <a:srgbClr val="002060"/>
              </a:solidFill>
              <a:latin typeface="Myriad "/>
            </a:endParaRPr>
          </a:p>
          <a:p>
            <a:pPr algn="just"/>
            <a:r>
              <a:rPr lang="hu-HU" sz="2200" dirty="0" err="1">
                <a:solidFill>
                  <a:srgbClr val="002060"/>
                </a:solidFill>
                <a:latin typeface="Myriad "/>
              </a:rPr>
              <a:t>Small</a:t>
            </a:r>
            <a:r>
              <a:rPr lang="hu-HU" sz="2200" dirty="0">
                <a:solidFill>
                  <a:srgbClr val="002060"/>
                </a:solidFill>
                <a:latin typeface="Myriad "/>
              </a:rPr>
              <a:t> </a:t>
            </a:r>
            <a:r>
              <a:rPr lang="hu-HU" sz="2200" dirty="0" err="1">
                <a:solidFill>
                  <a:srgbClr val="002060"/>
                </a:solidFill>
                <a:latin typeface="Myriad "/>
              </a:rPr>
              <a:t>hyperparameter</a:t>
            </a:r>
            <a:r>
              <a:rPr lang="hu-HU" sz="2200" dirty="0">
                <a:solidFill>
                  <a:srgbClr val="002060"/>
                </a:solidFill>
                <a:latin typeface="Myriad "/>
              </a:rPr>
              <a:t> </a:t>
            </a:r>
            <a:r>
              <a:rPr lang="hu-HU" sz="2200" dirty="0" err="1">
                <a:solidFill>
                  <a:srgbClr val="002060"/>
                </a:solidFill>
                <a:latin typeface="Myriad "/>
              </a:rPr>
              <a:t>grid</a:t>
            </a:r>
            <a:r>
              <a:rPr lang="hu-HU" sz="2200" dirty="0">
                <a:solidFill>
                  <a:srgbClr val="002060"/>
                </a:solidFill>
                <a:latin typeface="Myriad "/>
              </a:rPr>
              <a:t> and </a:t>
            </a:r>
            <a:r>
              <a:rPr lang="hu-HU" sz="2200" dirty="0" err="1">
                <a:solidFill>
                  <a:srgbClr val="002060"/>
                </a:solidFill>
                <a:latin typeface="Myriad "/>
              </a:rPr>
              <a:t>it</a:t>
            </a:r>
            <a:r>
              <a:rPr lang="hu-HU" sz="2200" dirty="0">
                <a:solidFill>
                  <a:srgbClr val="002060"/>
                </a:solidFill>
                <a:latin typeface="Myriad "/>
              </a:rPr>
              <a:t> is </a:t>
            </a:r>
            <a:r>
              <a:rPr lang="hu-HU" sz="2200" dirty="0" err="1">
                <a:solidFill>
                  <a:srgbClr val="002060"/>
                </a:solidFill>
                <a:latin typeface="Myriad "/>
              </a:rPr>
              <a:t>searched</a:t>
            </a:r>
            <a:r>
              <a:rPr lang="hu-HU" sz="2200" dirty="0">
                <a:solidFill>
                  <a:srgbClr val="002060"/>
                </a:solidFill>
                <a:latin typeface="Myriad "/>
              </a:rPr>
              <a:t> </a:t>
            </a:r>
            <a:r>
              <a:rPr lang="hu-HU" sz="2200" dirty="0" err="1">
                <a:solidFill>
                  <a:srgbClr val="002060"/>
                </a:solidFill>
                <a:latin typeface="Myriad "/>
              </a:rPr>
              <a:t>exhaustively</a:t>
            </a:r>
            <a:r>
              <a:rPr lang="hu-HU" sz="2200" dirty="0">
                <a:solidFill>
                  <a:srgbClr val="002060"/>
                </a:solidFill>
                <a:latin typeface="Myriad "/>
              </a:rPr>
              <a:t>.</a:t>
            </a:r>
          </a:p>
          <a:p>
            <a:pPr algn="just"/>
            <a:r>
              <a:rPr lang="hu-HU" sz="2200" dirty="0" err="1">
                <a:solidFill>
                  <a:srgbClr val="002060"/>
                </a:solidFill>
                <a:latin typeface="Myriad "/>
              </a:rPr>
              <a:t>Hyperparameters</a:t>
            </a:r>
            <a:r>
              <a:rPr lang="hu-HU" sz="2200" dirty="0">
                <a:solidFill>
                  <a:srgbClr val="002060"/>
                </a:solidFill>
                <a:latin typeface="Myriad "/>
              </a:rPr>
              <a:t> </a:t>
            </a:r>
            <a:r>
              <a:rPr lang="hu-HU" sz="2200" dirty="0" err="1">
                <a:solidFill>
                  <a:srgbClr val="002060"/>
                </a:solidFill>
                <a:latin typeface="Myriad "/>
              </a:rPr>
              <a:t>optimized</a:t>
            </a:r>
            <a:r>
              <a:rPr lang="hu-HU" sz="2200" dirty="0">
                <a:solidFill>
                  <a:srgbClr val="002060"/>
                </a:solidFill>
                <a:latin typeface="Myriad "/>
              </a:rPr>
              <a:t> </a:t>
            </a:r>
            <a:r>
              <a:rPr lang="hu-HU" sz="2200" dirty="0" err="1">
                <a:solidFill>
                  <a:srgbClr val="002060"/>
                </a:solidFill>
                <a:latin typeface="Myriad "/>
              </a:rPr>
              <a:t>once</a:t>
            </a:r>
            <a:r>
              <a:rPr lang="hu-HU" sz="2200" dirty="0">
                <a:solidFill>
                  <a:srgbClr val="002060"/>
                </a:solidFill>
                <a:latin typeface="Myriad "/>
              </a:rPr>
              <a:t> and </a:t>
            </a:r>
            <a:r>
              <a:rPr lang="hu-HU" sz="2200" dirty="0" err="1">
                <a:solidFill>
                  <a:srgbClr val="002060"/>
                </a:solidFill>
                <a:latin typeface="Myriad "/>
              </a:rPr>
              <a:t>not</a:t>
            </a:r>
            <a:r>
              <a:rPr lang="hu-HU" sz="2200" dirty="0">
                <a:solidFill>
                  <a:srgbClr val="002060"/>
                </a:solidFill>
                <a:latin typeface="Myriad "/>
              </a:rPr>
              <a:t> re-</a:t>
            </a:r>
            <a:r>
              <a:rPr lang="hu-HU" sz="2200" dirty="0" err="1">
                <a:solidFill>
                  <a:srgbClr val="002060"/>
                </a:solidFill>
                <a:latin typeface="Myriad "/>
              </a:rPr>
              <a:t>tuned</a:t>
            </a:r>
            <a:r>
              <a:rPr lang="hu-HU" sz="2200" dirty="0">
                <a:solidFill>
                  <a:srgbClr val="002060"/>
                </a:solidFill>
                <a:latin typeface="Myriad "/>
              </a:rPr>
              <a:t> </a:t>
            </a:r>
            <a:r>
              <a:rPr lang="hu-HU" sz="2200" dirty="0" err="1">
                <a:solidFill>
                  <a:srgbClr val="002060"/>
                </a:solidFill>
                <a:latin typeface="Myriad "/>
              </a:rPr>
              <a:t>until</a:t>
            </a:r>
            <a:r>
              <a:rPr lang="hu-HU" sz="2200" dirty="0">
                <a:solidFill>
                  <a:srgbClr val="002060"/>
                </a:solidFill>
                <a:latin typeface="Myriad "/>
              </a:rPr>
              <a:t> </a:t>
            </a:r>
            <a:r>
              <a:rPr lang="hu-HU" sz="2200" dirty="0" err="1">
                <a:solidFill>
                  <a:srgbClr val="002060"/>
                </a:solidFill>
                <a:latin typeface="Myriad "/>
              </a:rPr>
              <a:t>there</a:t>
            </a:r>
            <a:r>
              <a:rPr lang="hu-HU" sz="2200" dirty="0">
                <a:solidFill>
                  <a:srgbClr val="002060"/>
                </a:solidFill>
                <a:latin typeface="Myriad "/>
              </a:rPr>
              <a:t> is a </a:t>
            </a:r>
            <a:r>
              <a:rPr lang="hu-HU" sz="2200" dirty="0" err="1">
                <a:solidFill>
                  <a:srgbClr val="002060"/>
                </a:solidFill>
                <a:latin typeface="Myriad "/>
              </a:rPr>
              <a:t>structural</a:t>
            </a:r>
            <a:r>
              <a:rPr lang="hu-HU" sz="2200" dirty="0">
                <a:solidFill>
                  <a:srgbClr val="002060"/>
                </a:solidFill>
                <a:latin typeface="Myriad "/>
              </a:rPr>
              <a:t> </a:t>
            </a:r>
            <a:r>
              <a:rPr lang="hu-HU" sz="2200" dirty="0" err="1">
                <a:solidFill>
                  <a:srgbClr val="002060"/>
                </a:solidFill>
                <a:latin typeface="Myriad "/>
              </a:rPr>
              <a:t>break</a:t>
            </a:r>
            <a:r>
              <a:rPr lang="hu-HU" sz="2200" dirty="0">
                <a:solidFill>
                  <a:srgbClr val="002060"/>
                </a:solidFill>
                <a:latin typeface="Myriad "/>
              </a:rPr>
              <a:t> in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series</a:t>
            </a:r>
            <a:r>
              <a:rPr lang="hu-HU" sz="2200" dirty="0">
                <a:solidFill>
                  <a:srgbClr val="002060"/>
                </a:solidFill>
                <a:latin typeface="Myriad "/>
              </a:rPr>
              <a:t>.</a:t>
            </a:r>
          </a:p>
          <a:p>
            <a:pPr algn="just"/>
            <a:endParaRPr lang="hu-HU" sz="2200" dirty="0">
              <a:solidFill>
                <a:srgbClr val="002060"/>
              </a:solidFill>
              <a:latin typeface="Myriad "/>
            </a:endParaRPr>
          </a:p>
        </p:txBody>
      </p:sp>
      <p:pic>
        <p:nvPicPr>
          <p:cNvPr id="1028" name="Picture 4" descr="https://miro.medium.com/v2/resize:fit:599/1*XcqvKVTQ6U_zszSD52lSqA.png">
            <a:extLst>
              <a:ext uri="{FF2B5EF4-FFF2-40B4-BE49-F238E27FC236}">
                <a16:creationId xmlns:a16="http://schemas.microsoft.com/office/drawing/2014/main" id="{832E0CEB-AC5B-4015-B8D5-5C13E78D75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6985" y="1561562"/>
            <a:ext cx="3086375" cy="21795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miro.medium.com/v2/resize:fit:605/1*QJaeOqGfe_vKbpmT882APA.png">
            <a:extLst>
              <a:ext uri="{FF2B5EF4-FFF2-40B4-BE49-F238E27FC236}">
                <a16:creationId xmlns:a16="http://schemas.microsoft.com/office/drawing/2014/main" id="{AD4DCD48-2B4E-4A91-BFDF-325CD6837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6985" y="3741089"/>
            <a:ext cx="3029737" cy="2093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200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Kép 7">
            <a:extLst>
              <a:ext uri="{FF2B5EF4-FFF2-40B4-BE49-F238E27FC236}">
                <a16:creationId xmlns:a16="http://schemas.microsoft.com/office/drawing/2014/main" id="{B79FAE60-728B-4454-B600-B54712C05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7692" y="1321036"/>
            <a:ext cx="5400000" cy="2700000"/>
          </a:xfrm>
          <a:prstGeom prst="rect">
            <a:avLst/>
          </a:prstGeom>
        </p:spPr>
      </p:pic>
      <p:sp>
        <p:nvSpPr>
          <p:cNvPr id="3" name="Tartalom helye 2">
            <a:extLst>
              <a:ext uri="{FF2B5EF4-FFF2-40B4-BE49-F238E27FC236}">
                <a16:creationId xmlns:a16="http://schemas.microsoft.com/office/drawing/2014/main" id="{F106ACE2-B951-49F4-85A8-F28FA5962952}"/>
              </a:ext>
            </a:extLst>
          </p:cNvPr>
          <p:cNvSpPr>
            <a:spLocks noGrp="1"/>
          </p:cNvSpPr>
          <p:nvPr>
            <p:ph idx="1"/>
          </p:nvPr>
        </p:nvSpPr>
        <p:spPr>
          <a:xfrm>
            <a:off x="838200" y="1447529"/>
            <a:ext cx="5809090" cy="4293313"/>
          </a:xfrm>
        </p:spPr>
        <p:txBody>
          <a:bodyPr>
            <a:normAutofit/>
          </a:bodyPr>
          <a:lstStyle/>
          <a:p>
            <a:pPr algn="just"/>
            <a:r>
              <a:rPr lang="hu-HU" sz="1800" dirty="0" err="1">
                <a:solidFill>
                  <a:srgbClr val="002060"/>
                </a:solidFill>
                <a:latin typeface="Myriad "/>
              </a:rPr>
              <a:t>Model</a:t>
            </a:r>
            <a:r>
              <a:rPr lang="hu-HU" sz="1800" dirty="0">
                <a:solidFill>
                  <a:srgbClr val="002060"/>
                </a:solidFill>
                <a:latin typeface="Myriad "/>
              </a:rPr>
              <a:t> </a:t>
            </a:r>
            <a:r>
              <a:rPr lang="hu-HU" sz="1800" dirty="0" err="1">
                <a:solidFill>
                  <a:srgbClr val="002060"/>
                </a:solidFill>
                <a:latin typeface="Myriad "/>
              </a:rPr>
              <a:t>selection</a:t>
            </a:r>
            <a:r>
              <a:rPr lang="hu-HU" sz="1800" dirty="0">
                <a:solidFill>
                  <a:srgbClr val="002060"/>
                </a:solidFill>
                <a:latin typeface="Myriad "/>
              </a:rPr>
              <a:t>: </a:t>
            </a:r>
            <a:r>
              <a:rPr lang="hu-HU" sz="1800" dirty="0" err="1">
                <a:solidFill>
                  <a:srgbClr val="002060"/>
                </a:solidFill>
                <a:latin typeface="Myriad "/>
              </a:rPr>
              <a:t>after</a:t>
            </a:r>
            <a:r>
              <a:rPr lang="hu-HU" sz="1800" dirty="0">
                <a:solidFill>
                  <a:srgbClr val="002060"/>
                </a:solidFill>
                <a:latin typeface="Myriad "/>
              </a:rPr>
              <a:t> </a:t>
            </a:r>
            <a:r>
              <a:rPr lang="hu-HU" sz="1800" dirty="0" err="1">
                <a:solidFill>
                  <a:srgbClr val="002060"/>
                </a:solidFill>
                <a:latin typeface="Myriad "/>
              </a:rPr>
              <a:t>hyperparameter</a:t>
            </a:r>
            <a:r>
              <a:rPr lang="hu-HU" sz="1800" dirty="0">
                <a:solidFill>
                  <a:srgbClr val="002060"/>
                </a:solidFill>
                <a:latin typeface="Myriad "/>
              </a:rPr>
              <a:t> </a:t>
            </a:r>
            <a:r>
              <a:rPr lang="hu-HU" sz="1800" dirty="0" err="1">
                <a:solidFill>
                  <a:srgbClr val="002060"/>
                </a:solidFill>
                <a:latin typeface="Myriad "/>
              </a:rPr>
              <a:t>tuning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next</a:t>
            </a:r>
            <a:r>
              <a:rPr lang="hu-HU" sz="1800" dirty="0">
                <a:solidFill>
                  <a:srgbClr val="002060"/>
                </a:solidFill>
                <a:latin typeface="Myriad "/>
              </a:rPr>
              <a:t> </a:t>
            </a:r>
            <a:r>
              <a:rPr lang="hu-HU" sz="1800" dirty="0" err="1">
                <a:solidFill>
                  <a:srgbClr val="002060"/>
                </a:solidFill>
                <a:latin typeface="Myriad "/>
              </a:rPr>
              <a:t>step</a:t>
            </a:r>
            <a:r>
              <a:rPr lang="hu-HU" sz="1800" dirty="0">
                <a:solidFill>
                  <a:srgbClr val="002060"/>
                </a:solidFill>
                <a:latin typeface="Myriad "/>
              </a:rPr>
              <a:t> is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select</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best</a:t>
            </a:r>
            <a:r>
              <a:rPr lang="hu-HU" sz="1800" dirty="0">
                <a:solidFill>
                  <a:srgbClr val="002060"/>
                </a:solidFill>
                <a:latin typeface="Myriad "/>
              </a:rPr>
              <a:t> </a:t>
            </a:r>
            <a:r>
              <a:rPr lang="hu-HU" sz="1800" dirty="0" err="1">
                <a:solidFill>
                  <a:srgbClr val="002060"/>
                </a:solidFill>
                <a:latin typeface="Myriad "/>
              </a:rPr>
              <a:t>performing</a:t>
            </a:r>
            <a:r>
              <a:rPr lang="hu-HU" sz="1800" dirty="0">
                <a:solidFill>
                  <a:srgbClr val="002060"/>
                </a:solidFill>
                <a:latin typeface="Myriad "/>
              </a:rPr>
              <a:t> </a:t>
            </a:r>
            <a:r>
              <a:rPr lang="hu-HU" sz="1800" dirty="0" err="1">
                <a:solidFill>
                  <a:srgbClr val="002060"/>
                </a:solidFill>
                <a:latin typeface="Myriad "/>
              </a:rPr>
              <a:t>models</a:t>
            </a:r>
            <a:r>
              <a:rPr lang="hu-HU" sz="1800" dirty="0">
                <a:solidFill>
                  <a:srgbClr val="002060"/>
                </a:solidFill>
                <a:latin typeface="Myriad "/>
              </a:rPr>
              <a:t> out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estimated</a:t>
            </a:r>
            <a:r>
              <a:rPr lang="hu-HU" sz="1800" dirty="0">
                <a:solidFill>
                  <a:srgbClr val="002060"/>
                </a:solidFill>
                <a:latin typeface="Myriad "/>
              </a:rPr>
              <a:t> 70 (5 </a:t>
            </a:r>
            <a:r>
              <a:rPr lang="hu-HU" sz="1800" dirty="0" err="1">
                <a:solidFill>
                  <a:srgbClr val="002060"/>
                </a:solidFill>
                <a:latin typeface="Myriad "/>
              </a:rPr>
              <a:t>time</a:t>
            </a:r>
            <a:r>
              <a:rPr lang="hu-HU" sz="1800" dirty="0">
                <a:solidFill>
                  <a:srgbClr val="002060"/>
                </a:solidFill>
                <a:latin typeface="Myriad "/>
              </a:rPr>
              <a:t> </a:t>
            </a:r>
            <a:r>
              <a:rPr lang="hu-HU" sz="1800" dirty="0" err="1">
                <a:solidFill>
                  <a:srgbClr val="002060"/>
                </a:solidFill>
                <a:latin typeface="Myriad "/>
              </a:rPr>
              <a:t>splits</a:t>
            </a:r>
            <a:r>
              <a:rPr lang="hu-HU" sz="1800" dirty="0">
                <a:solidFill>
                  <a:srgbClr val="002060"/>
                </a:solidFill>
                <a:latin typeface="Myriad "/>
              </a:rPr>
              <a:t> x 2 </a:t>
            </a:r>
            <a:r>
              <a:rPr lang="hu-HU" sz="1800" dirty="0" err="1">
                <a:solidFill>
                  <a:srgbClr val="002060"/>
                </a:solidFill>
                <a:latin typeface="Myriad "/>
              </a:rPr>
              <a:t>time</a:t>
            </a:r>
            <a:r>
              <a:rPr lang="hu-HU" sz="1800" dirty="0">
                <a:solidFill>
                  <a:srgbClr val="002060"/>
                </a:solidFill>
                <a:latin typeface="Myriad "/>
              </a:rPr>
              <a:t> </a:t>
            </a:r>
            <a:r>
              <a:rPr lang="hu-HU" sz="1800" dirty="0" err="1">
                <a:solidFill>
                  <a:srgbClr val="002060"/>
                </a:solidFill>
                <a:latin typeface="Myriad "/>
              </a:rPr>
              <a:t>windows</a:t>
            </a:r>
            <a:r>
              <a:rPr lang="hu-HU" sz="1800" dirty="0">
                <a:solidFill>
                  <a:srgbClr val="002060"/>
                </a:solidFill>
                <a:latin typeface="Myriad "/>
              </a:rPr>
              <a:t> x 7 </a:t>
            </a:r>
            <a:r>
              <a:rPr lang="hu-HU" sz="1800" dirty="0" err="1">
                <a:solidFill>
                  <a:srgbClr val="002060"/>
                </a:solidFill>
                <a:latin typeface="Myriad "/>
              </a:rPr>
              <a:t>models</a:t>
            </a:r>
            <a:r>
              <a:rPr lang="hu-HU" sz="1800" dirty="0">
                <a:solidFill>
                  <a:srgbClr val="002060"/>
                </a:solidFill>
                <a:latin typeface="Myriad "/>
              </a:rPr>
              <a:t>)</a:t>
            </a:r>
          </a:p>
          <a:p>
            <a:pPr algn="just"/>
            <a:r>
              <a:rPr lang="hu-HU" sz="1800" dirty="0" err="1">
                <a:solidFill>
                  <a:srgbClr val="002060"/>
                </a:solidFill>
                <a:latin typeface="Myriad "/>
              </a:rPr>
              <a:t>Model</a:t>
            </a:r>
            <a:r>
              <a:rPr lang="hu-HU" sz="1800" dirty="0">
                <a:solidFill>
                  <a:srgbClr val="002060"/>
                </a:solidFill>
                <a:latin typeface="Myriad "/>
              </a:rPr>
              <a:t> </a:t>
            </a:r>
            <a:r>
              <a:rPr lang="hu-HU" sz="1800" dirty="0" err="1">
                <a:solidFill>
                  <a:srgbClr val="002060"/>
                </a:solidFill>
                <a:latin typeface="Myriad "/>
              </a:rPr>
              <a:t>selection</a:t>
            </a:r>
            <a:r>
              <a:rPr lang="hu-HU" sz="1800" dirty="0">
                <a:solidFill>
                  <a:srgbClr val="002060"/>
                </a:solidFill>
                <a:latin typeface="Myriad "/>
              </a:rPr>
              <a:t> is </a:t>
            </a:r>
            <a:r>
              <a:rPr lang="hu-HU" sz="1800" dirty="0" err="1">
                <a:solidFill>
                  <a:srgbClr val="002060"/>
                </a:solidFill>
                <a:latin typeface="Myriad "/>
              </a:rPr>
              <a:t>done</a:t>
            </a:r>
            <a:r>
              <a:rPr lang="hu-HU" sz="1800" dirty="0">
                <a:solidFill>
                  <a:srgbClr val="002060"/>
                </a:solidFill>
                <a:latin typeface="Myriad "/>
              </a:rPr>
              <a:t> </a:t>
            </a:r>
            <a:r>
              <a:rPr lang="hu-HU" sz="1800" dirty="0" err="1">
                <a:solidFill>
                  <a:srgbClr val="002060"/>
                </a:solidFill>
                <a:latin typeface="Myriad "/>
              </a:rPr>
              <a:t>on</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test </a:t>
            </a:r>
            <a:r>
              <a:rPr lang="hu-HU" sz="1800" dirty="0" err="1">
                <a:solidFill>
                  <a:srgbClr val="002060"/>
                </a:solidFill>
                <a:latin typeface="Myriad "/>
              </a:rPr>
              <a:t>set</a:t>
            </a:r>
            <a:r>
              <a:rPr lang="hu-HU" sz="1800" dirty="0">
                <a:solidFill>
                  <a:srgbClr val="002060"/>
                </a:solidFill>
                <a:latin typeface="Myriad "/>
              </a:rPr>
              <a:t>, </a:t>
            </a:r>
            <a:r>
              <a:rPr lang="hu-HU" sz="1800" dirty="0" err="1">
                <a:solidFill>
                  <a:srgbClr val="002060"/>
                </a:solidFill>
                <a:latin typeface="Myriad "/>
              </a:rPr>
              <a:t>by</a:t>
            </a:r>
            <a:r>
              <a:rPr lang="hu-HU" sz="1800" dirty="0">
                <a:solidFill>
                  <a:srgbClr val="002060"/>
                </a:solidFill>
                <a:latin typeface="Myriad "/>
              </a:rPr>
              <a:t> </a:t>
            </a:r>
            <a:r>
              <a:rPr lang="hu-HU" sz="1800" dirty="0" err="1">
                <a:solidFill>
                  <a:srgbClr val="002060"/>
                </a:solidFill>
                <a:latin typeface="Myriad "/>
              </a:rPr>
              <a:t>calculating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MAPE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one-step</a:t>
            </a:r>
            <a:r>
              <a:rPr lang="hu-HU" sz="1800" dirty="0">
                <a:solidFill>
                  <a:srgbClr val="002060"/>
                </a:solidFill>
                <a:latin typeface="Myriad "/>
              </a:rPr>
              <a:t> </a:t>
            </a:r>
            <a:r>
              <a:rPr lang="hu-HU" sz="1800" dirty="0" err="1">
                <a:solidFill>
                  <a:srgbClr val="002060"/>
                </a:solidFill>
                <a:latin typeface="Myriad "/>
              </a:rPr>
              <a:t>ahead</a:t>
            </a:r>
            <a:r>
              <a:rPr lang="hu-HU" sz="1800" dirty="0">
                <a:solidFill>
                  <a:srgbClr val="002060"/>
                </a:solidFill>
                <a:latin typeface="Myriad "/>
              </a:rPr>
              <a:t> </a:t>
            </a:r>
            <a:r>
              <a:rPr lang="hu-HU" sz="1800" dirty="0" err="1">
                <a:solidFill>
                  <a:srgbClr val="002060"/>
                </a:solidFill>
                <a:latin typeface="Myriad "/>
              </a:rPr>
              <a:t>predicitons</a:t>
            </a:r>
            <a:endParaRPr lang="hu-HU" sz="1800" dirty="0">
              <a:solidFill>
                <a:srgbClr val="002060"/>
              </a:solidFill>
              <a:latin typeface="Myriad "/>
            </a:endParaRPr>
          </a:p>
          <a:p>
            <a:pPr algn="just"/>
            <a:r>
              <a:rPr lang="hu-HU" sz="1800" dirty="0">
                <a:solidFill>
                  <a:srgbClr val="002060"/>
                </a:solidFill>
                <a:latin typeface="Myriad "/>
              </a:rPr>
              <a:t>The 3 and 5 </a:t>
            </a:r>
            <a:r>
              <a:rPr lang="hu-HU" sz="1800" dirty="0" err="1">
                <a:solidFill>
                  <a:srgbClr val="002060"/>
                </a:solidFill>
                <a:latin typeface="Myriad "/>
              </a:rPr>
              <a:t>best</a:t>
            </a:r>
            <a:r>
              <a:rPr lang="hu-HU" sz="1800" dirty="0">
                <a:solidFill>
                  <a:srgbClr val="002060"/>
                </a:solidFill>
                <a:latin typeface="Myriad "/>
              </a:rPr>
              <a:t> </a:t>
            </a:r>
            <a:r>
              <a:rPr lang="hu-HU" sz="1800" dirty="0" err="1">
                <a:solidFill>
                  <a:srgbClr val="002060"/>
                </a:solidFill>
                <a:latin typeface="Myriad "/>
              </a:rPr>
              <a:t>models</a:t>
            </a:r>
            <a:r>
              <a:rPr lang="hu-HU" sz="1800" dirty="0">
                <a:solidFill>
                  <a:srgbClr val="002060"/>
                </a:solidFill>
                <a:latin typeface="Myriad "/>
              </a:rPr>
              <a:t> </a:t>
            </a:r>
            <a:r>
              <a:rPr lang="hu-HU" sz="1800" dirty="0" err="1">
                <a:solidFill>
                  <a:srgbClr val="002060"/>
                </a:solidFill>
                <a:latin typeface="Myriad "/>
              </a:rPr>
              <a:t>then</a:t>
            </a:r>
            <a:r>
              <a:rPr lang="hu-HU" sz="1800" dirty="0">
                <a:solidFill>
                  <a:srgbClr val="002060"/>
                </a:solidFill>
                <a:latin typeface="Myriad "/>
              </a:rPr>
              <a:t> </a:t>
            </a:r>
            <a:r>
              <a:rPr lang="hu-HU" sz="1800" dirty="0" err="1">
                <a:solidFill>
                  <a:srgbClr val="002060"/>
                </a:solidFill>
                <a:latin typeface="Myriad "/>
              </a:rPr>
              <a:t>averaged</a:t>
            </a:r>
            <a:r>
              <a:rPr lang="hu-HU" sz="1800" dirty="0">
                <a:solidFill>
                  <a:srgbClr val="002060"/>
                </a:solidFill>
                <a:latin typeface="Myriad "/>
              </a:rPr>
              <a:t> </a:t>
            </a:r>
            <a:r>
              <a:rPr lang="hu-HU" sz="1800" dirty="0" err="1">
                <a:solidFill>
                  <a:srgbClr val="002060"/>
                </a:solidFill>
                <a:latin typeface="Myriad "/>
              </a:rPr>
              <a:t>for</a:t>
            </a:r>
            <a:r>
              <a:rPr lang="hu-HU" sz="1800" dirty="0">
                <a:solidFill>
                  <a:srgbClr val="002060"/>
                </a:solidFill>
                <a:latin typeface="Myriad "/>
              </a:rPr>
              <a:t> an </a:t>
            </a:r>
            <a:r>
              <a:rPr lang="hu-HU" sz="1800" dirty="0" err="1">
                <a:solidFill>
                  <a:srgbClr val="002060"/>
                </a:solidFill>
                <a:latin typeface="Myriad "/>
              </a:rPr>
              <a:t>ensemble</a:t>
            </a:r>
            <a:r>
              <a:rPr lang="hu-HU" sz="1800" dirty="0">
                <a:solidFill>
                  <a:srgbClr val="002060"/>
                </a:solidFill>
                <a:latin typeface="Myriad "/>
              </a:rPr>
              <a:t> </a:t>
            </a:r>
            <a:r>
              <a:rPr lang="hu-HU" sz="1800" dirty="0" err="1">
                <a:solidFill>
                  <a:srgbClr val="002060"/>
                </a:solidFill>
                <a:latin typeface="Myriad "/>
              </a:rPr>
              <a:t>predictor</a:t>
            </a:r>
            <a:endParaRPr lang="hu-HU" sz="1800" dirty="0">
              <a:solidFill>
                <a:srgbClr val="002060"/>
              </a:solidFill>
              <a:latin typeface="Myriad "/>
            </a:endParaRPr>
          </a:p>
        </p:txBody>
      </p:sp>
      <p:sp>
        <p:nvSpPr>
          <p:cNvPr id="4" name="Dia számának helye 3">
            <a:extLst>
              <a:ext uri="{FF2B5EF4-FFF2-40B4-BE49-F238E27FC236}">
                <a16:creationId xmlns:a16="http://schemas.microsoft.com/office/drawing/2014/main" id="{2987F5AC-26F4-4688-86E4-7AD017CD3D04}"/>
              </a:ext>
            </a:extLst>
          </p:cNvPr>
          <p:cNvSpPr>
            <a:spLocks noGrp="1"/>
          </p:cNvSpPr>
          <p:nvPr>
            <p:ph type="sldNum" sz="quarter" idx="12"/>
          </p:nvPr>
        </p:nvSpPr>
        <p:spPr/>
        <p:txBody>
          <a:bodyPr/>
          <a:lstStyle/>
          <a:p>
            <a:fld id="{80DEC6E1-F1C1-444D-8DA3-0621314F7DF1}" type="slidenum">
              <a:rPr lang="hu-HU" smtClean="0"/>
              <a:t>11</a:t>
            </a:fld>
            <a:endParaRPr lang="hu-HU"/>
          </a:p>
        </p:txBody>
      </p:sp>
      <p:sp>
        <p:nvSpPr>
          <p:cNvPr id="5" name="Szövegdoboz 4">
            <a:extLst>
              <a:ext uri="{FF2B5EF4-FFF2-40B4-BE49-F238E27FC236}">
                <a16:creationId xmlns:a16="http://schemas.microsoft.com/office/drawing/2014/main" id="{2A8193D1-F427-4BC6-BB92-32AFE71D746C}"/>
              </a:ext>
            </a:extLst>
          </p:cNvPr>
          <p:cNvSpPr txBox="1"/>
          <p:nvPr/>
        </p:nvSpPr>
        <p:spPr>
          <a:xfrm>
            <a:off x="561560" y="243715"/>
            <a:ext cx="10591800" cy="646331"/>
          </a:xfrm>
          <a:prstGeom prst="rect">
            <a:avLst/>
          </a:prstGeom>
          <a:noFill/>
        </p:spPr>
        <p:txBody>
          <a:bodyPr wrap="square" rtlCol="0">
            <a:spAutoFit/>
          </a:bodyPr>
          <a:lstStyle/>
          <a:p>
            <a:pPr algn="ctr"/>
            <a:r>
              <a:rPr lang="hu-HU" sz="3600" b="1" dirty="0">
                <a:solidFill>
                  <a:srgbClr val="002060"/>
                </a:solidFill>
                <a:latin typeface="Myriad "/>
              </a:rPr>
              <a:t>The </a:t>
            </a:r>
            <a:r>
              <a:rPr lang="hu-HU" sz="3600" b="1" dirty="0" err="1">
                <a:solidFill>
                  <a:srgbClr val="002060"/>
                </a:solidFill>
                <a:latin typeface="Myriad "/>
              </a:rPr>
              <a:t>method</a:t>
            </a:r>
            <a:r>
              <a:rPr lang="hu-HU" sz="3600" b="1" dirty="0">
                <a:solidFill>
                  <a:srgbClr val="002060"/>
                </a:solidFill>
                <a:latin typeface="Myriad "/>
              </a:rPr>
              <a:t>: </a:t>
            </a:r>
            <a:r>
              <a:rPr lang="hu-HU" sz="3600" b="1" dirty="0" err="1">
                <a:solidFill>
                  <a:srgbClr val="002060"/>
                </a:solidFill>
                <a:latin typeface="Myriad "/>
              </a:rPr>
              <a:t>Results</a:t>
            </a:r>
            <a:endParaRPr lang="hu-HU" sz="3600" b="1" dirty="0">
              <a:solidFill>
                <a:srgbClr val="002060"/>
              </a:solidFill>
              <a:latin typeface="Myriad "/>
            </a:endParaRPr>
          </a:p>
        </p:txBody>
      </p:sp>
    </p:spTree>
    <p:extLst>
      <p:ext uri="{BB962C8B-B14F-4D97-AF65-F5344CB8AC3E}">
        <p14:creationId xmlns:p14="http://schemas.microsoft.com/office/powerpoint/2010/main" val="431910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Kép 7">
            <a:extLst>
              <a:ext uri="{FF2B5EF4-FFF2-40B4-BE49-F238E27FC236}">
                <a16:creationId xmlns:a16="http://schemas.microsoft.com/office/drawing/2014/main" id="{B79FAE60-728B-4454-B600-B54712C05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7692" y="1321036"/>
            <a:ext cx="5400000" cy="2700000"/>
          </a:xfrm>
          <a:prstGeom prst="rect">
            <a:avLst/>
          </a:prstGeom>
        </p:spPr>
      </p:pic>
      <p:pic>
        <p:nvPicPr>
          <p:cNvPr id="10" name="Kép 9">
            <a:extLst>
              <a:ext uri="{FF2B5EF4-FFF2-40B4-BE49-F238E27FC236}">
                <a16:creationId xmlns:a16="http://schemas.microsoft.com/office/drawing/2014/main" id="{840FB487-280B-47E7-8FF5-8D1A51CB1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488693"/>
            <a:ext cx="5400000" cy="2700000"/>
          </a:xfrm>
          <a:prstGeom prst="rect">
            <a:avLst/>
          </a:prstGeom>
        </p:spPr>
      </p:pic>
      <p:sp>
        <p:nvSpPr>
          <p:cNvPr id="3" name="Tartalom helye 2">
            <a:extLst>
              <a:ext uri="{FF2B5EF4-FFF2-40B4-BE49-F238E27FC236}">
                <a16:creationId xmlns:a16="http://schemas.microsoft.com/office/drawing/2014/main" id="{F106ACE2-B951-49F4-85A8-F28FA5962952}"/>
              </a:ext>
            </a:extLst>
          </p:cNvPr>
          <p:cNvSpPr>
            <a:spLocks noGrp="1"/>
          </p:cNvSpPr>
          <p:nvPr>
            <p:ph idx="1"/>
          </p:nvPr>
        </p:nvSpPr>
        <p:spPr>
          <a:xfrm>
            <a:off x="838200" y="1447529"/>
            <a:ext cx="5809090" cy="4293313"/>
          </a:xfrm>
        </p:spPr>
        <p:txBody>
          <a:bodyPr>
            <a:normAutofit/>
          </a:bodyPr>
          <a:lstStyle/>
          <a:p>
            <a:pPr algn="just"/>
            <a:r>
              <a:rPr lang="hu-HU" sz="1800" dirty="0" err="1">
                <a:solidFill>
                  <a:srgbClr val="002060"/>
                </a:solidFill>
                <a:latin typeface="Myriad "/>
              </a:rPr>
              <a:t>Model</a:t>
            </a:r>
            <a:r>
              <a:rPr lang="hu-HU" sz="1800" dirty="0">
                <a:solidFill>
                  <a:srgbClr val="002060"/>
                </a:solidFill>
                <a:latin typeface="Myriad "/>
              </a:rPr>
              <a:t> </a:t>
            </a:r>
            <a:r>
              <a:rPr lang="hu-HU" sz="1800" dirty="0" err="1">
                <a:solidFill>
                  <a:srgbClr val="002060"/>
                </a:solidFill>
                <a:latin typeface="Myriad "/>
              </a:rPr>
              <a:t>selection</a:t>
            </a:r>
            <a:r>
              <a:rPr lang="hu-HU" sz="1800" dirty="0">
                <a:solidFill>
                  <a:srgbClr val="002060"/>
                </a:solidFill>
                <a:latin typeface="Myriad "/>
              </a:rPr>
              <a:t>: </a:t>
            </a:r>
            <a:r>
              <a:rPr lang="hu-HU" sz="1800" dirty="0" err="1">
                <a:solidFill>
                  <a:srgbClr val="002060"/>
                </a:solidFill>
                <a:latin typeface="Myriad "/>
              </a:rPr>
              <a:t>after</a:t>
            </a:r>
            <a:r>
              <a:rPr lang="hu-HU" sz="1800" dirty="0">
                <a:solidFill>
                  <a:srgbClr val="002060"/>
                </a:solidFill>
                <a:latin typeface="Myriad "/>
              </a:rPr>
              <a:t> </a:t>
            </a:r>
            <a:r>
              <a:rPr lang="hu-HU" sz="1800" dirty="0" err="1">
                <a:solidFill>
                  <a:srgbClr val="002060"/>
                </a:solidFill>
                <a:latin typeface="Myriad "/>
              </a:rPr>
              <a:t>hyperparameter</a:t>
            </a:r>
            <a:r>
              <a:rPr lang="hu-HU" sz="1800" dirty="0">
                <a:solidFill>
                  <a:srgbClr val="002060"/>
                </a:solidFill>
                <a:latin typeface="Myriad "/>
              </a:rPr>
              <a:t> </a:t>
            </a:r>
            <a:r>
              <a:rPr lang="hu-HU" sz="1800" dirty="0" err="1">
                <a:solidFill>
                  <a:srgbClr val="002060"/>
                </a:solidFill>
                <a:latin typeface="Myriad "/>
              </a:rPr>
              <a:t>tuning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next</a:t>
            </a:r>
            <a:r>
              <a:rPr lang="hu-HU" sz="1800" dirty="0">
                <a:solidFill>
                  <a:srgbClr val="002060"/>
                </a:solidFill>
                <a:latin typeface="Myriad "/>
              </a:rPr>
              <a:t> </a:t>
            </a:r>
            <a:r>
              <a:rPr lang="hu-HU" sz="1800" dirty="0" err="1">
                <a:solidFill>
                  <a:srgbClr val="002060"/>
                </a:solidFill>
                <a:latin typeface="Myriad "/>
              </a:rPr>
              <a:t>step</a:t>
            </a:r>
            <a:r>
              <a:rPr lang="hu-HU" sz="1800" dirty="0">
                <a:solidFill>
                  <a:srgbClr val="002060"/>
                </a:solidFill>
                <a:latin typeface="Myriad "/>
              </a:rPr>
              <a:t> is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select</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best</a:t>
            </a:r>
            <a:r>
              <a:rPr lang="hu-HU" sz="1800" dirty="0">
                <a:solidFill>
                  <a:srgbClr val="002060"/>
                </a:solidFill>
                <a:latin typeface="Myriad "/>
              </a:rPr>
              <a:t> </a:t>
            </a:r>
            <a:r>
              <a:rPr lang="hu-HU" sz="1800" dirty="0" err="1">
                <a:solidFill>
                  <a:srgbClr val="002060"/>
                </a:solidFill>
                <a:latin typeface="Myriad "/>
              </a:rPr>
              <a:t>performing</a:t>
            </a:r>
            <a:r>
              <a:rPr lang="hu-HU" sz="1800" dirty="0">
                <a:solidFill>
                  <a:srgbClr val="002060"/>
                </a:solidFill>
                <a:latin typeface="Myriad "/>
              </a:rPr>
              <a:t> </a:t>
            </a:r>
            <a:r>
              <a:rPr lang="hu-HU" sz="1800" dirty="0" err="1">
                <a:solidFill>
                  <a:srgbClr val="002060"/>
                </a:solidFill>
                <a:latin typeface="Myriad "/>
              </a:rPr>
              <a:t>models</a:t>
            </a:r>
            <a:r>
              <a:rPr lang="hu-HU" sz="1800" dirty="0">
                <a:solidFill>
                  <a:srgbClr val="002060"/>
                </a:solidFill>
                <a:latin typeface="Myriad "/>
              </a:rPr>
              <a:t> out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estimated</a:t>
            </a:r>
            <a:r>
              <a:rPr lang="hu-HU" sz="1800" dirty="0">
                <a:solidFill>
                  <a:srgbClr val="002060"/>
                </a:solidFill>
                <a:latin typeface="Myriad "/>
              </a:rPr>
              <a:t> 70 (5 </a:t>
            </a:r>
            <a:r>
              <a:rPr lang="hu-HU" sz="1800" dirty="0" err="1">
                <a:solidFill>
                  <a:srgbClr val="002060"/>
                </a:solidFill>
                <a:latin typeface="Myriad "/>
              </a:rPr>
              <a:t>time</a:t>
            </a:r>
            <a:r>
              <a:rPr lang="hu-HU" sz="1800" dirty="0">
                <a:solidFill>
                  <a:srgbClr val="002060"/>
                </a:solidFill>
                <a:latin typeface="Myriad "/>
              </a:rPr>
              <a:t> </a:t>
            </a:r>
            <a:r>
              <a:rPr lang="hu-HU" sz="1800" dirty="0" err="1">
                <a:solidFill>
                  <a:srgbClr val="002060"/>
                </a:solidFill>
                <a:latin typeface="Myriad "/>
              </a:rPr>
              <a:t>splits</a:t>
            </a:r>
            <a:r>
              <a:rPr lang="hu-HU" sz="1800" dirty="0">
                <a:solidFill>
                  <a:srgbClr val="002060"/>
                </a:solidFill>
                <a:latin typeface="Myriad "/>
              </a:rPr>
              <a:t> x 2 </a:t>
            </a:r>
            <a:r>
              <a:rPr lang="hu-HU" sz="1800" dirty="0" err="1">
                <a:solidFill>
                  <a:srgbClr val="002060"/>
                </a:solidFill>
                <a:latin typeface="Myriad "/>
              </a:rPr>
              <a:t>time</a:t>
            </a:r>
            <a:r>
              <a:rPr lang="hu-HU" sz="1800" dirty="0">
                <a:solidFill>
                  <a:srgbClr val="002060"/>
                </a:solidFill>
                <a:latin typeface="Myriad "/>
              </a:rPr>
              <a:t> </a:t>
            </a:r>
            <a:r>
              <a:rPr lang="hu-HU" sz="1800" dirty="0" err="1">
                <a:solidFill>
                  <a:srgbClr val="002060"/>
                </a:solidFill>
                <a:latin typeface="Myriad "/>
              </a:rPr>
              <a:t>windows</a:t>
            </a:r>
            <a:r>
              <a:rPr lang="hu-HU" sz="1800" dirty="0">
                <a:solidFill>
                  <a:srgbClr val="002060"/>
                </a:solidFill>
                <a:latin typeface="Myriad "/>
              </a:rPr>
              <a:t> x 7 </a:t>
            </a:r>
            <a:r>
              <a:rPr lang="hu-HU" sz="1800" dirty="0" err="1">
                <a:solidFill>
                  <a:srgbClr val="002060"/>
                </a:solidFill>
                <a:latin typeface="Myriad "/>
              </a:rPr>
              <a:t>models</a:t>
            </a:r>
            <a:r>
              <a:rPr lang="hu-HU" sz="1800" dirty="0">
                <a:solidFill>
                  <a:srgbClr val="002060"/>
                </a:solidFill>
                <a:latin typeface="Myriad "/>
              </a:rPr>
              <a:t>)</a:t>
            </a:r>
          </a:p>
          <a:p>
            <a:pPr algn="just"/>
            <a:r>
              <a:rPr lang="hu-HU" sz="1800" dirty="0" err="1">
                <a:solidFill>
                  <a:srgbClr val="002060"/>
                </a:solidFill>
                <a:latin typeface="Myriad "/>
              </a:rPr>
              <a:t>Model</a:t>
            </a:r>
            <a:r>
              <a:rPr lang="hu-HU" sz="1800" dirty="0">
                <a:solidFill>
                  <a:srgbClr val="002060"/>
                </a:solidFill>
                <a:latin typeface="Myriad "/>
              </a:rPr>
              <a:t> </a:t>
            </a:r>
            <a:r>
              <a:rPr lang="hu-HU" sz="1800" dirty="0" err="1">
                <a:solidFill>
                  <a:srgbClr val="002060"/>
                </a:solidFill>
                <a:latin typeface="Myriad "/>
              </a:rPr>
              <a:t>selection</a:t>
            </a:r>
            <a:r>
              <a:rPr lang="hu-HU" sz="1800" dirty="0">
                <a:solidFill>
                  <a:srgbClr val="002060"/>
                </a:solidFill>
                <a:latin typeface="Myriad "/>
              </a:rPr>
              <a:t> is </a:t>
            </a:r>
            <a:r>
              <a:rPr lang="hu-HU" sz="1800" dirty="0" err="1">
                <a:solidFill>
                  <a:srgbClr val="002060"/>
                </a:solidFill>
                <a:latin typeface="Myriad "/>
              </a:rPr>
              <a:t>done</a:t>
            </a:r>
            <a:r>
              <a:rPr lang="hu-HU" sz="1800" dirty="0">
                <a:solidFill>
                  <a:srgbClr val="002060"/>
                </a:solidFill>
                <a:latin typeface="Myriad "/>
              </a:rPr>
              <a:t> </a:t>
            </a:r>
            <a:r>
              <a:rPr lang="hu-HU" sz="1800" dirty="0" err="1">
                <a:solidFill>
                  <a:srgbClr val="002060"/>
                </a:solidFill>
                <a:latin typeface="Myriad "/>
              </a:rPr>
              <a:t>on</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test </a:t>
            </a:r>
            <a:r>
              <a:rPr lang="hu-HU" sz="1800" dirty="0" err="1">
                <a:solidFill>
                  <a:srgbClr val="002060"/>
                </a:solidFill>
                <a:latin typeface="Myriad "/>
              </a:rPr>
              <a:t>set</a:t>
            </a:r>
            <a:r>
              <a:rPr lang="hu-HU" sz="1800" dirty="0">
                <a:solidFill>
                  <a:srgbClr val="002060"/>
                </a:solidFill>
                <a:latin typeface="Myriad "/>
              </a:rPr>
              <a:t>, </a:t>
            </a:r>
            <a:r>
              <a:rPr lang="hu-HU" sz="1800" dirty="0" err="1">
                <a:solidFill>
                  <a:srgbClr val="002060"/>
                </a:solidFill>
                <a:latin typeface="Myriad "/>
              </a:rPr>
              <a:t>by</a:t>
            </a:r>
            <a:r>
              <a:rPr lang="hu-HU" sz="1800" dirty="0">
                <a:solidFill>
                  <a:srgbClr val="002060"/>
                </a:solidFill>
                <a:latin typeface="Myriad "/>
              </a:rPr>
              <a:t> </a:t>
            </a:r>
            <a:r>
              <a:rPr lang="hu-HU" sz="1800" dirty="0" err="1">
                <a:solidFill>
                  <a:srgbClr val="002060"/>
                </a:solidFill>
                <a:latin typeface="Myriad "/>
              </a:rPr>
              <a:t>calculating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MAPE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one-step</a:t>
            </a:r>
            <a:r>
              <a:rPr lang="hu-HU" sz="1800" dirty="0">
                <a:solidFill>
                  <a:srgbClr val="002060"/>
                </a:solidFill>
                <a:latin typeface="Myriad "/>
              </a:rPr>
              <a:t> </a:t>
            </a:r>
            <a:r>
              <a:rPr lang="hu-HU" sz="1800" dirty="0" err="1">
                <a:solidFill>
                  <a:srgbClr val="002060"/>
                </a:solidFill>
                <a:latin typeface="Myriad "/>
              </a:rPr>
              <a:t>ahead</a:t>
            </a:r>
            <a:r>
              <a:rPr lang="hu-HU" sz="1800" dirty="0">
                <a:solidFill>
                  <a:srgbClr val="002060"/>
                </a:solidFill>
                <a:latin typeface="Myriad "/>
              </a:rPr>
              <a:t> </a:t>
            </a:r>
            <a:r>
              <a:rPr lang="hu-HU" sz="1800" dirty="0" err="1">
                <a:solidFill>
                  <a:srgbClr val="002060"/>
                </a:solidFill>
                <a:latin typeface="Myriad "/>
              </a:rPr>
              <a:t>predicitons</a:t>
            </a:r>
            <a:endParaRPr lang="hu-HU" sz="1800" dirty="0">
              <a:solidFill>
                <a:srgbClr val="002060"/>
              </a:solidFill>
              <a:latin typeface="Myriad "/>
            </a:endParaRPr>
          </a:p>
          <a:p>
            <a:pPr algn="just"/>
            <a:r>
              <a:rPr lang="hu-HU" sz="1800" dirty="0">
                <a:solidFill>
                  <a:srgbClr val="002060"/>
                </a:solidFill>
                <a:latin typeface="Myriad "/>
              </a:rPr>
              <a:t>The 3 and 5 </a:t>
            </a:r>
            <a:r>
              <a:rPr lang="hu-HU" sz="1800" dirty="0" err="1">
                <a:solidFill>
                  <a:srgbClr val="002060"/>
                </a:solidFill>
                <a:latin typeface="Myriad "/>
              </a:rPr>
              <a:t>best</a:t>
            </a:r>
            <a:r>
              <a:rPr lang="hu-HU" sz="1800" dirty="0">
                <a:solidFill>
                  <a:srgbClr val="002060"/>
                </a:solidFill>
                <a:latin typeface="Myriad "/>
              </a:rPr>
              <a:t> </a:t>
            </a:r>
            <a:r>
              <a:rPr lang="hu-HU" sz="1800" dirty="0" err="1">
                <a:solidFill>
                  <a:srgbClr val="002060"/>
                </a:solidFill>
                <a:latin typeface="Myriad "/>
              </a:rPr>
              <a:t>models</a:t>
            </a:r>
            <a:r>
              <a:rPr lang="hu-HU" sz="1800" dirty="0">
                <a:solidFill>
                  <a:srgbClr val="002060"/>
                </a:solidFill>
                <a:latin typeface="Myriad "/>
              </a:rPr>
              <a:t> </a:t>
            </a:r>
            <a:r>
              <a:rPr lang="hu-HU" sz="1800" dirty="0" err="1">
                <a:solidFill>
                  <a:srgbClr val="002060"/>
                </a:solidFill>
                <a:latin typeface="Myriad "/>
              </a:rPr>
              <a:t>then</a:t>
            </a:r>
            <a:r>
              <a:rPr lang="hu-HU" sz="1800" dirty="0">
                <a:solidFill>
                  <a:srgbClr val="002060"/>
                </a:solidFill>
                <a:latin typeface="Myriad "/>
              </a:rPr>
              <a:t> </a:t>
            </a:r>
            <a:r>
              <a:rPr lang="hu-HU" sz="1800" dirty="0" err="1">
                <a:solidFill>
                  <a:srgbClr val="002060"/>
                </a:solidFill>
                <a:latin typeface="Myriad "/>
              </a:rPr>
              <a:t>averaged</a:t>
            </a:r>
            <a:r>
              <a:rPr lang="hu-HU" sz="1800" dirty="0">
                <a:solidFill>
                  <a:srgbClr val="002060"/>
                </a:solidFill>
                <a:latin typeface="Myriad "/>
              </a:rPr>
              <a:t> </a:t>
            </a:r>
            <a:r>
              <a:rPr lang="hu-HU" sz="1800" dirty="0" err="1">
                <a:solidFill>
                  <a:srgbClr val="002060"/>
                </a:solidFill>
                <a:latin typeface="Myriad "/>
              </a:rPr>
              <a:t>for</a:t>
            </a:r>
            <a:r>
              <a:rPr lang="hu-HU" sz="1800" dirty="0">
                <a:solidFill>
                  <a:srgbClr val="002060"/>
                </a:solidFill>
                <a:latin typeface="Myriad "/>
              </a:rPr>
              <a:t> an </a:t>
            </a:r>
            <a:r>
              <a:rPr lang="hu-HU" sz="1800" dirty="0" err="1">
                <a:solidFill>
                  <a:srgbClr val="002060"/>
                </a:solidFill>
                <a:latin typeface="Myriad "/>
              </a:rPr>
              <a:t>ensemble</a:t>
            </a:r>
            <a:r>
              <a:rPr lang="hu-HU" sz="1800" dirty="0">
                <a:solidFill>
                  <a:srgbClr val="002060"/>
                </a:solidFill>
                <a:latin typeface="Myriad "/>
              </a:rPr>
              <a:t> </a:t>
            </a:r>
            <a:r>
              <a:rPr lang="hu-HU" sz="1800" dirty="0" err="1">
                <a:solidFill>
                  <a:srgbClr val="002060"/>
                </a:solidFill>
                <a:latin typeface="Myriad "/>
              </a:rPr>
              <a:t>predictor</a:t>
            </a:r>
            <a:endParaRPr lang="hu-HU" sz="1800" dirty="0">
              <a:solidFill>
                <a:srgbClr val="002060"/>
              </a:solidFill>
              <a:latin typeface="Myriad "/>
            </a:endParaRPr>
          </a:p>
        </p:txBody>
      </p:sp>
      <p:sp>
        <p:nvSpPr>
          <p:cNvPr id="4" name="Dia számának helye 3">
            <a:extLst>
              <a:ext uri="{FF2B5EF4-FFF2-40B4-BE49-F238E27FC236}">
                <a16:creationId xmlns:a16="http://schemas.microsoft.com/office/drawing/2014/main" id="{2987F5AC-26F4-4688-86E4-7AD017CD3D04}"/>
              </a:ext>
            </a:extLst>
          </p:cNvPr>
          <p:cNvSpPr>
            <a:spLocks noGrp="1"/>
          </p:cNvSpPr>
          <p:nvPr>
            <p:ph type="sldNum" sz="quarter" idx="12"/>
          </p:nvPr>
        </p:nvSpPr>
        <p:spPr/>
        <p:txBody>
          <a:bodyPr/>
          <a:lstStyle/>
          <a:p>
            <a:fld id="{80DEC6E1-F1C1-444D-8DA3-0621314F7DF1}" type="slidenum">
              <a:rPr lang="hu-HU" smtClean="0"/>
              <a:t>12</a:t>
            </a:fld>
            <a:endParaRPr lang="hu-HU"/>
          </a:p>
        </p:txBody>
      </p:sp>
      <p:sp>
        <p:nvSpPr>
          <p:cNvPr id="5" name="Szövegdoboz 4">
            <a:extLst>
              <a:ext uri="{FF2B5EF4-FFF2-40B4-BE49-F238E27FC236}">
                <a16:creationId xmlns:a16="http://schemas.microsoft.com/office/drawing/2014/main" id="{2A8193D1-F427-4BC6-BB92-32AFE71D746C}"/>
              </a:ext>
            </a:extLst>
          </p:cNvPr>
          <p:cNvSpPr txBox="1"/>
          <p:nvPr/>
        </p:nvSpPr>
        <p:spPr>
          <a:xfrm>
            <a:off x="561560" y="243715"/>
            <a:ext cx="10591800" cy="646331"/>
          </a:xfrm>
          <a:prstGeom prst="rect">
            <a:avLst/>
          </a:prstGeom>
          <a:noFill/>
        </p:spPr>
        <p:txBody>
          <a:bodyPr wrap="square" rtlCol="0">
            <a:spAutoFit/>
          </a:bodyPr>
          <a:lstStyle/>
          <a:p>
            <a:pPr algn="ctr"/>
            <a:r>
              <a:rPr lang="hu-HU" sz="3600" b="1" dirty="0">
                <a:solidFill>
                  <a:srgbClr val="002060"/>
                </a:solidFill>
                <a:latin typeface="Myriad "/>
              </a:rPr>
              <a:t>The </a:t>
            </a:r>
            <a:r>
              <a:rPr lang="hu-HU" sz="3600" b="1" dirty="0" err="1">
                <a:solidFill>
                  <a:srgbClr val="002060"/>
                </a:solidFill>
                <a:latin typeface="Myriad "/>
              </a:rPr>
              <a:t>method</a:t>
            </a:r>
            <a:r>
              <a:rPr lang="hu-HU" sz="3600" b="1" dirty="0">
                <a:solidFill>
                  <a:srgbClr val="002060"/>
                </a:solidFill>
                <a:latin typeface="Myriad "/>
              </a:rPr>
              <a:t>: </a:t>
            </a:r>
            <a:r>
              <a:rPr lang="hu-HU" sz="3600" b="1" dirty="0" err="1">
                <a:solidFill>
                  <a:srgbClr val="002060"/>
                </a:solidFill>
                <a:latin typeface="Myriad "/>
              </a:rPr>
              <a:t>Results</a:t>
            </a:r>
            <a:endParaRPr lang="hu-HU" sz="3600" b="1" dirty="0">
              <a:solidFill>
                <a:srgbClr val="002060"/>
              </a:solidFill>
              <a:latin typeface="Myriad "/>
            </a:endParaRPr>
          </a:p>
        </p:txBody>
      </p:sp>
    </p:spTree>
    <p:extLst>
      <p:ext uri="{BB962C8B-B14F-4D97-AF65-F5344CB8AC3E}">
        <p14:creationId xmlns:p14="http://schemas.microsoft.com/office/powerpoint/2010/main" val="3110243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Kép 7">
            <a:extLst>
              <a:ext uri="{FF2B5EF4-FFF2-40B4-BE49-F238E27FC236}">
                <a16:creationId xmlns:a16="http://schemas.microsoft.com/office/drawing/2014/main" id="{B79FAE60-728B-4454-B600-B54712C05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7692" y="1321036"/>
            <a:ext cx="5400000" cy="2700000"/>
          </a:xfrm>
          <a:prstGeom prst="rect">
            <a:avLst/>
          </a:prstGeom>
        </p:spPr>
      </p:pic>
      <p:pic>
        <p:nvPicPr>
          <p:cNvPr id="10" name="Kép 9">
            <a:extLst>
              <a:ext uri="{FF2B5EF4-FFF2-40B4-BE49-F238E27FC236}">
                <a16:creationId xmlns:a16="http://schemas.microsoft.com/office/drawing/2014/main" id="{840FB487-280B-47E7-8FF5-8D1A51CB1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488693"/>
            <a:ext cx="5400000" cy="2700000"/>
          </a:xfrm>
          <a:prstGeom prst="rect">
            <a:avLst/>
          </a:prstGeom>
        </p:spPr>
      </p:pic>
      <p:pic>
        <p:nvPicPr>
          <p:cNvPr id="6" name="Kép 5">
            <a:extLst>
              <a:ext uri="{FF2B5EF4-FFF2-40B4-BE49-F238E27FC236}">
                <a16:creationId xmlns:a16="http://schemas.microsoft.com/office/drawing/2014/main" id="{2452BD06-F803-4EBF-B2A2-5B62EC9E48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4308" y="3254865"/>
            <a:ext cx="5400000" cy="2700000"/>
          </a:xfrm>
          <a:prstGeom prst="rect">
            <a:avLst/>
          </a:prstGeom>
        </p:spPr>
      </p:pic>
      <p:sp>
        <p:nvSpPr>
          <p:cNvPr id="3" name="Tartalom helye 2">
            <a:extLst>
              <a:ext uri="{FF2B5EF4-FFF2-40B4-BE49-F238E27FC236}">
                <a16:creationId xmlns:a16="http://schemas.microsoft.com/office/drawing/2014/main" id="{F106ACE2-B951-49F4-85A8-F28FA5962952}"/>
              </a:ext>
            </a:extLst>
          </p:cNvPr>
          <p:cNvSpPr>
            <a:spLocks noGrp="1"/>
          </p:cNvSpPr>
          <p:nvPr>
            <p:ph idx="1"/>
          </p:nvPr>
        </p:nvSpPr>
        <p:spPr>
          <a:xfrm>
            <a:off x="617527" y="1656218"/>
            <a:ext cx="5809090" cy="4076672"/>
          </a:xfrm>
        </p:spPr>
        <p:txBody>
          <a:bodyPr>
            <a:normAutofit/>
          </a:bodyPr>
          <a:lstStyle/>
          <a:p>
            <a:pPr algn="just"/>
            <a:r>
              <a:rPr lang="hu-HU" sz="1800" dirty="0" err="1">
                <a:solidFill>
                  <a:srgbClr val="002060"/>
                </a:solidFill>
                <a:latin typeface="Myriad "/>
              </a:rPr>
              <a:t>Model</a:t>
            </a:r>
            <a:r>
              <a:rPr lang="hu-HU" sz="1800" dirty="0">
                <a:solidFill>
                  <a:srgbClr val="002060"/>
                </a:solidFill>
                <a:latin typeface="Myriad "/>
              </a:rPr>
              <a:t> </a:t>
            </a:r>
            <a:r>
              <a:rPr lang="hu-HU" sz="1800" dirty="0" err="1">
                <a:solidFill>
                  <a:srgbClr val="002060"/>
                </a:solidFill>
                <a:latin typeface="Myriad "/>
              </a:rPr>
              <a:t>selection</a:t>
            </a:r>
            <a:r>
              <a:rPr lang="hu-HU" sz="1800" dirty="0">
                <a:solidFill>
                  <a:srgbClr val="002060"/>
                </a:solidFill>
                <a:latin typeface="Myriad "/>
              </a:rPr>
              <a:t>: </a:t>
            </a:r>
            <a:r>
              <a:rPr lang="hu-HU" sz="1800" dirty="0" err="1">
                <a:solidFill>
                  <a:srgbClr val="002060"/>
                </a:solidFill>
                <a:latin typeface="Myriad "/>
              </a:rPr>
              <a:t>after</a:t>
            </a:r>
            <a:r>
              <a:rPr lang="hu-HU" sz="1800" dirty="0">
                <a:solidFill>
                  <a:srgbClr val="002060"/>
                </a:solidFill>
                <a:latin typeface="Myriad "/>
              </a:rPr>
              <a:t> </a:t>
            </a:r>
            <a:r>
              <a:rPr lang="hu-HU" sz="1800" dirty="0" err="1">
                <a:solidFill>
                  <a:srgbClr val="002060"/>
                </a:solidFill>
                <a:latin typeface="Myriad "/>
              </a:rPr>
              <a:t>hyperparameter</a:t>
            </a:r>
            <a:r>
              <a:rPr lang="hu-HU" sz="1800" dirty="0">
                <a:solidFill>
                  <a:srgbClr val="002060"/>
                </a:solidFill>
                <a:latin typeface="Myriad "/>
              </a:rPr>
              <a:t> </a:t>
            </a:r>
            <a:r>
              <a:rPr lang="hu-HU" sz="1800" dirty="0" err="1">
                <a:solidFill>
                  <a:srgbClr val="002060"/>
                </a:solidFill>
                <a:latin typeface="Myriad "/>
              </a:rPr>
              <a:t>tuning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next</a:t>
            </a:r>
            <a:r>
              <a:rPr lang="hu-HU" sz="1800" dirty="0">
                <a:solidFill>
                  <a:srgbClr val="002060"/>
                </a:solidFill>
                <a:latin typeface="Myriad "/>
              </a:rPr>
              <a:t> </a:t>
            </a:r>
            <a:r>
              <a:rPr lang="hu-HU" sz="1800" dirty="0" err="1">
                <a:solidFill>
                  <a:srgbClr val="002060"/>
                </a:solidFill>
                <a:latin typeface="Myriad "/>
              </a:rPr>
              <a:t>step</a:t>
            </a:r>
            <a:r>
              <a:rPr lang="hu-HU" sz="1800" dirty="0">
                <a:solidFill>
                  <a:srgbClr val="002060"/>
                </a:solidFill>
                <a:latin typeface="Myriad "/>
              </a:rPr>
              <a:t> is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select</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best</a:t>
            </a:r>
            <a:r>
              <a:rPr lang="hu-HU" sz="1800" dirty="0">
                <a:solidFill>
                  <a:srgbClr val="002060"/>
                </a:solidFill>
                <a:latin typeface="Myriad "/>
              </a:rPr>
              <a:t> </a:t>
            </a:r>
            <a:r>
              <a:rPr lang="hu-HU" sz="1800" dirty="0" err="1">
                <a:solidFill>
                  <a:srgbClr val="002060"/>
                </a:solidFill>
                <a:latin typeface="Myriad "/>
              </a:rPr>
              <a:t>performing</a:t>
            </a:r>
            <a:r>
              <a:rPr lang="hu-HU" sz="1800" dirty="0">
                <a:solidFill>
                  <a:srgbClr val="002060"/>
                </a:solidFill>
                <a:latin typeface="Myriad "/>
              </a:rPr>
              <a:t> </a:t>
            </a:r>
            <a:r>
              <a:rPr lang="hu-HU" sz="1800" dirty="0" err="1">
                <a:solidFill>
                  <a:srgbClr val="002060"/>
                </a:solidFill>
                <a:latin typeface="Myriad "/>
              </a:rPr>
              <a:t>models</a:t>
            </a:r>
            <a:r>
              <a:rPr lang="hu-HU" sz="1800" dirty="0">
                <a:solidFill>
                  <a:srgbClr val="002060"/>
                </a:solidFill>
                <a:latin typeface="Myriad "/>
              </a:rPr>
              <a:t> out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estimated</a:t>
            </a:r>
            <a:r>
              <a:rPr lang="hu-HU" sz="1800" dirty="0">
                <a:solidFill>
                  <a:srgbClr val="002060"/>
                </a:solidFill>
                <a:latin typeface="Myriad "/>
              </a:rPr>
              <a:t> 70 (5 </a:t>
            </a:r>
            <a:r>
              <a:rPr lang="hu-HU" sz="1800" dirty="0" err="1">
                <a:solidFill>
                  <a:srgbClr val="002060"/>
                </a:solidFill>
                <a:latin typeface="Myriad "/>
              </a:rPr>
              <a:t>time</a:t>
            </a:r>
            <a:r>
              <a:rPr lang="hu-HU" sz="1800" dirty="0">
                <a:solidFill>
                  <a:srgbClr val="002060"/>
                </a:solidFill>
                <a:latin typeface="Myriad "/>
              </a:rPr>
              <a:t> </a:t>
            </a:r>
            <a:r>
              <a:rPr lang="hu-HU" sz="1800" dirty="0" err="1">
                <a:solidFill>
                  <a:srgbClr val="002060"/>
                </a:solidFill>
                <a:latin typeface="Myriad "/>
              </a:rPr>
              <a:t>splits</a:t>
            </a:r>
            <a:r>
              <a:rPr lang="hu-HU" sz="1800" dirty="0">
                <a:solidFill>
                  <a:srgbClr val="002060"/>
                </a:solidFill>
                <a:latin typeface="Myriad "/>
              </a:rPr>
              <a:t> x 2 </a:t>
            </a:r>
            <a:r>
              <a:rPr lang="hu-HU" sz="1800" dirty="0" err="1">
                <a:solidFill>
                  <a:srgbClr val="002060"/>
                </a:solidFill>
                <a:latin typeface="Myriad "/>
              </a:rPr>
              <a:t>time</a:t>
            </a:r>
            <a:r>
              <a:rPr lang="hu-HU" sz="1800" dirty="0">
                <a:solidFill>
                  <a:srgbClr val="002060"/>
                </a:solidFill>
                <a:latin typeface="Myriad "/>
              </a:rPr>
              <a:t> </a:t>
            </a:r>
            <a:r>
              <a:rPr lang="hu-HU" sz="1800" dirty="0" err="1">
                <a:solidFill>
                  <a:srgbClr val="002060"/>
                </a:solidFill>
                <a:latin typeface="Myriad "/>
              </a:rPr>
              <a:t>windows</a:t>
            </a:r>
            <a:r>
              <a:rPr lang="hu-HU" sz="1800" dirty="0">
                <a:solidFill>
                  <a:srgbClr val="002060"/>
                </a:solidFill>
                <a:latin typeface="Myriad "/>
              </a:rPr>
              <a:t> x 7 </a:t>
            </a:r>
            <a:r>
              <a:rPr lang="hu-HU" sz="1800" dirty="0" err="1">
                <a:solidFill>
                  <a:srgbClr val="002060"/>
                </a:solidFill>
                <a:latin typeface="Myriad "/>
              </a:rPr>
              <a:t>models</a:t>
            </a:r>
            <a:r>
              <a:rPr lang="hu-HU" sz="1800" dirty="0">
                <a:solidFill>
                  <a:srgbClr val="002060"/>
                </a:solidFill>
                <a:latin typeface="Myriad "/>
              </a:rPr>
              <a:t>)</a:t>
            </a:r>
          </a:p>
          <a:p>
            <a:pPr algn="just"/>
            <a:r>
              <a:rPr lang="hu-HU" sz="1800" dirty="0" err="1">
                <a:solidFill>
                  <a:srgbClr val="002060"/>
                </a:solidFill>
                <a:latin typeface="Myriad "/>
              </a:rPr>
              <a:t>Model</a:t>
            </a:r>
            <a:r>
              <a:rPr lang="hu-HU" sz="1800" dirty="0">
                <a:solidFill>
                  <a:srgbClr val="002060"/>
                </a:solidFill>
                <a:latin typeface="Myriad "/>
              </a:rPr>
              <a:t> </a:t>
            </a:r>
            <a:r>
              <a:rPr lang="hu-HU" sz="1800" dirty="0" err="1">
                <a:solidFill>
                  <a:srgbClr val="002060"/>
                </a:solidFill>
                <a:latin typeface="Myriad "/>
              </a:rPr>
              <a:t>selection</a:t>
            </a:r>
            <a:r>
              <a:rPr lang="hu-HU" sz="1800" dirty="0">
                <a:solidFill>
                  <a:srgbClr val="002060"/>
                </a:solidFill>
                <a:latin typeface="Myriad "/>
              </a:rPr>
              <a:t> is </a:t>
            </a:r>
            <a:r>
              <a:rPr lang="hu-HU" sz="1800" dirty="0" err="1">
                <a:solidFill>
                  <a:srgbClr val="002060"/>
                </a:solidFill>
                <a:latin typeface="Myriad "/>
              </a:rPr>
              <a:t>done</a:t>
            </a:r>
            <a:r>
              <a:rPr lang="hu-HU" sz="1800" dirty="0">
                <a:solidFill>
                  <a:srgbClr val="002060"/>
                </a:solidFill>
                <a:latin typeface="Myriad "/>
              </a:rPr>
              <a:t> </a:t>
            </a:r>
            <a:r>
              <a:rPr lang="hu-HU" sz="1800" dirty="0" err="1">
                <a:solidFill>
                  <a:srgbClr val="002060"/>
                </a:solidFill>
                <a:latin typeface="Myriad "/>
              </a:rPr>
              <a:t>on</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test </a:t>
            </a:r>
            <a:r>
              <a:rPr lang="hu-HU" sz="1800" dirty="0" err="1">
                <a:solidFill>
                  <a:srgbClr val="002060"/>
                </a:solidFill>
                <a:latin typeface="Myriad "/>
              </a:rPr>
              <a:t>set</a:t>
            </a:r>
            <a:r>
              <a:rPr lang="hu-HU" sz="1800" dirty="0">
                <a:solidFill>
                  <a:srgbClr val="002060"/>
                </a:solidFill>
                <a:latin typeface="Myriad "/>
              </a:rPr>
              <a:t>, </a:t>
            </a:r>
            <a:r>
              <a:rPr lang="hu-HU" sz="1800" dirty="0" err="1">
                <a:solidFill>
                  <a:srgbClr val="002060"/>
                </a:solidFill>
                <a:latin typeface="Myriad "/>
              </a:rPr>
              <a:t>by</a:t>
            </a:r>
            <a:r>
              <a:rPr lang="hu-HU" sz="1800" dirty="0">
                <a:solidFill>
                  <a:srgbClr val="002060"/>
                </a:solidFill>
                <a:latin typeface="Myriad "/>
              </a:rPr>
              <a:t> </a:t>
            </a:r>
            <a:r>
              <a:rPr lang="hu-HU" sz="1800" dirty="0" err="1">
                <a:solidFill>
                  <a:srgbClr val="002060"/>
                </a:solidFill>
                <a:latin typeface="Myriad "/>
              </a:rPr>
              <a:t>calculating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MAPE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one-step</a:t>
            </a:r>
            <a:r>
              <a:rPr lang="hu-HU" sz="1800" dirty="0">
                <a:solidFill>
                  <a:srgbClr val="002060"/>
                </a:solidFill>
                <a:latin typeface="Myriad "/>
              </a:rPr>
              <a:t> </a:t>
            </a:r>
            <a:r>
              <a:rPr lang="hu-HU" sz="1800" dirty="0" err="1">
                <a:solidFill>
                  <a:srgbClr val="002060"/>
                </a:solidFill>
                <a:latin typeface="Myriad "/>
              </a:rPr>
              <a:t>ahead</a:t>
            </a:r>
            <a:r>
              <a:rPr lang="hu-HU" sz="1800" dirty="0">
                <a:solidFill>
                  <a:srgbClr val="002060"/>
                </a:solidFill>
                <a:latin typeface="Myriad "/>
              </a:rPr>
              <a:t> </a:t>
            </a:r>
            <a:r>
              <a:rPr lang="hu-HU" sz="1800" dirty="0" err="1">
                <a:solidFill>
                  <a:srgbClr val="002060"/>
                </a:solidFill>
                <a:latin typeface="Myriad "/>
              </a:rPr>
              <a:t>predicitons</a:t>
            </a:r>
            <a:endParaRPr lang="hu-HU" sz="1800" dirty="0">
              <a:solidFill>
                <a:srgbClr val="002060"/>
              </a:solidFill>
              <a:latin typeface="Myriad "/>
            </a:endParaRPr>
          </a:p>
          <a:p>
            <a:pPr algn="just"/>
            <a:r>
              <a:rPr lang="hu-HU" sz="1800" dirty="0">
                <a:solidFill>
                  <a:srgbClr val="002060"/>
                </a:solidFill>
                <a:latin typeface="Myriad "/>
              </a:rPr>
              <a:t>The 3 and 5 </a:t>
            </a:r>
            <a:r>
              <a:rPr lang="hu-HU" sz="1800" dirty="0" err="1">
                <a:solidFill>
                  <a:srgbClr val="002060"/>
                </a:solidFill>
                <a:latin typeface="Myriad "/>
              </a:rPr>
              <a:t>best</a:t>
            </a:r>
            <a:r>
              <a:rPr lang="hu-HU" sz="1800" dirty="0">
                <a:solidFill>
                  <a:srgbClr val="002060"/>
                </a:solidFill>
                <a:latin typeface="Myriad "/>
              </a:rPr>
              <a:t> </a:t>
            </a:r>
            <a:r>
              <a:rPr lang="hu-HU" sz="1800" dirty="0" err="1">
                <a:solidFill>
                  <a:srgbClr val="002060"/>
                </a:solidFill>
                <a:latin typeface="Myriad "/>
              </a:rPr>
              <a:t>models</a:t>
            </a:r>
            <a:r>
              <a:rPr lang="hu-HU" sz="1800" dirty="0">
                <a:solidFill>
                  <a:srgbClr val="002060"/>
                </a:solidFill>
                <a:latin typeface="Myriad "/>
              </a:rPr>
              <a:t> </a:t>
            </a:r>
            <a:r>
              <a:rPr lang="hu-HU" sz="1800" dirty="0" err="1">
                <a:solidFill>
                  <a:srgbClr val="002060"/>
                </a:solidFill>
                <a:latin typeface="Myriad "/>
              </a:rPr>
              <a:t>then</a:t>
            </a:r>
            <a:r>
              <a:rPr lang="hu-HU" sz="1800" dirty="0">
                <a:solidFill>
                  <a:srgbClr val="002060"/>
                </a:solidFill>
                <a:latin typeface="Myriad "/>
              </a:rPr>
              <a:t> </a:t>
            </a:r>
            <a:r>
              <a:rPr lang="hu-HU" sz="1800" dirty="0" err="1">
                <a:solidFill>
                  <a:srgbClr val="002060"/>
                </a:solidFill>
                <a:latin typeface="Myriad "/>
              </a:rPr>
              <a:t>averaged</a:t>
            </a:r>
            <a:r>
              <a:rPr lang="hu-HU" sz="1800" dirty="0">
                <a:solidFill>
                  <a:srgbClr val="002060"/>
                </a:solidFill>
                <a:latin typeface="Myriad "/>
              </a:rPr>
              <a:t> </a:t>
            </a:r>
            <a:r>
              <a:rPr lang="hu-HU" sz="1800" dirty="0" err="1">
                <a:solidFill>
                  <a:srgbClr val="002060"/>
                </a:solidFill>
                <a:latin typeface="Myriad "/>
              </a:rPr>
              <a:t>for</a:t>
            </a:r>
            <a:r>
              <a:rPr lang="hu-HU" sz="1800" dirty="0">
                <a:solidFill>
                  <a:srgbClr val="002060"/>
                </a:solidFill>
                <a:latin typeface="Myriad "/>
              </a:rPr>
              <a:t> an </a:t>
            </a:r>
            <a:r>
              <a:rPr lang="hu-HU" sz="1800" dirty="0" err="1">
                <a:solidFill>
                  <a:srgbClr val="002060"/>
                </a:solidFill>
                <a:latin typeface="Myriad "/>
              </a:rPr>
              <a:t>ensemble</a:t>
            </a:r>
            <a:r>
              <a:rPr lang="hu-HU" sz="1800" dirty="0">
                <a:solidFill>
                  <a:srgbClr val="002060"/>
                </a:solidFill>
                <a:latin typeface="Myriad "/>
              </a:rPr>
              <a:t> </a:t>
            </a:r>
            <a:r>
              <a:rPr lang="hu-HU" sz="1800" dirty="0" err="1">
                <a:solidFill>
                  <a:srgbClr val="002060"/>
                </a:solidFill>
                <a:latin typeface="Myriad "/>
              </a:rPr>
              <a:t>predictor</a:t>
            </a:r>
            <a:endParaRPr lang="hu-HU" sz="1800" dirty="0">
              <a:solidFill>
                <a:srgbClr val="002060"/>
              </a:solidFill>
              <a:latin typeface="Myriad "/>
            </a:endParaRPr>
          </a:p>
          <a:p>
            <a:pPr algn="just"/>
            <a:r>
              <a:rPr lang="hu-HU" sz="1800" dirty="0">
                <a:solidFill>
                  <a:srgbClr val="002060"/>
                </a:solidFill>
                <a:latin typeface="Myriad "/>
              </a:rPr>
              <a:t>The </a:t>
            </a:r>
            <a:r>
              <a:rPr lang="hu-HU" sz="1800" dirty="0" err="1">
                <a:solidFill>
                  <a:srgbClr val="002060"/>
                </a:solidFill>
                <a:latin typeface="Myriad "/>
              </a:rPr>
              <a:t>Errors</a:t>
            </a:r>
            <a:r>
              <a:rPr lang="hu-HU" sz="1800" dirty="0">
                <a:solidFill>
                  <a:srgbClr val="002060"/>
                </a:solidFill>
                <a:latin typeface="Myriad "/>
              </a:rPr>
              <a:t> of </a:t>
            </a:r>
            <a:r>
              <a:rPr lang="hu-HU" sz="1800" dirty="0" err="1">
                <a:solidFill>
                  <a:srgbClr val="002060"/>
                </a:solidFill>
                <a:latin typeface="Myriad "/>
              </a:rPr>
              <a:t>our</a:t>
            </a:r>
            <a:r>
              <a:rPr lang="hu-HU" sz="1800" dirty="0">
                <a:solidFill>
                  <a:srgbClr val="002060"/>
                </a:solidFill>
                <a:latin typeface="Myriad "/>
              </a:rPr>
              <a:t> </a:t>
            </a:r>
            <a:r>
              <a:rPr lang="hu-HU" sz="1800" dirty="0" err="1">
                <a:solidFill>
                  <a:srgbClr val="002060"/>
                </a:solidFill>
                <a:latin typeface="Myriad "/>
              </a:rPr>
              <a:t>nowcasted</a:t>
            </a:r>
            <a:r>
              <a:rPr lang="hu-HU" sz="1800" dirty="0">
                <a:solidFill>
                  <a:srgbClr val="002060"/>
                </a:solidFill>
                <a:latin typeface="Myriad "/>
              </a:rPr>
              <a:t> </a:t>
            </a:r>
            <a:r>
              <a:rPr lang="hu-HU" sz="1800" dirty="0" err="1">
                <a:solidFill>
                  <a:srgbClr val="002060"/>
                </a:solidFill>
                <a:latin typeface="Myriad "/>
              </a:rPr>
              <a:t>values</a:t>
            </a:r>
            <a:r>
              <a:rPr lang="hu-HU" sz="1800" dirty="0">
                <a:solidFill>
                  <a:srgbClr val="002060"/>
                </a:solidFill>
                <a:latin typeface="Myriad "/>
              </a:rPr>
              <a:t>:</a:t>
            </a:r>
          </a:p>
          <a:p>
            <a:pPr lvl="1" algn="just"/>
            <a:r>
              <a:rPr lang="hu-HU" sz="1400" dirty="0" err="1">
                <a:solidFill>
                  <a:srgbClr val="002060"/>
                </a:solidFill>
                <a:latin typeface="Myriad "/>
              </a:rPr>
              <a:t>Average</a:t>
            </a:r>
            <a:r>
              <a:rPr lang="hu-HU" sz="1400" dirty="0">
                <a:solidFill>
                  <a:srgbClr val="002060"/>
                </a:solidFill>
                <a:latin typeface="Myriad "/>
              </a:rPr>
              <a:t> </a:t>
            </a:r>
            <a:r>
              <a:rPr lang="hu-HU" sz="1400" dirty="0" err="1">
                <a:solidFill>
                  <a:srgbClr val="002060"/>
                </a:solidFill>
                <a:latin typeface="Myriad "/>
              </a:rPr>
              <a:t>value</a:t>
            </a:r>
            <a:r>
              <a:rPr lang="hu-HU" sz="1400" dirty="0">
                <a:solidFill>
                  <a:srgbClr val="002060"/>
                </a:solidFill>
                <a:latin typeface="Myriad "/>
              </a:rPr>
              <a:t> of </a:t>
            </a:r>
            <a:r>
              <a:rPr lang="hu-HU" sz="1400" dirty="0" err="1">
                <a:solidFill>
                  <a:srgbClr val="002060"/>
                </a:solidFill>
                <a:latin typeface="Myriad "/>
              </a:rPr>
              <a:t>indices</a:t>
            </a:r>
            <a:r>
              <a:rPr lang="hu-HU" sz="1400" dirty="0">
                <a:solidFill>
                  <a:srgbClr val="002060"/>
                </a:solidFill>
                <a:latin typeface="Myriad "/>
              </a:rPr>
              <a:t>: 165.2</a:t>
            </a:r>
          </a:p>
          <a:p>
            <a:pPr lvl="1" algn="just"/>
            <a:r>
              <a:rPr lang="hu-HU" sz="1400" dirty="0" err="1">
                <a:solidFill>
                  <a:srgbClr val="002060"/>
                </a:solidFill>
                <a:latin typeface="Myriad "/>
              </a:rPr>
              <a:t>Average</a:t>
            </a:r>
            <a:r>
              <a:rPr lang="hu-HU" sz="1400" dirty="0">
                <a:solidFill>
                  <a:srgbClr val="002060"/>
                </a:solidFill>
                <a:latin typeface="Myriad "/>
              </a:rPr>
              <a:t> RMSE of </a:t>
            </a:r>
            <a:r>
              <a:rPr lang="hu-HU" sz="1400" dirty="0" err="1">
                <a:solidFill>
                  <a:srgbClr val="002060"/>
                </a:solidFill>
                <a:latin typeface="Myriad "/>
              </a:rPr>
              <a:t>all</a:t>
            </a:r>
            <a:r>
              <a:rPr lang="hu-HU" sz="1400" dirty="0">
                <a:solidFill>
                  <a:srgbClr val="002060"/>
                </a:solidFill>
                <a:latin typeface="Myriad "/>
              </a:rPr>
              <a:t> 5 </a:t>
            </a:r>
            <a:r>
              <a:rPr lang="hu-HU" sz="1400" dirty="0" err="1">
                <a:solidFill>
                  <a:srgbClr val="002060"/>
                </a:solidFill>
                <a:latin typeface="Myriad "/>
              </a:rPr>
              <a:t>entries</a:t>
            </a:r>
            <a:r>
              <a:rPr lang="hu-HU" sz="1400" dirty="0">
                <a:solidFill>
                  <a:srgbClr val="002060"/>
                </a:solidFill>
                <a:latin typeface="Myriad "/>
              </a:rPr>
              <a:t>: 13.9 (8.4%)</a:t>
            </a:r>
          </a:p>
          <a:p>
            <a:pPr lvl="1" algn="just"/>
            <a:r>
              <a:rPr lang="hu-HU" sz="1400" dirty="0" err="1">
                <a:solidFill>
                  <a:srgbClr val="002060"/>
                </a:solidFill>
                <a:latin typeface="Myriad "/>
              </a:rPr>
              <a:t>Weighted</a:t>
            </a:r>
            <a:r>
              <a:rPr lang="hu-HU" sz="1400" dirty="0">
                <a:solidFill>
                  <a:srgbClr val="002060"/>
                </a:solidFill>
                <a:latin typeface="Myriad "/>
              </a:rPr>
              <a:t> </a:t>
            </a:r>
            <a:r>
              <a:rPr lang="hu-HU" sz="1400" dirty="0" err="1">
                <a:solidFill>
                  <a:srgbClr val="002060"/>
                </a:solidFill>
                <a:latin typeface="Myriad "/>
              </a:rPr>
              <a:t>Average</a:t>
            </a:r>
            <a:r>
              <a:rPr lang="hu-HU" sz="1400" dirty="0">
                <a:solidFill>
                  <a:srgbClr val="002060"/>
                </a:solidFill>
                <a:latin typeface="Myriad "/>
              </a:rPr>
              <a:t> RMSE: 14.9 (9%)</a:t>
            </a:r>
          </a:p>
          <a:p>
            <a:pPr lvl="1" algn="just"/>
            <a:r>
              <a:rPr lang="hu-HU" sz="1400" dirty="0" err="1">
                <a:solidFill>
                  <a:srgbClr val="002060"/>
                </a:solidFill>
                <a:latin typeface="Myriad "/>
              </a:rPr>
              <a:t>Average</a:t>
            </a:r>
            <a:r>
              <a:rPr lang="hu-HU" sz="1400" dirty="0">
                <a:solidFill>
                  <a:srgbClr val="002060"/>
                </a:solidFill>
                <a:latin typeface="Myriad "/>
              </a:rPr>
              <a:t> MSRE of </a:t>
            </a:r>
            <a:r>
              <a:rPr lang="hu-HU" sz="1400" dirty="0" err="1">
                <a:solidFill>
                  <a:srgbClr val="002060"/>
                </a:solidFill>
                <a:latin typeface="Myriad "/>
              </a:rPr>
              <a:t>all</a:t>
            </a:r>
            <a:r>
              <a:rPr lang="hu-HU" sz="1400" dirty="0">
                <a:solidFill>
                  <a:srgbClr val="002060"/>
                </a:solidFill>
                <a:latin typeface="Myriad "/>
              </a:rPr>
              <a:t> 5 </a:t>
            </a:r>
            <a:r>
              <a:rPr lang="hu-HU" sz="1400" dirty="0" err="1">
                <a:solidFill>
                  <a:srgbClr val="002060"/>
                </a:solidFill>
                <a:latin typeface="Myriad "/>
              </a:rPr>
              <a:t>entries</a:t>
            </a:r>
            <a:r>
              <a:rPr lang="hu-HU" sz="1400" dirty="0">
                <a:solidFill>
                  <a:srgbClr val="002060"/>
                </a:solidFill>
                <a:latin typeface="Myriad "/>
              </a:rPr>
              <a:t>: 0.078</a:t>
            </a:r>
          </a:p>
          <a:p>
            <a:pPr lvl="1" algn="just"/>
            <a:r>
              <a:rPr lang="hu-HU" sz="1400" dirty="0" err="1">
                <a:solidFill>
                  <a:srgbClr val="002060"/>
                </a:solidFill>
                <a:latin typeface="Myriad "/>
              </a:rPr>
              <a:t>Weighted</a:t>
            </a:r>
            <a:r>
              <a:rPr lang="hu-HU" sz="1400" dirty="0">
                <a:solidFill>
                  <a:srgbClr val="002060"/>
                </a:solidFill>
                <a:latin typeface="Myriad "/>
              </a:rPr>
              <a:t> </a:t>
            </a:r>
            <a:r>
              <a:rPr lang="hu-HU" sz="1400" dirty="0" err="1">
                <a:solidFill>
                  <a:srgbClr val="002060"/>
                </a:solidFill>
                <a:latin typeface="Myriad "/>
              </a:rPr>
              <a:t>Average</a:t>
            </a:r>
            <a:r>
              <a:rPr lang="hu-HU" sz="1400" dirty="0">
                <a:solidFill>
                  <a:srgbClr val="002060"/>
                </a:solidFill>
                <a:latin typeface="Myriad "/>
              </a:rPr>
              <a:t> MSRE: 0.084</a:t>
            </a:r>
          </a:p>
          <a:p>
            <a:pPr lvl="1" algn="just"/>
            <a:r>
              <a:rPr lang="hu-HU" sz="1400" dirty="0">
                <a:solidFill>
                  <a:srgbClr val="002060"/>
                </a:solidFill>
                <a:latin typeface="Myriad "/>
              </a:rPr>
              <a:t>The </a:t>
            </a:r>
            <a:r>
              <a:rPr lang="hu-HU" sz="1400" dirty="0" err="1">
                <a:solidFill>
                  <a:srgbClr val="002060"/>
                </a:solidFill>
                <a:latin typeface="Myriad "/>
              </a:rPr>
              <a:t>best</a:t>
            </a:r>
            <a:r>
              <a:rPr lang="hu-HU" sz="1400" dirty="0">
                <a:solidFill>
                  <a:srgbClr val="002060"/>
                </a:solidFill>
                <a:latin typeface="Myriad "/>
              </a:rPr>
              <a:t> 5 </a:t>
            </a:r>
            <a:r>
              <a:rPr lang="hu-HU" sz="1400" dirty="0" err="1">
                <a:solidFill>
                  <a:srgbClr val="002060"/>
                </a:solidFill>
                <a:latin typeface="Myriad "/>
              </a:rPr>
              <a:t>predictions</a:t>
            </a:r>
            <a:r>
              <a:rPr lang="hu-HU" sz="1400" dirty="0">
                <a:solidFill>
                  <a:srgbClr val="002060"/>
                </a:solidFill>
                <a:latin typeface="Myriad "/>
              </a:rPr>
              <a:t>’ </a:t>
            </a:r>
            <a:r>
              <a:rPr lang="hu-HU" sz="1400" dirty="0" err="1">
                <a:solidFill>
                  <a:srgbClr val="002060"/>
                </a:solidFill>
                <a:latin typeface="Myriad "/>
              </a:rPr>
              <a:t>average</a:t>
            </a:r>
            <a:r>
              <a:rPr lang="hu-HU" sz="1400" dirty="0">
                <a:solidFill>
                  <a:srgbClr val="002060"/>
                </a:solidFill>
                <a:latin typeface="Myriad "/>
              </a:rPr>
              <a:t> MSRE: 0.000054</a:t>
            </a:r>
            <a:r>
              <a:rPr lang="hu-HU" sz="900" dirty="0"/>
              <a:t> </a:t>
            </a:r>
            <a:endParaRPr lang="hu-HU" sz="1400" dirty="0">
              <a:solidFill>
                <a:srgbClr val="002060"/>
              </a:solidFill>
              <a:latin typeface="Myriad "/>
            </a:endParaRPr>
          </a:p>
        </p:txBody>
      </p:sp>
      <p:sp>
        <p:nvSpPr>
          <p:cNvPr id="4" name="Dia számának helye 3">
            <a:extLst>
              <a:ext uri="{FF2B5EF4-FFF2-40B4-BE49-F238E27FC236}">
                <a16:creationId xmlns:a16="http://schemas.microsoft.com/office/drawing/2014/main" id="{2987F5AC-26F4-4688-86E4-7AD017CD3D04}"/>
              </a:ext>
            </a:extLst>
          </p:cNvPr>
          <p:cNvSpPr>
            <a:spLocks noGrp="1"/>
          </p:cNvSpPr>
          <p:nvPr>
            <p:ph type="sldNum" sz="quarter" idx="12"/>
          </p:nvPr>
        </p:nvSpPr>
        <p:spPr/>
        <p:txBody>
          <a:bodyPr/>
          <a:lstStyle/>
          <a:p>
            <a:fld id="{80DEC6E1-F1C1-444D-8DA3-0621314F7DF1}" type="slidenum">
              <a:rPr lang="hu-HU" smtClean="0"/>
              <a:t>13</a:t>
            </a:fld>
            <a:endParaRPr lang="hu-HU"/>
          </a:p>
        </p:txBody>
      </p:sp>
      <p:sp>
        <p:nvSpPr>
          <p:cNvPr id="5" name="Szövegdoboz 4">
            <a:extLst>
              <a:ext uri="{FF2B5EF4-FFF2-40B4-BE49-F238E27FC236}">
                <a16:creationId xmlns:a16="http://schemas.microsoft.com/office/drawing/2014/main" id="{2A8193D1-F427-4BC6-BB92-32AFE71D746C}"/>
              </a:ext>
            </a:extLst>
          </p:cNvPr>
          <p:cNvSpPr txBox="1"/>
          <p:nvPr/>
        </p:nvSpPr>
        <p:spPr>
          <a:xfrm>
            <a:off x="561560" y="243715"/>
            <a:ext cx="10591800" cy="646331"/>
          </a:xfrm>
          <a:prstGeom prst="rect">
            <a:avLst/>
          </a:prstGeom>
          <a:noFill/>
        </p:spPr>
        <p:txBody>
          <a:bodyPr wrap="square" rtlCol="0">
            <a:spAutoFit/>
          </a:bodyPr>
          <a:lstStyle/>
          <a:p>
            <a:pPr algn="ctr"/>
            <a:r>
              <a:rPr lang="hu-HU" sz="3600" b="1" dirty="0">
                <a:solidFill>
                  <a:srgbClr val="002060"/>
                </a:solidFill>
                <a:latin typeface="Myriad "/>
              </a:rPr>
              <a:t>The </a:t>
            </a:r>
            <a:r>
              <a:rPr lang="hu-HU" sz="3600" b="1" dirty="0" err="1">
                <a:solidFill>
                  <a:srgbClr val="002060"/>
                </a:solidFill>
                <a:latin typeface="Myriad "/>
              </a:rPr>
              <a:t>method</a:t>
            </a:r>
            <a:r>
              <a:rPr lang="hu-HU" sz="3600" b="1" dirty="0">
                <a:solidFill>
                  <a:srgbClr val="002060"/>
                </a:solidFill>
                <a:latin typeface="Myriad "/>
              </a:rPr>
              <a:t>: </a:t>
            </a:r>
            <a:r>
              <a:rPr lang="hu-HU" sz="3600" b="1" dirty="0" err="1">
                <a:solidFill>
                  <a:srgbClr val="002060"/>
                </a:solidFill>
                <a:latin typeface="Myriad "/>
              </a:rPr>
              <a:t>Results</a:t>
            </a:r>
            <a:endParaRPr lang="hu-HU" sz="3600" b="1" dirty="0">
              <a:solidFill>
                <a:srgbClr val="002060"/>
              </a:solidFill>
              <a:latin typeface="Myriad "/>
            </a:endParaRPr>
          </a:p>
        </p:txBody>
      </p:sp>
    </p:spTree>
    <p:extLst>
      <p:ext uri="{BB962C8B-B14F-4D97-AF65-F5344CB8AC3E}">
        <p14:creationId xmlns:p14="http://schemas.microsoft.com/office/powerpoint/2010/main" val="1874251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F106ACE2-B951-49F4-85A8-F28FA5962952}"/>
              </a:ext>
            </a:extLst>
          </p:cNvPr>
          <p:cNvSpPr>
            <a:spLocks noGrp="1"/>
          </p:cNvSpPr>
          <p:nvPr>
            <p:ph idx="1"/>
          </p:nvPr>
        </p:nvSpPr>
        <p:spPr>
          <a:xfrm>
            <a:off x="617527" y="1656218"/>
            <a:ext cx="5809090" cy="4076672"/>
          </a:xfrm>
        </p:spPr>
        <p:txBody>
          <a:bodyPr>
            <a:normAutofit/>
          </a:bodyPr>
          <a:lstStyle/>
          <a:p>
            <a:pPr algn="just"/>
            <a:r>
              <a:rPr lang="hu-HU" sz="1800" dirty="0" err="1">
                <a:solidFill>
                  <a:srgbClr val="002060"/>
                </a:solidFill>
                <a:latin typeface="Myriad "/>
              </a:rPr>
              <a:t>Model</a:t>
            </a:r>
            <a:r>
              <a:rPr lang="hu-HU" sz="1800" dirty="0">
                <a:solidFill>
                  <a:srgbClr val="002060"/>
                </a:solidFill>
                <a:latin typeface="Myriad "/>
              </a:rPr>
              <a:t> </a:t>
            </a:r>
            <a:r>
              <a:rPr lang="hu-HU" sz="1800" dirty="0" err="1">
                <a:solidFill>
                  <a:srgbClr val="002060"/>
                </a:solidFill>
                <a:latin typeface="Myriad "/>
              </a:rPr>
              <a:t>selection</a:t>
            </a:r>
            <a:r>
              <a:rPr lang="hu-HU" sz="1800" dirty="0">
                <a:solidFill>
                  <a:srgbClr val="002060"/>
                </a:solidFill>
                <a:latin typeface="Myriad "/>
              </a:rPr>
              <a:t>: </a:t>
            </a:r>
            <a:r>
              <a:rPr lang="hu-HU" sz="1800" dirty="0" err="1">
                <a:solidFill>
                  <a:srgbClr val="002060"/>
                </a:solidFill>
                <a:latin typeface="Myriad "/>
              </a:rPr>
              <a:t>after</a:t>
            </a:r>
            <a:r>
              <a:rPr lang="hu-HU" sz="1800" dirty="0">
                <a:solidFill>
                  <a:srgbClr val="002060"/>
                </a:solidFill>
                <a:latin typeface="Myriad "/>
              </a:rPr>
              <a:t> </a:t>
            </a:r>
            <a:r>
              <a:rPr lang="hu-HU" sz="1800" dirty="0" err="1">
                <a:solidFill>
                  <a:srgbClr val="002060"/>
                </a:solidFill>
                <a:latin typeface="Myriad "/>
              </a:rPr>
              <a:t>hyperparameter</a:t>
            </a:r>
            <a:r>
              <a:rPr lang="hu-HU" sz="1800" dirty="0">
                <a:solidFill>
                  <a:srgbClr val="002060"/>
                </a:solidFill>
                <a:latin typeface="Myriad "/>
              </a:rPr>
              <a:t> </a:t>
            </a:r>
            <a:r>
              <a:rPr lang="hu-HU" sz="1800" dirty="0" err="1">
                <a:solidFill>
                  <a:srgbClr val="002060"/>
                </a:solidFill>
                <a:latin typeface="Myriad "/>
              </a:rPr>
              <a:t>tuning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next</a:t>
            </a:r>
            <a:r>
              <a:rPr lang="hu-HU" sz="1800" dirty="0">
                <a:solidFill>
                  <a:srgbClr val="002060"/>
                </a:solidFill>
                <a:latin typeface="Myriad "/>
              </a:rPr>
              <a:t> </a:t>
            </a:r>
            <a:r>
              <a:rPr lang="hu-HU" sz="1800" dirty="0" err="1">
                <a:solidFill>
                  <a:srgbClr val="002060"/>
                </a:solidFill>
                <a:latin typeface="Myriad "/>
              </a:rPr>
              <a:t>step</a:t>
            </a:r>
            <a:r>
              <a:rPr lang="hu-HU" sz="1800" dirty="0">
                <a:solidFill>
                  <a:srgbClr val="002060"/>
                </a:solidFill>
                <a:latin typeface="Myriad "/>
              </a:rPr>
              <a:t> is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select</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best</a:t>
            </a:r>
            <a:r>
              <a:rPr lang="hu-HU" sz="1800" dirty="0">
                <a:solidFill>
                  <a:srgbClr val="002060"/>
                </a:solidFill>
                <a:latin typeface="Myriad "/>
              </a:rPr>
              <a:t> </a:t>
            </a:r>
            <a:r>
              <a:rPr lang="hu-HU" sz="1800" dirty="0" err="1">
                <a:solidFill>
                  <a:srgbClr val="002060"/>
                </a:solidFill>
                <a:latin typeface="Myriad "/>
              </a:rPr>
              <a:t>performing</a:t>
            </a:r>
            <a:r>
              <a:rPr lang="hu-HU" sz="1800" dirty="0">
                <a:solidFill>
                  <a:srgbClr val="002060"/>
                </a:solidFill>
                <a:latin typeface="Myriad "/>
              </a:rPr>
              <a:t> </a:t>
            </a:r>
            <a:r>
              <a:rPr lang="hu-HU" sz="1800" dirty="0" err="1">
                <a:solidFill>
                  <a:srgbClr val="002060"/>
                </a:solidFill>
                <a:latin typeface="Myriad "/>
              </a:rPr>
              <a:t>models</a:t>
            </a:r>
            <a:r>
              <a:rPr lang="hu-HU" sz="1800" dirty="0">
                <a:solidFill>
                  <a:srgbClr val="002060"/>
                </a:solidFill>
                <a:latin typeface="Myriad "/>
              </a:rPr>
              <a:t> out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estimated</a:t>
            </a:r>
            <a:r>
              <a:rPr lang="hu-HU" sz="1800" dirty="0">
                <a:solidFill>
                  <a:srgbClr val="002060"/>
                </a:solidFill>
                <a:latin typeface="Myriad "/>
              </a:rPr>
              <a:t> 70 (5 </a:t>
            </a:r>
            <a:r>
              <a:rPr lang="hu-HU" sz="1800" dirty="0" err="1">
                <a:solidFill>
                  <a:srgbClr val="002060"/>
                </a:solidFill>
                <a:latin typeface="Myriad "/>
              </a:rPr>
              <a:t>time</a:t>
            </a:r>
            <a:r>
              <a:rPr lang="hu-HU" sz="1800" dirty="0">
                <a:solidFill>
                  <a:srgbClr val="002060"/>
                </a:solidFill>
                <a:latin typeface="Myriad "/>
              </a:rPr>
              <a:t> </a:t>
            </a:r>
            <a:r>
              <a:rPr lang="hu-HU" sz="1800" dirty="0" err="1">
                <a:solidFill>
                  <a:srgbClr val="002060"/>
                </a:solidFill>
                <a:latin typeface="Myriad "/>
              </a:rPr>
              <a:t>splits</a:t>
            </a:r>
            <a:r>
              <a:rPr lang="hu-HU" sz="1800" dirty="0">
                <a:solidFill>
                  <a:srgbClr val="002060"/>
                </a:solidFill>
                <a:latin typeface="Myriad "/>
              </a:rPr>
              <a:t> x 2 </a:t>
            </a:r>
            <a:r>
              <a:rPr lang="hu-HU" sz="1800" dirty="0" err="1">
                <a:solidFill>
                  <a:srgbClr val="002060"/>
                </a:solidFill>
                <a:latin typeface="Myriad "/>
              </a:rPr>
              <a:t>time</a:t>
            </a:r>
            <a:r>
              <a:rPr lang="hu-HU" sz="1800" dirty="0">
                <a:solidFill>
                  <a:srgbClr val="002060"/>
                </a:solidFill>
                <a:latin typeface="Myriad "/>
              </a:rPr>
              <a:t> </a:t>
            </a:r>
            <a:r>
              <a:rPr lang="hu-HU" sz="1800" dirty="0" err="1">
                <a:solidFill>
                  <a:srgbClr val="002060"/>
                </a:solidFill>
                <a:latin typeface="Myriad "/>
              </a:rPr>
              <a:t>windows</a:t>
            </a:r>
            <a:r>
              <a:rPr lang="hu-HU" sz="1800" dirty="0">
                <a:solidFill>
                  <a:srgbClr val="002060"/>
                </a:solidFill>
                <a:latin typeface="Myriad "/>
              </a:rPr>
              <a:t> x 7 </a:t>
            </a:r>
            <a:r>
              <a:rPr lang="hu-HU" sz="1800" dirty="0" err="1">
                <a:solidFill>
                  <a:srgbClr val="002060"/>
                </a:solidFill>
                <a:latin typeface="Myriad "/>
              </a:rPr>
              <a:t>models</a:t>
            </a:r>
            <a:r>
              <a:rPr lang="hu-HU" sz="1800" dirty="0">
                <a:solidFill>
                  <a:srgbClr val="002060"/>
                </a:solidFill>
                <a:latin typeface="Myriad "/>
              </a:rPr>
              <a:t>)</a:t>
            </a:r>
          </a:p>
          <a:p>
            <a:pPr algn="just"/>
            <a:r>
              <a:rPr lang="hu-HU" sz="1800" dirty="0" err="1">
                <a:solidFill>
                  <a:srgbClr val="002060"/>
                </a:solidFill>
                <a:latin typeface="Myriad "/>
              </a:rPr>
              <a:t>Model</a:t>
            </a:r>
            <a:r>
              <a:rPr lang="hu-HU" sz="1800" dirty="0">
                <a:solidFill>
                  <a:srgbClr val="002060"/>
                </a:solidFill>
                <a:latin typeface="Myriad "/>
              </a:rPr>
              <a:t> </a:t>
            </a:r>
            <a:r>
              <a:rPr lang="hu-HU" sz="1800" dirty="0" err="1">
                <a:solidFill>
                  <a:srgbClr val="002060"/>
                </a:solidFill>
                <a:latin typeface="Myriad "/>
              </a:rPr>
              <a:t>selection</a:t>
            </a:r>
            <a:r>
              <a:rPr lang="hu-HU" sz="1800" dirty="0">
                <a:solidFill>
                  <a:srgbClr val="002060"/>
                </a:solidFill>
                <a:latin typeface="Myriad "/>
              </a:rPr>
              <a:t> is </a:t>
            </a:r>
            <a:r>
              <a:rPr lang="hu-HU" sz="1800" dirty="0" err="1">
                <a:solidFill>
                  <a:srgbClr val="002060"/>
                </a:solidFill>
                <a:latin typeface="Myriad "/>
              </a:rPr>
              <a:t>done</a:t>
            </a:r>
            <a:r>
              <a:rPr lang="hu-HU" sz="1800" dirty="0">
                <a:solidFill>
                  <a:srgbClr val="002060"/>
                </a:solidFill>
                <a:latin typeface="Myriad "/>
              </a:rPr>
              <a:t> </a:t>
            </a:r>
            <a:r>
              <a:rPr lang="hu-HU" sz="1800" dirty="0" err="1">
                <a:solidFill>
                  <a:srgbClr val="002060"/>
                </a:solidFill>
                <a:latin typeface="Myriad "/>
              </a:rPr>
              <a:t>on</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test </a:t>
            </a:r>
            <a:r>
              <a:rPr lang="hu-HU" sz="1800" dirty="0" err="1">
                <a:solidFill>
                  <a:srgbClr val="002060"/>
                </a:solidFill>
                <a:latin typeface="Myriad "/>
              </a:rPr>
              <a:t>set</a:t>
            </a:r>
            <a:r>
              <a:rPr lang="hu-HU" sz="1800" dirty="0">
                <a:solidFill>
                  <a:srgbClr val="002060"/>
                </a:solidFill>
                <a:latin typeface="Myriad "/>
              </a:rPr>
              <a:t>, </a:t>
            </a:r>
            <a:r>
              <a:rPr lang="hu-HU" sz="1800" dirty="0" err="1">
                <a:solidFill>
                  <a:srgbClr val="002060"/>
                </a:solidFill>
                <a:latin typeface="Myriad "/>
              </a:rPr>
              <a:t>by</a:t>
            </a:r>
            <a:r>
              <a:rPr lang="hu-HU" sz="1800" dirty="0">
                <a:solidFill>
                  <a:srgbClr val="002060"/>
                </a:solidFill>
                <a:latin typeface="Myriad "/>
              </a:rPr>
              <a:t> </a:t>
            </a:r>
            <a:r>
              <a:rPr lang="hu-HU" sz="1800" dirty="0" err="1">
                <a:solidFill>
                  <a:srgbClr val="002060"/>
                </a:solidFill>
                <a:latin typeface="Myriad "/>
              </a:rPr>
              <a:t>calculating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MAPE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one-step</a:t>
            </a:r>
            <a:r>
              <a:rPr lang="hu-HU" sz="1800" dirty="0">
                <a:solidFill>
                  <a:srgbClr val="002060"/>
                </a:solidFill>
                <a:latin typeface="Myriad "/>
              </a:rPr>
              <a:t> </a:t>
            </a:r>
            <a:r>
              <a:rPr lang="hu-HU" sz="1800" dirty="0" err="1">
                <a:solidFill>
                  <a:srgbClr val="002060"/>
                </a:solidFill>
                <a:latin typeface="Myriad "/>
              </a:rPr>
              <a:t>ahead</a:t>
            </a:r>
            <a:r>
              <a:rPr lang="hu-HU" sz="1800" dirty="0">
                <a:solidFill>
                  <a:srgbClr val="002060"/>
                </a:solidFill>
                <a:latin typeface="Myriad "/>
              </a:rPr>
              <a:t> </a:t>
            </a:r>
            <a:r>
              <a:rPr lang="hu-HU" sz="1800" dirty="0" err="1">
                <a:solidFill>
                  <a:srgbClr val="002060"/>
                </a:solidFill>
                <a:latin typeface="Myriad "/>
              </a:rPr>
              <a:t>predicitons</a:t>
            </a:r>
            <a:endParaRPr lang="hu-HU" sz="1800" dirty="0">
              <a:solidFill>
                <a:srgbClr val="002060"/>
              </a:solidFill>
              <a:latin typeface="Myriad "/>
            </a:endParaRPr>
          </a:p>
          <a:p>
            <a:pPr algn="just"/>
            <a:r>
              <a:rPr lang="hu-HU" sz="1800" dirty="0">
                <a:solidFill>
                  <a:srgbClr val="002060"/>
                </a:solidFill>
                <a:latin typeface="Myriad "/>
              </a:rPr>
              <a:t>The 3 and 5 </a:t>
            </a:r>
            <a:r>
              <a:rPr lang="hu-HU" sz="1800" dirty="0" err="1">
                <a:solidFill>
                  <a:srgbClr val="002060"/>
                </a:solidFill>
                <a:latin typeface="Myriad "/>
              </a:rPr>
              <a:t>best</a:t>
            </a:r>
            <a:r>
              <a:rPr lang="hu-HU" sz="1800" dirty="0">
                <a:solidFill>
                  <a:srgbClr val="002060"/>
                </a:solidFill>
                <a:latin typeface="Myriad "/>
              </a:rPr>
              <a:t> </a:t>
            </a:r>
            <a:r>
              <a:rPr lang="hu-HU" sz="1800" dirty="0" err="1">
                <a:solidFill>
                  <a:srgbClr val="002060"/>
                </a:solidFill>
                <a:latin typeface="Myriad "/>
              </a:rPr>
              <a:t>models</a:t>
            </a:r>
            <a:r>
              <a:rPr lang="hu-HU" sz="1800" dirty="0">
                <a:solidFill>
                  <a:srgbClr val="002060"/>
                </a:solidFill>
                <a:latin typeface="Myriad "/>
              </a:rPr>
              <a:t> </a:t>
            </a:r>
            <a:r>
              <a:rPr lang="hu-HU" sz="1800" dirty="0" err="1">
                <a:solidFill>
                  <a:srgbClr val="002060"/>
                </a:solidFill>
                <a:latin typeface="Myriad "/>
              </a:rPr>
              <a:t>then</a:t>
            </a:r>
            <a:r>
              <a:rPr lang="hu-HU" sz="1800" dirty="0">
                <a:solidFill>
                  <a:srgbClr val="002060"/>
                </a:solidFill>
                <a:latin typeface="Myriad "/>
              </a:rPr>
              <a:t> </a:t>
            </a:r>
            <a:r>
              <a:rPr lang="hu-HU" sz="1800" dirty="0" err="1">
                <a:solidFill>
                  <a:srgbClr val="002060"/>
                </a:solidFill>
                <a:latin typeface="Myriad "/>
              </a:rPr>
              <a:t>averaged</a:t>
            </a:r>
            <a:r>
              <a:rPr lang="hu-HU" sz="1800" dirty="0">
                <a:solidFill>
                  <a:srgbClr val="002060"/>
                </a:solidFill>
                <a:latin typeface="Myriad "/>
              </a:rPr>
              <a:t> </a:t>
            </a:r>
            <a:r>
              <a:rPr lang="hu-HU" sz="1800" dirty="0" err="1">
                <a:solidFill>
                  <a:srgbClr val="002060"/>
                </a:solidFill>
                <a:latin typeface="Myriad "/>
              </a:rPr>
              <a:t>for</a:t>
            </a:r>
            <a:r>
              <a:rPr lang="hu-HU" sz="1800" dirty="0">
                <a:solidFill>
                  <a:srgbClr val="002060"/>
                </a:solidFill>
                <a:latin typeface="Myriad "/>
              </a:rPr>
              <a:t> an </a:t>
            </a:r>
            <a:r>
              <a:rPr lang="hu-HU" sz="1800" dirty="0" err="1">
                <a:solidFill>
                  <a:srgbClr val="002060"/>
                </a:solidFill>
                <a:latin typeface="Myriad "/>
              </a:rPr>
              <a:t>ensemble</a:t>
            </a:r>
            <a:r>
              <a:rPr lang="hu-HU" sz="1800" dirty="0">
                <a:solidFill>
                  <a:srgbClr val="002060"/>
                </a:solidFill>
                <a:latin typeface="Myriad "/>
              </a:rPr>
              <a:t> </a:t>
            </a:r>
            <a:r>
              <a:rPr lang="hu-HU" sz="1800" dirty="0" err="1">
                <a:solidFill>
                  <a:srgbClr val="002060"/>
                </a:solidFill>
                <a:latin typeface="Myriad "/>
              </a:rPr>
              <a:t>predictor</a:t>
            </a:r>
            <a:endParaRPr lang="hu-HU" sz="1800" dirty="0">
              <a:solidFill>
                <a:srgbClr val="002060"/>
              </a:solidFill>
              <a:latin typeface="Myriad "/>
            </a:endParaRPr>
          </a:p>
          <a:p>
            <a:pPr algn="just"/>
            <a:r>
              <a:rPr lang="hu-HU" sz="1800" dirty="0">
                <a:solidFill>
                  <a:srgbClr val="002060"/>
                </a:solidFill>
                <a:latin typeface="Myriad "/>
              </a:rPr>
              <a:t>The </a:t>
            </a:r>
            <a:r>
              <a:rPr lang="hu-HU" sz="1800" dirty="0" err="1">
                <a:solidFill>
                  <a:srgbClr val="002060"/>
                </a:solidFill>
                <a:latin typeface="Myriad "/>
              </a:rPr>
              <a:t>Errors</a:t>
            </a:r>
            <a:r>
              <a:rPr lang="hu-HU" sz="1800" dirty="0">
                <a:solidFill>
                  <a:srgbClr val="002060"/>
                </a:solidFill>
                <a:latin typeface="Myriad "/>
              </a:rPr>
              <a:t> of </a:t>
            </a:r>
            <a:r>
              <a:rPr lang="hu-HU" sz="1800" dirty="0" err="1">
                <a:solidFill>
                  <a:srgbClr val="002060"/>
                </a:solidFill>
                <a:latin typeface="Myriad "/>
              </a:rPr>
              <a:t>our</a:t>
            </a:r>
            <a:r>
              <a:rPr lang="hu-HU" sz="1800" dirty="0">
                <a:solidFill>
                  <a:srgbClr val="002060"/>
                </a:solidFill>
                <a:latin typeface="Myriad "/>
              </a:rPr>
              <a:t> </a:t>
            </a:r>
            <a:r>
              <a:rPr lang="hu-HU" sz="1800" dirty="0" err="1">
                <a:solidFill>
                  <a:srgbClr val="002060"/>
                </a:solidFill>
                <a:latin typeface="Myriad "/>
              </a:rPr>
              <a:t>nowcasted</a:t>
            </a:r>
            <a:r>
              <a:rPr lang="hu-HU" sz="1800" dirty="0">
                <a:solidFill>
                  <a:srgbClr val="002060"/>
                </a:solidFill>
                <a:latin typeface="Myriad "/>
              </a:rPr>
              <a:t> </a:t>
            </a:r>
            <a:r>
              <a:rPr lang="hu-HU" sz="1800" dirty="0" err="1">
                <a:solidFill>
                  <a:srgbClr val="002060"/>
                </a:solidFill>
                <a:latin typeface="Myriad "/>
              </a:rPr>
              <a:t>values</a:t>
            </a:r>
            <a:r>
              <a:rPr lang="hu-HU" sz="1800" dirty="0">
                <a:solidFill>
                  <a:srgbClr val="002060"/>
                </a:solidFill>
                <a:latin typeface="Myriad "/>
              </a:rPr>
              <a:t>:</a:t>
            </a:r>
          </a:p>
          <a:p>
            <a:pPr lvl="1" algn="just"/>
            <a:r>
              <a:rPr lang="hu-HU" sz="1400" dirty="0" err="1">
                <a:solidFill>
                  <a:srgbClr val="002060"/>
                </a:solidFill>
                <a:latin typeface="Myriad "/>
              </a:rPr>
              <a:t>Average</a:t>
            </a:r>
            <a:r>
              <a:rPr lang="hu-HU" sz="1400" dirty="0">
                <a:solidFill>
                  <a:srgbClr val="002060"/>
                </a:solidFill>
                <a:latin typeface="Myriad "/>
              </a:rPr>
              <a:t> </a:t>
            </a:r>
            <a:r>
              <a:rPr lang="hu-HU" sz="1400" dirty="0" err="1">
                <a:solidFill>
                  <a:srgbClr val="002060"/>
                </a:solidFill>
                <a:latin typeface="Myriad "/>
              </a:rPr>
              <a:t>value</a:t>
            </a:r>
            <a:r>
              <a:rPr lang="hu-HU" sz="1400" dirty="0">
                <a:solidFill>
                  <a:srgbClr val="002060"/>
                </a:solidFill>
                <a:latin typeface="Myriad "/>
              </a:rPr>
              <a:t> of </a:t>
            </a:r>
            <a:r>
              <a:rPr lang="hu-HU" sz="1400" dirty="0" err="1">
                <a:solidFill>
                  <a:srgbClr val="002060"/>
                </a:solidFill>
                <a:latin typeface="Myriad "/>
              </a:rPr>
              <a:t>indices</a:t>
            </a:r>
            <a:r>
              <a:rPr lang="hu-HU" sz="1400" dirty="0">
                <a:solidFill>
                  <a:srgbClr val="002060"/>
                </a:solidFill>
                <a:latin typeface="Myriad "/>
              </a:rPr>
              <a:t>: 165.2</a:t>
            </a:r>
          </a:p>
          <a:p>
            <a:pPr lvl="1" algn="just"/>
            <a:r>
              <a:rPr lang="hu-HU" sz="1400" dirty="0" err="1">
                <a:solidFill>
                  <a:srgbClr val="002060"/>
                </a:solidFill>
                <a:latin typeface="Myriad "/>
              </a:rPr>
              <a:t>Average</a:t>
            </a:r>
            <a:r>
              <a:rPr lang="hu-HU" sz="1400" dirty="0">
                <a:solidFill>
                  <a:srgbClr val="002060"/>
                </a:solidFill>
                <a:latin typeface="Myriad "/>
              </a:rPr>
              <a:t> RMSE of </a:t>
            </a:r>
            <a:r>
              <a:rPr lang="hu-HU" sz="1400" dirty="0" err="1">
                <a:solidFill>
                  <a:srgbClr val="002060"/>
                </a:solidFill>
                <a:latin typeface="Myriad "/>
              </a:rPr>
              <a:t>all</a:t>
            </a:r>
            <a:r>
              <a:rPr lang="hu-HU" sz="1400" dirty="0">
                <a:solidFill>
                  <a:srgbClr val="002060"/>
                </a:solidFill>
                <a:latin typeface="Myriad "/>
              </a:rPr>
              <a:t> 5 </a:t>
            </a:r>
            <a:r>
              <a:rPr lang="hu-HU" sz="1400" dirty="0" err="1">
                <a:solidFill>
                  <a:srgbClr val="002060"/>
                </a:solidFill>
                <a:latin typeface="Myriad "/>
              </a:rPr>
              <a:t>entries</a:t>
            </a:r>
            <a:r>
              <a:rPr lang="hu-HU" sz="1400" dirty="0">
                <a:solidFill>
                  <a:srgbClr val="002060"/>
                </a:solidFill>
                <a:latin typeface="Myriad "/>
              </a:rPr>
              <a:t>: 13.9 (8.4%)</a:t>
            </a:r>
          </a:p>
          <a:p>
            <a:pPr lvl="1" algn="just"/>
            <a:r>
              <a:rPr lang="hu-HU" sz="1400" dirty="0" err="1">
                <a:solidFill>
                  <a:srgbClr val="002060"/>
                </a:solidFill>
                <a:latin typeface="Myriad "/>
              </a:rPr>
              <a:t>Weighted</a:t>
            </a:r>
            <a:r>
              <a:rPr lang="hu-HU" sz="1400" dirty="0">
                <a:solidFill>
                  <a:srgbClr val="002060"/>
                </a:solidFill>
                <a:latin typeface="Myriad "/>
              </a:rPr>
              <a:t> </a:t>
            </a:r>
            <a:r>
              <a:rPr lang="hu-HU" sz="1400" dirty="0" err="1">
                <a:solidFill>
                  <a:srgbClr val="002060"/>
                </a:solidFill>
                <a:latin typeface="Myriad "/>
              </a:rPr>
              <a:t>Average</a:t>
            </a:r>
            <a:r>
              <a:rPr lang="hu-HU" sz="1400" dirty="0">
                <a:solidFill>
                  <a:srgbClr val="002060"/>
                </a:solidFill>
                <a:latin typeface="Myriad "/>
              </a:rPr>
              <a:t> RMSE: 14.9 (9%)</a:t>
            </a:r>
          </a:p>
          <a:p>
            <a:pPr lvl="1" algn="just"/>
            <a:r>
              <a:rPr lang="hu-HU" sz="1400" dirty="0" err="1">
                <a:solidFill>
                  <a:srgbClr val="002060"/>
                </a:solidFill>
                <a:latin typeface="Myriad "/>
              </a:rPr>
              <a:t>Average</a:t>
            </a:r>
            <a:r>
              <a:rPr lang="hu-HU" sz="1400" dirty="0">
                <a:solidFill>
                  <a:srgbClr val="002060"/>
                </a:solidFill>
                <a:latin typeface="Myriad "/>
              </a:rPr>
              <a:t> MSRE of </a:t>
            </a:r>
            <a:r>
              <a:rPr lang="hu-HU" sz="1400" dirty="0" err="1">
                <a:solidFill>
                  <a:srgbClr val="002060"/>
                </a:solidFill>
                <a:latin typeface="Myriad "/>
              </a:rPr>
              <a:t>all</a:t>
            </a:r>
            <a:r>
              <a:rPr lang="hu-HU" sz="1400" dirty="0">
                <a:solidFill>
                  <a:srgbClr val="002060"/>
                </a:solidFill>
                <a:latin typeface="Myriad "/>
              </a:rPr>
              <a:t> 5 </a:t>
            </a:r>
            <a:r>
              <a:rPr lang="hu-HU" sz="1400" dirty="0" err="1">
                <a:solidFill>
                  <a:srgbClr val="002060"/>
                </a:solidFill>
                <a:latin typeface="Myriad "/>
              </a:rPr>
              <a:t>entries</a:t>
            </a:r>
            <a:r>
              <a:rPr lang="hu-HU" sz="1400" dirty="0">
                <a:solidFill>
                  <a:srgbClr val="002060"/>
                </a:solidFill>
                <a:latin typeface="Myriad "/>
              </a:rPr>
              <a:t>: 0.078</a:t>
            </a:r>
          </a:p>
          <a:p>
            <a:pPr lvl="1" algn="just"/>
            <a:r>
              <a:rPr lang="hu-HU" sz="1400" dirty="0" err="1">
                <a:solidFill>
                  <a:srgbClr val="002060"/>
                </a:solidFill>
                <a:latin typeface="Myriad "/>
              </a:rPr>
              <a:t>Weighted</a:t>
            </a:r>
            <a:r>
              <a:rPr lang="hu-HU" sz="1400" dirty="0">
                <a:solidFill>
                  <a:srgbClr val="002060"/>
                </a:solidFill>
                <a:latin typeface="Myriad "/>
              </a:rPr>
              <a:t> </a:t>
            </a:r>
            <a:r>
              <a:rPr lang="hu-HU" sz="1400" dirty="0" err="1">
                <a:solidFill>
                  <a:srgbClr val="002060"/>
                </a:solidFill>
                <a:latin typeface="Myriad "/>
              </a:rPr>
              <a:t>Average</a:t>
            </a:r>
            <a:r>
              <a:rPr lang="hu-HU" sz="1400" dirty="0">
                <a:solidFill>
                  <a:srgbClr val="002060"/>
                </a:solidFill>
                <a:latin typeface="Myriad "/>
              </a:rPr>
              <a:t> MSRE: 0.084</a:t>
            </a:r>
          </a:p>
          <a:p>
            <a:pPr lvl="1" algn="just"/>
            <a:r>
              <a:rPr lang="hu-HU" sz="1400" dirty="0">
                <a:solidFill>
                  <a:srgbClr val="002060"/>
                </a:solidFill>
                <a:latin typeface="Myriad "/>
              </a:rPr>
              <a:t>The </a:t>
            </a:r>
            <a:r>
              <a:rPr lang="hu-HU" sz="1400" dirty="0" err="1">
                <a:solidFill>
                  <a:srgbClr val="002060"/>
                </a:solidFill>
                <a:latin typeface="Myriad "/>
              </a:rPr>
              <a:t>best</a:t>
            </a:r>
            <a:r>
              <a:rPr lang="hu-HU" sz="1400" dirty="0">
                <a:solidFill>
                  <a:srgbClr val="002060"/>
                </a:solidFill>
                <a:latin typeface="Myriad "/>
              </a:rPr>
              <a:t> 5 </a:t>
            </a:r>
            <a:r>
              <a:rPr lang="hu-HU" sz="1400" dirty="0" err="1">
                <a:solidFill>
                  <a:srgbClr val="002060"/>
                </a:solidFill>
                <a:latin typeface="Myriad "/>
              </a:rPr>
              <a:t>predictions</a:t>
            </a:r>
            <a:r>
              <a:rPr lang="hu-HU" sz="1400" dirty="0">
                <a:solidFill>
                  <a:srgbClr val="002060"/>
                </a:solidFill>
                <a:latin typeface="Myriad "/>
              </a:rPr>
              <a:t>’ </a:t>
            </a:r>
            <a:r>
              <a:rPr lang="hu-HU" sz="1400" dirty="0" err="1">
                <a:solidFill>
                  <a:srgbClr val="002060"/>
                </a:solidFill>
                <a:latin typeface="Myriad "/>
              </a:rPr>
              <a:t>average</a:t>
            </a:r>
            <a:r>
              <a:rPr lang="hu-HU" sz="1400" dirty="0">
                <a:solidFill>
                  <a:srgbClr val="002060"/>
                </a:solidFill>
                <a:latin typeface="Myriad "/>
              </a:rPr>
              <a:t> MSRE: 0.000054</a:t>
            </a:r>
            <a:r>
              <a:rPr lang="hu-HU" sz="900" dirty="0"/>
              <a:t> </a:t>
            </a:r>
            <a:endParaRPr lang="hu-HU" sz="1400" dirty="0">
              <a:solidFill>
                <a:srgbClr val="002060"/>
              </a:solidFill>
              <a:latin typeface="Myriad "/>
            </a:endParaRPr>
          </a:p>
        </p:txBody>
      </p:sp>
      <p:sp>
        <p:nvSpPr>
          <p:cNvPr id="4" name="Dia számának helye 3">
            <a:extLst>
              <a:ext uri="{FF2B5EF4-FFF2-40B4-BE49-F238E27FC236}">
                <a16:creationId xmlns:a16="http://schemas.microsoft.com/office/drawing/2014/main" id="{2987F5AC-26F4-4688-86E4-7AD017CD3D04}"/>
              </a:ext>
            </a:extLst>
          </p:cNvPr>
          <p:cNvSpPr>
            <a:spLocks noGrp="1"/>
          </p:cNvSpPr>
          <p:nvPr>
            <p:ph type="sldNum" sz="quarter" idx="12"/>
          </p:nvPr>
        </p:nvSpPr>
        <p:spPr/>
        <p:txBody>
          <a:bodyPr/>
          <a:lstStyle/>
          <a:p>
            <a:fld id="{80DEC6E1-F1C1-444D-8DA3-0621314F7DF1}" type="slidenum">
              <a:rPr lang="hu-HU" smtClean="0"/>
              <a:t>14</a:t>
            </a:fld>
            <a:endParaRPr lang="hu-HU"/>
          </a:p>
        </p:txBody>
      </p:sp>
      <p:sp>
        <p:nvSpPr>
          <p:cNvPr id="5" name="Szövegdoboz 4">
            <a:extLst>
              <a:ext uri="{FF2B5EF4-FFF2-40B4-BE49-F238E27FC236}">
                <a16:creationId xmlns:a16="http://schemas.microsoft.com/office/drawing/2014/main" id="{2A8193D1-F427-4BC6-BB92-32AFE71D746C}"/>
              </a:ext>
            </a:extLst>
          </p:cNvPr>
          <p:cNvSpPr txBox="1"/>
          <p:nvPr/>
        </p:nvSpPr>
        <p:spPr>
          <a:xfrm>
            <a:off x="561560" y="243715"/>
            <a:ext cx="10591800" cy="646331"/>
          </a:xfrm>
          <a:prstGeom prst="rect">
            <a:avLst/>
          </a:prstGeom>
          <a:noFill/>
        </p:spPr>
        <p:txBody>
          <a:bodyPr wrap="square" rtlCol="0">
            <a:spAutoFit/>
          </a:bodyPr>
          <a:lstStyle/>
          <a:p>
            <a:pPr algn="ctr"/>
            <a:r>
              <a:rPr lang="hu-HU" sz="3600" b="1" dirty="0">
                <a:solidFill>
                  <a:srgbClr val="002060"/>
                </a:solidFill>
                <a:latin typeface="Myriad "/>
              </a:rPr>
              <a:t>The </a:t>
            </a:r>
            <a:r>
              <a:rPr lang="hu-HU" sz="3600" b="1" dirty="0" err="1">
                <a:solidFill>
                  <a:srgbClr val="002060"/>
                </a:solidFill>
                <a:latin typeface="Myriad "/>
              </a:rPr>
              <a:t>method</a:t>
            </a:r>
            <a:r>
              <a:rPr lang="hu-HU" sz="3600" b="1" dirty="0">
                <a:solidFill>
                  <a:srgbClr val="002060"/>
                </a:solidFill>
                <a:latin typeface="Myriad "/>
              </a:rPr>
              <a:t>: </a:t>
            </a:r>
            <a:r>
              <a:rPr lang="hu-HU" sz="3600" b="1" dirty="0" err="1">
                <a:solidFill>
                  <a:srgbClr val="002060"/>
                </a:solidFill>
                <a:latin typeface="Myriad "/>
              </a:rPr>
              <a:t>Results</a:t>
            </a:r>
            <a:endParaRPr lang="hu-HU" sz="3600" b="1" dirty="0">
              <a:solidFill>
                <a:srgbClr val="002060"/>
              </a:solidFill>
              <a:latin typeface="Myriad "/>
            </a:endParaRPr>
          </a:p>
        </p:txBody>
      </p:sp>
      <p:pic>
        <p:nvPicPr>
          <p:cNvPr id="7" name="Kép 6">
            <a:extLst>
              <a:ext uri="{FF2B5EF4-FFF2-40B4-BE49-F238E27FC236}">
                <a16:creationId xmlns:a16="http://schemas.microsoft.com/office/drawing/2014/main" id="{0EE811EB-EE5B-4470-966F-044276A999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3800" y="1245367"/>
            <a:ext cx="4680000" cy="2449187"/>
          </a:xfrm>
          <a:prstGeom prst="rect">
            <a:avLst/>
          </a:prstGeom>
        </p:spPr>
      </p:pic>
      <p:pic>
        <p:nvPicPr>
          <p:cNvPr id="6" name="Kép 5">
            <a:extLst>
              <a:ext uri="{FF2B5EF4-FFF2-40B4-BE49-F238E27FC236}">
                <a16:creationId xmlns:a16="http://schemas.microsoft.com/office/drawing/2014/main" id="{CE67A5DB-3870-4F59-8F43-604C36AB3825}"/>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6673800" y="3694554"/>
            <a:ext cx="4680000" cy="2520000"/>
          </a:xfrm>
          <a:prstGeom prst="rect">
            <a:avLst/>
          </a:prstGeom>
        </p:spPr>
      </p:pic>
    </p:spTree>
    <p:extLst>
      <p:ext uri="{BB962C8B-B14F-4D97-AF65-F5344CB8AC3E}">
        <p14:creationId xmlns:p14="http://schemas.microsoft.com/office/powerpoint/2010/main" val="2959317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F106ACE2-B951-49F4-85A8-F28FA5962952}"/>
              </a:ext>
            </a:extLst>
          </p:cNvPr>
          <p:cNvSpPr>
            <a:spLocks noGrp="1"/>
          </p:cNvSpPr>
          <p:nvPr>
            <p:ph idx="1"/>
          </p:nvPr>
        </p:nvSpPr>
        <p:spPr>
          <a:xfrm>
            <a:off x="838200" y="1447529"/>
            <a:ext cx="10515600" cy="2623539"/>
          </a:xfrm>
        </p:spPr>
        <p:txBody>
          <a:bodyPr>
            <a:normAutofit/>
          </a:bodyPr>
          <a:lstStyle/>
          <a:p>
            <a:pPr algn="just"/>
            <a:r>
              <a:rPr lang="hu-HU" sz="1800" dirty="0" err="1">
                <a:solidFill>
                  <a:srgbClr val="002060"/>
                </a:solidFill>
                <a:latin typeface="Myriad "/>
              </a:rPr>
              <a:t>This</a:t>
            </a:r>
            <a:r>
              <a:rPr lang="hu-HU" sz="1800" dirty="0">
                <a:solidFill>
                  <a:srgbClr val="002060"/>
                </a:solidFill>
                <a:latin typeface="Myriad "/>
              </a:rPr>
              <a:t> </a:t>
            </a:r>
            <a:r>
              <a:rPr lang="hu-HU" sz="1800" dirty="0" err="1">
                <a:solidFill>
                  <a:srgbClr val="002060"/>
                </a:solidFill>
                <a:latin typeface="Myriad "/>
              </a:rPr>
              <a:t>method</a:t>
            </a:r>
            <a:r>
              <a:rPr lang="hu-HU" sz="1800" dirty="0">
                <a:solidFill>
                  <a:srgbClr val="002060"/>
                </a:solidFill>
                <a:latin typeface="Myriad "/>
              </a:rPr>
              <a:t> is </a:t>
            </a:r>
            <a:r>
              <a:rPr lang="hu-HU" sz="1800" dirty="0" err="1">
                <a:solidFill>
                  <a:srgbClr val="002060"/>
                </a:solidFill>
                <a:latin typeface="Myriad "/>
              </a:rPr>
              <a:t>still</a:t>
            </a:r>
            <a:r>
              <a:rPr lang="hu-HU" sz="1800" dirty="0">
                <a:solidFill>
                  <a:srgbClr val="002060"/>
                </a:solidFill>
                <a:latin typeface="Myriad "/>
              </a:rPr>
              <a:t> </a:t>
            </a:r>
            <a:r>
              <a:rPr lang="hu-HU" sz="1800" dirty="0" err="1">
                <a:solidFill>
                  <a:srgbClr val="002060"/>
                </a:solidFill>
                <a:latin typeface="Myriad "/>
              </a:rPr>
              <a:t>under</a:t>
            </a:r>
            <a:r>
              <a:rPr lang="hu-HU" sz="1800" dirty="0">
                <a:solidFill>
                  <a:srgbClr val="002060"/>
                </a:solidFill>
                <a:latin typeface="Myriad "/>
              </a:rPr>
              <a:t> </a:t>
            </a:r>
            <a:r>
              <a:rPr lang="hu-HU" sz="1800" dirty="0" err="1">
                <a:solidFill>
                  <a:srgbClr val="002060"/>
                </a:solidFill>
                <a:latin typeface="Myriad "/>
              </a:rPr>
              <a:t>development</a:t>
            </a:r>
            <a:r>
              <a:rPr lang="hu-HU" sz="1800" dirty="0">
                <a:solidFill>
                  <a:srgbClr val="002060"/>
                </a:solidFill>
                <a:latin typeface="Myriad "/>
              </a:rPr>
              <a:t>.</a:t>
            </a:r>
            <a:endParaRPr lang="hu-HU" sz="1400" dirty="0">
              <a:solidFill>
                <a:srgbClr val="002060"/>
              </a:solidFill>
              <a:latin typeface="Myriad "/>
            </a:endParaRPr>
          </a:p>
          <a:p>
            <a:pPr algn="just"/>
            <a:r>
              <a:rPr lang="hu-HU" sz="1800" dirty="0">
                <a:solidFill>
                  <a:srgbClr val="002060"/>
                </a:solidFill>
                <a:latin typeface="Myriad "/>
              </a:rPr>
              <a:t>The </a:t>
            </a:r>
            <a:r>
              <a:rPr lang="hu-HU" sz="1800" dirty="0" err="1">
                <a:solidFill>
                  <a:srgbClr val="002060"/>
                </a:solidFill>
                <a:latin typeface="Myriad "/>
              </a:rPr>
              <a:t>results</a:t>
            </a:r>
            <a:r>
              <a:rPr lang="hu-HU" sz="1800" dirty="0">
                <a:solidFill>
                  <a:srgbClr val="002060"/>
                </a:solidFill>
                <a:latin typeface="Myriad "/>
              </a:rPr>
              <a:t> </a:t>
            </a:r>
            <a:r>
              <a:rPr lang="hu-HU" sz="1800" dirty="0" err="1">
                <a:solidFill>
                  <a:srgbClr val="002060"/>
                </a:solidFill>
                <a:latin typeface="Myriad "/>
              </a:rPr>
              <a:t>for</a:t>
            </a:r>
            <a:r>
              <a:rPr lang="hu-HU" sz="1800" dirty="0">
                <a:solidFill>
                  <a:srgbClr val="002060"/>
                </a:solidFill>
                <a:latin typeface="Myriad "/>
              </a:rPr>
              <a:t> </a:t>
            </a:r>
            <a:r>
              <a:rPr lang="hu-HU" sz="1800" dirty="0" err="1">
                <a:solidFill>
                  <a:srgbClr val="002060"/>
                </a:solidFill>
                <a:latin typeface="Myriad "/>
              </a:rPr>
              <a:t>several</a:t>
            </a:r>
            <a:r>
              <a:rPr lang="hu-HU" sz="1800" dirty="0">
                <a:solidFill>
                  <a:srgbClr val="002060"/>
                </a:solidFill>
                <a:latin typeface="Myriad "/>
              </a:rPr>
              <a:t> </a:t>
            </a:r>
            <a:r>
              <a:rPr lang="hu-HU" sz="1800" dirty="0" err="1">
                <a:solidFill>
                  <a:srgbClr val="002060"/>
                </a:solidFill>
                <a:latin typeface="Myriad "/>
              </a:rPr>
              <a:t>countries</a:t>
            </a:r>
            <a:r>
              <a:rPr lang="hu-HU" sz="1800" dirty="0">
                <a:solidFill>
                  <a:srgbClr val="002060"/>
                </a:solidFill>
                <a:latin typeface="Myriad "/>
              </a:rPr>
              <a:t> </a:t>
            </a:r>
            <a:r>
              <a:rPr lang="hu-HU" sz="1800" dirty="0" err="1">
                <a:solidFill>
                  <a:srgbClr val="002060"/>
                </a:solidFill>
                <a:latin typeface="Myriad "/>
              </a:rPr>
              <a:t>suggest</a:t>
            </a:r>
            <a:r>
              <a:rPr lang="hu-HU" sz="1800" dirty="0">
                <a:solidFill>
                  <a:srgbClr val="002060"/>
                </a:solidFill>
                <a:latin typeface="Myriad "/>
              </a:rPr>
              <a:t> </a:t>
            </a:r>
            <a:r>
              <a:rPr lang="hu-HU" sz="1800" dirty="0" err="1">
                <a:solidFill>
                  <a:srgbClr val="002060"/>
                </a:solidFill>
                <a:latin typeface="Myriad "/>
              </a:rPr>
              <a:t>us</a:t>
            </a:r>
            <a:r>
              <a:rPr lang="hu-HU" sz="1800" dirty="0">
                <a:solidFill>
                  <a:srgbClr val="002060"/>
                </a:solidFill>
                <a:latin typeface="Myriad "/>
              </a:rPr>
              <a:t> </a:t>
            </a:r>
            <a:r>
              <a:rPr lang="hu-HU" sz="1800" dirty="0" err="1">
                <a:solidFill>
                  <a:srgbClr val="002060"/>
                </a:solidFill>
                <a:latin typeface="Myriad "/>
              </a:rPr>
              <a:t>that</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direction</a:t>
            </a:r>
            <a:r>
              <a:rPr lang="hu-HU" sz="1800" dirty="0">
                <a:solidFill>
                  <a:srgbClr val="002060"/>
                </a:solidFill>
                <a:latin typeface="Myriad "/>
              </a:rPr>
              <a:t> is </a:t>
            </a:r>
            <a:r>
              <a:rPr lang="hu-HU" sz="1800" dirty="0" err="1">
                <a:solidFill>
                  <a:srgbClr val="002060"/>
                </a:solidFill>
                <a:latin typeface="Myriad "/>
              </a:rPr>
              <a:t>good</a:t>
            </a:r>
            <a:r>
              <a:rPr lang="hu-HU" sz="1800" dirty="0">
                <a:solidFill>
                  <a:srgbClr val="002060"/>
                </a:solidFill>
                <a:latin typeface="Myriad "/>
              </a:rPr>
              <a:t>, </a:t>
            </a:r>
            <a:r>
              <a:rPr lang="hu-HU" sz="1800" dirty="0" err="1">
                <a:solidFill>
                  <a:srgbClr val="002060"/>
                </a:solidFill>
                <a:latin typeface="Myriad "/>
              </a:rPr>
              <a:t>but</a:t>
            </a:r>
            <a:r>
              <a:rPr lang="hu-HU" sz="1800" dirty="0">
                <a:solidFill>
                  <a:srgbClr val="002060"/>
                </a:solidFill>
                <a:latin typeface="Myriad "/>
              </a:rPr>
              <a:t> </a:t>
            </a:r>
            <a:r>
              <a:rPr lang="hu-HU" sz="1800" dirty="0" err="1">
                <a:solidFill>
                  <a:srgbClr val="002060"/>
                </a:solidFill>
                <a:latin typeface="Myriad "/>
              </a:rPr>
              <a:t>we</a:t>
            </a:r>
            <a:r>
              <a:rPr lang="hu-HU" sz="1800" dirty="0">
                <a:solidFill>
                  <a:srgbClr val="002060"/>
                </a:solidFill>
                <a:latin typeface="Myriad "/>
              </a:rPr>
              <a:t> </a:t>
            </a:r>
            <a:r>
              <a:rPr lang="hu-HU" sz="1800" dirty="0" err="1">
                <a:solidFill>
                  <a:srgbClr val="002060"/>
                </a:solidFill>
                <a:latin typeface="Myriad "/>
              </a:rPr>
              <a:t>need</a:t>
            </a:r>
            <a:r>
              <a:rPr lang="hu-HU" sz="1800" dirty="0">
                <a:solidFill>
                  <a:srgbClr val="002060"/>
                </a:solidFill>
                <a:latin typeface="Myriad "/>
              </a:rPr>
              <a:t> </a:t>
            </a:r>
            <a:r>
              <a:rPr lang="hu-HU" sz="1800" dirty="0" err="1">
                <a:solidFill>
                  <a:srgbClr val="002060"/>
                </a:solidFill>
                <a:latin typeface="Myriad "/>
              </a:rPr>
              <a:t>some</a:t>
            </a:r>
            <a:r>
              <a:rPr lang="hu-HU" sz="1800" dirty="0">
                <a:solidFill>
                  <a:srgbClr val="002060"/>
                </a:solidFill>
                <a:latin typeface="Myriad "/>
              </a:rPr>
              <a:t> </a:t>
            </a:r>
            <a:r>
              <a:rPr lang="hu-HU" sz="1800" dirty="0" err="1">
                <a:solidFill>
                  <a:srgbClr val="002060"/>
                </a:solidFill>
                <a:latin typeface="Myriad "/>
              </a:rPr>
              <a:t>further</a:t>
            </a:r>
            <a:r>
              <a:rPr lang="hu-HU" sz="1800" dirty="0">
                <a:solidFill>
                  <a:srgbClr val="002060"/>
                </a:solidFill>
                <a:latin typeface="Myriad "/>
              </a:rPr>
              <a:t> </a:t>
            </a:r>
            <a:r>
              <a:rPr lang="hu-HU" sz="1800" dirty="0" err="1">
                <a:solidFill>
                  <a:srgbClr val="002060"/>
                </a:solidFill>
                <a:latin typeface="Myriad "/>
              </a:rPr>
              <a:t>tweaks</a:t>
            </a:r>
            <a:r>
              <a:rPr lang="hu-HU" sz="1800" dirty="0">
                <a:solidFill>
                  <a:srgbClr val="002060"/>
                </a:solidFill>
                <a:latin typeface="Myriad "/>
              </a:rPr>
              <a:t>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reach</a:t>
            </a:r>
            <a:r>
              <a:rPr lang="hu-HU" sz="1800" dirty="0">
                <a:solidFill>
                  <a:srgbClr val="002060"/>
                </a:solidFill>
                <a:latin typeface="Myriad "/>
              </a:rPr>
              <a:t> a </a:t>
            </a:r>
            <a:r>
              <a:rPr lang="hu-HU" sz="1800" dirty="0" err="1">
                <a:solidFill>
                  <a:srgbClr val="002060"/>
                </a:solidFill>
                <a:latin typeface="Myriad "/>
              </a:rPr>
              <a:t>generally</a:t>
            </a:r>
            <a:r>
              <a:rPr lang="hu-HU" sz="1800" dirty="0">
                <a:solidFill>
                  <a:srgbClr val="002060"/>
                </a:solidFill>
                <a:latin typeface="Myriad "/>
              </a:rPr>
              <a:t> </a:t>
            </a:r>
            <a:r>
              <a:rPr lang="hu-HU" sz="1800" dirty="0" err="1">
                <a:solidFill>
                  <a:srgbClr val="002060"/>
                </a:solidFill>
                <a:latin typeface="Myriad "/>
              </a:rPr>
              <a:t>well</a:t>
            </a:r>
            <a:r>
              <a:rPr lang="hu-HU" sz="1800" dirty="0">
                <a:solidFill>
                  <a:srgbClr val="002060"/>
                </a:solidFill>
                <a:latin typeface="Myriad "/>
              </a:rPr>
              <a:t> </a:t>
            </a:r>
            <a:r>
              <a:rPr lang="hu-HU" sz="1800" dirty="0" err="1">
                <a:solidFill>
                  <a:srgbClr val="002060"/>
                </a:solidFill>
                <a:latin typeface="Myriad "/>
              </a:rPr>
              <a:t>behaving</a:t>
            </a:r>
            <a:r>
              <a:rPr lang="hu-HU" sz="1800" dirty="0">
                <a:solidFill>
                  <a:srgbClr val="002060"/>
                </a:solidFill>
                <a:latin typeface="Myriad "/>
              </a:rPr>
              <a:t> estimator.</a:t>
            </a:r>
          </a:p>
          <a:p>
            <a:pPr algn="just"/>
            <a:r>
              <a:rPr lang="hu-HU" sz="1800" dirty="0" err="1">
                <a:solidFill>
                  <a:srgbClr val="002060"/>
                </a:solidFill>
                <a:latin typeface="Myriad "/>
              </a:rPr>
              <a:t>Comparing</a:t>
            </a:r>
            <a:r>
              <a:rPr lang="hu-HU" sz="1800" dirty="0">
                <a:solidFill>
                  <a:srgbClr val="002060"/>
                </a:solidFill>
                <a:latin typeface="Myriad "/>
              </a:rPr>
              <a:t> </a:t>
            </a:r>
            <a:r>
              <a:rPr lang="hu-HU" sz="1800" dirty="0" err="1">
                <a:solidFill>
                  <a:srgbClr val="002060"/>
                </a:solidFill>
                <a:latin typeface="Myriad "/>
              </a:rPr>
              <a:t>our</a:t>
            </a:r>
            <a:r>
              <a:rPr lang="hu-HU" sz="1800" dirty="0">
                <a:solidFill>
                  <a:srgbClr val="002060"/>
                </a:solidFill>
                <a:latin typeface="Myriad "/>
              </a:rPr>
              <a:t> top 5 </a:t>
            </a:r>
            <a:r>
              <a:rPr lang="hu-HU" sz="1800" dirty="0" err="1">
                <a:solidFill>
                  <a:srgbClr val="002060"/>
                </a:solidFill>
                <a:latin typeface="Myriad "/>
              </a:rPr>
              <a:t>predictions</a:t>
            </a:r>
            <a:r>
              <a:rPr lang="hu-HU" sz="1800" dirty="0">
                <a:solidFill>
                  <a:srgbClr val="002060"/>
                </a:solidFill>
                <a:latin typeface="Myriad "/>
              </a:rPr>
              <a:t> </a:t>
            </a:r>
            <a:r>
              <a:rPr lang="hu-HU" sz="1800" dirty="0" err="1">
                <a:solidFill>
                  <a:srgbClr val="002060"/>
                </a:solidFill>
                <a:latin typeface="Myriad "/>
              </a:rPr>
              <a:t>between</a:t>
            </a:r>
            <a:r>
              <a:rPr lang="hu-HU" sz="1800" dirty="0">
                <a:solidFill>
                  <a:srgbClr val="002060"/>
                </a:solidFill>
                <a:latin typeface="Myriad "/>
              </a:rPr>
              <a:t> November and </a:t>
            </a:r>
            <a:r>
              <a:rPr lang="hu-HU" sz="1800" dirty="0" err="1">
                <a:solidFill>
                  <a:srgbClr val="002060"/>
                </a:solidFill>
                <a:latin typeface="Myriad "/>
              </a:rPr>
              <a:t>April</a:t>
            </a:r>
            <a:r>
              <a:rPr lang="hu-HU" sz="1800" dirty="0">
                <a:solidFill>
                  <a:srgbClr val="002060"/>
                </a:solidFill>
                <a:latin typeface="Myriad "/>
              </a:rPr>
              <a:t> </a:t>
            </a:r>
            <a:r>
              <a:rPr lang="hu-HU" sz="1800" dirty="0" err="1">
                <a:solidFill>
                  <a:srgbClr val="002060"/>
                </a:solidFill>
                <a:latin typeface="Myriad "/>
              </a:rPr>
              <a:t>we</a:t>
            </a:r>
            <a:r>
              <a:rPr lang="hu-HU" sz="1800" dirty="0">
                <a:solidFill>
                  <a:srgbClr val="002060"/>
                </a:solidFill>
                <a:latin typeface="Myriad "/>
              </a:rPr>
              <a:t> </a:t>
            </a:r>
            <a:r>
              <a:rPr lang="hu-HU" sz="1800" dirty="0" err="1">
                <a:solidFill>
                  <a:srgbClr val="002060"/>
                </a:solidFill>
                <a:latin typeface="Myriad "/>
              </a:rPr>
              <a:t>could</a:t>
            </a:r>
            <a:r>
              <a:rPr lang="hu-HU" sz="1800" dirty="0">
                <a:solidFill>
                  <a:srgbClr val="002060"/>
                </a:solidFill>
                <a:latin typeface="Myriad "/>
              </a:rPr>
              <a:t> </a:t>
            </a:r>
            <a:r>
              <a:rPr lang="hu-HU" sz="1800" dirty="0" err="1">
                <a:solidFill>
                  <a:srgbClr val="002060"/>
                </a:solidFill>
                <a:latin typeface="Myriad "/>
              </a:rPr>
              <a:t>provide</a:t>
            </a:r>
            <a:r>
              <a:rPr lang="hu-HU" sz="1800" dirty="0">
                <a:solidFill>
                  <a:srgbClr val="002060"/>
                </a:solidFill>
                <a:latin typeface="Myriad "/>
              </a:rPr>
              <a:t> </a:t>
            </a:r>
            <a:r>
              <a:rPr lang="hu-HU" sz="1800" dirty="0" err="1">
                <a:solidFill>
                  <a:srgbClr val="002060"/>
                </a:solidFill>
                <a:latin typeface="Myriad "/>
              </a:rPr>
              <a:t>very</a:t>
            </a:r>
            <a:r>
              <a:rPr lang="hu-HU" sz="1800" dirty="0">
                <a:solidFill>
                  <a:srgbClr val="002060"/>
                </a:solidFill>
                <a:latin typeface="Myriad "/>
              </a:rPr>
              <a:t> consistent </a:t>
            </a:r>
            <a:r>
              <a:rPr lang="hu-HU" sz="1800" dirty="0" err="1">
                <a:solidFill>
                  <a:srgbClr val="002060"/>
                </a:solidFill>
                <a:latin typeface="Myriad "/>
              </a:rPr>
              <a:t>results</a:t>
            </a:r>
            <a:r>
              <a:rPr lang="hu-HU" sz="1800" dirty="0">
                <a:solidFill>
                  <a:srgbClr val="002060"/>
                </a:solidFill>
                <a:latin typeface="Myriad "/>
              </a:rPr>
              <a:t>. </a:t>
            </a:r>
            <a:r>
              <a:rPr lang="hu-HU" sz="1800" dirty="0" err="1">
                <a:solidFill>
                  <a:srgbClr val="002060"/>
                </a:solidFill>
                <a:latin typeface="Myriad "/>
              </a:rPr>
              <a:t>Our</a:t>
            </a:r>
            <a:r>
              <a:rPr lang="hu-HU" sz="1800" dirty="0">
                <a:solidFill>
                  <a:srgbClr val="002060"/>
                </a:solidFill>
                <a:latin typeface="Myriad "/>
              </a:rPr>
              <a:t> </a:t>
            </a:r>
            <a:r>
              <a:rPr lang="hu-HU" sz="1800" dirty="0" err="1">
                <a:solidFill>
                  <a:srgbClr val="002060"/>
                </a:solidFill>
                <a:latin typeface="Myriad "/>
              </a:rPr>
              <a:t>placements</a:t>
            </a:r>
            <a:r>
              <a:rPr lang="hu-HU" sz="1800" dirty="0">
                <a:solidFill>
                  <a:srgbClr val="002060"/>
                </a:solidFill>
                <a:latin typeface="Myriad "/>
              </a:rPr>
              <a:t> </a:t>
            </a:r>
            <a:r>
              <a:rPr lang="hu-HU" sz="1800" dirty="0" err="1">
                <a:solidFill>
                  <a:srgbClr val="002060"/>
                </a:solidFill>
                <a:latin typeface="Myriad "/>
              </a:rPr>
              <a:t>are</a:t>
            </a:r>
            <a:r>
              <a:rPr lang="hu-HU" sz="1800" dirty="0">
                <a:solidFill>
                  <a:srgbClr val="002060"/>
                </a:solidFill>
                <a:latin typeface="Myriad "/>
              </a:rPr>
              <a:t> 2, 4, 2, 4, 4 and </a:t>
            </a:r>
            <a:r>
              <a:rPr lang="hu-HU" sz="1800" dirty="0" err="1">
                <a:solidFill>
                  <a:srgbClr val="002060"/>
                </a:solidFill>
                <a:latin typeface="Myriad "/>
              </a:rPr>
              <a:t>x.</a:t>
            </a:r>
            <a:endParaRPr lang="hu-HU" sz="1800" dirty="0">
              <a:solidFill>
                <a:srgbClr val="002060"/>
              </a:solidFill>
              <a:latin typeface="Myriad "/>
            </a:endParaRPr>
          </a:p>
          <a:p>
            <a:pPr algn="just"/>
            <a:r>
              <a:rPr lang="hu-HU" sz="1800" dirty="0" err="1">
                <a:solidFill>
                  <a:srgbClr val="002060"/>
                </a:solidFill>
                <a:latin typeface="Myriad "/>
              </a:rPr>
              <a:t>We</a:t>
            </a:r>
            <a:r>
              <a:rPr lang="hu-HU" sz="1800" dirty="0">
                <a:solidFill>
                  <a:srgbClr val="002060"/>
                </a:solidFill>
                <a:latin typeface="Myriad "/>
              </a:rPr>
              <a:t> </a:t>
            </a:r>
            <a:r>
              <a:rPr lang="hu-HU" sz="1800" dirty="0" err="1">
                <a:solidFill>
                  <a:srgbClr val="002060"/>
                </a:solidFill>
                <a:latin typeface="Myriad "/>
              </a:rPr>
              <a:t>plan</a:t>
            </a:r>
            <a:r>
              <a:rPr lang="hu-HU" sz="1800" dirty="0">
                <a:solidFill>
                  <a:srgbClr val="002060"/>
                </a:solidFill>
                <a:latin typeface="Myriad "/>
              </a:rPr>
              <a:t>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generalize</a:t>
            </a:r>
            <a:r>
              <a:rPr lang="hu-HU" sz="1800" dirty="0">
                <a:solidFill>
                  <a:srgbClr val="002060"/>
                </a:solidFill>
                <a:latin typeface="Myriad "/>
              </a:rPr>
              <a:t> </a:t>
            </a:r>
            <a:r>
              <a:rPr lang="hu-HU" sz="1800" dirty="0" err="1">
                <a:solidFill>
                  <a:srgbClr val="002060"/>
                </a:solidFill>
                <a:latin typeface="Myriad "/>
              </a:rPr>
              <a:t>further</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method</a:t>
            </a:r>
            <a:r>
              <a:rPr lang="hu-HU" sz="1800" dirty="0">
                <a:solidFill>
                  <a:srgbClr val="002060"/>
                </a:solidFill>
                <a:latin typeface="Myriad "/>
              </a:rPr>
              <a:t>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become</a:t>
            </a:r>
            <a:r>
              <a:rPr lang="hu-HU" sz="1800" dirty="0">
                <a:solidFill>
                  <a:srgbClr val="002060"/>
                </a:solidFill>
                <a:latin typeface="Myriad "/>
              </a:rPr>
              <a:t> a </a:t>
            </a:r>
            <a:r>
              <a:rPr lang="hu-HU" sz="1800" dirty="0" err="1">
                <a:solidFill>
                  <a:srgbClr val="002060"/>
                </a:solidFill>
                <a:latin typeface="Myriad "/>
              </a:rPr>
              <a:t>time</a:t>
            </a:r>
            <a:r>
              <a:rPr lang="hu-HU" sz="1800" dirty="0">
                <a:solidFill>
                  <a:srgbClr val="002060"/>
                </a:solidFill>
                <a:latin typeface="Myriad "/>
              </a:rPr>
              <a:t> </a:t>
            </a:r>
            <a:r>
              <a:rPr lang="hu-HU" sz="1800" dirty="0" err="1">
                <a:solidFill>
                  <a:srgbClr val="002060"/>
                </a:solidFill>
                <a:latin typeface="Myriad "/>
              </a:rPr>
              <a:t>series</a:t>
            </a:r>
            <a:r>
              <a:rPr lang="hu-HU" sz="1800" dirty="0">
                <a:solidFill>
                  <a:srgbClr val="002060"/>
                </a:solidFill>
                <a:latin typeface="Myriad "/>
              </a:rPr>
              <a:t> nowcasting </a:t>
            </a:r>
            <a:r>
              <a:rPr lang="hu-HU" sz="1800" dirty="0" err="1">
                <a:solidFill>
                  <a:srgbClr val="002060"/>
                </a:solidFill>
                <a:latin typeface="Myriad "/>
              </a:rPr>
              <a:t>tool</a:t>
            </a:r>
            <a:r>
              <a:rPr lang="hu-HU" sz="1800" dirty="0">
                <a:solidFill>
                  <a:srgbClr val="002060"/>
                </a:solidFill>
                <a:latin typeface="Myriad "/>
              </a:rPr>
              <a:t> </a:t>
            </a:r>
            <a:r>
              <a:rPr lang="hu-HU" sz="1800" dirty="0" err="1">
                <a:solidFill>
                  <a:srgbClr val="002060"/>
                </a:solidFill>
                <a:latin typeface="Myriad "/>
              </a:rPr>
              <a:t>for</a:t>
            </a:r>
            <a:r>
              <a:rPr lang="hu-HU" sz="1800" dirty="0">
                <a:solidFill>
                  <a:srgbClr val="002060"/>
                </a:solidFill>
                <a:latin typeface="Myriad "/>
              </a:rPr>
              <a:t> </a:t>
            </a:r>
            <a:r>
              <a:rPr lang="hu-HU" sz="1800" dirty="0" err="1">
                <a:solidFill>
                  <a:srgbClr val="002060"/>
                </a:solidFill>
                <a:latin typeface="Myriad "/>
              </a:rPr>
              <a:t>general</a:t>
            </a:r>
            <a:r>
              <a:rPr lang="hu-HU" sz="1800" dirty="0">
                <a:solidFill>
                  <a:srgbClr val="002060"/>
                </a:solidFill>
                <a:latin typeface="Myriad "/>
              </a:rPr>
              <a:t> </a:t>
            </a:r>
            <a:r>
              <a:rPr lang="hu-HU" sz="1800" dirty="0" err="1">
                <a:solidFill>
                  <a:srgbClr val="002060"/>
                </a:solidFill>
                <a:latin typeface="Myriad "/>
              </a:rPr>
              <a:t>purpose</a:t>
            </a:r>
            <a:r>
              <a:rPr lang="hu-HU" sz="1800" dirty="0">
                <a:solidFill>
                  <a:srgbClr val="002060"/>
                </a:solidFill>
                <a:latin typeface="Myriad "/>
              </a:rPr>
              <a:t>.</a:t>
            </a:r>
          </a:p>
          <a:p>
            <a:pPr lvl="1" algn="just"/>
            <a:r>
              <a:rPr lang="hu-HU" sz="1400" dirty="0" err="1">
                <a:solidFill>
                  <a:srgbClr val="002060"/>
                </a:solidFill>
                <a:latin typeface="Myriad "/>
              </a:rPr>
              <a:t>Also</a:t>
            </a:r>
            <a:r>
              <a:rPr lang="hu-HU" sz="1400">
                <a:solidFill>
                  <a:srgbClr val="002060"/>
                </a:solidFill>
                <a:latin typeface="Myriad "/>
              </a:rPr>
              <a:t>, </a:t>
            </a:r>
            <a:r>
              <a:rPr lang="hu-HU" sz="1400" dirty="0" err="1">
                <a:solidFill>
                  <a:srgbClr val="002060"/>
                </a:solidFill>
                <a:latin typeface="Myriad "/>
              </a:rPr>
              <a:t>thinking</a:t>
            </a:r>
            <a:r>
              <a:rPr lang="hu-HU" sz="1400" dirty="0">
                <a:solidFill>
                  <a:srgbClr val="002060"/>
                </a:solidFill>
                <a:latin typeface="Myriad "/>
              </a:rPr>
              <a:t> </a:t>
            </a:r>
            <a:r>
              <a:rPr lang="hu-HU" sz="1400" dirty="0" err="1">
                <a:solidFill>
                  <a:srgbClr val="002060"/>
                </a:solidFill>
                <a:latin typeface="Myriad "/>
              </a:rPr>
              <a:t>on</a:t>
            </a:r>
            <a:r>
              <a:rPr lang="hu-HU" sz="1400" dirty="0">
                <a:solidFill>
                  <a:srgbClr val="002060"/>
                </a:solidFill>
                <a:latin typeface="Myriad "/>
              </a:rPr>
              <a:t> a web </a:t>
            </a:r>
            <a:r>
              <a:rPr lang="hu-HU" sz="1400" dirty="0" err="1">
                <a:solidFill>
                  <a:srgbClr val="002060"/>
                </a:solidFill>
                <a:latin typeface="Myriad "/>
              </a:rPr>
              <a:t>application</a:t>
            </a:r>
            <a:r>
              <a:rPr lang="hu-HU" sz="1400" dirty="0">
                <a:solidFill>
                  <a:srgbClr val="002060"/>
                </a:solidFill>
                <a:latin typeface="Myriad "/>
              </a:rPr>
              <a:t> </a:t>
            </a:r>
            <a:r>
              <a:rPr lang="hu-HU" sz="1400" dirty="0" err="1">
                <a:solidFill>
                  <a:srgbClr val="002060"/>
                </a:solidFill>
                <a:latin typeface="Myriad "/>
              </a:rPr>
              <a:t>that</a:t>
            </a:r>
            <a:r>
              <a:rPr lang="hu-HU" sz="1400" dirty="0">
                <a:solidFill>
                  <a:srgbClr val="002060"/>
                </a:solidFill>
                <a:latin typeface="Myriad "/>
              </a:rPr>
              <a:t> </a:t>
            </a:r>
            <a:r>
              <a:rPr lang="hu-HU" sz="1400" dirty="0" err="1">
                <a:solidFill>
                  <a:srgbClr val="002060"/>
                </a:solidFill>
                <a:latin typeface="Myriad "/>
              </a:rPr>
              <a:t>could</a:t>
            </a:r>
            <a:r>
              <a:rPr lang="hu-HU" sz="1400" dirty="0">
                <a:solidFill>
                  <a:srgbClr val="002060"/>
                </a:solidFill>
                <a:latin typeface="Myriad "/>
              </a:rPr>
              <a:t> </a:t>
            </a:r>
            <a:r>
              <a:rPr lang="hu-HU" sz="1400" dirty="0" err="1">
                <a:solidFill>
                  <a:srgbClr val="002060"/>
                </a:solidFill>
                <a:latin typeface="Myriad "/>
              </a:rPr>
              <a:t>help</a:t>
            </a:r>
            <a:r>
              <a:rPr lang="hu-HU" sz="1400" dirty="0">
                <a:solidFill>
                  <a:srgbClr val="002060"/>
                </a:solidFill>
                <a:latin typeface="Myriad "/>
              </a:rPr>
              <a:t> in </a:t>
            </a:r>
            <a:r>
              <a:rPr lang="hu-HU" sz="1400" dirty="0" err="1">
                <a:solidFill>
                  <a:srgbClr val="002060"/>
                </a:solidFill>
                <a:latin typeface="Myriad "/>
              </a:rPr>
              <a:t>providing</a:t>
            </a:r>
            <a:r>
              <a:rPr lang="hu-HU" sz="1400" dirty="0">
                <a:solidFill>
                  <a:srgbClr val="002060"/>
                </a:solidFill>
                <a:latin typeface="Myriad "/>
              </a:rPr>
              <a:t> </a:t>
            </a:r>
            <a:r>
              <a:rPr lang="hu-HU" sz="1400" dirty="0" err="1">
                <a:solidFill>
                  <a:srgbClr val="002060"/>
                </a:solidFill>
                <a:latin typeface="Myriad "/>
              </a:rPr>
              <a:t>estimates</a:t>
            </a:r>
            <a:r>
              <a:rPr lang="hu-HU" sz="1400" dirty="0">
                <a:solidFill>
                  <a:srgbClr val="002060"/>
                </a:solidFill>
                <a:latin typeface="Myriad "/>
              </a:rPr>
              <a:t>.</a:t>
            </a:r>
          </a:p>
          <a:p>
            <a:pPr algn="just"/>
            <a:r>
              <a:rPr lang="hu-HU" sz="1800" dirty="0" err="1">
                <a:solidFill>
                  <a:srgbClr val="002060"/>
                </a:solidFill>
                <a:latin typeface="Myriad "/>
              </a:rPr>
              <a:t>Any</a:t>
            </a:r>
            <a:r>
              <a:rPr lang="hu-HU" sz="1800" dirty="0">
                <a:solidFill>
                  <a:srgbClr val="002060"/>
                </a:solidFill>
                <a:latin typeface="Myriad "/>
              </a:rPr>
              <a:t> </a:t>
            </a:r>
            <a:r>
              <a:rPr lang="hu-HU" sz="1800" dirty="0" err="1">
                <a:solidFill>
                  <a:srgbClr val="002060"/>
                </a:solidFill>
                <a:latin typeface="Myriad "/>
              </a:rPr>
              <a:t>suggestions</a:t>
            </a:r>
            <a:r>
              <a:rPr lang="hu-HU" sz="1800" dirty="0">
                <a:solidFill>
                  <a:srgbClr val="002060"/>
                </a:solidFill>
                <a:latin typeface="Myriad "/>
              </a:rPr>
              <a:t> </a:t>
            </a:r>
            <a:r>
              <a:rPr lang="hu-HU" sz="1800" dirty="0" err="1">
                <a:solidFill>
                  <a:srgbClr val="002060"/>
                </a:solidFill>
                <a:latin typeface="Myriad "/>
              </a:rPr>
              <a:t>are</a:t>
            </a:r>
            <a:r>
              <a:rPr lang="hu-HU" sz="1800" dirty="0">
                <a:solidFill>
                  <a:srgbClr val="002060"/>
                </a:solidFill>
                <a:latin typeface="Myriad "/>
              </a:rPr>
              <a:t> </a:t>
            </a:r>
            <a:r>
              <a:rPr lang="hu-HU" sz="1800" dirty="0" err="1">
                <a:solidFill>
                  <a:srgbClr val="002060"/>
                </a:solidFill>
                <a:latin typeface="Myriad "/>
              </a:rPr>
              <a:t>welcome</a:t>
            </a:r>
            <a:r>
              <a:rPr lang="hu-HU" sz="1800" dirty="0">
                <a:solidFill>
                  <a:srgbClr val="002060"/>
                </a:solidFill>
                <a:latin typeface="Myriad "/>
              </a:rPr>
              <a:t>!</a:t>
            </a:r>
          </a:p>
          <a:p>
            <a:pPr marL="0" indent="0" algn="just">
              <a:buNone/>
            </a:pPr>
            <a:endParaRPr lang="hu-HU" sz="1800" dirty="0">
              <a:solidFill>
                <a:srgbClr val="002060"/>
              </a:solidFill>
              <a:latin typeface="Myriad "/>
            </a:endParaRPr>
          </a:p>
        </p:txBody>
      </p:sp>
      <p:sp>
        <p:nvSpPr>
          <p:cNvPr id="4" name="Dia számának helye 3">
            <a:extLst>
              <a:ext uri="{FF2B5EF4-FFF2-40B4-BE49-F238E27FC236}">
                <a16:creationId xmlns:a16="http://schemas.microsoft.com/office/drawing/2014/main" id="{2987F5AC-26F4-4688-86E4-7AD017CD3D04}"/>
              </a:ext>
            </a:extLst>
          </p:cNvPr>
          <p:cNvSpPr>
            <a:spLocks noGrp="1"/>
          </p:cNvSpPr>
          <p:nvPr>
            <p:ph type="sldNum" sz="quarter" idx="12"/>
          </p:nvPr>
        </p:nvSpPr>
        <p:spPr/>
        <p:txBody>
          <a:bodyPr/>
          <a:lstStyle/>
          <a:p>
            <a:fld id="{80DEC6E1-F1C1-444D-8DA3-0621314F7DF1}" type="slidenum">
              <a:rPr lang="hu-HU" smtClean="0"/>
              <a:t>15</a:t>
            </a:fld>
            <a:endParaRPr lang="hu-HU"/>
          </a:p>
        </p:txBody>
      </p:sp>
      <p:sp>
        <p:nvSpPr>
          <p:cNvPr id="5" name="Szövegdoboz 4">
            <a:extLst>
              <a:ext uri="{FF2B5EF4-FFF2-40B4-BE49-F238E27FC236}">
                <a16:creationId xmlns:a16="http://schemas.microsoft.com/office/drawing/2014/main" id="{2A8193D1-F427-4BC6-BB92-32AFE71D746C}"/>
              </a:ext>
            </a:extLst>
          </p:cNvPr>
          <p:cNvSpPr txBox="1"/>
          <p:nvPr/>
        </p:nvSpPr>
        <p:spPr>
          <a:xfrm>
            <a:off x="561560" y="243715"/>
            <a:ext cx="10591800" cy="646331"/>
          </a:xfrm>
          <a:prstGeom prst="rect">
            <a:avLst/>
          </a:prstGeom>
          <a:noFill/>
        </p:spPr>
        <p:txBody>
          <a:bodyPr wrap="square" rtlCol="0">
            <a:spAutoFit/>
          </a:bodyPr>
          <a:lstStyle/>
          <a:p>
            <a:pPr algn="ctr"/>
            <a:r>
              <a:rPr lang="hu-HU" sz="3600" b="1" dirty="0" err="1">
                <a:solidFill>
                  <a:srgbClr val="002060"/>
                </a:solidFill>
                <a:latin typeface="Myriad "/>
              </a:rPr>
              <a:t>Summary</a:t>
            </a:r>
            <a:endParaRPr lang="hu-HU" sz="3600" b="1" dirty="0">
              <a:solidFill>
                <a:srgbClr val="002060"/>
              </a:solidFill>
              <a:latin typeface="Myriad "/>
            </a:endParaRPr>
          </a:p>
        </p:txBody>
      </p:sp>
      <p:sp>
        <p:nvSpPr>
          <p:cNvPr id="7" name="Tartalom helye 2">
            <a:extLst>
              <a:ext uri="{FF2B5EF4-FFF2-40B4-BE49-F238E27FC236}">
                <a16:creationId xmlns:a16="http://schemas.microsoft.com/office/drawing/2014/main" id="{7F207ECA-47BC-485E-A1CD-2C58EB7A2062}"/>
              </a:ext>
            </a:extLst>
          </p:cNvPr>
          <p:cNvSpPr txBox="1">
            <a:spLocks/>
          </p:cNvSpPr>
          <p:nvPr/>
        </p:nvSpPr>
        <p:spPr>
          <a:xfrm>
            <a:off x="599660" y="4628551"/>
            <a:ext cx="10515600" cy="8636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hu-HU" sz="2400" dirty="0" err="1">
                <a:solidFill>
                  <a:srgbClr val="002060"/>
                </a:solidFill>
                <a:latin typeface="Myriad "/>
              </a:rPr>
              <a:t>Thank</a:t>
            </a:r>
            <a:r>
              <a:rPr lang="hu-HU" sz="2400" dirty="0">
                <a:solidFill>
                  <a:srgbClr val="002060"/>
                </a:solidFill>
                <a:latin typeface="Myriad "/>
              </a:rPr>
              <a:t> </a:t>
            </a:r>
            <a:r>
              <a:rPr lang="hu-HU" sz="2400" dirty="0" err="1">
                <a:solidFill>
                  <a:srgbClr val="002060"/>
                </a:solidFill>
                <a:latin typeface="Myriad "/>
              </a:rPr>
              <a:t>you</a:t>
            </a:r>
            <a:r>
              <a:rPr lang="hu-HU" sz="2400" dirty="0">
                <a:solidFill>
                  <a:srgbClr val="002060"/>
                </a:solidFill>
                <a:latin typeface="Myriad "/>
              </a:rPr>
              <a:t> </a:t>
            </a:r>
            <a:r>
              <a:rPr lang="hu-HU" sz="2400" dirty="0" err="1">
                <a:solidFill>
                  <a:srgbClr val="002060"/>
                </a:solidFill>
                <a:latin typeface="Myriad "/>
              </a:rPr>
              <a:t>for</a:t>
            </a:r>
            <a:r>
              <a:rPr lang="hu-HU" sz="2400" dirty="0">
                <a:solidFill>
                  <a:srgbClr val="002060"/>
                </a:solidFill>
                <a:latin typeface="Myriad "/>
              </a:rPr>
              <a:t> </a:t>
            </a:r>
            <a:r>
              <a:rPr lang="hu-HU" sz="2400" dirty="0" err="1">
                <a:solidFill>
                  <a:srgbClr val="002060"/>
                </a:solidFill>
                <a:latin typeface="Myriad "/>
              </a:rPr>
              <a:t>your</a:t>
            </a:r>
            <a:r>
              <a:rPr lang="hu-HU" sz="2400" dirty="0">
                <a:solidFill>
                  <a:srgbClr val="002060"/>
                </a:solidFill>
                <a:latin typeface="Myriad "/>
              </a:rPr>
              <a:t> </a:t>
            </a:r>
            <a:r>
              <a:rPr lang="hu-HU" sz="2400" dirty="0" err="1">
                <a:solidFill>
                  <a:srgbClr val="002060"/>
                </a:solidFill>
                <a:latin typeface="Myriad "/>
              </a:rPr>
              <a:t>attention</a:t>
            </a:r>
            <a:r>
              <a:rPr lang="hu-HU" sz="2400" dirty="0">
                <a:solidFill>
                  <a:srgbClr val="002060"/>
                </a:solidFill>
                <a:latin typeface="Myriad "/>
              </a:rPr>
              <a:t>!</a:t>
            </a:r>
          </a:p>
          <a:p>
            <a:pPr marL="0" indent="0" algn="ctr">
              <a:buNone/>
            </a:pPr>
            <a:r>
              <a:rPr lang="hu-HU" sz="2400" dirty="0">
                <a:solidFill>
                  <a:srgbClr val="002060"/>
                </a:solidFill>
                <a:latin typeface="Myriad "/>
              </a:rPr>
              <a:t>Gergely Attila Kiss, </a:t>
            </a:r>
            <a:r>
              <a:rPr lang="hu-HU" sz="2400" dirty="0">
                <a:solidFill>
                  <a:srgbClr val="002060"/>
                </a:solidFill>
                <a:latin typeface="Myriad "/>
                <a:hlinkClick r:id="rId2"/>
              </a:rPr>
              <a:t>gergely.kiss@ksh.hu</a:t>
            </a:r>
            <a:r>
              <a:rPr lang="hu-HU" sz="2400" dirty="0">
                <a:solidFill>
                  <a:srgbClr val="002060"/>
                </a:solidFill>
                <a:latin typeface="Myriad "/>
              </a:rPr>
              <a:t> </a:t>
            </a:r>
          </a:p>
          <a:p>
            <a:pPr marL="0" indent="0" algn="just">
              <a:buFont typeface="Arial" panose="020B0604020202020204" pitchFamily="34" charset="0"/>
              <a:buNone/>
            </a:pPr>
            <a:endParaRPr lang="hu-HU" sz="1800" dirty="0">
              <a:solidFill>
                <a:srgbClr val="002060"/>
              </a:solidFill>
              <a:latin typeface="Myriad "/>
            </a:endParaRPr>
          </a:p>
        </p:txBody>
      </p:sp>
    </p:spTree>
    <p:extLst>
      <p:ext uri="{BB962C8B-B14F-4D97-AF65-F5344CB8AC3E}">
        <p14:creationId xmlns:p14="http://schemas.microsoft.com/office/powerpoint/2010/main" val="785596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ia számának helye 3"/>
          <p:cNvSpPr>
            <a:spLocks noGrp="1"/>
          </p:cNvSpPr>
          <p:nvPr>
            <p:ph type="sldNum" sz="quarter" idx="12"/>
          </p:nvPr>
        </p:nvSpPr>
        <p:spPr/>
        <p:txBody>
          <a:bodyPr/>
          <a:lstStyle/>
          <a:p>
            <a:fld id="{80DEC6E1-F1C1-444D-8DA3-0621314F7DF1}" type="slidenum">
              <a:rPr lang="hu-HU" smtClean="0"/>
              <a:t>2</a:t>
            </a:fld>
            <a:endParaRPr lang="hu-HU" dirty="0"/>
          </a:p>
        </p:txBody>
      </p:sp>
      <p:sp>
        <p:nvSpPr>
          <p:cNvPr id="6" name="Szövegdoboz 5"/>
          <p:cNvSpPr txBox="1"/>
          <p:nvPr/>
        </p:nvSpPr>
        <p:spPr>
          <a:xfrm>
            <a:off x="1250" y="202130"/>
            <a:ext cx="12190750" cy="646331"/>
          </a:xfrm>
          <a:prstGeom prst="rect">
            <a:avLst/>
          </a:prstGeom>
          <a:noFill/>
        </p:spPr>
        <p:txBody>
          <a:bodyPr wrap="square" rtlCol="0">
            <a:spAutoFit/>
          </a:bodyPr>
          <a:lstStyle/>
          <a:p>
            <a:pPr algn="ctr"/>
            <a:r>
              <a:rPr lang="hu-HU" sz="3600" b="1" i="1" dirty="0">
                <a:solidFill>
                  <a:srgbClr val="002060"/>
                </a:solidFill>
                <a:latin typeface="Myriad "/>
              </a:rPr>
              <a:t>Agenda</a:t>
            </a:r>
          </a:p>
        </p:txBody>
      </p:sp>
      <p:sp>
        <p:nvSpPr>
          <p:cNvPr id="3" name="Tartalom helye 2">
            <a:extLst>
              <a:ext uri="{FF2B5EF4-FFF2-40B4-BE49-F238E27FC236}">
                <a16:creationId xmlns:a16="http://schemas.microsoft.com/office/drawing/2014/main" id="{F765F6F2-3602-4DC6-959D-F3ACDA626978}"/>
              </a:ext>
            </a:extLst>
          </p:cNvPr>
          <p:cNvSpPr>
            <a:spLocks noGrp="1"/>
          </p:cNvSpPr>
          <p:nvPr>
            <p:ph idx="1"/>
          </p:nvPr>
        </p:nvSpPr>
        <p:spPr/>
        <p:txBody>
          <a:bodyPr/>
          <a:lstStyle/>
          <a:p>
            <a:pPr marL="457200" indent="-457200" algn="just">
              <a:buFont typeface="+mj-lt"/>
              <a:buAutoNum type="arabicPeriod"/>
            </a:pPr>
            <a:r>
              <a:rPr lang="hu-HU" sz="2200" dirty="0" err="1">
                <a:solidFill>
                  <a:srgbClr val="002060"/>
                </a:solidFill>
                <a:latin typeface="Myriad "/>
              </a:rPr>
              <a:t>Introduction</a:t>
            </a:r>
            <a:endParaRPr lang="hu-HU" sz="2200" dirty="0">
              <a:solidFill>
                <a:srgbClr val="002060"/>
              </a:solidFill>
              <a:latin typeface="Myriad "/>
            </a:endParaRPr>
          </a:p>
          <a:p>
            <a:pPr marL="914400" lvl="2" indent="-457200" algn="just">
              <a:spcBef>
                <a:spcPts val="1000"/>
              </a:spcBef>
              <a:buFont typeface="+mj-lt"/>
              <a:buAutoNum type="arabicPeriod"/>
            </a:pPr>
            <a:r>
              <a:rPr lang="hu-HU" sz="1800" dirty="0">
                <a:solidFill>
                  <a:srgbClr val="002060"/>
                </a:solidFill>
                <a:latin typeface="Myriad "/>
              </a:rPr>
              <a:t>European Statistics Awards</a:t>
            </a:r>
          </a:p>
          <a:p>
            <a:pPr marL="914400" lvl="2" indent="-457200" algn="just">
              <a:spcBef>
                <a:spcPts val="1000"/>
              </a:spcBef>
              <a:buFont typeface="+mj-lt"/>
              <a:buAutoNum type="arabicPeriod"/>
            </a:pPr>
            <a:r>
              <a:rPr lang="hu-HU" sz="1800" dirty="0" err="1">
                <a:solidFill>
                  <a:srgbClr val="002060"/>
                </a:solidFill>
                <a:latin typeface="Myriad "/>
              </a:rPr>
              <a:t>Goal</a:t>
            </a:r>
            <a:r>
              <a:rPr lang="hu-HU" sz="1800" dirty="0">
                <a:solidFill>
                  <a:srgbClr val="002060"/>
                </a:solidFill>
                <a:latin typeface="Myriad "/>
              </a:rPr>
              <a:t> of </a:t>
            </a:r>
            <a:r>
              <a:rPr lang="hu-HU" sz="1800" dirty="0" err="1">
                <a:solidFill>
                  <a:srgbClr val="002060"/>
                </a:solidFill>
                <a:latin typeface="Myriad "/>
              </a:rPr>
              <a:t>the</a:t>
            </a:r>
            <a:r>
              <a:rPr lang="hu-HU" sz="1800" dirty="0">
                <a:solidFill>
                  <a:srgbClr val="002060"/>
                </a:solidFill>
                <a:latin typeface="Myriad "/>
              </a:rPr>
              <a:t> project</a:t>
            </a:r>
          </a:p>
          <a:p>
            <a:pPr marL="457200" indent="-457200" algn="just">
              <a:buFont typeface="+mj-lt"/>
              <a:buAutoNum type="arabicPeriod"/>
            </a:pPr>
            <a:r>
              <a:rPr lang="hu-HU" sz="2200" dirty="0">
                <a:solidFill>
                  <a:srgbClr val="002060"/>
                </a:solidFill>
                <a:latin typeface="Myriad "/>
              </a:rPr>
              <a:t>The </a:t>
            </a:r>
            <a:r>
              <a:rPr lang="hu-HU" sz="2200" dirty="0" err="1">
                <a:solidFill>
                  <a:srgbClr val="002060"/>
                </a:solidFill>
                <a:latin typeface="Myriad "/>
              </a:rPr>
              <a:t>method</a:t>
            </a:r>
            <a:r>
              <a:rPr lang="hu-HU" sz="2200" dirty="0">
                <a:solidFill>
                  <a:srgbClr val="002060"/>
                </a:solidFill>
                <a:latin typeface="Myriad "/>
              </a:rPr>
              <a:t> of nowcasting</a:t>
            </a:r>
          </a:p>
          <a:p>
            <a:pPr marL="914400" lvl="2" indent="-457200" algn="just">
              <a:spcBef>
                <a:spcPts val="1000"/>
              </a:spcBef>
              <a:buFont typeface="+mj-lt"/>
              <a:buAutoNum type="arabicPeriod"/>
            </a:pPr>
            <a:r>
              <a:rPr lang="hu-HU" sz="1800" dirty="0">
                <a:solidFill>
                  <a:srgbClr val="002060"/>
                </a:solidFill>
                <a:latin typeface="Myriad "/>
              </a:rPr>
              <a:t>Data</a:t>
            </a:r>
          </a:p>
          <a:p>
            <a:pPr marL="914400" lvl="2" indent="-457200" algn="just">
              <a:spcBef>
                <a:spcPts val="1000"/>
              </a:spcBef>
              <a:buFont typeface="+mj-lt"/>
              <a:buAutoNum type="arabicPeriod"/>
            </a:pPr>
            <a:r>
              <a:rPr lang="hu-HU" sz="1800" dirty="0">
                <a:solidFill>
                  <a:srgbClr val="002060"/>
                </a:solidFill>
                <a:latin typeface="Myriad "/>
              </a:rPr>
              <a:t>Preprocessing</a:t>
            </a:r>
          </a:p>
          <a:p>
            <a:pPr marL="914400" lvl="2" indent="-457200" algn="just">
              <a:spcBef>
                <a:spcPts val="1000"/>
              </a:spcBef>
              <a:buFont typeface="+mj-lt"/>
              <a:buAutoNum type="arabicPeriod"/>
            </a:pPr>
            <a:r>
              <a:rPr lang="hu-HU" sz="1800" dirty="0" err="1">
                <a:solidFill>
                  <a:srgbClr val="002060"/>
                </a:solidFill>
                <a:latin typeface="Myriad "/>
              </a:rPr>
              <a:t>Hyperparameter</a:t>
            </a:r>
            <a:r>
              <a:rPr lang="hu-HU" sz="1800" dirty="0">
                <a:solidFill>
                  <a:srgbClr val="002060"/>
                </a:solidFill>
                <a:latin typeface="Myriad "/>
              </a:rPr>
              <a:t> </a:t>
            </a:r>
            <a:r>
              <a:rPr lang="hu-HU" sz="1800" dirty="0" err="1">
                <a:solidFill>
                  <a:srgbClr val="002060"/>
                </a:solidFill>
                <a:latin typeface="Myriad "/>
              </a:rPr>
              <a:t>tuning</a:t>
            </a:r>
            <a:endParaRPr lang="hu-HU" sz="1800" dirty="0">
              <a:solidFill>
                <a:srgbClr val="002060"/>
              </a:solidFill>
              <a:latin typeface="Myriad "/>
            </a:endParaRPr>
          </a:p>
          <a:p>
            <a:pPr marL="914400" lvl="2" indent="-457200" algn="just">
              <a:spcBef>
                <a:spcPts val="1000"/>
              </a:spcBef>
              <a:buFont typeface="+mj-lt"/>
              <a:buAutoNum type="arabicPeriod"/>
            </a:pPr>
            <a:r>
              <a:rPr lang="hu-HU" sz="1800" dirty="0" err="1">
                <a:solidFill>
                  <a:srgbClr val="002060"/>
                </a:solidFill>
                <a:latin typeface="Myriad "/>
              </a:rPr>
              <a:t>Estimation</a:t>
            </a:r>
            <a:endParaRPr lang="hu-HU" sz="1800" dirty="0">
              <a:solidFill>
                <a:srgbClr val="002060"/>
              </a:solidFill>
              <a:latin typeface="Myriad "/>
            </a:endParaRPr>
          </a:p>
          <a:p>
            <a:pPr marL="457200" indent="-457200" algn="just">
              <a:buFont typeface="+mj-lt"/>
              <a:buAutoNum type="arabicPeriod"/>
            </a:pPr>
            <a:r>
              <a:rPr lang="hu-HU" sz="2200" dirty="0" err="1">
                <a:solidFill>
                  <a:srgbClr val="002060"/>
                </a:solidFill>
                <a:latin typeface="Myriad "/>
              </a:rPr>
              <a:t>Summary</a:t>
            </a:r>
            <a:endParaRPr lang="hu-HU" sz="2200" dirty="0">
              <a:solidFill>
                <a:srgbClr val="002060"/>
              </a:solidFill>
              <a:latin typeface="Myriad "/>
            </a:endParaRPr>
          </a:p>
        </p:txBody>
      </p:sp>
    </p:spTree>
    <p:extLst>
      <p:ext uri="{BB962C8B-B14F-4D97-AF65-F5344CB8AC3E}">
        <p14:creationId xmlns:p14="http://schemas.microsoft.com/office/powerpoint/2010/main" val="3739407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 számának helye 3">
            <a:extLst>
              <a:ext uri="{FF2B5EF4-FFF2-40B4-BE49-F238E27FC236}">
                <a16:creationId xmlns:a16="http://schemas.microsoft.com/office/drawing/2014/main" id="{231A5D67-CC84-45E3-B675-8DC8B8BBA731}"/>
              </a:ext>
            </a:extLst>
          </p:cNvPr>
          <p:cNvSpPr>
            <a:spLocks noGrp="1"/>
          </p:cNvSpPr>
          <p:nvPr>
            <p:ph type="sldNum" sz="quarter" idx="12"/>
          </p:nvPr>
        </p:nvSpPr>
        <p:spPr/>
        <p:txBody>
          <a:bodyPr/>
          <a:lstStyle/>
          <a:p>
            <a:fld id="{80DEC6E1-F1C1-444D-8DA3-0621314F7DF1}" type="slidenum">
              <a:rPr lang="hu-HU" smtClean="0"/>
              <a:t>3</a:t>
            </a:fld>
            <a:endParaRPr lang="hu-HU"/>
          </a:p>
        </p:txBody>
      </p:sp>
      <p:sp>
        <p:nvSpPr>
          <p:cNvPr id="5" name="Szövegdoboz 4">
            <a:extLst>
              <a:ext uri="{FF2B5EF4-FFF2-40B4-BE49-F238E27FC236}">
                <a16:creationId xmlns:a16="http://schemas.microsoft.com/office/drawing/2014/main" id="{98562BFD-B1F3-47C6-99F5-6DBB30A5C59C}"/>
              </a:ext>
            </a:extLst>
          </p:cNvPr>
          <p:cNvSpPr txBox="1"/>
          <p:nvPr/>
        </p:nvSpPr>
        <p:spPr>
          <a:xfrm>
            <a:off x="800100" y="2782669"/>
            <a:ext cx="10591800" cy="646331"/>
          </a:xfrm>
          <a:prstGeom prst="rect">
            <a:avLst/>
          </a:prstGeom>
          <a:noFill/>
        </p:spPr>
        <p:txBody>
          <a:bodyPr wrap="square" rtlCol="0">
            <a:spAutoFit/>
          </a:bodyPr>
          <a:lstStyle/>
          <a:p>
            <a:pPr algn="ctr"/>
            <a:r>
              <a:rPr lang="hu-HU" sz="3600" b="1" dirty="0" err="1">
                <a:solidFill>
                  <a:srgbClr val="002060"/>
                </a:solidFill>
                <a:latin typeface="Myriad "/>
              </a:rPr>
              <a:t>Introduction</a:t>
            </a:r>
            <a:r>
              <a:rPr lang="hu-HU" sz="3600" b="1" dirty="0">
                <a:solidFill>
                  <a:srgbClr val="002060"/>
                </a:solidFill>
                <a:latin typeface="Myriad "/>
              </a:rPr>
              <a:t> of </a:t>
            </a:r>
            <a:r>
              <a:rPr lang="hu-HU" sz="3600" b="1" dirty="0" err="1">
                <a:solidFill>
                  <a:srgbClr val="002060"/>
                </a:solidFill>
                <a:latin typeface="Myriad "/>
              </a:rPr>
              <a:t>the</a:t>
            </a:r>
            <a:r>
              <a:rPr lang="hu-HU" sz="3600" b="1" dirty="0">
                <a:solidFill>
                  <a:srgbClr val="002060"/>
                </a:solidFill>
                <a:latin typeface="Myriad "/>
              </a:rPr>
              <a:t> Project</a:t>
            </a:r>
          </a:p>
        </p:txBody>
      </p:sp>
    </p:spTree>
    <p:extLst>
      <p:ext uri="{BB962C8B-B14F-4D97-AF65-F5344CB8AC3E}">
        <p14:creationId xmlns:p14="http://schemas.microsoft.com/office/powerpoint/2010/main" val="2320452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F106ACE2-B951-49F4-85A8-F28FA5962952}"/>
              </a:ext>
            </a:extLst>
          </p:cNvPr>
          <p:cNvSpPr>
            <a:spLocks noGrp="1"/>
          </p:cNvSpPr>
          <p:nvPr>
            <p:ph idx="1"/>
          </p:nvPr>
        </p:nvSpPr>
        <p:spPr>
          <a:xfrm>
            <a:off x="838200" y="1447529"/>
            <a:ext cx="10515600" cy="4293313"/>
          </a:xfrm>
        </p:spPr>
        <p:txBody>
          <a:bodyPr>
            <a:normAutofit fontScale="92500"/>
          </a:bodyPr>
          <a:lstStyle/>
          <a:p>
            <a:pPr algn="just"/>
            <a:r>
              <a:rPr lang="hu-HU" sz="2200" i="1" dirty="0">
                <a:solidFill>
                  <a:srgbClr val="002060"/>
                </a:solidFill>
                <a:latin typeface="Myriad "/>
              </a:rPr>
              <a:t>„D</a:t>
            </a:r>
            <a:r>
              <a:rPr lang="en-US" sz="2200" i="1" dirty="0" err="1">
                <a:solidFill>
                  <a:srgbClr val="002060"/>
                </a:solidFill>
                <a:latin typeface="Myriad "/>
              </a:rPr>
              <a:t>ivided</a:t>
            </a:r>
            <a:r>
              <a:rPr lang="en-US" sz="2200" i="1" dirty="0">
                <a:solidFill>
                  <a:srgbClr val="002060"/>
                </a:solidFill>
                <a:latin typeface="Myriad "/>
              </a:rPr>
              <a:t> into 3 separate competitions, each focusing on the nowcasting of one economic indicator (PPI, PVI, Tourism), aimed at discovering promising methodologies and potential external data sources that could, now or in the future, be used to improve the timeliness of key EU economic indicators</a:t>
            </a:r>
            <a:r>
              <a:rPr lang="hu-HU" sz="2200" i="1" dirty="0">
                <a:solidFill>
                  <a:srgbClr val="002060"/>
                </a:solidFill>
                <a:latin typeface="Myriad "/>
              </a:rPr>
              <a:t>.”</a:t>
            </a:r>
          </a:p>
          <a:p>
            <a:pPr algn="just"/>
            <a:r>
              <a:rPr lang="hu-HU" sz="2200" dirty="0">
                <a:solidFill>
                  <a:srgbClr val="002060"/>
                </a:solidFill>
                <a:latin typeface="Myriad "/>
              </a:rPr>
              <a:t>The </a:t>
            </a:r>
            <a:r>
              <a:rPr lang="hu-HU" sz="2200" dirty="0" err="1">
                <a:solidFill>
                  <a:srgbClr val="002060"/>
                </a:solidFill>
                <a:latin typeface="Myriad "/>
              </a:rPr>
              <a:t>competitions</a:t>
            </a:r>
            <a:r>
              <a:rPr lang="hu-HU" sz="2200" dirty="0">
                <a:solidFill>
                  <a:srgbClr val="002060"/>
                </a:solidFill>
                <a:latin typeface="Myriad "/>
              </a:rPr>
              <a:t> </a:t>
            </a:r>
            <a:r>
              <a:rPr lang="hu-HU" sz="2200" dirty="0" err="1">
                <a:solidFill>
                  <a:srgbClr val="002060"/>
                </a:solidFill>
                <a:latin typeface="Myriad "/>
              </a:rPr>
              <a:t>were</a:t>
            </a:r>
            <a:r>
              <a:rPr lang="hu-HU" sz="2200" dirty="0">
                <a:solidFill>
                  <a:srgbClr val="002060"/>
                </a:solidFill>
                <a:latin typeface="Myriad "/>
              </a:rPr>
              <a:t> 8 </a:t>
            </a:r>
            <a:r>
              <a:rPr lang="hu-HU" sz="2200" dirty="0" err="1">
                <a:solidFill>
                  <a:srgbClr val="002060"/>
                </a:solidFill>
                <a:latin typeface="Myriad "/>
              </a:rPr>
              <a:t>months</a:t>
            </a:r>
            <a:r>
              <a:rPr lang="hu-HU" sz="2200" dirty="0">
                <a:solidFill>
                  <a:srgbClr val="002060"/>
                </a:solidFill>
                <a:latin typeface="Myriad "/>
              </a:rPr>
              <a:t> </a:t>
            </a:r>
            <a:r>
              <a:rPr lang="hu-HU" sz="2200" dirty="0" err="1">
                <a:solidFill>
                  <a:srgbClr val="002060"/>
                </a:solidFill>
                <a:latin typeface="Myriad "/>
              </a:rPr>
              <a:t>long</a:t>
            </a:r>
            <a:r>
              <a:rPr lang="hu-HU" sz="2200" dirty="0">
                <a:solidFill>
                  <a:srgbClr val="002060"/>
                </a:solidFill>
                <a:latin typeface="Myriad "/>
              </a:rPr>
              <a:t> </a:t>
            </a:r>
            <a:r>
              <a:rPr lang="hu-HU" sz="2200" dirty="0" err="1">
                <a:solidFill>
                  <a:srgbClr val="002060"/>
                </a:solidFill>
                <a:latin typeface="Myriad "/>
              </a:rPr>
              <a:t>from</a:t>
            </a:r>
            <a:r>
              <a:rPr lang="hu-HU" sz="2200" dirty="0">
                <a:solidFill>
                  <a:srgbClr val="002060"/>
                </a:solidFill>
                <a:latin typeface="Myriad "/>
              </a:rPr>
              <a:t> </a:t>
            </a:r>
            <a:r>
              <a:rPr lang="hu-HU" sz="2200" dirty="0" err="1">
                <a:solidFill>
                  <a:srgbClr val="002060"/>
                </a:solidFill>
                <a:latin typeface="Myriad "/>
              </a:rPr>
              <a:t>Sep</a:t>
            </a:r>
            <a:r>
              <a:rPr lang="hu-HU" sz="2200" dirty="0">
                <a:solidFill>
                  <a:srgbClr val="002060"/>
                </a:solidFill>
                <a:latin typeface="Myriad "/>
              </a:rPr>
              <a:t>. 01, 2022- </a:t>
            </a:r>
            <a:r>
              <a:rPr lang="hu-HU" sz="2200" dirty="0" err="1">
                <a:solidFill>
                  <a:srgbClr val="002060"/>
                </a:solidFill>
                <a:latin typeface="Myriad "/>
              </a:rPr>
              <a:t>Apr</a:t>
            </a:r>
            <a:r>
              <a:rPr lang="hu-HU" sz="2200" dirty="0">
                <a:solidFill>
                  <a:srgbClr val="002060"/>
                </a:solidFill>
                <a:latin typeface="Myriad "/>
              </a:rPr>
              <a:t>. 30, 2023. </a:t>
            </a:r>
          </a:p>
          <a:p>
            <a:pPr algn="just"/>
            <a:r>
              <a:rPr lang="hu-HU" sz="2200" dirty="0" err="1">
                <a:solidFill>
                  <a:srgbClr val="002060"/>
                </a:solidFill>
                <a:latin typeface="Myriad "/>
              </a:rPr>
              <a:t>There</a:t>
            </a:r>
            <a:r>
              <a:rPr lang="hu-HU" sz="2200" dirty="0">
                <a:solidFill>
                  <a:srgbClr val="002060"/>
                </a:solidFill>
                <a:latin typeface="Myriad "/>
              </a:rPr>
              <a:t> is </a:t>
            </a:r>
            <a:r>
              <a:rPr lang="hu-HU" sz="2200" dirty="0" err="1">
                <a:solidFill>
                  <a:srgbClr val="002060"/>
                </a:solidFill>
                <a:latin typeface="Myriad "/>
              </a:rPr>
              <a:t>two</a:t>
            </a:r>
            <a:r>
              <a:rPr lang="hu-HU" sz="2200" dirty="0">
                <a:solidFill>
                  <a:srgbClr val="002060"/>
                </a:solidFill>
                <a:latin typeface="Myriad "/>
              </a:rPr>
              <a:t> </a:t>
            </a:r>
            <a:r>
              <a:rPr lang="hu-HU" sz="2200" dirty="0" err="1">
                <a:solidFill>
                  <a:srgbClr val="002060"/>
                </a:solidFill>
                <a:latin typeface="Myriad "/>
              </a:rPr>
              <a:t>separate</a:t>
            </a:r>
            <a:r>
              <a:rPr lang="hu-HU" sz="2200" dirty="0">
                <a:solidFill>
                  <a:srgbClr val="002060"/>
                </a:solidFill>
                <a:latin typeface="Myriad "/>
              </a:rPr>
              <a:t> </a:t>
            </a:r>
            <a:r>
              <a:rPr lang="hu-HU" sz="2200" dirty="0" err="1">
                <a:solidFill>
                  <a:srgbClr val="002060"/>
                </a:solidFill>
                <a:latin typeface="Myriad "/>
              </a:rPr>
              <a:t>section</a:t>
            </a:r>
            <a:r>
              <a:rPr lang="hu-HU" sz="2200" dirty="0">
                <a:solidFill>
                  <a:srgbClr val="002060"/>
                </a:solidFill>
                <a:latin typeface="Myriad "/>
              </a:rPr>
              <a:t> in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competition</a:t>
            </a:r>
            <a:r>
              <a:rPr lang="hu-HU" sz="2200" dirty="0">
                <a:solidFill>
                  <a:srgbClr val="002060"/>
                </a:solidFill>
                <a:latin typeface="Myriad "/>
              </a:rPr>
              <a:t> </a:t>
            </a:r>
            <a:r>
              <a:rPr lang="hu-HU" sz="2200" dirty="0" err="1">
                <a:solidFill>
                  <a:srgbClr val="002060"/>
                </a:solidFill>
                <a:latin typeface="Myriad "/>
              </a:rPr>
              <a:t>for</a:t>
            </a:r>
            <a:r>
              <a:rPr lang="hu-HU" sz="2200" dirty="0">
                <a:solidFill>
                  <a:srgbClr val="002060"/>
                </a:solidFill>
                <a:latin typeface="Myriad "/>
              </a:rPr>
              <a:t> </a:t>
            </a:r>
            <a:r>
              <a:rPr lang="hu-HU" sz="2200" dirty="0" err="1">
                <a:solidFill>
                  <a:srgbClr val="002060"/>
                </a:solidFill>
                <a:latin typeface="Myriad "/>
              </a:rPr>
              <a:t>each</a:t>
            </a:r>
            <a:r>
              <a:rPr lang="hu-HU" sz="2200" dirty="0">
                <a:solidFill>
                  <a:srgbClr val="002060"/>
                </a:solidFill>
                <a:latin typeface="Myriad "/>
              </a:rPr>
              <a:t> of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three</a:t>
            </a:r>
            <a:r>
              <a:rPr lang="hu-HU" sz="2200" dirty="0">
                <a:solidFill>
                  <a:srgbClr val="002060"/>
                </a:solidFill>
                <a:latin typeface="Myriad "/>
              </a:rPr>
              <a:t> </a:t>
            </a:r>
            <a:r>
              <a:rPr lang="hu-HU" sz="2200" dirty="0" err="1">
                <a:solidFill>
                  <a:srgbClr val="002060"/>
                </a:solidFill>
                <a:latin typeface="Myriad "/>
              </a:rPr>
              <a:t>indicators</a:t>
            </a:r>
            <a:r>
              <a:rPr lang="hu-HU" sz="2200" dirty="0">
                <a:solidFill>
                  <a:srgbClr val="002060"/>
                </a:solidFill>
                <a:latin typeface="Myriad "/>
              </a:rPr>
              <a:t>. An </a:t>
            </a:r>
            <a:r>
              <a:rPr lang="hu-HU" sz="2200" dirty="0" err="1">
                <a:solidFill>
                  <a:srgbClr val="002060"/>
                </a:solidFill>
                <a:latin typeface="Myriad "/>
              </a:rPr>
              <a:t>accuracy</a:t>
            </a:r>
            <a:r>
              <a:rPr lang="hu-HU" sz="2200" dirty="0">
                <a:solidFill>
                  <a:srgbClr val="002060"/>
                </a:solidFill>
                <a:latin typeface="Myriad "/>
              </a:rPr>
              <a:t> and a </a:t>
            </a:r>
            <a:r>
              <a:rPr lang="hu-HU" sz="2200" dirty="0" err="1">
                <a:solidFill>
                  <a:srgbClr val="002060"/>
                </a:solidFill>
                <a:latin typeface="Myriad "/>
              </a:rPr>
              <a:t>reproducibility</a:t>
            </a:r>
            <a:r>
              <a:rPr lang="hu-HU" sz="2200" dirty="0">
                <a:solidFill>
                  <a:srgbClr val="002060"/>
                </a:solidFill>
                <a:latin typeface="Myriad "/>
              </a:rPr>
              <a:t> </a:t>
            </a:r>
            <a:r>
              <a:rPr lang="hu-HU" sz="2200" dirty="0" err="1">
                <a:solidFill>
                  <a:srgbClr val="002060"/>
                </a:solidFill>
                <a:latin typeface="Myriad "/>
              </a:rPr>
              <a:t>award</a:t>
            </a:r>
            <a:r>
              <a:rPr lang="hu-HU" sz="2200" dirty="0">
                <a:solidFill>
                  <a:srgbClr val="002060"/>
                </a:solidFill>
                <a:latin typeface="Myriad "/>
              </a:rPr>
              <a:t>.</a:t>
            </a:r>
          </a:p>
          <a:p>
            <a:pPr lvl="1" algn="just"/>
            <a:r>
              <a:rPr lang="hu-HU" sz="1800" dirty="0">
                <a:solidFill>
                  <a:srgbClr val="002060"/>
                </a:solidFill>
                <a:latin typeface="Myriad "/>
              </a:rPr>
              <a:t>The </a:t>
            </a:r>
            <a:r>
              <a:rPr lang="hu-HU" sz="1800" dirty="0" err="1">
                <a:solidFill>
                  <a:srgbClr val="002060"/>
                </a:solidFill>
                <a:latin typeface="Myriad "/>
              </a:rPr>
              <a:t>accuracy</a:t>
            </a:r>
            <a:r>
              <a:rPr lang="hu-HU" sz="1800" dirty="0">
                <a:solidFill>
                  <a:srgbClr val="002060"/>
                </a:solidFill>
                <a:latin typeface="Myriad "/>
              </a:rPr>
              <a:t> </a:t>
            </a:r>
            <a:r>
              <a:rPr lang="hu-HU" sz="1800" dirty="0" err="1">
                <a:solidFill>
                  <a:srgbClr val="002060"/>
                </a:solidFill>
                <a:latin typeface="Myriad "/>
              </a:rPr>
              <a:t>award</a:t>
            </a:r>
            <a:r>
              <a:rPr lang="hu-HU" sz="1800" dirty="0">
                <a:solidFill>
                  <a:srgbClr val="002060"/>
                </a:solidFill>
                <a:latin typeface="Myriad "/>
              </a:rPr>
              <a:t> has 3 </a:t>
            </a:r>
            <a:r>
              <a:rPr lang="hu-HU" sz="1800" dirty="0" err="1">
                <a:solidFill>
                  <a:srgbClr val="002060"/>
                </a:solidFill>
                <a:latin typeface="Myriad "/>
              </a:rPr>
              <a:t>rewards</a:t>
            </a:r>
            <a:r>
              <a:rPr lang="hu-HU" sz="1800" dirty="0">
                <a:solidFill>
                  <a:srgbClr val="002060"/>
                </a:solidFill>
                <a:latin typeface="Myriad "/>
              </a:rPr>
              <a:t> </a:t>
            </a:r>
            <a:r>
              <a:rPr lang="hu-HU" sz="1800" dirty="0" err="1">
                <a:solidFill>
                  <a:srgbClr val="002060"/>
                </a:solidFill>
                <a:latin typeface="Myriad "/>
              </a:rPr>
              <a:t>for</a:t>
            </a:r>
            <a:r>
              <a:rPr lang="hu-HU" sz="1800" dirty="0">
                <a:solidFill>
                  <a:srgbClr val="002060"/>
                </a:solidFill>
                <a:latin typeface="Myriad "/>
              </a:rPr>
              <a:t> </a:t>
            </a:r>
            <a:r>
              <a:rPr lang="hu-HU" sz="1800" dirty="0" err="1">
                <a:solidFill>
                  <a:srgbClr val="002060"/>
                </a:solidFill>
                <a:latin typeface="Myriad "/>
              </a:rPr>
              <a:t>giving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best</a:t>
            </a:r>
            <a:r>
              <a:rPr lang="hu-HU" sz="1800" dirty="0">
                <a:solidFill>
                  <a:srgbClr val="002060"/>
                </a:solidFill>
                <a:latin typeface="Myriad "/>
              </a:rPr>
              <a:t> 3 </a:t>
            </a:r>
            <a:r>
              <a:rPr lang="hu-HU" sz="1800" dirty="0" err="1">
                <a:solidFill>
                  <a:srgbClr val="002060"/>
                </a:solidFill>
                <a:latin typeface="Myriad "/>
              </a:rPr>
              <a:t>teams</a:t>
            </a:r>
            <a:r>
              <a:rPr lang="hu-HU" sz="1800" dirty="0">
                <a:solidFill>
                  <a:srgbClr val="002060"/>
                </a:solidFill>
                <a:latin typeface="Myriad "/>
              </a:rPr>
              <a:t> in </a:t>
            </a:r>
            <a:r>
              <a:rPr lang="hu-HU" sz="1800" dirty="0" err="1">
                <a:solidFill>
                  <a:srgbClr val="002060"/>
                </a:solidFill>
                <a:latin typeface="Myriad "/>
              </a:rPr>
              <a:t>terms</a:t>
            </a:r>
            <a:r>
              <a:rPr lang="hu-HU" sz="1800" dirty="0">
                <a:solidFill>
                  <a:srgbClr val="002060"/>
                </a:solidFill>
                <a:latin typeface="Myriad "/>
              </a:rPr>
              <a:t> of </a:t>
            </a:r>
            <a:r>
              <a:rPr lang="hu-HU" sz="1800" dirty="0" err="1">
                <a:solidFill>
                  <a:srgbClr val="002060"/>
                </a:solidFill>
                <a:latin typeface="Myriad "/>
              </a:rPr>
              <a:t>giving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most </a:t>
            </a:r>
            <a:r>
              <a:rPr lang="hu-HU" sz="1800" dirty="0" err="1">
                <a:solidFill>
                  <a:srgbClr val="002060"/>
                </a:solidFill>
                <a:latin typeface="Myriad "/>
              </a:rPr>
              <a:t>accurate</a:t>
            </a:r>
            <a:r>
              <a:rPr lang="hu-HU" sz="1800" dirty="0">
                <a:solidFill>
                  <a:srgbClr val="002060"/>
                </a:solidFill>
                <a:latin typeface="Myriad "/>
              </a:rPr>
              <a:t> </a:t>
            </a:r>
            <a:r>
              <a:rPr lang="hu-HU" sz="1800" dirty="0" err="1">
                <a:solidFill>
                  <a:srgbClr val="002060"/>
                </a:solidFill>
                <a:latin typeface="Myriad "/>
              </a:rPr>
              <a:t>awards</a:t>
            </a:r>
            <a:r>
              <a:rPr lang="hu-HU" sz="1800" dirty="0">
                <a:solidFill>
                  <a:srgbClr val="002060"/>
                </a:solidFill>
                <a:latin typeface="Myriad "/>
              </a:rPr>
              <a:t>:</a:t>
            </a:r>
          </a:p>
          <a:p>
            <a:pPr lvl="2" algn="just"/>
            <a:r>
              <a:rPr lang="hu-HU" sz="1400" dirty="0" err="1">
                <a:solidFill>
                  <a:srgbClr val="002060"/>
                </a:solidFill>
                <a:latin typeface="Myriad "/>
              </a:rPr>
              <a:t>for</a:t>
            </a:r>
            <a:r>
              <a:rPr lang="hu-HU" sz="1400" dirty="0">
                <a:solidFill>
                  <a:srgbClr val="002060"/>
                </a:solidFill>
                <a:latin typeface="Myriad "/>
              </a:rPr>
              <a:t> </a:t>
            </a:r>
            <a:r>
              <a:rPr lang="hu-HU" sz="1400" dirty="0" err="1">
                <a:solidFill>
                  <a:srgbClr val="002060"/>
                </a:solidFill>
                <a:latin typeface="Myriad "/>
              </a:rPr>
              <a:t>at</a:t>
            </a:r>
            <a:r>
              <a:rPr lang="hu-HU" sz="1400" dirty="0">
                <a:solidFill>
                  <a:srgbClr val="002060"/>
                </a:solidFill>
                <a:latin typeface="Myriad "/>
              </a:rPr>
              <a:t> </a:t>
            </a:r>
            <a:r>
              <a:rPr lang="hu-HU" sz="1400" dirty="0" err="1">
                <a:solidFill>
                  <a:srgbClr val="002060"/>
                </a:solidFill>
                <a:latin typeface="Myriad "/>
              </a:rPr>
              <a:t>least</a:t>
            </a:r>
            <a:r>
              <a:rPr lang="hu-HU" sz="1400" dirty="0">
                <a:solidFill>
                  <a:srgbClr val="002060"/>
                </a:solidFill>
                <a:latin typeface="Myriad "/>
              </a:rPr>
              <a:t> 5 </a:t>
            </a:r>
            <a:r>
              <a:rPr lang="hu-HU" sz="1400" dirty="0" err="1">
                <a:solidFill>
                  <a:srgbClr val="002060"/>
                </a:solidFill>
                <a:latin typeface="Myriad "/>
              </a:rPr>
              <a:t>countries</a:t>
            </a:r>
            <a:r>
              <a:rPr lang="hu-HU" sz="1400" dirty="0">
                <a:solidFill>
                  <a:srgbClr val="002060"/>
                </a:solidFill>
                <a:latin typeface="Myriad "/>
              </a:rPr>
              <a:t>,</a:t>
            </a:r>
          </a:p>
          <a:p>
            <a:pPr lvl="2" algn="just"/>
            <a:r>
              <a:rPr lang="hu-HU" sz="1400" dirty="0" err="1">
                <a:solidFill>
                  <a:srgbClr val="002060"/>
                </a:solidFill>
                <a:latin typeface="Myriad "/>
              </a:rPr>
              <a:t>for</a:t>
            </a:r>
            <a:r>
              <a:rPr lang="hu-HU" sz="1400" dirty="0">
                <a:solidFill>
                  <a:srgbClr val="002060"/>
                </a:solidFill>
                <a:latin typeface="Myriad "/>
              </a:rPr>
              <a:t> 6 </a:t>
            </a:r>
            <a:r>
              <a:rPr lang="hu-HU" sz="1400" dirty="0" err="1">
                <a:solidFill>
                  <a:srgbClr val="002060"/>
                </a:solidFill>
                <a:latin typeface="Myriad "/>
              </a:rPr>
              <a:t>consecutive</a:t>
            </a:r>
            <a:r>
              <a:rPr lang="hu-HU" sz="1400" dirty="0">
                <a:solidFill>
                  <a:srgbClr val="002060"/>
                </a:solidFill>
                <a:latin typeface="Myriad "/>
              </a:rPr>
              <a:t> </a:t>
            </a:r>
            <a:r>
              <a:rPr lang="hu-HU" sz="1400" dirty="0" err="1">
                <a:solidFill>
                  <a:srgbClr val="002060"/>
                </a:solidFill>
                <a:latin typeface="Myriad "/>
              </a:rPr>
              <a:t>months</a:t>
            </a:r>
            <a:r>
              <a:rPr lang="hu-HU" sz="1400" dirty="0">
                <a:solidFill>
                  <a:srgbClr val="002060"/>
                </a:solidFill>
                <a:latin typeface="Myriad "/>
              </a:rPr>
              <a:t>,</a:t>
            </a:r>
          </a:p>
          <a:p>
            <a:pPr lvl="2" algn="just"/>
            <a:r>
              <a:rPr lang="hu-HU" sz="1400" dirty="0" err="1">
                <a:solidFill>
                  <a:srgbClr val="002060"/>
                </a:solidFill>
                <a:latin typeface="Myriad "/>
              </a:rPr>
              <a:t>for</a:t>
            </a:r>
            <a:r>
              <a:rPr lang="hu-HU" sz="1400" dirty="0">
                <a:solidFill>
                  <a:srgbClr val="002060"/>
                </a:solidFill>
                <a:latin typeface="Myriad "/>
              </a:rPr>
              <a:t> </a:t>
            </a:r>
            <a:r>
              <a:rPr lang="hu-HU" sz="1400" dirty="0" err="1">
                <a:solidFill>
                  <a:srgbClr val="002060"/>
                </a:solidFill>
                <a:latin typeface="Myriad "/>
              </a:rPr>
              <a:t>each</a:t>
            </a:r>
            <a:r>
              <a:rPr lang="hu-HU" sz="1400" dirty="0">
                <a:solidFill>
                  <a:srgbClr val="002060"/>
                </a:solidFill>
                <a:latin typeface="Myriad "/>
              </a:rPr>
              <a:t> </a:t>
            </a:r>
            <a:r>
              <a:rPr lang="hu-HU" sz="1400" dirty="0" err="1">
                <a:solidFill>
                  <a:srgbClr val="002060"/>
                </a:solidFill>
                <a:latin typeface="Myriad "/>
              </a:rPr>
              <a:t>months</a:t>
            </a:r>
            <a:r>
              <a:rPr lang="hu-HU" sz="1400" dirty="0">
                <a:solidFill>
                  <a:srgbClr val="002060"/>
                </a:solidFill>
                <a:latin typeface="Myriad "/>
              </a:rPr>
              <a:t> 5 </a:t>
            </a:r>
            <a:r>
              <a:rPr lang="hu-HU" sz="1400" dirty="0" err="1">
                <a:solidFill>
                  <a:srgbClr val="002060"/>
                </a:solidFill>
                <a:latin typeface="Myriad "/>
              </a:rPr>
              <a:t>available</a:t>
            </a:r>
            <a:r>
              <a:rPr lang="hu-HU" sz="1400" dirty="0">
                <a:solidFill>
                  <a:srgbClr val="002060"/>
                </a:solidFill>
                <a:latin typeface="Myriad "/>
              </a:rPr>
              <a:t> </a:t>
            </a:r>
            <a:r>
              <a:rPr lang="hu-HU" sz="1400" dirty="0" err="1">
                <a:solidFill>
                  <a:srgbClr val="002060"/>
                </a:solidFill>
                <a:latin typeface="Myriad "/>
              </a:rPr>
              <a:t>prediction</a:t>
            </a:r>
            <a:r>
              <a:rPr lang="hu-HU" sz="1400" dirty="0">
                <a:solidFill>
                  <a:srgbClr val="002060"/>
                </a:solidFill>
                <a:latin typeface="Myriad "/>
              </a:rPr>
              <a:t> </a:t>
            </a:r>
            <a:r>
              <a:rPr lang="hu-HU" sz="1400" dirty="0" err="1">
                <a:solidFill>
                  <a:srgbClr val="002060"/>
                </a:solidFill>
                <a:latin typeface="Myriad "/>
              </a:rPr>
              <a:t>for</a:t>
            </a:r>
            <a:r>
              <a:rPr lang="hu-HU" sz="1400" dirty="0">
                <a:solidFill>
                  <a:srgbClr val="002060"/>
                </a:solidFill>
                <a:latin typeface="Myriad "/>
              </a:rPr>
              <a:t> </a:t>
            </a:r>
            <a:r>
              <a:rPr lang="hu-HU" sz="1400" dirty="0" err="1">
                <a:solidFill>
                  <a:srgbClr val="002060"/>
                </a:solidFill>
                <a:latin typeface="Myriad "/>
              </a:rPr>
              <a:t>each</a:t>
            </a:r>
            <a:r>
              <a:rPr lang="hu-HU" sz="1400" dirty="0">
                <a:solidFill>
                  <a:srgbClr val="002060"/>
                </a:solidFill>
                <a:latin typeface="Myriad "/>
              </a:rPr>
              <a:t> country.</a:t>
            </a:r>
          </a:p>
          <a:p>
            <a:pPr lvl="1" algn="just"/>
            <a:r>
              <a:rPr lang="hu-HU" sz="1800" dirty="0">
                <a:solidFill>
                  <a:srgbClr val="002060"/>
                </a:solidFill>
                <a:latin typeface="Myriad "/>
              </a:rPr>
              <a:t>The </a:t>
            </a:r>
            <a:r>
              <a:rPr lang="hu-HU" sz="1800" dirty="0" err="1">
                <a:solidFill>
                  <a:srgbClr val="002060"/>
                </a:solidFill>
                <a:latin typeface="Myriad "/>
              </a:rPr>
              <a:t>reproducibility</a:t>
            </a:r>
            <a:r>
              <a:rPr lang="hu-HU" sz="1800" dirty="0">
                <a:solidFill>
                  <a:srgbClr val="002060"/>
                </a:solidFill>
                <a:latin typeface="Myriad "/>
              </a:rPr>
              <a:t> </a:t>
            </a:r>
            <a:r>
              <a:rPr lang="hu-HU" sz="1800" dirty="0" err="1">
                <a:solidFill>
                  <a:srgbClr val="002060"/>
                </a:solidFill>
                <a:latin typeface="Myriad "/>
              </a:rPr>
              <a:t>award</a:t>
            </a:r>
            <a:r>
              <a:rPr lang="hu-HU" sz="1800" dirty="0">
                <a:solidFill>
                  <a:srgbClr val="002060"/>
                </a:solidFill>
                <a:latin typeface="Myriad "/>
              </a:rPr>
              <a:t> is </a:t>
            </a:r>
            <a:r>
              <a:rPr lang="hu-HU" sz="1800" dirty="0" err="1">
                <a:solidFill>
                  <a:srgbClr val="002060"/>
                </a:solidFill>
                <a:latin typeface="Myriad "/>
              </a:rPr>
              <a:t>targeted</a:t>
            </a:r>
            <a:r>
              <a:rPr lang="hu-HU" sz="1800" dirty="0">
                <a:solidFill>
                  <a:srgbClr val="002060"/>
                </a:solidFill>
                <a:latin typeface="Myriad "/>
              </a:rPr>
              <a:t> </a:t>
            </a:r>
            <a:r>
              <a:rPr lang="hu-HU" sz="1800" dirty="0" err="1">
                <a:solidFill>
                  <a:srgbClr val="002060"/>
                </a:solidFill>
                <a:latin typeface="Myriad "/>
              </a:rPr>
              <a:t>at</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top 25%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accuracy</a:t>
            </a:r>
            <a:r>
              <a:rPr lang="hu-HU" sz="1800" dirty="0">
                <a:solidFill>
                  <a:srgbClr val="002060"/>
                </a:solidFill>
                <a:latin typeface="Myriad "/>
              </a:rPr>
              <a:t> </a:t>
            </a:r>
            <a:r>
              <a:rPr lang="hu-HU" sz="1800" dirty="0" err="1">
                <a:solidFill>
                  <a:srgbClr val="002060"/>
                </a:solidFill>
                <a:latin typeface="Myriad "/>
              </a:rPr>
              <a:t>competitors</a:t>
            </a:r>
            <a:r>
              <a:rPr lang="hu-HU" sz="1800" dirty="0">
                <a:solidFill>
                  <a:srgbClr val="002060"/>
                </a:solidFill>
                <a:latin typeface="Myriad "/>
              </a:rPr>
              <a:t> </a:t>
            </a:r>
            <a:r>
              <a:rPr lang="hu-HU" sz="1800" dirty="0" err="1">
                <a:solidFill>
                  <a:srgbClr val="002060"/>
                </a:solidFill>
                <a:latin typeface="Myriad "/>
              </a:rPr>
              <a:t>rewarding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most </a:t>
            </a:r>
            <a:r>
              <a:rPr lang="hu-HU" sz="1800" dirty="0" err="1">
                <a:solidFill>
                  <a:srgbClr val="002060"/>
                </a:solidFill>
                <a:latin typeface="Myriad "/>
              </a:rPr>
              <a:t>generalizable</a:t>
            </a:r>
            <a:r>
              <a:rPr lang="hu-HU" sz="1800" dirty="0">
                <a:solidFill>
                  <a:srgbClr val="002060"/>
                </a:solidFill>
                <a:latin typeface="Myriad "/>
              </a:rPr>
              <a:t> and </a:t>
            </a:r>
            <a:r>
              <a:rPr lang="hu-HU" sz="1800" dirty="0" err="1">
                <a:solidFill>
                  <a:srgbClr val="002060"/>
                </a:solidFill>
                <a:latin typeface="Myriad "/>
              </a:rPr>
              <a:t>best</a:t>
            </a:r>
            <a:r>
              <a:rPr lang="hu-HU" sz="1800" dirty="0">
                <a:solidFill>
                  <a:srgbClr val="002060"/>
                </a:solidFill>
                <a:latin typeface="Myriad "/>
              </a:rPr>
              <a:t> </a:t>
            </a:r>
            <a:r>
              <a:rPr lang="hu-HU" sz="1800" dirty="0" err="1">
                <a:solidFill>
                  <a:srgbClr val="002060"/>
                </a:solidFill>
                <a:latin typeface="Myriad "/>
              </a:rPr>
              <a:t>documented</a:t>
            </a:r>
            <a:r>
              <a:rPr lang="hu-HU" sz="1800" dirty="0">
                <a:solidFill>
                  <a:srgbClr val="002060"/>
                </a:solidFill>
                <a:latin typeface="Myriad "/>
              </a:rPr>
              <a:t> </a:t>
            </a:r>
            <a:r>
              <a:rPr lang="hu-HU" sz="1800" dirty="0" err="1">
                <a:solidFill>
                  <a:srgbClr val="002060"/>
                </a:solidFill>
                <a:latin typeface="Myriad "/>
              </a:rPr>
              <a:t>approach</a:t>
            </a:r>
            <a:r>
              <a:rPr lang="hu-HU" sz="1800" dirty="0">
                <a:solidFill>
                  <a:srgbClr val="002060"/>
                </a:solidFill>
                <a:latin typeface="Myriad "/>
              </a:rPr>
              <a:t>.</a:t>
            </a:r>
          </a:p>
          <a:p>
            <a:pPr algn="just"/>
            <a:r>
              <a:rPr lang="hu-HU" sz="2200" dirty="0">
                <a:solidFill>
                  <a:srgbClr val="002060"/>
                </a:solidFill>
                <a:latin typeface="Myriad "/>
              </a:rPr>
              <a:t>The </a:t>
            </a:r>
            <a:r>
              <a:rPr lang="hu-HU" sz="2200" dirty="0" err="1">
                <a:solidFill>
                  <a:srgbClr val="002060"/>
                </a:solidFill>
                <a:latin typeface="Myriad "/>
              </a:rPr>
              <a:t>algorithm</a:t>
            </a:r>
            <a:r>
              <a:rPr lang="hu-HU" sz="2200" dirty="0">
                <a:solidFill>
                  <a:srgbClr val="002060"/>
                </a:solidFill>
                <a:latin typeface="Myriad "/>
              </a:rPr>
              <a:t> I </a:t>
            </a:r>
            <a:r>
              <a:rPr lang="hu-HU" sz="2200" dirty="0" err="1">
                <a:solidFill>
                  <a:srgbClr val="002060"/>
                </a:solidFill>
                <a:latin typeface="Myriad "/>
              </a:rPr>
              <a:t>will</a:t>
            </a:r>
            <a:r>
              <a:rPr lang="hu-HU" sz="2200" dirty="0">
                <a:solidFill>
                  <a:srgbClr val="002060"/>
                </a:solidFill>
                <a:latin typeface="Myriad "/>
              </a:rPr>
              <a:t> </a:t>
            </a:r>
            <a:r>
              <a:rPr lang="hu-HU" sz="2200" dirty="0" err="1">
                <a:solidFill>
                  <a:srgbClr val="002060"/>
                </a:solidFill>
                <a:latin typeface="Myriad "/>
              </a:rPr>
              <a:t>present</a:t>
            </a:r>
            <a:r>
              <a:rPr lang="hu-HU" sz="2200" dirty="0">
                <a:solidFill>
                  <a:srgbClr val="002060"/>
                </a:solidFill>
                <a:latin typeface="Myriad "/>
              </a:rPr>
              <a:t> </a:t>
            </a:r>
            <a:r>
              <a:rPr lang="hu-HU" sz="2200" dirty="0" err="1">
                <a:solidFill>
                  <a:srgbClr val="002060"/>
                </a:solidFill>
                <a:latin typeface="Myriad "/>
              </a:rPr>
              <a:t>made</a:t>
            </a:r>
            <a:r>
              <a:rPr lang="hu-HU" sz="2200" dirty="0">
                <a:solidFill>
                  <a:srgbClr val="002060"/>
                </a:solidFill>
                <a:latin typeface="Myriad "/>
              </a:rPr>
              <a:t> </a:t>
            </a:r>
            <a:r>
              <a:rPr lang="hu-HU" sz="2200" dirty="0" err="1">
                <a:solidFill>
                  <a:srgbClr val="002060"/>
                </a:solidFill>
                <a:latin typeface="Myriad "/>
              </a:rPr>
              <a:t>predictions</a:t>
            </a:r>
            <a:r>
              <a:rPr lang="hu-HU" sz="2200" dirty="0">
                <a:solidFill>
                  <a:srgbClr val="002060"/>
                </a:solidFill>
                <a:latin typeface="Myriad "/>
              </a:rPr>
              <a:t> </a:t>
            </a:r>
            <a:r>
              <a:rPr lang="hu-HU" sz="2200" dirty="0" err="1">
                <a:solidFill>
                  <a:srgbClr val="002060"/>
                </a:solidFill>
                <a:latin typeface="Myriad "/>
              </a:rPr>
              <a:t>for</a:t>
            </a:r>
            <a:r>
              <a:rPr lang="hu-HU" sz="2200" dirty="0">
                <a:solidFill>
                  <a:srgbClr val="002060"/>
                </a:solidFill>
                <a:latin typeface="Myriad "/>
              </a:rPr>
              <a:t> PPI </a:t>
            </a:r>
            <a:r>
              <a:rPr lang="hu-HU" sz="2200" dirty="0" err="1">
                <a:solidFill>
                  <a:srgbClr val="002060"/>
                </a:solidFill>
                <a:latin typeface="Myriad "/>
              </a:rPr>
              <a:t>for</a:t>
            </a:r>
            <a:r>
              <a:rPr lang="hu-HU" sz="2200" dirty="0">
                <a:solidFill>
                  <a:srgbClr val="002060"/>
                </a:solidFill>
                <a:latin typeface="Myriad "/>
              </a:rPr>
              <a:t> 6 </a:t>
            </a:r>
            <a:r>
              <a:rPr lang="hu-HU" sz="2200" dirty="0" err="1">
                <a:solidFill>
                  <a:srgbClr val="002060"/>
                </a:solidFill>
                <a:latin typeface="Myriad "/>
              </a:rPr>
              <a:t>months</a:t>
            </a:r>
            <a:r>
              <a:rPr lang="hu-HU" sz="2200" dirty="0">
                <a:solidFill>
                  <a:srgbClr val="002060"/>
                </a:solidFill>
                <a:latin typeface="Myriad "/>
              </a:rPr>
              <a:t> and PVI </a:t>
            </a:r>
            <a:r>
              <a:rPr lang="hu-HU" sz="2200" dirty="0" err="1">
                <a:solidFill>
                  <a:srgbClr val="002060"/>
                </a:solidFill>
                <a:latin typeface="Myriad "/>
              </a:rPr>
              <a:t>for</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last </a:t>
            </a:r>
            <a:r>
              <a:rPr lang="hu-HU" sz="2200" dirty="0" err="1">
                <a:solidFill>
                  <a:srgbClr val="002060"/>
                </a:solidFill>
                <a:latin typeface="Myriad "/>
              </a:rPr>
              <a:t>few</a:t>
            </a:r>
            <a:r>
              <a:rPr lang="hu-HU" sz="2200" dirty="0">
                <a:solidFill>
                  <a:srgbClr val="002060"/>
                </a:solidFill>
                <a:latin typeface="Myriad "/>
              </a:rPr>
              <a:t>.</a:t>
            </a:r>
          </a:p>
        </p:txBody>
      </p:sp>
      <p:sp>
        <p:nvSpPr>
          <p:cNvPr id="4" name="Dia számának helye 3">
            <a:extLst>
              <a:ext uri="{FF2B5EF4-FFF2-40B4-BE49-F238E27FC236}">
                <a16:creationId xmlns:a16="http://schemas.microsoft.com/office/drawing/2014/main" id="{2987F5AC-26F4-4688-86E4-7AD017CD3D04}"/>
              </a:ext>
            </a:extLst>
          </p:cNvPr>
          <p:cNvSpPr>
            <a:spLocks noGrp="1"/>
          </p:cNvSpPr>
          <p:nvPr>
            <p:ph type="sldNum" sz="quarter" idx="12"/>
          </p:nvPr>
        </p:nvSpPr>
        <p:spPr/>
        <p:txBody>
          <a:bodyPr/>
          <a:lstStyle/>
          <a:p>
            <a:fld id="{80DEC6E1-F1C1-444D-8DA3-0621314F7DF1}" type="slidenum">
              <a:rPr lang="hu-HU" smtClean="0"/>
              <a:t>4</a:t>
            </a:fld>
            <a:endParaRPr lang="hu-HU"/>
          </a:p>
        </p:txBody>
      </p:sp>
      <p:sp>
        <p:nvSpPr>
          <p:cNvPr id="5" name="Szövegdoboz 4">
            <a:extLst>
              <a:ext uri="{FF2B5EF4-FFF2-40B4-BE49-F238E27FC236}">
                <a16:creationId xmlns:a16="http://schemas.microsoft.com/office/drawing/2014/main" id="{2A8193D1-F427-4BC6-BB92-32AFE71D746C}"/>
              </a:ext>
            </a:extLst>
          </p:cNvPr>
          <p:cNvSpPr txBox="1"/>
          <p:nvPr/>
        </p:nvSpPr>
        <p:spPr>
          <a:xfrm>
            <a:off x="561560" y="243715"/>
            <a:ext cx="10591800" cy="646331"/>
          </a:xfrm>
          <a:prstGeom prst="rect">
            <a:avLst/>
          </a:prstGeom>
          <a:noFill/>
        </p:spPr>
        <p:txBody>
          <a:bodyPr wrap="square" rtlCol="0">
            <a:spAutoFit/>
          </a:bodyPr>
          <a:lstStyle/>
          <a:p>
            <a:pPr algn="ctr"/>
            <a:r>
              <a:rPr lang="hu-HU" sz="3600" b="1" dirty="0">
                <a:solidFill>
                  <a:srgbClr val="002060"/>
                </a:solidFill>
                <a:latin typeface="Myriad "/>
              </a:rPr>
              <a:t>European Statistics Awards </a:t>
            </a:r>
            <a:r>
              <a:rPr lang="hu-HU" sz="3600" b="1" dirty="0" err="1">
                <a:solidFill>
                  <a:srgbClr val="002060"/>
                </a:solidFill>
                <a:latin typeface="Myriad "/>
              </a:rPr>
              <a:t>for</a:t>
            </a:r>
            <a:r>
              <a:rPr lang="hu-HU" sz="3600" b="1" dirty="0">
                <a:solidFill>
                  <a:srgbClr val="002060"/>
                </a:solidFill>
                <a:latin typeface="Myriad "/>
              </a:rPr>
              <a:t> Nowcasting</a:t>
            </a:r>
          </a:p>
        </p:txBody>
      </p:sp>
    </p:spTree>
    <p:extLst>
      <p:ext uri="{BB962C8B-B14F-4D97-AF65-F5344CB8AC3E}">
        <p14:creationId xmlns:p14="http://schemas.microsoft.com/office/powerpoint/2010/main" val="766562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3A11E9C-33AC-4110-89CE-16ED482D962A}"/>
              </a:ext>
            </a:extLst>
          </p:cNvPr>
          <p:cNvSpPr>
            <a:spLocks noGrp="1"/>
          </p:cNvSpPr>
          <p:nvPr>
            <p:ph type="title"/>
          </p:nvPr>
        </p:nvSpPr>
        <p:spPr>
          <a:xfrm>
            <a:off x="838200" y="365125"/>
            <a:ext cx="10515600" cy="962743"/>
          </a:xfrm>
        </p:spPr>
        <p:txBody>
          <a:bodyPr/>
          <a:lstStyle/>
          <a:p>
            <a:pPr algn="ctr"/>
            <a:r>
              <a:rPr lang="hu-HU" sz="3600" b="1" dirty="0" err="1">
                <a:solidFill>
                  <a:srgbClr val="002060"/>
                </a:solidFill>
                <a:latin typeface="Myriad "/>
                <a:ea typeface="+mn-ea"/>
                <a:cs typeface="+mn-cs"/>
              </a:rPr>
              <a:t>Goal</a:t>
            </a:r>
            <a:r>
              <a:rPr lang="hu-HU" sz="3600" b="1" dirty="0">
                <a:solidFill>
                  <a:srgbClr val="002060"/>
                </a:solidFill>
                <a:latin typeface="Myriad "/>
                <a:ea typeface="+mn-ea"/>
                <a:cs typeface="+mn-cs"/>
              </a:rPr>
              <a:t> of </a:t>
            </a:r>
            <a:r>
              <a:rPr lang="hu-HU" sz="3600" b="1" dirty="0" err="1">
                <a:solidFill>
                  <a:srgbClr val="002060"/>
                </a:solidFill>
                <a:latin typeface="Myriad "/>
                <a:ea typeface="+mn-ea"/>
                <a:cs typeface="+mn-cs"/>
              </a:rPr>
              <a:t>the</a:t>
            </a:r>
            <a:r>
              <a:rPr lang="hu-HU" sz="3600" b="1" dirty="0">
                <a:solidFill>
                  <a:srgbClr val="002060"/>
                </a:solidFill>
                <a:latin typeface="Myriad "/>
                <a:ea typeface="+mn-ea"/>
                <a:cs typeface="+mn-cs"/>
              </a:rPr>
              <a:t> Project</a:t>
            </a:r>
          </a:p>
        </p:txBody>
      </p:sp>
      <p:sp>
        <p:nvSpPr>
          <p:cNvPr id="3" name="Tartalom helye 2">
            <a:extLst>
              <a:ext uri="{FF2B5EF4-FFF2-40B4-BE49-F238E27FC236}">
                <a16:creationId xmlns:a16="http://schemas.microsoft.com/office/drawing/2014/main" id="{40587FB5-B5B1-441B-96E6-2973974BAAFB}"/>
              </a:ext>
            </a:extLst>
          </p:cNvPr>
          <p:cNvSpPr>
            <a:spLocks noGrp="1"/>
          </p:cNvSpPr>
          <p:nvPr>
            <p:ph idx="1"/>
          </p:nvPr>
        </p:nvSpPr>
        <p:spPr/>
        <p:txBody>
          <a:bodyPr>
            <a:normAutofit/>
          </a:bodyPr>
          <a:lstStyle/>
          <a:p>
            <a:pPr algn="just"/>
            <a:r>
              <a:rPr lang="hu-HU" sz="2200" dirty="0" err="1">
                <a:solidFill>
                  <a:srgbClr val="002060"/>
                </a:solidFill>
                <a:latin typeface="Myriad "/>
              </a:rPr>
              <a:t>We</a:t>
            </a:r>
            <a:r>
              <a:rPr lang="hu-HU" sz="2200" dirty="0">
                <a:solidFill>
                  <a:srgbClr val="002060"/>
                </a:solidFill>
                <a:latin typeface="Myriad "/>
              </a:rPr>
              <a:t> </a:t>
            </a:r>
            <a:r>
              <a:rPr lang="hu-HU" sz="2200" dirty="0" err="1">
                <a:solidFill>
                  <a:srgbClr val="002060"/>
                </a:solidFill>
                <a:latin typeface="Myriad "/>
              </a:rPr>
              <a:t>focused</a:t>
            </a:r>
            <a:r>
              <a:rPr lang="hu-HU" sz="2200" dirty="0">
                <a:solidFill>
                  <a:srgbClr val="002060"/>
                </a:solidFill>
                <a:latin typeface="Myriad "/>
              </a:rPr>
              <a:t> </a:t>
            </a:r>
            <a:r>
              <a:rPr lang="hu-HU" sz="2200" dirty="0" err="1">
                <a:solidFill>
                  <a:srgbClr val="002060"/>
                </a:solidFill>
                <a:latin typeface="Myriad "/>
              </a:rPr>
              <a:t>on</a:t>
            </a:r>
            <a:r>
              <a:rPr lang="hu-HU" sz="2200" dirty="0">
                <a:solidFill>
                  <a:srgbClr val="002060"/>
                </a:solidFill>
                <a:latin typeface="Myriad "/>
              </a:rPr>
              <a:t> </a:t>
            </a:r>
            <a:r>
              <a:rPr lang="hu-HU" sz="2200" dirty="0" err="1">
                <a:solidFill>
                  <a:srgbClr val="002060"/>
                </a:solidFill>
                <a:latin typeface="Myriad "/>
              </a:rPr>
              <a:t>creating</a:t>
            </a:r>
            <a:r>
              <a:rPr lang="hu-HU" sz="2200" dirty="0">
                <a:solidFill>
                  <a:srgbClr val="002060"/>
                </a:solidFill>
                <a:latin typeface="Myriad "/>
              </a:rPr>
              <a:t> a </a:t>
            </a:r>
            <a:r>
              <a:rPr lang="hu-HU" sz="2200" dirty="0" err="1">
                <a:solidFill>
                  <a:srgbClr val="002060"/>
                </a:solidFill>
                <a:latin typeface="Myriad "/>
              </a:rPr>
              <a:t>general</a:t>
            </a:r>
            <a:r>
              <a:rPr lang="hu-HU" sz="2200" dirty="0">
                <a:solidFill>
                  <a:srgbClr val="002060"/>
                </a:solidFill>
                <a:latin typeface="Myriad "/>
              </a:rPr>
              <a:t> </a:t>
            </a:r>
            <a:r>
              <a:rPr lang="hu-HU" sz="2200" dirty="0" err="1">
                <a:solidFill>
                  <a:srgbClr val="002060"/>
                </a:solidFill>
                <a:latin typeface="Myriad "/>
              </a:rPr>
              <a:t>method</a:t>
            </a:r>
            <a:r>
              <a:rPr lang="hu-HU" sz="2200" dirty="0">
                <a:solidFill>
                  <a:srgbClr val="002060"/>
                </a:solidFill>
                <a:latin typeface="Myriad "/>
              </a:rPr>
              <a:t> </a:t>
            </a:r>
            <a:r>
              <a:rPr lang="hu-HU" sz="2200" dirty="0" err="1">
                <a:solidFill>
                  <a:srgbClr val="002060"/>
                </a:solidFill>
                <a:latin typeface="Myriad "/>
              </a:rPr>
              <a:t>that</a:t>
            </a:r>
            <a:r>
              <a:rPr lang="hu-HU" sz="2200" dirty="0">
                <a:solidFill>
                  <a:srgbClr val="002060"/>
                </a:solidFill>
                <a:latin typeface="Myriad "/>
              </a:rPr>
              <a:t> </a:t>
            </a:r>
            <a:r>
              <a:rPr lang="hu-HU" sz="2200" dirty="0" err="1">
                <a:solidFill>
                  <a:srgbClr val="002060"/>
                </a:solidFill>
                <a:latin typeface="Myriad "/>
              </a:rPr>
              <a:t>could</a:t>
            </a:r>
            <a:r>
              <a:rPr lang="hu-HU" sz="2200" dirty="0">
                <a:solidFill>
                  <a:srgbClr val="002060"/>
                </a:solidFill>
                <a:latin typeface="Myriad "/>
              </a:rPr>
              <a:t> </a:t>
            </a:r>
            <a:r>
              <a:rPr lang="hu-HU" sz="2200" dirty="0" err="1">
                <a:solidFill>
                  <a:srgbClr val="002060"/>
                </a:solidFill>
                <a:latin typeface="Myriad "/>
              </a:rPr>
              <a:t>predict</a:t>
            </a:r>
            <a:r>
              <a:rPr lang="hu-HU" sz="2200" dirty="0">
                <a:solidFill>
                  <a:srgbClr val="002060"/>
                </a:solidFill>
                <a:latin typeface="Myriad "/>
              </a:rPr>
              <a:t> </a:t>
            </a:r>
            <a:r>
              <a:rPr lang="hu-HU" sz="2200" dirty="0" err="1">
                <a:solidFill>
                  <a:srgbClr val="002060"/>
                </a:solidFill>
                <a:latin typeface="Myriad "/>
              </a:rPr>
              <a:t>any</a:t>
            </a:r>
            <a:r>
              <a:rPr lang="hu-HU" sz="2200" dirty="0">
                <a:solidFill>
                  <a:srgbClr val="002060"/>
                </a:solidFill>
                <a:latin typeface="Myriad "/>
              </a:rPr>
              <a:t> </a:t>
            </a:r>
            <a:r>
              <a:rPr lang="hu-HU" sz="2200" dirty="0" err="1">
                <a:solidFill>
                  <a:srgbClr val="002060"/>
                </a:solidFill>
                <a:latin typeface="Myriad "/>
              </a:rPr>
              <a:t>time</a:t>
            </a:r>
            <a:r>
              <a:rPr lang="hu-HU" sz="2200" dirty="0">
                <a:solidFill>
                  <a:srgbClr val="002060"/>
                </a:solidFill>
                <a:latin typeface="Myriad "/>
              </a:rPr>
              <a:t> </a:t>
            </a:r>
            <a:r>
              <a:rPr lang="hu-HU" sz="2200" dirty="0" err="1">
                <a:solidFill>
                  <a:srgbClr val="002060"/>
                </a:solidFill>
                <a:latin typeface="Myriad "/>
              </a:rPr>
              <a:t>series</a:t>
            </a:r>
            <a:r>
              <a:rPr lang="hu-HU" sz="2200" dirty="0">
                <a:solidFill>
                  <a:srgbClr val="002060"/>
                </a:solidFill>
                <a:latin typeface="Myriad "/>
              </a:rPr>
              <a:t> </a:t>
            </a:r>
            <a:r>
              <a:rPr lang="hu-HU" sz="2200" dirty="0" err="1">
                <a:solidFill>
                  <a:srgbClr val="002060"/>
                </a:solidFill>
                <a:latin typeface="Myriad "/>
              </a:rPr>
              <a:t>with</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appropriate</a:t>
            </a:r>
            <a:r>
              <a:rPr lang="hu-HU" sz="2200" dirty="0">
                <a:solidFill>
                  <a:srgbClr val="002060"/>
                </a:solidFill>
                <a:latin typeface="Myriad "/>
              </a:rPr>
              <a:t> </a:t>
            </a:r>
            <a:r>
              <a:rPr lang="hu-HU" sz="2200" dirty="0" err="1">
                <a:solidFill>
                  <a:srgbClr val="002060"/>
                </a:solidFill>
                <a:latin typeface="Myriad "/>
              </a:rPr>
              <a:t>auxiliary</a:t>
            </a:r>
            <a:r>
              <a:rPr lang="hu-HU" sz="2200" dirty="0">
                <a:solidFill>
                  <a:srgbClr val="002060"/>
                </a:solidFill>
                <a:latin typeface="Myriad "/>
              </a:rPr>
              <a:t> </a:t>
            </a:r>
            <a:r>
              <a:rPr lang="hu-HU" sz="2200" dirty="0" err="1">
                <a:solidFill>
                  <a:srgbClr val="002060"/>
                </a:solidFill>
                <a:latin typeface="Myriad "/>
              </a:rPr>
              <a:t>data</a:t>
            </a:r>
            <a:r>
              <a:rPr lang="hu-HU" sz="2200" dirty="0">
                <a:solidFill>
                  <a:srgbClr val="002060"/>
                </a:solidFill>
                <a:latin typeface="Myriad "/>
              </a:rPr>
              <a:t>.</a:t>
            </a:r>
          </a:p>
          <a:p>
            <a:pPr algn="just"/>
            <a:r>
              <a:rPr lang="hu-HU" sz="2200" dirty="0" err="1">
                <a:solidFill>
                  <a:srgbClr val="002060"/>
                </a:solidFill>
                <a:latin typeface="Myriad "/>
              </a:rPr>
              <a:t>Therefore</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aim</a:t>
            </a:r>
            <a:r>
              <a:rPr lang="hu-HU" sz="2200" dirty="0">
                <a:solidFill>
                  <a:srgbClr val="002060"/>
                </a:solidFill>
                <a:latin typeface="Myriad "/>
              </a:rPr>
              <a:t> </a:t>
            </a:r>
            <a:r>
              <a:rPr lang="hu-HU" sz="2200" dirty="0" err="1">
                <a:solidFill>
                  <a:srgbClr val="002060"/>
                </a:solidFill>
                <a:latin typeface="Myriad "/>
              </a:rPr>
              <a:t>was</a:t>
            </a:r>
            <a:r>
              <a:rPr lang="hu-HU" sz="2200" dirty="0">
                <a:solidFill>
                  <a:srgbClr val="002060"/>
                </a:solidFill>
                <a:latin typeface="Myriad "/>
              </a:rPr>
              <a:t> </a:t>
            </a:r>
            <a:r>
              <a:rPr lang="hu-HU" sz="2200" dirty="0" err="1">
                <a:solidFill>
                  <a:srgbClr val="002060"/>
                </a:solidFill>
                <a:latin typeface="Myriad "/>
              </a:rPr>
              <a:t>to</a:t>
            </a:r>
            <a:r>
              <a:rPr lang="hu-HU" sz="2200" dirty="0">
                <a:solidFill>
                  <a:srgbClr val="002060"/>
                </a:solidFill>
                <a:latin typeface="Myriad "/>
              </a:rPr>
              <a:t> </a:t>
            </a:r>
            <a:r>
              <a:rPr lang="hu-HU" sz="2200" dirty="0" err="1">
                <a:solidFill>
                  <a:srgbClr val="002060"/>
                </a:solidFill>
                <a:latin typeface="Myriad "/>
              </a:rPr>
              <a:t>give</a:t>
            </a:r>
            <a:r>
              <a:rPr lang="hu-HU" sz="2200" dirty="0">
                <a:solidFill>
                  <a:srgbClr val="002060"/>
                </a:solidFill>
                <a:latin typeface="Myriad "/>
              </a:rPr>
              <a:t> </a:t>
            </a:r>
            <a:r>
              <a:rPr lang="hu-HU" sz="2200" dirty="0" err="1">
                <a:solidFill>
                  <a:srgbClr val="002060"/>
                </a:solidFill>
                <a:latin typeface="Myriad "/>
              </a:rPr>
              <a:t>predictions</a:t>
            </a:r>
            <a:r>
              <a:rPr lang="hu-HU" sz="2200" dirty="0">
                <a:solidFill>
                  <a:srgbClr val="002060"/>
                </a:solidFill>
                <a:latin typeface="Myriad "/>
              </a:rPr>
              <a:t> </a:t>
            </a:r>
            <a:r>
              <a:rPr lang="hu-HU" sz="2200" dirty="0" err="1">
                <a:solidFill>
                  <a:srgbClr val="002060"/>
                </a:solidFill>
                <a:latin typeface="Myriad "/>
              </a:rPr>
              <a:t>for</a:t>
            </a:r>
            <a:r>
              <a:rPr lang="hu-HU" sz="2200" dirty="0">
                <a:solidFill>
                  <a:srgbClr val="002060"/>
                </a:solidFill>
                <a:latin typeface="Myriad "/>
              </a:rPr>
              <a:t> </a:t>
            </a:r>
            <a:r>
              <a:rPr lang="hu-HU" sz="2200" dirty="0" err="1">
                <a:solidFill>
                  <a:srgbClr val="002060"/>
                </a:solidFill>
                <a:latin typeface="Myriad "/>
              </a:rPr>
              <a:t>all</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participating</a:t>
            </a:r>
            <a:r>
              <a:rPr lang="hu-HU" sz="2200" dirty="0">
                <a:solidFill>
                  <a:srgbClr val="002060"/>
                </a:solidFill>
                <a:latin typeface="Myriad "/>
              </a:rPr>
              <a:t> </a:t>
            </a:r>
            <a:r>
              <a:rPr lang="hu-HU" sz="2200" dirty="0" err="1">
                <a:solidFill>
                  <a:srgbClr val="002060"/>
                </a:solidFill>
                <a:latin typeface="Myriad "/>
              </a:rPr>
              <a:t>countries</a:t>
            </a:r>
            <a:r>
              <a:rPr lang="hu-HU" sz="2200" dirty="0">
                <a:solidFill>
                  <a:srgbClr val="002060"/>
                </a:solidFill>
                <a:latin typeface="Myriad "/>
              </a:rPr>
              <a:t> (26).</a:t>
            </a:r>
          </a:p>
          <a:p>
            <a:pPr algn="just"/>
            <a:r>
              <a:rPr lang="hu-HU" sz="2200" dirty="0" err="1">
                <a:solidFill>
                  <a:srgbClr val="002060"/>
                </a:solidFill>
                <a:latin typeface="Myriad "/>
              </a:rPr>
              <a:t>Unfortunately</a:t>
            </a:r>
            <a:r>
              <a:rPr lang="hu-HU" sz="2200" dirty="0">
                <a:solidFill>
                  <a:srgbClr val="002060"/>
                </a:solidFill>
                <a:latin typeface="Myriad "/>
              </a:rPr>
              <a:t>, </a:t>
            </a:r>
            <a:r>
              <a:rPr lang="hu-HU" sz="2200" dirty="0" err="1">
                <a:solidFill>
                  <a:srgbClr val="002060"/>
                </a:solidFill>
                <a:latin typeface="Myriad "/>
              </a:rPr>
              <a:t>only</a:t>
            </a:r>
            <a:r>
              <a:rPr lang="hu-HU" sz="2200" dirty="0">
                <a:solidFill>
                  <a:srgbClr val="002060"/>
                </a:solidFill>
                <a:latin typeface="Myriad "/>
              </a:rPr>
              <a:t> </a:t>
            </a:r>
            <a:r>
              <a:rPr lang="hu-HU" sz="2200" dirty="0" err="1">
                <a:solidFill>
                  <a:srgbClr val="002060"/>
                </a:solidFill>
                <a:latin typeface="Myriad "/>
              </a:rPr>
              <a:t>competed</a:t>
            </a:r>
            <a:r>
              <a:rPr lang="hu-HU" sz="2200" dirty="0">
                <a:solidFill>
                  <a:srgbClr val="002060"/>
                </a:solidFill>
                <a:latin typeface="Myriad "/>
              </a:rPr>
              <a:t> </a:t>
            </a:r>
            <a:r>
              <a:rPr lang="hu-HU" sz="2200" dirty="0" err="1">
                <a:solidFill>
                  <a:srgbClr val="002060"/>
                </a:solidFill>
                <a:latin typeface="Myriad "/>
              </a:rPr>
              <a:t>since</a:t>
            </a:r>
            <a:r>
              <a:rPr lang="hu-HU" sz="2200" dirty="0">
                <a:solidFill>
                  <a:srgbClr val="002060"/>
                </a:solidFill>
                <a:latin typeface="Myriad "/>
              </a:rPr>
              <a:t> November, </a:t>
            </a:r>
            <a:r>
              <a:rPr lang="hu-HU" sz="2200" dirty="0" err="1">
                <a:solidFill>
                  <a:srgbClr val="002060"/>
                </a:solidFill>
                <a:latin typeface="Myriad "/>
              </a:rPr>
              <a:t>as</a:t>
            </a:r>
            <a:r>
              <a:rPr lang="hu-HU" sz="2200" dirty="0">
                <a:solidFill>
                  <a:srgbClr val="002060"/>
                </a:solidFill>
                <a:latin typeface="Myriad "/>
              </a:rPr>
              <a:t> </a:t>
            </a:r>
            <a:r>
              <a:rPr lang="hu-HU" sz="2200" dirty="0" err="1">
                <a:solidFill>
                  <a:srgbClr val="002060"/>
                </a:solidFill>
                <a:latin typeface="Myriad "/>
              </a:rPr>
              <a:t>it</a:t>
            </a:r>
            <a:r>
              <a:rPr lang="hu-HU" sz="2200" dirty="0">
                <a:solidFill>
                  <a:srgbClr val="002060"/>
                </a:solidFill>
                <a:latin typeface="Myriad "/>
              </a:rPr>
              <a:t> </a:t>
            </a:r>
            <a:r>
              <a:rPr lang="hu-HU" sz="2200" dirty="0" err="1">
                <a:solidFill>
                  <a:srgbClr val="002060"/>
                </a:solidFill>
                <a:latin typeface="Myriad "/>
              </a:rPr>
              <a:t>took</a:t>
            </a:r>
            <a:r>
              <a:rPr lang="hu-HU" sz="2200" dirty="0">
                <a:solidFill>
                  <a:srgbClr val="002060"/>
                </a:solidFill>
                <a:latin typeface="Myriad "/>
              </a:rPr>
              <a:t> </a:t>
            </a:r>
            <a:r>
              <a:rPr lang="hu-HU" sz="2200" dirty="0" err="1">
                <a:solidFill>
                  <a:srgbClr val="002060"/>
                </a:solidFill>
                <a:latin typeface="Myriad "/>
              </a:rPr>
              <a:t>some</a:t>
            </a:r>
            <a:r>
              <a:rPr lang="hu-HU" sz="2200" dirty="0">
                <a:solidFill>
                  <a:srgbClr val="002060"/>
                </a:solidFill>
                <a:latin typeface="Myriad "/>
              </a:rPr>
              <a:t> </a:t>
            </a:r>
            <a:r>
              <a:rPr lang="hu-HU" sz="2200" dirty="0" err="1">
                <a:solidFill>
                  <a:srgbClr val="002060"/>
                </a:solidFill>
                <a:latin typeface="Myriad "/>
              </a:rPr>
              <a:t>time</a:t>
            </a:r>
            <a:r>
              <a:rPr lang="hu-HU" sz="2200" dirty="0">
                <a:solidFill>
                  <a:srgbClr val="002060"/>
                </a:solidFill>
                <a:latin typeface="Myriad "/>
              </a:rPr>
              <a:t> </a:t>
            </a:r>
            <a:r>
              <a:rPr lang="hu-HU" sz="2200" dirty="0" err="1">
                <a:solidFill>
                  <a:srgbClr val="002060"/>
                </a:solidFill>
                <a:latin typeface="Myriad "/>
              </a:rPr>
              <a:t>to</a:t>
            </a:r>
            <a:r>
              <a:rPr lang="hu-HU" sz="2200" dirty="0">
                <a:solidFill>
                  <a:srgbClr val="002060"/>
                </a:solidFill>
                <a:latin typeface="Myriad "/>
              </a:rPr>
              <a:t> </a:t>
            </a:r>
            <a:r>
              <a:rPr lang="hu-HU" sz="2200" dirty="0" err="1">
                <a:solidFill>
                  <a:srgbClr val="002060"/>
                </a:solidFill>
                <a:latin typeface="Myriad "/>
              </a:rPr>
              <a:t>develop</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method</a:t>
            </a:r>
            <a:r>
              <a:rPr lang="hu-HU" sz="2200" dirty="0">
                <a:solidFill>
                  <a:srgbClr val="002060"/>
                </a:solidFill>
                <a:latin typeface="Myriad "/>
              </a:rPr>
              <a:t> </a:t>
            </a:r>
            <a:r>
              <a:rPr lang="hu-HU" sz="2200" dirty="0" err="1">
                <a:solidFill>
                  <a:srgbClr val="002060"/>
                </a:solidFill>
                <a:latin typeface="Myriad "/>
              </a:rPr>
              <a:t>appropriately</a:t>
            </a:r>
            <a:r>
              <a:rPr lang="hu-HU" sz="2200" dirty="0">
                <a:solidFill>
                  <a:srgbClr val="002060"/>
                </a:solidFill>
                <a:latin typeface="Myriad "/>
              </a:rPr>
              <a:t>.</a:t>
            </a:r>
          </a:p>
          <a:p>
            <a:pPr algn="just"/>
            <a:r>
              <a:rPr lang="hu-HU" sz="2200" dirty="0" err="1">
                <a:solidFill>
                  <a:srgbClr val="002060"/>
                </a:solidFill>
                <a:latin typeface="Myriad "/>
              </a:rPr>
              <a:t>It</a:t>
            </a:r>
            <a:r>
              <a:rPr lang="hu-HU" sz="2200" dirty="0">
                <a:solidFill>
                  <a:srgbClr val="002060"/>
                </a:solidFill>
                <a:latin typeface="Myriad "/>
              </a:rPr>
              <a:t> </a:t>
            </a:r>
            <a:r>
              <a:rPr lang="hu-HU" sz="2200" dirty="0" err="1">
                <a:solidFill>
                  <a:srgbClr val="002060"/>
                </a:solidFill>
                <a:latin typeface="Myriad "/>
              </a:rPr>
              <a:t>was</a:t>
            </a:r>
            <a:r>
              <a:rPr lang="hu-HU" sz="2200" dirty="0">
                <a:solidFill>
                  <a:srgbClr val="002060"/>
                </a:solidFill>
                <a:latin typeface="Myriad "/>
              </a:rPr>
              <a:t> </a:t>
            </a:r>
            <a:r>
              <a:rPr lang="hu-HU" sz="2200" dirty="0" err="1">
                <a:solidFill>
                  <a:srgbClr val="002060"/>
                </a:solidFill>
                <a:latin typeface="Myriad "/>
              </a:rPr>
              <a:t>also</a:t>
            </a:r>
            <a:r>
              <a:rPr lang="hu-HU" sz="2200" dirty="0">
                <a:solidFill>
                  <a:srgbClr val="002060"/>
                </a:solidFill>
                <a:latin typeface="Myriad "/>
              </a:rPr>
              <a:t>, a </a:t>
            </a:r>
            <a:r>
              <a:rPr lang="hu-HU" sz="2200" dirty="0" err="1">
                <a:solidFill>
                  <a:srgbClr val="002060"/>
                </a:solidFill>
                <a:latin typeface="Myriad "/>
              </a:rPr>
              <a:t>goal</a:t>
            </a:r>
            <a:r>
              <a:rPr lang="hu-HU" sz="2200" dirty="0">
                <a:solidFill>
                  <a:srgbClr val="002060"/>
                </a:solidFill>
                <a:latin typeface="Myriad "/>
              </a:rPr>
              <a:t> </a:t>
            </a:r>
            <a:r>
              <a:rPr lang="hu-HU" sz="2200" dirty="0" err="1">
                <a:solidFill>
                  <a:srgbClr val="002060"/>
                </a:solidFill>
                <a:latin typeface="Myriad "/>
              </a:rPr>
              <a:t>to</a:t>
            </a:r>
            <a:r>
              <a:rPr lang="hu-HU" sz="2200" dirty="0">
                <a:solidFill>
                  <a:srgbClr val="002060"/>
                </a:solidFill>
                <a:latin typeface="Myriad "/>
              </a:rPr>
              <a:t> </a:t>
            </a:r>
            <a:r>
              <a:rPr lang="hu-HU" sz="2200" dirty="0" err="1">
                <a:solidFill>
                  <a:srgbClr val="002060"/>
                </a:solidFill>
                <a:latin typeface="Myriad "/>
              </a:rPr>
              <a:t>create</a:t>
            </a:r>
            <a:r>
              <a:rPr lang="hu-HU" sz="2200" dirty="0">
                <a:solidFill>
                  <a:srgbClr val="002060"/>
                </a:solidFill>
                <a:latin typeface="Myriad "/>
              </a:rPr>
              <a:t> a </a:t>
            </a:r>
            <a:r>
              <a:rPr lang="hu-HU" sz="2200" dirty="0" err="1">
                <a:solidFill>
                  <a:srgbClr val="002060"/>
                </a:solidFill>
                <a:latin typeface="Myriad "/>
              </a:rPr>
              <a:t>method</a:t>
            </a:r>
            <a:r>
              <a:rPr lang="hu-HU" sz="2200" dirty="0">
                <a:solidFill>
                  <a:srgbClr val="002060"/>
                </a:solidFill>
                <a:latin typeface="Myriad "/>
              </a:rPr>
              <a:t> </a:t>
            </a:r>
            <a:r>
              <a:rPr lang="hu-HU" sz="2200" dirty="0" err="1">
                <a:solidFill>
                  <a:srgbClr val="002060"/>
                </a:solidFill>
                <a:latin typeface="Myriad "/>
              </a:rPr>
              <a:t>that</a:t>
            </a:r>
            <a:r>
              <a:rPr lang="hu-HU" sz="2200" dirty="0">
                <a:solidFill>
                  <a:srgbClr val="002060"/>
                </a:solidFill>
                <a:latin typeface="Myriad "/>
              </a:rPr>
              <a:t> is </a:t>
            </a:r>
            <a:r>
              <a:rPr lang="hu-HU" sz="2200" dirty="0" err="1">
                <a:solidFill>
                  <a:srgbClr val="002060"/>
                </a:solidFill>
                <a:latin typeface="Myriad "/>
              </a:rPr>
              <a:t>accurate</a:t>
            </a:r>
            <a:r>
              <a:rPr lang="hu-HU" sz="2200" dirty="0">
                <a:solidFill>
                  <a:srgbClr val="002060"/>
                </a:solidFill>
                <a:latin typeface="Myriad "/>
              </a:rPr>
              <a:t> </a:t>
            </a:r>
            <a:r>
              <a:rPr lang="hu-HU" sz="2200" dirty="0" err="1">
                <a:solidFill>
                  <a:srgbClr val="002060"/>
                </a:solidFill>
                <a:latin typeface="Myriad "/>
              </a:rPr>
              <a:t>enough</a:t>
            </a:r>
            <a:r>
              <a:rPr lang="hu-HU" sz="2200" dirty="0">
                <a:solidFill>
                  <a:srgbClr val="002060"/>
                </a:solidFill>
                <a:latin typeface="Myriad "/>
              </a:rPr>
              <a:t> </a:t>
            </a:r>
            <a:r>
              <a:rPr lang="hu-HU" sz="2200" dirty="0" err="1">
                <a:solidFill>
                  <a:srgbClr val="002060"/>
                </a:solidFill>
                <a:latin typeface="Myriad "/>
              </a:rPr>
              <a:t>so</a:t>
            </a:r>
            <a:r>
              <a:rPr lang="hu-HU" sz="2200" dirty="0">
                <a:solidFill>
                  <a:srgbClr val="002060"/>
                </a:solidFill>
                <a:latin typeface="Myriad "/>
              </a:rPr>
              <a:t> </a:t>
            </a:r>
            <a:r>
              <a:rPr lang="hu-HU" sz="2200" dirty="0" err="1">
                <a:solidFill>
                  <a:srgbClr val="002060"/>
                </a:solidFill>
                <a:latin typeface="Myriad "/>
              </a:rPr>
              <a:t>it</a:t>
            </a:r>
            <a:r>
              <a:rPr lang="hu-HU" sz="2200" dirty="0">
                <a:solidFill>
                  <a:srgbClr val="002060"/>
                </a:solidFill>
                <a:latin typeface="Myriad "/>
              </a:rPr>
              <a:t> </a:t>
            </a:r>
            <a:r>
              <a:rPr lang="hu-HU" sz="2200" dirty="0" err="1">
                <a:solidFill>
                  <a:srgbClr val="002060"/>
                </a:solidFill>
                <a:latin typeface="Myriad "/>
              </a:rPr>
              <a:t>might</a:t>
            </a:r>
            <a:r>
              <a:rPr lang="hu-HU" sz="2200" dirty="0">
                <a:solidFill>
                  <a:srgbClr val="002060"/>
                </a:solidFill>
                <a:latin typeface="Myriad "/>
              </a:rPr>
              <a:t> be </a:t>
            </a:r>
            <a:r>
              <a:rPr lang="hu-HU" sz="2200" dirty="0" err="1">
                <a:solidFill>
                  <a:srgbClr val="002060"/>
                </a:solidFill>
                <a:latin typeface="Myriad "/>
              </a:rPr>
              <a:t>implemented</a:t>
            </a:r>
            <a:r>
              <a:rPr lang="hu-HU" sz="2200" dirty="0">
                <a:solidFill>
                  <a:srgbClr val="002060"/>
                </a:solidFill>
                <a:latin typeface="Myriad "/>
              </a:rPr>
              <a:t> </a:t>
            </a:r>
            <a:r>
              <a:rPr lang="hu-HU" sz="2200" dirty="0" err="1">
                <a:solidFill>
                  <a:srgbClr val="002060"/>
                </a:solidFill>
                <a:latin typeface="Myriad "/>
              </a:rPr>
              <a:t>later</a:t>
            </a:r>
            <a:r>
              <a:rPr lang="hu-HU" sz="2200" dirty="0">
                <a:solidFill>
                  <a:srgbClr val="002060"/>
                </a:solidFill>
                <a:latin typeface="Myriad "/>
              </a:rPr>
              <a:t> </a:t>
            </a:r>
            <a:r>
              <a:rPr lang="hu-HU" sz="2200" dirty="0" err="1">
                <a:solidFill>
                  <a:srgbClr val="002060"/>
                </a:solidFill>
                <a:latin typeface="Myriad "/>
              </a:rPr>
              <a:t>on</a:t>
            </a:r>
            <a:r>
              <a:rPr lang="hu-HU" sz="2200" dirty="0">
                <a:solidFill>
                  <a:srgbClr val="002060"/>
                </a:solidFill>
                <a:latin typeface="Myriad "/>
              </a:rPr>
              <a:t> </a:t>
            </a:r>
            <a:r>
              <a:rPr lang="hu-HU" sz="2200" dirty="0" err="1">
                <a:solidFill>
                  <a:srgbClr val="002060"/>
                </a:solidFill>
                <a:latin typeface="Myriad "/>
              </a:rPr>
              <a:t>as</a:t>
            </a:r>
            <a:r>
              <a:rPr lang="hu-HU" sz="2200" dirty="0">
                <a:solidFill>
                  <a:srgbClr val="002060"/>
                </a:solidFill>
                <a:latin typeface="Myriad "/>
              </a:rPr>
              <a:t> </a:t>
            </a:r>
            <a:r>
              <a:rPr lang="hu-HU" sz="2200" dirty="0" err="1">
                <a:solidFill>
                  <a:srgbClr val="002060"/>
                </a:solidFill>
                <a:latin typeface="Myriad "/>
              </a:rPr>
              <a:t>experimental</a:t>
            </a:r>
            <a:r>
              <a:rPr lang="hu-HU" sz="2200" dirty="0">
                <a:solidFill>
                  <a:srgbClr val="002060"/>
                </a:solidFill>
                <a:latin typeface="Myriad "/>
              </a:rPr>
              <a:t> </a:t>
            </a:r>
            <a:r>
              <a:rPr lang="hu-HU" sz="2200" dirty="0" err="1">
                <a:solidFill>
                  <a:srgbClr val="002060"/>
                </a:solidFill>
                <a:latin typeface="Myriad "/>
              </a:rPr>
              <a:t>statistics</a:t>
            </a:r>
            <a:r>
              <a:rPr lang="hu-HU" sz="2200" dirty="0">
                <a:solidFill>
                  <a:srgbClr val="002060"/>
                </a:solidFill>
                <a:latin typeface="Myriad "/>
              </a:rPr>
              <a:t> </a:t>
            </a:r>
            <a:r>
              <a:rPr lang="hu-HU" sz="2200" dirty="0" err="1">
                <a:solidFill>
                  <a:srgbClr val="002060"/>
                </a:solidFill>
                <a:latin typeface="Myriad "/>
              </a:rPr>
              <a:t>for</a:t>
            </a:r>
            <a:r>
              <a:rPr lang="hu-HU" sz="2200" dirty="0">
                <a:solidFill>
                  <a:srgbClr val="002060"/>
                </a:solidFill>
                <a:latin typeface="Myriad "/>
              </a:rPr>
              <a:t> </a:t>
            </a:r>
            <a:r>
              <a:rPr lang="hu-HU" sz="2200" dirty="0" err="1">
                <a:solidFill>
                  <a:srgbClr val="002060"/>
                </a:solidFill>
                <a:latin typeface="Myriad "/>
              </a:rPr>
              <a:t>timlier</a:t>
            </a:r>
            <a:r>
              <a:rPr lang="hu-HU" sz="2200" dirty="0">
                <a:solidFill>
                  <a:srgbClr val="002060"/>
                </a:solidFill>
                <a:latin typeface="Myriad "/>
              </a:rPr>
              <a:t> </a:t>
            </a:r>
            <a:r>
              <a:rPr lang="hu-HU" sz="2200" dirty="0" err="1">
                <a:solidFill>
                  <a:srgbClr val="002060"/>
                </a:solidFill>
                <a:latin typeface="Myriad "/>
              </a:rPr>
              <a:t>estimates</a:t>
            </a:r>
            <a:r>
              <a:rPr lang="hu-HU" sz="2200" dirty="0">
                <a:solidFill>
                  <a:srgbClr val="002060"/>
                </a:solidFill>
                <a:latin typeface="Myriad "/>
              </a:rPr>
              <a:t> in </a:t>
            </a:r>
            <a:r>
              <a:rPr lang="hu-HU" sz="2200" dirty="0" err="1">
                <a:solidFill>
                  <a:srgbClr val="002060"/>
                </a:solidFill>
                <a:latin typeface="Myriad "/>
              </a:rPr>
              <a:t>the</a:t>
            </a:r>
            <a:r>
              <a:rPr lang="hu-HU" sz="2200" dirty="0">
                <a:solidFill>
                  <a:srgbClr val="002060"/>
                </a:solidFill>
                <a:latin typeface="Myriad "/>
              </a:rPr>
              <a:t> HCSO. </a:t>
            </a:r>
          </a:p>
          <a:p>
            <a:pPr algn="just"/>
            <a:r>
              <a:rPr lang="hu-HU" sz="2200" dirty="0">
                <a:solidFill>
                  <a:srgbClr val="002060"/>
                </a:solidFill>
                <a:latin typeface="Myriad "/>
              </a:rPr>
              <a:t>The </a:t>
            </a:r>
            <a:r>
              <a:rPr lang="hu-HU" sz="2200" dirty="0" err="1">
                <a:solidFill>
                  <a:srgbClr val="002060"/>
                </a:solidFill>
                <a:latin typeface="Myriad "/>
              </a:rPr>
              <a:t>current</a:t>
            </a:r>
            <a:r>
              <a:rPr lang="hu-HU" sz="2200" dirty="0">
                <a:solidFill>
                  <a:srgbClr val="002060"/>
                </a:solidFill>
                <a:latin typeface="Myriad "/>
              </a:rPr>
              <a:t> </a:t>
            </a:r>
            <a:r>
              <a:rPr lang="hu-HU" sz="2200" dirty="0" err="1">
                <a:solidFill>
                  <a:srgbClr val="002060"/>
                </a:solidFill>
                <a:latin typeface="Myriad "/>
              </a:rPr>
              <a:t>results</a:t>
            </a:r>
            <a:r>
              <a:rPr lang="hu-HU" sz="2200" dirty="0">
                <a:solidFill>
                  <a:srgbClr val="002060"/>
                </a:solidFill>
                <a:latin typeface="Myriad "/>
              </a:rPr>
              <a:t> </a:t>
            </a:r>
            <a:r>
              <a:rPr lang="hu-HU" sz="2200" dirty="0" err="1">
                <a:solidFill>
                  <a:srgbClr val="002060"/>
                </a:solidFill>
                <a:latin typeface="Myriad "/>
              </a:rPr>
              <a:t>for</a:t>
            </a:r>
            <a:r>
              <a:rPr lang="hu-HU" sz="2200" dirty="0">
                <a:solidFill>
                  <a:srgbClr val="002060"/>
                </a:solidFill>
                <a:latin typeface="Myriad "/>
              </a:rPr>
              <a:t> PPI </a:t>
            </a:r>
            <a:r>
              <a:rPr lang="hu-HU" sz="2200" dirty="0" err="1">
                <a:solidFill>
                  <a:srgbClr val="002060"/>
                </a:solidFill>
                <a:latin typeface="Myriad "/>
              </a:rPr>
              <a:t>are</a:t>
            </a:r>
            <a:r>
              <a:rPr lang="hu-HU" sz="2200" dirty="0">
                <a:solidFill>
                  <a:srgbClr val="002060"/>
                </a:solidFill>
                <a:latin typeface="Myriad "/>
              </a:rPr>
              <a:t> </a:t>
            </a:r>
            <a:r>
              <a:rPr lang="hu-HU" sz="2200" dirty="0" err="1">
                <a:solidFill>
                  <a:srgbClr val="002060"/>
                </a:solidFill>
                <a:latin typeface="Myriad "/>
              </a:rPr>
              <a:t>very</a:t>
            </a:r>
            <a:r>
              <a:rPr lang="hu-HU" sz="2200" dirty="0">
                <a:solidFill>
                  <a:srgbClr val="002060"/>
                </a:solidFill>
                <a:latin typeface="Myriad "/>
              </a:rPr>
              <a:t> </a:t>
            </a:r>
            <a:r>
              <a:rPr lang="hu-HU" sz="2200" dirty="0" err="1">
                <a:solidFill>
                  <a:srgbClr val="002060"/>
                </a:solidFill>
                <a:latin typeface="Myriad "/>
              </a:rPr>
              <a:t>promising</a:t>
            </a:r>
            <a:r>
              <a:rPr lang="hu-HU" sz="2200" dirty="0">
                <a:solidFill>
                  <a:srgbClr val="002060"/>
                </a:solidFill>
                <a:latin typeface="Myriad "/>
              </a:rPr>
              <a:t> in </a:t>
            </a:r>
            <a:r>
              <a:rPr lang="hu-HU" sz="2200" dirty="0" err="1">
                <a:solidFill>
                  <a:srgbClr val="002060"/>
                </a:solidFill>
                <a:latin typeface="Myriad "/>
              </a:rPr>
              <a:t>terms</a:t>
            </a:r>
            <a:r>
              <a:rPr lang="hu-HU" sz="2200" dirty="0">
                <a:solidFill>
                  <a:srgbClr val="002060"/>
                </a:solidFill>
                <a:latin typeface="Myriad "/>
              </a:rPr>
              <a:t> of </a:t>
            </a:r>
            <a:r>
              <a:rPr lang="hu-HU" sz="2200" dirty="0" err="1">
                <a:solidFill>
                  <a:srgbClr val="002060"/>
                </a:solidFill>
                <a:latin typeface="Myriad "/>
              </a:rPr>
              <a:t>measuring</a:t>
            </a:r>
            <a:r>
              <a:rPr lang="hu-HU" sz="2200" dirty="0">
                <a:solidFill>
                  <a:srgbClr val="002060"/>
                </a:solidFill>
                <a:latin typeface="Myriad "/>
              </a:rPr>
              <a:t> </a:t>
            </a:r>
            <a:r>
              <a:rPr lang="hu-HU" sz="2200" dirty="0" err="1">
                <a:solidFill>
                  <a:srgbClr val="002060"/>
                </a:solidFill>
                <a:latin typeface="Myriad "/>
              </a:rPr>
              <a:t>results</a:t>
            </a:r>
            <a:r>
              <a:rPr lang="hu-HU" sz="2200" dirty="0">
                <a:solidFill>
                  <a:srgbClr val="002060"/>
                </a:solidFill>
                <a:latin typeface="Myriad "/>
              </a:rPr>
              <a:t> in </a:t>
            </a:r>
            <a:r>
              <a:rPr lang="hu-HU" sz="2200" dirty="0" err="1">
                <a:solidFill>
                  <a:srgbClr val="002060"/>
                </a:solidFill>
                <a:latin typeface="Myriad "/>
              </a:rPr>
              <a:t>stabilty</a:t>
            </a:r>
            <a:r>
              <a:rPr lang="hu-HU" sz="2200" dirty="0">
                <a:solidFill>
                  <a:srgbClr val="002060"/>
                </a:solidFill>
                <a:latin typeface="Myriad "/>
              </a:rPr>
              <a:t> and </a:t>
            </a:r>
            <a:r>
              <a:rPr lang="hu-HU" sz="2200" dirty="0" err="1">
                <a:solidFill>
                  <a:srgbClr val="002060"/>
                </a:solidFill>
                <a:latin typeface="Myriad "/>
              </a:rPr>
              <a:t>accuracy</a:t>
            </a:r>
            <a:r>
              <a:rPr lang="hu-HU" sz="2200" dirty="0">
                <a:solidFill>
                  <a:srgbClr val="002060"/>
                </a:solidFill>
                <a:latin typeface="Myriad "/>
              </a:rPr>
              <a:t> </a:t>
            </a:r>
            <a:r>
              <a:rPr lang="hu-HU" sz="2200" dirty="0" err="1">
                <a:solidFill>
                  <a:srgbClr val="002060"/>
                </a:solidFill>
                <a:latin typeface="Myriad "/>
              </a:rPr>
              <a:t>compared</a:t>
            </a:r>
            <a:r>
              <a:rPr lang="hu-HU" sz="2200" dirty="0">
                <a:solidFill>
                  <a:srgbClr val="002060"/>
                </a:solidFill>
                <a:latin typeface="Myriad "/>
              </a:rPr>
              <a:t> </a:t>
            </a:r>
            <a:r>
              <a:rPr lang="hu-HU" sz="2200" dirty="0" err="1">
                <a:solidFill>
                  <a:srgbClr val="002060"/>
                </a:solidFill>
                <a:latin typeface="Myriad "/>
              </a:rPr>
              <a:t>to</a:t>
            </a:r>
            <a:r>
              <a:rPr lang="hu-HU" sz="2200" dirty="0">
                <a:solidFill>
                  <a:srgbClr val="002060"/>
                </a:solidFill>
                <a:latin typeface="Myriad "/>
              </a:rPr>
              <a:t> </a:t>
            </a:r>
            <a:r>
              <a:rPr lang="hu-HU" sz="2200" dirty="0" err="1">
                <a:solidFill>
                  <a:srgbClr val="002060"/>
                </a:solidFill>
                <a:latin typeface="Myriad "/>
              </a:rPr>
              <a:t>other</a:t>
            </a:r>
            <a:r>
              <a:rPr lang="hu-HU" sz="2200" dirty="0">
                <a:solidFill>
                  <a:srgbClr val="002060"/>
                </a:solidFill>
                <a:latin typeface="Myriad "/>
              </a:rPr>
              <a:t> </a:t>
            </a:r>
            <a:r>
              <a:rPr lang="hu-HU" sz="2200" dirty="0" err="1">
                <a:solidFill>
                  <a:srgbClr val="002060"/>
                </a:solidFill>
                <a:latin typeface="Myriad "/>
              </a:rPr>
              <a:t>competitors</a:t>
            </a:r>
            <a:r>
              <a:rPr lang="hu-HU" sz="2200" dirty="0">
                <a:solidFill>
                  <a:srgbClr val="002060"/>
                </a:solidFill>
                <a:latin typeface="Myriad "/>
              </a:rPr>
              <a:t>.</a:t>
            </a:r>
          </a:p>
          <a:p>
            <a:pPr algn="just"/>
            <a:r>
              <a:rPr lang="hu-HU" sz="2200" dirty="0">
                <a:solidFill>
                  <a:srgbClr val="002060"/>
                </a:solidFill>
                <a:latin typeface="Myriad "/>
              </a:rPr>
              <a:t>The </a:t>
            </a:r>
            <a:r>
              <a:rPr lang="hu-HU" sz="2200" dirty="0" err="1">
                <a:solidFill>
                  <a:srgbClr val="002060"/>
                </a:solidFill>
                <a:latin typeface="Myriad "/>
              </a:rPr>
              <a:t>continuation</a:t>
            </a:r>
            <a:r>
              <a:rPr lang="hu-HU" sz="2200" dirty="0">
                <a:solidFill>
                  <a:srgbClr val="002060"/>
                </a:solidFill>
                <a:latin typeface="Myriad "/>
              </a:rPr>
              <a:t> of </a:t>
            </a:r>
            <a:r>
              <a:rPr lang="hu-HU" sz="2200" dirty="0" err="1">
                <a:solidFill>
                  <a:srgbClr val="002060"/>
                </a:solidFill>
                <a:latin typeface="Myriad "/>
              </a:rPr>
              <a:t>this</a:t>
            </a:r>
            <a:r>
              <a:rPr lang="hu-HU" sz="2200" dirty="0">
                <a:solidFill>
                  <a:srgbClr val="002060"/>
                </a:solidFill>
                <a:latin typeface="Myriad "/>
              </a:rPr>
              <a:t> project </a:t>
            </a:r>
            <a:r>
              <a:rPr lang="hu-HU" sz="2200" dirty="0" err="1">
                <a:solidFill>
                  <a:srgbClr val="002060"/>
                </a:solidFill>
                <a:latin typeface="Myriad "/>
              </a:rPr>
              <a:t>currently</a:t>
            </a:r>
            <a:r>
              <a:rPr lang="hu-HU" sz="2200" dirty="0">
                <a:solidFill>
                  <a:srgbClr val="002060"/>
                </a:solidFill>
                <a:latin typeface="Myriad "/>
              </a:rPr>
              <a:t> is </a:t>
            </a:r>
            <a:r>
              <a:rPr lang="hu-HU" sz="2200" dirty="0" err="1">
                <a:solidFill>
                  <a:srgbClr val="002060"/>
                </a:solidFill>
                <a:latin typeface="Myriad "/>
              </a:rPr>
              <a:t>applying</a:t>
            </a:r>
            <a:r>
              <a:rPr lang="hu-HU" sz="2200" dirty="0">
                <a:solidFill>
                  <a:srgbClr val="002060"/>
                </a:solidFill>
                <a:latin typeface="Myriad "/>
              </a:rPr>
              <a:t> </a:t>
            </a:r>
            <a:r>
              <a:rPr lang="hu-HU" sz="2200" dirty="0" err="1">
                <a:solidFill>
                  <a:srgbClr val="002060"/>
                </a:solidFill>
                <a:latin typeface="Myriad "/>
              </a:rPr>
              <a:t>for</a:t>
            </a:r>
            <a:r>
              <a:rPr lang="hu-HU" sz="2200" dirty="0">
                <a:solidFill>
                  <a:srgbClr val="002060"/>
                </a:solidFill>
                <a:latin typeface="Myriad "/>
              </a:rPr>
              <a:t> a European Grant </a:t>
            </a:r>
            <a:r>
              <a:rPr lang="hu-HU" sz="2200" dirty="0" err="1">
                <a:solidFill>
                  <a:srgbClr val="002060"/>
                </a:solidFill>
                <a:latin typeface="Myriad "/>
              </a:rPr>
              <a:t>to</a:t>
            </a:r>
            <a:r>
              <a:rPr lang="hu-HU" sz="2200" dirty="0">
                <a:solidFill>
                  <a:srgbClr val="002060"/>
                </a:solidFill>
                <a:latin typeface="Myriad "/>
              </a:rPr>
              <a:t> </a:t>
            </a:r>
            <a:r>
              <a:rPr lang="hu-HU" sz="2200" dirty="0" err="1">
                <a:solidFill>
                  <a:srgbClr val="002060"/>
                </a:solidFill>
                <a:latin typeface="Myriad "/>
              </a:rPr>
              <a:t>implement</a:t>
            </a:r>
            <a:r>
              <a:rPr lang="hu-HU" sz="2200" dirty="0">
                <a:solidFill>
                  <a:srgbClr val="002060"/>
                </a:solidFill>
                <a:latin typeface="Myriad "/>
              </a:rPr>
              <a:t> </a:t>
            </a:r>
            <a:r>
              <a:rPr lang="hu-HU" sz="2200" dirty="0" err="1">
                <a:solidFill>
                  <a:srgbClr val="002060"/>
                </a:solidFill>
                <a:latin typeface="Myriad "/>
              </a:rPr>
              <a:t>timlier</a:t>
            </a:r>
            <a:r>
              <a:rPr lang="hu-HU" sz="2200" dirty="0">
                <a:solidFill>
                  <a:srgbClr val="002060"/>
                </a:solidFill>
                <a:latin typeface="Myriad "/>
              </a:rPr>
              <a:t> </a:t>
            </a:r>
            <a:r>
              <a:rPr lang="hu-HU" sz="2200" dirty="0" err="1">
                <a:solidFill>
                  <a:srgbClr val="002060"/>
                </a:solidFill>
                <a:latin typeface="Myriad "/>
              </a:rPr>
              <a:t>estimates</a:t>
            </a:r>
            <a:r>
              <a:rPr lang="hu-HU" sz="2200" dirty="0">
                <a:solidFill>
                  <a:srgbClr val="002060"/>
                </a:solidFill>
                <a:latin typeface="Myriad "/>
              </a:rPr>
              <a:t> </a:t>
            </a:r>
            <a:r>
              <a:rPr lang="hu-HU" sz="2200" dirty="0" err="1">
                <a:solidFill>
                  <a:srgbClr val="002060"/>
                </a:solidFill>
                <a:latin typeface="Myriad "/>
              </a:rPr>
              <a:t>on</a:t>
            </a:r>
            <a:r>
              <a:rPr lang="hu-HU" sz="2200" dirty="0">
                <a:solidFill>
                  <a:srgbClr val="002060"/>
                </a:solidFill>
                <a:latin typeface="Myriad "/>
              </a:rPr>
              <a:t> </a:t>
            </a:r>
            <a:r>
              <a:rPr lang="hu-HU" sz="2200" dirty="0" err="1">
                <a:solidFill>
                  <a:srgbClr val="002060"/>
                </a:solidFill>
                <a:latin typeface="Myriad "/>
              </a:rPr>
              <a:t>three</a:t>
            </a:r>
            <a:r>
              <a:rPr lang="hu-HU" sz="2200" dirty="0">
                <a:solidFill>
                  <a:srgbClr val="002060"/>
                </a:solidFill>
                <a:latin typeface="Myriad "/>
              </a:rPr>
              <a:t> </a:t>
            </a:r>
            <a:r>
              <a:rPr lang="hu-HU" sz="2200" dirty="0" err="1">
                <a:solidFill>
                  <a:srgbClr val="002060"/>
                </a:solidFill>
                <a:latin typeface="Myriad "/>
              </a:rPr>
              <a:t>indicators</a:t>
            </a:r>
            <a:r>
              <a:rPr lang="hu-HU" sz="2200" dirty="0">
                <a:solidFill>
                  <a:srgbClr val="002060"/>
                </a:solidFill>
                <a:latin typeface="Myriad "/>
              </a:rPr>
              <a:t> </a:t>
            </a:r>
            <a:r>
              <a:rPr lang="hu-HU" sz="2200" dirty="0" err="1">
                <a:solidFill>
                  <a:srgbClr val="002060"/>
                </a:solidFill>
                <a:latin typeface="Myriad "/>
              </a:rPr>
              <a:t>for</a:t>
            </a:r>
            <a:r>
              <a:rPr lang="hu-HU" sz="2200" dirty="0">
                <a:solidFill>
                  <a:srgbClr val="002060"/>
                </a:solidFill>
                <a:latin typeface="Myriad "/>
              </a:rPr>
              <a:t> Hungary (PPI, PVI and SPPI)</a:t>
            </a:r>
          </a:p>
          <a:p>
            <a:pPr marL="0" indent="0" algn="just">
              <a:buNone/>
            </a:pPr>
            <a:endParaRPr lang="hu-HU" sz="2200" dirty="0">
              <a:solidFill>
                <a:srgbClr val="002060"/>
              </a:solidFill>
              <a:latin typeface="Myriad "/>
            </a:endParaRPr>
          </a:p>
        </p:txBody>
      </p:sp>
      <p:sp>
        <p:nvSpPr>
          <p:cNvPr id="4" name="Dia számának helye 3">
            <a:extLst>
              <a:ext uri="{FF2B5EF4-FFF2-40B4-BE49-F238E27FC236}">
                <a16:creationId xmlns:a16="http://schemas.microsoft.com/office/drawing/2014/main" id="{B0D3B575-C8BD-4C66-80D7-1B6EFF2633A4}"/>
              </a:ext>
            </a:extLst>
          </p:cNvPr>
          <p:cNvSpPr>
            <a:spLocks noGrp="1"/>
          </p:cNvSpPr>
          <p:nvPr>
            <p:ph type="sldNum" sz="quarter" idx="12"/>
          </p:nvPr>
        </p:nvSpPr>
        <p:spPr/>
        <p:txBody>
          <a:bodyPr/>
          <a:lstStyle/>
          <a:p>
            <a:fld id="{80DEC6E1-F1C1-444D-8DA3-0621314F7DF1}" type="slidenum">
              <a:rPr lang="hu-HU" smtClean="0"/>
              <a:t>5</a:t>
            </a:fld>
            <a:endParaRPr lang="hu-HU"/>
          </a:p>
        </p:txBody>
      </p:sp>
    </p:spTree>
    <p:extLst>
      <p:ext uri="{BB962C8B-B14F-4D97-AF65-F5344CB8AC3E}">
        <p14:creationId xmlns:p14="http://schemas.microsoft.com/office/powerpoint/2010/main" val="2963552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 számának helye 3">
            <a:extLst>
              <a:ext uri="{FF2B5EF4-FFF2-40B4-BE49-F238E27FC236}">
                <a16:creationId xmlns:a16="http://schemas.microsoft.com/office/drawing/2014/main" id="{231A5D67-CC84-45E3-B675-8DC8B8BBA731}"/>
              </a:ext>
            </a:extLst>
          </p:cNvPr>
          <p:cNvSpPr>
            <a:spLocks noGrp="1"/>
          </p:cNvSpPr>
          <p:nvPr>
            <p:ph type="sldNum" sz="quarter" idx="12"/>
          </p:nvPr>
        </p:nvSpPr>
        <p:spPr/>
        <p:txBody>
          <a:bodyPr/>
          <a:lstStyle/>
          <a:p>
            <a:fld id="{80DEC6E1-F1C1-444D-8DA3-0621314F7DF1}" type="slidenum">
              <a:rPr lang="hu-HU" smtClean="0"/>
              <a:t>6</a:t>
            </a:fld>
            <a:endParaRPr lang="hu-HU"/>
          </a:p>
        </p:txBody>
      </p:sp>
      <p:sp>
        <p:nvSpPr>
          <p:cNvPr id="5" name="Szövegdoboz 4">
            <a:extLst>
              <a:ext uri="{FF2B5EF4-FFF2-40B4-BE49-F238E27FC236}">
                <a16:creationId xmlns:a16="http://schemas.microsoft.com/office/drawing/2014/main" id="{98562BFD-B1F3-47C6-99F5-6DBB30A5C59C}"/>
              </a:ext>
            </a:extLst>
          </p:cNvPr>
          <p:cNvSpPr txBox="1"/>
          <p:nvPr/>
        </p:nvSpPr>
        <p:spPr>
          <a:xfrm>
            <a:off x="800100" y="2782669"/>
            <a:ext cx="10591800" cy="646331"/>
          </a:xfrm>
          <a:prstGeom prst="rect">
            <a:avLst/>
          </a:prstGeom>
          <a:noFill/>
        </p:spPr>
        <p:txBody>
          <a:bodyPr wrap="square" rtlCol="0">
            <a:spAutoFit/>
          </a:bodyPr>
          <a:lstStyle/>
          <a:p>
            <a:pPr algn="ctr"/>
            <a:r>
              <a:rPr lang="hu-HU" sz="3600" b="1" dirty="0">
                <a:solidFill>
                  <a:srgbClr val="002060"/>
                </a:solidFill>
                <a:latin typeface="Myriad "/>
              </a:rPr>
              <a:t>The </a:t>
            </a:r>
            <a:r>
              <a:rPr lang="hu-HU" sz="3600" b="1" dirty="0" err="1">
                <a:solidFill>
                  <a:srgbClr val="002060"/>
                </a:solidFill>
                <a:latin typeface="Myriad "/>
              </a:rPr>
              <a:t>method</a:t>
            </a:r>
            <a:r>
              <a:rPr lang="hu-HU" sz="3600" b="1" dirty="0">
                <a:solidFill>
                  <a:srgbClr val="002060"/>
                </a:solidFill>
                <a:latin typeface="Myriad "/>
              </a:rPr>
              <a:t> of nowcasting</a:t>
            </a:r>
          </a:p>
        </p:txBody>
      </p:sp>
    </p:spTree>
    <p:extLst>
      <p:ext uri="{BB962C8B-B14F-4D97-AF65-F5344CB8AC3E}">
        <p14:creationId xmlns:p14="http://schemas.microsoft.com/office/powerpoint/2010/main" val="2748209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F106ACE2-B951-49F4-85A8-F28FA5962952}"/>
              </a:ext>
            </a:extLst>
          </p:cNvPr>
          <p:cNvSpPr>
            <a:spLocks noGrp="1"/>
          </p:cNvSpPr>
          <p:nvPr>
            <p:ph idx="1"/>
          </p:nvPr>
        </p:nvSpPr>
        <p:spPr>
          <a:xfrm>
            <a:off x="838200" y="1447529"/>
            <a:ext cx="10515600" cy="4293313"/>
          </a:xfrm>
        </p:spPr>
        <p:txBody>
          <a:bodyPr>
            <a:normAutofit/>
          </a:bodyPr>
          <a:lstStyle/>
          <a:p>
            <a:pPr algn="just"/>
            <a:r>
              <a:rPr lang="hu-HU" sz="2200" dirty="0">
                <a:solidFill>
                  <a:srgbClr val="002060"/>
                </a:solidFill>
                <a:latin typeface="Myriad "/>
              </a:rPr>
              <a:t>In </a:t>
            </a:r>
            <a:r>
              <a:rPr lang="hu-HU" sz="2200" dirty="0" err="1">
                <a:solidFill>
                  <a:srgbClr val="002060"/>
                </a:solidFill>
                <a:latin typeface="Myriad "/>
              </a:rPr>
              <a:t>our</a:t>
            </a:r>
            <a:r>
              <a:rPr lang="hu-HU" sz="2200" dirty="0">
                <a:solidFill>
                  <a:srgbClr val="002060"/>
                </a:solidFill>
                <a:latin typeface="Myriad "/>
              </a:rPr>
              <a:t> </a:t>
            </a:r>
            <a:r>
              <a:rPr lang="hu-HU" sz="2200" dirty="0" err="1">
                <a:solidFill>
                  <a:srgbClr val="002060"/>
                </a:solidFill>
                <a:latin typeface="Myriad "/>
              </a:rPr>
              <a:t>opinion</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most </a:t>
            </a:r>
            <a:r>
              <a:rPr lang="hu-HU" sz="2200" dirty="0" err="1">
                <a:solidFill>
                  <a:srgbClr val="002060"/>
                </a:solidFill>
                <a:latin typeface="Myriad "/>
              </a:rPr>
              <a:t>important</a:t>
            </a:r>
            <a:r>
              <a:rPr lang="hu-HU" sz="2200" dirty="0">
                <a:solidFill>
                  <a:srgbClr val="002060"/>
                </a:solidFill>
                <a:latin typeface="Myriad "/>
              </a:rPr>
              <a:t> part of </a:t>
            </a:r>
            <a:r>
              <a:rPr lang="hu-HU" sz="2200" dirty="0" err="1">
                <a:solidFill>
                  <a:srgbClr val="002060"/>
                </a:solidFill>
                <a:latin typeface="Myriad "/>
              </a:rPr>
              <a:t>any</a:t>
            </a:r>
            <a:r>
              <a:rPr lang="hu-HU" sz="2200" dirty="0">
                <a:solidFill>
                  <a:srgbClr val="002060"/>
                </a:solidFill>
                <a:latin typeface="Myriad "/>
              </a:rPr>
              <a:t> ML </a:t>
            </a:r>
            <a:r>
              <a:rPr lang="hu-HU" sz="2200" dirty="0" err="1">
                <a:solidFill>
                  <a:srgbClr val="002060"/>
                </a:solidFill>
                <a:latin typeface="Myriad "/>
              </a:rPr>
              <a:t>model</a:t>
            </a:r>
            <a:r>
              <a:rPr lang="hu-HU" sz="2200" dirty="0">
                <a:solidFill>
                  <a:srgbClr val="002060"/>
                </a:solidFill>
                <a:latin typeface="Myriad "/>
              </a:rPr>
              <a:t> is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data</a:t>
            </a:r>
            <a:r>
              <a:rPr lang="hu-HU" sz="2200" dirty="0">
                <a:solidFill>
                  <a:srgbClr val="002060"/>
                </a:solidFill>
                <a:latin typeface="Myriad "/>
              </a:rPr>
              <a:t>.</a:t>
            </a:r>
          </a:p>
          <a:p>
            <a:pPr lvl="1" algn="just"/>
            <a:r>
              <a:rPr lang="hu-HU" sz="1800" dirty="0" err="1">
                <a:solidFill>
                  <a:srgbClr val="002060"/>
                </a:solidFill>
                <a:latin typeface="Myriad "/>
              </a:rPr>
              <a:t>Our</a:t>
            </a:r>
            <a:r>
              <a:rPr lang="hu-HU" sz="1800" dirty="0">
                <a:solidFill>
                  <a:srgbClr val="002060"/>
                </a:solidFill>
                <a:latin typeface="Myriad "/>
              </a:rPr>
              <a:t> </a:t>
            </a:r>
            <a:r>
              <a:rPr lang="hu-HU" sz="1800" dirty="0" err="1">
                <a:solidFill>
                  <a:srgbClr val="002060"/>
                </a:solidFill>
                <a:latin typeface="Myriad "/>
              </a:rPr>
              <a:t>data</a:t>
            </a:r>
            <a:r>
              <a:rPr lang="hu-HU" sz="1800" dirty="0">
                <a:solidFill>
                  <a:srgbClr val="002060"/>
                </a:solidFill>
                <a:latin typeface="Myriad "/>
              </a:rPr>
              <a:t> </a:t>
            </a:r>
            <a:r>
              <a:rPr lang="hu-HU" sz="1800" dirty="0" err="1">
                <a:solidFill>
                  <a:srgbClr val="002060"/>
                </a:solidFill>
                <a:latin typeface="Myriad "/>
              </a:rPr>
              <a:t>consists</a:t>
            </a:r>
            <a:r>
              <a:rPr lang="hu-HU" sz="1800" dirty="0">
                <a:solidFill>
                  <a:srgbClr val="002060"/>
                </a:solidFill>
                <a:latin typeface="Myriad "/>
              </a:rPr>
              <a:t> of </a:t>
            </a:r>
            <a:r>
              <a:rPr lang="hu-HU" sz="1800" dirty="0" err="1">
                <a:solidFill>
                  <a:srgbClr val="002060"/>
                </a:solidFill>
                <a:latin typeface="Myriad "/>
              </a:rPr>
              <a:t>world</a:t>
            </a:r>
            <a:r>
              <a:rPr lang="hu-HU" sz="1800" dirty="0">
                <a:solidFill>
                  <a:srgbClr val="002060"/>
                </a:solidFill>
                <a:latin typeface="Myriad "/>
              </a:rPr>
              <a:t> market </a:t>
            </a:r>
            <a:r>
              <a:rPr lang="hu-HU" sz="1800" dirty="0" err="1">
                <a:solidFill>
                  <a:srgbClr val="002060"/>
                </a:solidFill>
                <a:latin typeface="Myriad "/>
              </a:rPr>
              <a:t>prices</a:t>
            </a:r>
            <a:r>
              <a:rPr lang="hu-HU" sz="1800" dirty="0">
                <a:solidFill>
                  <a:srgbClr val="002060"/>
                </a:solidFill>
                <a:latin typeface="Myriad "/>
              </a:rPr>
              <a:t> of </a:t>
            </a:r>
            <a:r>
              <a:rPr lang="hu-HU" sz="1800" dirty="0" err="1">
                <a:solidFill>
                  <a:srgbClr val="002060"/>
                </a:solidFill>
                <a:latin typeface="Myriad "/>
              </a:rPr>
              <a:t>commodities</a:t>
            </a:r>
            <a:endParaRPr lang="hu-HU" sz="1800" dirty="0">
              <a:solidFill>
                <a:srgbClr val="002060"/>
              </a:solidFill>
              <a:latin typeface="Myriad "/>
            </a:endParaRPr>
          </a:p>
          <a:p>
            <a:pPr lvl="1" algn="just"/>
            <a:r>
              <a:rPr lang="hu-HU" sz="1800" dirty="0" err="1">
                <a:solidFill>
                  <a:srgbClr val="002060"/>
                </a:solidFill>
                <a:latin typeface="Myriad "/>
              </a:rPr>
              <a:t>Inputs</a:t>
            </a:r>
            <a:r>
              <a:rPr lang="hu-HU" sz="1800" dirty="0">
                <a:solidFill>
                  <a:srgbClr val="002060"/>
                </a:solidFill>
                <a:latin typeface="Myriad "/>
              </a:rPr>
              <a:t> </a:t>
            </a:r>
            <a:r>
              <a:rPr lang="hu-HU" sz="1800" dirty="0" err="1">
                <a:solidFill>
                  <a:srgbClr val="002060"/>
                </a:solidFill>
                <a:latin typeface="Myriad "/>
              </a:rPr>
              <a:t>for</a:t>
            </a:r>
            <a:r>
              <a:rPr lang="hu-HU" sz="1800" dirty="0">
                <a:solidFill>
                  <a:srgbClr val="002060"/>
                </a:solidFill>
                <a:latin typeface="Myriad "/>
              </a:rPr>
              <a:t> </a:t>
            </a:r>
            <a:r>
              <a:rPr lang="hu-HU" sz="1800" dirty="0" err="1">
                <a:solidFill>
                  <a:srgbClr val="002060"/>
                </a:solidFill>
                <a:latin typeface="Myriad "/>
              </a:rPr>
              <a:t>production</a:t>
            </a:r>
            <a:r>
              <a:rPr lang="hu-HU" sz="1800" dirty="0">
                <a:solidFill>
                  <a:srgbClr val="002060"/>
                </a:solidFill>
                <a:latin typeface="Myriad "/>
              </a:rPr>
              <a:t> &lt;- </a:t>
            </a:r>
            <a:r>
              <a:rPr lang="hu-HU" sz="1800" dirty="0" err="1">
                <a:solidFill>
                  <a:srgbClr val="002060"/>
                </a:solidFill>
                <a:latin typeface="Myriad "/>
              </a:rPr>
              <a:t>correlation</a:t>
            </a:r>
            <a:r>
              <a:rPr lang="hu-HU" sz="1800" dirty="0">
                <a:solidFill>
                  <a:srgbClr val="002060"/>
                </a:solidFill>
                <a:latin typeface="Myriad "/>
              </a:rPr>
              <a:t> </a:t>
            </a:r>
            <a:r>
              <a:rPr lang="hu-HU" sz="1800" dirty="0" err="1">
                <a:solidFill>
                  <a:srgbClr val="002060"/>
                </a:solidFill>
                <a:latin typeface="Myriad "/>
              </a:rPr>
              <a:t>with</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Producers</a:t>
            </a:r>
            <a:r>
              <a:rPr lang="hu-HU" sz="1800" dirty="0">
                <a:solidFill>
                  <a:srgbClr val="002060"/>
                </a:solidFill>
                <a:latin typeface="Myriad "/>
              </a:rPr>
              <a:t>’ </a:t>
            </a:r>
            <a:r>
              <a:rPr lang="hu-HU" sz="1800" dirty="0" err="1">
                <a:solidFill>
                  <a:srgbClr val="002060"/>
                </a:solidFill>
                <a:latin typeface="Myriad "/>
              </a:rPr>
              <a:t>prices</a:t>
            </a:r>
            <a:endParaRPr lang="hu-HU" sz="1800" dirty="0">
              <a:solidFill>
                <a:srgbClr val="002060"/>
              </a:solidFill>
              <a:latin typeface="Myriad "/>
            </a:endParaRPr>
          </a:p>
          <a:p>
            <a:pPr algn="just"/>
            <a:r>
              <a:rPr lang="hu-HU" sz="2200" dirty="0" err="1">
                <a:solidFill>
                  <a:srgbClr val="002060"/>
                </a:solidFill>
                <a:latin typeface="Myriad "/>
              </a:rPr>
              <a:t>Since</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time</a:t>
            </a:r>
            <a:r>
              <a:rPr lang="hu-HU" sz="2200" dirty="0">
                <a:solidFill>
                  <a:srgbClr val="002060"/>
                </a:solidFill>
                <a:latin typeface="Myriad "/>
              </a:rPr>
              <a:t> </a:t>
            </a:r>
            <a:r>
              <a:rPr lang="hu-HU" sz="2200" dirty="0" err="1">
                <a:solidFill>
                  <a:srgbClr val="002060"/>
                </a:solidFill>
                <a:latin typeface="Myriad "/>
              </a:rPr>
              <a:t>series</a:t>
            </a:r>
            <a:r>
              <a:rPr lang="hu-HU" sz="2200" dirty="0">
                <a:solidFill>
                  <a:srgbClr val="002060"/>
                </a:solidFill>
                <a:latin typeface="Myriad "/>
              </a:rPr>
              <a:t> </a:t>
            </a:r>
            <a:r>
              <a:rPr lang="hu-HU" sz="2200" dirty="0" err="1">
                <a:solidFill>
                  <a:srgbClr val="002060"/>
                </a:solidFill>
                <a:latin typeface="Myriad "/>
              </a:rPr>
              <a:t>structure</a:t>
            </a:r>
            <a:r>
              <a:rPr lang="hu-HU" sz="2200" dirty="0">
                <a:solidFill>
                  <a:srgbClr val="002060"/>
                </a:solidFill>
                <a:latin typeface="Myriad "/>
              </a:rPr>
              <a:t> of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data</a:t>
            </a:r>
            <a:r>
              <a:rPr lang="hu-HU" sz="2200" dirty="0">
                <a:solidFill>
                  <a:srgbClr val="002060"/>
                </a:solidFill>
                <a:latin typeface="Myriad "/>
              </a:rPr>
              <a:t> </a:t>
            </a:r>
            <a:r>
              <a:rPr lang="hu-HU" sz="2200" dirty="0" err="1">
                <a:solidFill>
                  <a:srgbClr val="002060"/>
                </a:solidFill>
                <a:latin typeface="Myriad "/>
              </a:rPr>
              <a:t>there</a:t>
            </a:r>
            <a:r>
              <a:rPr lang="hu-HU" sz="2200" dirty="0">
                <a:solidFill>
                  <a:srgbClr val="002060"/>
                </a:solidFill>
                <a:latin typeface="Myriad "/>
              </a:rPr>
              <a:t> </a:t>
            </a:r>
            <a:r>
              <a:rPr lang="hu-HU" sz="2200" dirty="0" err="1">
                <a:solidFill>
                  <a:srgbClr val="002060"/>
                </a:solidFill>
                <a:latin typeface="Myriad "/>
              </a:rPr>
              <a:t>were</a:t>
            </a:r>
            <a:r>
              <a:rPr lang="hu-HU" sz="2200" dirty="0">
                <a:solidFill>
                  <a:srgbClr val="002060"/>
                </a:solidFill>
                <a:latin typeface="Myriad "/>
              </a:rPr>
              <a:t> </a:t>
            </a:r>
            <a:r>
              <a:rPr lang="hu-HU" sz="2200" dirty="0" err="1">
                <a:solidFill>
                  <a:srgbClr val="002060"/>
                </a:solidFill>
                <a:latin typeface="Myriad "/>
              </a:rPr>
              <a:t>several</a:t>
            </a:r>
            <a:r>
              <a:rPr lang="hu-HU" sz="2200" dirty="0">
                <a:solidFill>
                  <a:srgbClr val="002060"/>
                </a:solidFill>
                <a:latin typeface="Myriad "/>
              </a:rPr>
              <a:t> </a:t>
            </a:r>
            <a:r>
              <a:rPr lang="hu-HU" sz="2200" dirty="0" err="1">
                <a:solidFill>
                  <a:srgbClr val="002060"/>
                </a:solidFill>
                <a:latin typeface="Myriad "/>
              </a:rPr>
              <a:t>issues</a:t>
            </a:r>
            <a:r>
              <a:rPr lang="hu-HU" sz="2200" dirty="0">
                <a:solidFill>
                  <a:srgbClr val="002060"/>
                </a:solidFill>
                <a:latin typeface="Myriad "/>
              </a:rPr>
              <a:t> </a:t>
            </a:r>
            <a:r>
              <a:rPr lang="hu-HU" sz="2200" dirty="0" err="1">
                <a:solidFill>
                  <a:srgbClr val="002060"/>
                </a:solidFill>
                <a:latin typeface="Myriad "/>
              </a:rPr>
              <a:t>with</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standard </a:t>
            </a:r>
            <a:r>
              <a:rPr lang="hu-HU" sz="2200" dirty="0" err="1">
                <a:solidFill>
                  <a:srgbClr val="002060"/>
                </a:solidFill>
                <a:latin typeface="Myriad "/>
              </a:rPr>
              <a:t>processes</a:t>
            </a:r>
            <a:r>
              <a:rPr lang="hu-HU" sz="2200" dirty="0">
                <a:solidFill>
                  <a:srgbClr val="002060"/>
                </a:solidFill>
                <a:latin typeface="Myriad "/>
              </a:rPr>
              <a:t> in </a:t>
            </a:r>
            <a:r>
              <a:rPr lang="hu-HU" sz="2200" dirty="0" err="1">
                <a:solidFill>
                  <a:srgbClr val="002060"/>
                </a:solidFill>
                <a:latin typeface="Myriad "/>
              </a:rPr>
              <a:t>the</a:t>
            </a:r>
            <a:r>
              <a:rPr lang="hu-HU" sz="2200" dirty="0">
                <a:solidFill>
                  <a:srgbClr val="002060"/>
                </a:solidFill>
                <a:latin typeface="Myriad "/>
              </a:rPr>
              <a:t> ML part </a:t>
            </a:r>
            <a:r>
              <a:rPr lang="hu-HU" sz="2200" dirty="0" err="1">
                <a:solidFill>
                  <a:srgbClr val="002060"/>
                </a:solidFill>
                <a:latin typeface="Myriad "/>
              </a:rPr>
              <a:t>that</a:t>
            </a:r>
            <a:r>
              <a:rPr lang="hu-HU" sz="2200" dirty="0">
                <a:solidFill>
                  <a:srgbClr val="002060"/>
                </a:solidFill>
                <a:latin typeface="Myriad "/>
              </a:rPr>
              <a:t> had </a:t>
            </a:r>
            <a:r>
              <a:rPr lang="hu-HU" sz="2200" dirty="0" err="1">
                <a:solidFill>
                  <a:srgbClr val="002060"/>
                </a:solidFill>
                <a:latin typeface="Myriad "/>
              </a:rPr>
              <a:t>to</a:t>
            </a:r>
            <a:r>
              <a:rPr lang="hu-HU" sz="2200" dirty="0">
                <a:solidFill>
                  <a:srgbClr val="002060"/>
                </a:solidFill>
                <a:latin typeface="Myriad "/>
              </a:rPr>
              <a:t> be </a:t>
            </a:r>
            <a:r>
              <a:rPr lang="hu-HU" sz="2200" dirty="0" err="1">
                <a:solidFill>
                  <a:srgbClr val="002060"/>
                </a:solidFill>
                <a:latin typeface="Myriad "/>
              </a:rPr>
              <a:t>reconsidered</a:t>
            </a:r>
            <a:r>
              <a:rPr lang="hu-HU" sz="2200" dirty="0">
                <a:solidFill>
                  <a:srgbClr val="002060"/>
                </a:solidFill>
                <a:latin typeface="Myriad "/>
              </a:rPr>
              <a:t>:</a:t>
            </a:r>
            <a:endParaRPr lang="hu-HU" sz="1400" dirty="0">
              <a:solidFill>
                <a:srgbClr val="002060"/>
              </a:solidFill>
              <a:latin typeface="Myriad "/>
            </a:endParaRPr>
          </a:p>
          <a:p>
            <a:pPr lvl="1" algn="just"/>
            <a:r>
              <a:rPr lang="hu-HU" sz="1800" dirty="0" err="1">
                <a:solidFill>
                  <a:srgbClr val="002060"/>
                </a:solidFill>
                <a:latin typeface="Myriad "/>
              </a:rPr>
              <a:t>Feature</a:t>
            </a:r>
            <a:r>
              <a:rPr lang="hu-HU" sz="1800" dirty="0">
                <a:solidFill>
                  <a:srgbClr val="002060"/>
                </a:solidFill>
                <a:latin typeface="Myriad "/>
              </a:rPr>
              <a:t> </a:t>
            </a:r>
            <a:r>
              <a:rPr lang="hu-HU" sz="1800" dirty="0" err="1">
                <a:solidFill>
                  <a:srgbClr val="002060"/>
                </a:solidFill>
                <a:latin typeface="Myriad "/>
              </a:rPr>
              <a:t>selection</a:t>
            </a:r>
            <a:r>
              <a:rPr lang="hu-HU" sz="1800" dirty="0">
                <a:solidFill>
                  <a:srgbClr val="002060"/>
                </a:solidFill>
                <a:latin typeface="Myriad "/>
              </a:rPr>
              <a:t> </a:t>
            </a:r>
            <a:r>
              <a:rPr lang="hu-HU" sz="1800" dirty="0" err="1">
                <a:solidFill>
                  <a:srgbClr val="002060"/>
                </a:solidFill>
                <a:latin typeface="Myriad "/>
              </a:rPr>
              <a:t>as</a:t>
            </a:r>
            <a:r>
              <a:rPr lang="hu-HU" sz="1800" dirty="0">
                <a:solidFill>
                  <a:srgbClr val="002060"/>
                </a:solidFill>
                <a:latin typeface="Myriad "/>
              </a:rPr>
              <a:t> </a:t>
            </a:r>
            <a:r>
              <a:rPr lang="hu-HU" sz="1800" dirty="0" err="1">
                <a:solidFill>
                  <a:srgbClr val="002060"/>
                </a:solidFill>
                <a:latin typeface="Myriad "/>
              </a:rPr>
              <a:t>there</a:t>
            </a:r>
            <a:r>
              <a:rPr lang="hu-HU" sz="1800" dirty="0">
                <a:solidFill>
                  <a:srgbClr val="002060"/>
                </a:solidFill>
                <a:latin typeface="Myriad "/>
              </a:rPr>
              <a:t> </a:t>
            </a:r>
            <a:r>
              <a:rPr lang="hu-HU" sz="1800" dirty="0" err="1">
                <a:solidFill>
                  <a:srgbClr val="002060"/>
                </a:solidFill>
                <a:latin typeface="Myriad "/>
              </a:rPr>
              <a:t>are</a:t>
            </a:r>
            <a:r>
              <a:rPr lang="hu-HU" sz="1800" dirty="0">
                <a:solidFill>
                  <a:srgbClr val="002060"/>
                </a:solidFill>
                <a:latin typeface="Myriad "/>
              </a:rPr>
              <a:t> a </a:t>
            </a:r>
            <a:r>
              <a:rPr lang="hu-HU" sz="1800" dirty="0" err="1">
                <a:solidFill>
                  <a:srgbClr val="002060"/>
                </a:solidFill>
                <a:latin typeface="Myriad "/>
              </a:rPr>
              <a:t>great</a:t>
            </a:r>
            <a:r>
              <a:rPr lang="hu-HU" sz="1800" dirty="0">
                <a:solidFill>
                  <a:srgbClr val="002060"/>
                </a:solidFill>
                <a:latin typeface="Myriad "/>
              </a:rPr>
              <a:t> </a:t>
            </a:r>
            <a:r>
              <a:rPr lang="hu-HU" sz="1800" dirty="0" err="1">
                <a:solidFill>
                  <a:srgbClr val="002060"/>
                </a:solidFill>
                <a:latin typeface="Myriad "/>
              </a:rPr>
              <a:t>many</a:t>
            </a:r>
            <a:r>
              <a:rPr lang="hu-HU" sz="1800" dirty="0">
                <a:solidFill>
                  <a:srgbClr val="002060"/>
                </a:solidFill>
                <a:latin typeface="Myriad "/>
              </a:rPr>
              <a:t> of </a:t>
            </a:r>
            <a:r>
              <a:rPr lang="hu-HU" sz="1800" dirty="0" err="1">
                <a:solidFill>
                  <a:srgbClr val="002060"/>
                </a:solidFill>
                <a:latin typeface="Myriad "/>
              </a:rPr>
              <a:t>available</a:t>
            </a:r>
            <a:r>
              <a:rPr lang="hu-HU" sz="1800" dirty="0">
                <a:solidFill>
                  <a:srgbClr val="002060"/>
                </a:solidFill>
                <a:latin typeface="Myriad "/>
              </a:rPr>
              <a:t> </a:t>
            </a:r>
            <a:r>
              <a:rPr lang="hu-HU" sz="1800" dirty="0" err="1">
                <a:solidFill>
                  <a:srgbClr val="002060"/>
                </a:solidFill>
                <a:latin typeface="Myriad "/>
              </a:rPr>
              <a:t>variables</a:t>
            </a:r>
            <a:r>
              <a:rPr lang="hu-HU" sz="1800" dirty="0">
                <a:solidFill>
                  <a:srgbClr val="002060"/>
                </a:solidFill>
                <a:latin typeface="Myriad "/>
              </a:rPr>
              <a:t>, </a:t>
            </a:r>
            <a:r>
              <a:rPr lang="hu-HU" sz="1800" dirty="0" err="1">
                <a:solidFill>
                  <a:srgbClr val="002060"/>
                </a:solidFill>
                <a:latin typeface="Myriad "/>
              </a:rPr>
              <a:t>mainly</a:t>
            </a:r>
            <a:r>
              <a:rPr lang="hu-HU" sz="1800" dirty="0">
                <a:solidFill>
                  <a:srgbClr val="002060"/>
                </a:solidFill>
                <a:latin typeface="Myriad "/>
              </a:rPr>
              <a:t> </a:t>
            </a:r>
            <a:r>
              <a:rPr lang="hu-HU" sz="1800" dirty="0" err="1">
                <a:solidFill>
                  <a:srgbClr val="002060"/>
                </a:solidFill>
                <a:latin typeface="Myriad "/>
              </a:rPr>
              <a:t>due</a:t>
            </a:r>
            <a:r>
              <a:rPr lang="hu-HU" sz="1800" dirty="0">
                <a:solidFill>
                  <a:srgbClr val="002060"/>
                </a:solidFill>
                <a:latin typeface="Myriad "/>
              </a:rPr>
              <a:t>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differencing</a:t>
            </a:r>
            <a:r>
              <a:rPr lang="hu-HU" sz="1800" dirty="0">
                <a:solidFill>
                  <a:srgbClr val="002060"/>
                </a:solidFill>
                <a:latin typeface="Myriad "/>
              </a:rPr>
              <a:t> and </a:t>
            </a:r>
            <a:r>
              <a:rPr lang="hu-HU" sz="1800" dirty="0" err="1">
                <a:solidFill>
                  <a:srgbClr val="002060"/>
                </a:solidFill>
                <a:latin typeface="Myriad "/>
              </a:rPr>
              <a:t>lagging</a:t>
            </a:r>
            <a:endParaRPr lang="hu-HU" sz="1800" dirty="0">
              <a:solidFill>
                <a:srgbClr val="002060"/>
              </a:solidFill>
              <a:latin typeface="Myriad "/>
            </a:endParaRPr>
          </a:p>
          <a:p>
            <a:pPr lvl="1" algn="just"/>
            <a:r>
              <a:rPr lang="hu-HU" sz="1800" dirty="0">
                <a:solidFill>
                  <a:srgbClr val="002060"/>
                </a:solidFill>
                <a:latin typeface="Myriad "/>
              </a:rPr>
              <a:t>Preprocessing: </a:t>
            </a:r>
            <a:r>
              <a:rPr lang="hu-HU" sz="1800" dirty="0" err="1">
                <a:solidFill>
                  <a:srgbClr val="002060"/>
                </a:solidFill>
                <a:latin typeface="Myriad "/>
              </a:rPr>
              <a:t>Splitting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time</a:t>
            </a:r>
            <a:r>
              <a:rPr lang="hu-HU" sz="1800" dirty="0">
                <a:solidFill>
                  <a:srgbClr val="002060"/>
                </a:solidFill>
                <a:latin typeface="Myriad "/>
              </a:rPr>
              <a:t> </a:t>
            </a:r>
            <a:r>
              <a:rPr lang="hu-HU" sz="1800" dirty="0" err="1">
                <a:solidFill>
                  <a:srgbClr val="002060"/>
                </a:solidFill>
                <a:latin typeface="Myriad "/>
              </a:rPr>
              <a:t>series</a:t>
            </a:r>
            <a:endParaRPr lang="hu-HU" sz="1800" dirty="0">
              <a:solidFill>
                <a:srgbClr val="002060"/>
              </a:solidFill>
              <a:latin typeface="Myriad "/>
            </a:endParaRPr>
          </a:p>
          <a:p>
            <a:pPr lvl="1" algn="just"/>
            <a:r>
              <a:rPr lang="hu-HU" sz="1800" dirty="0" err="1">
                <a:solidFill>
                  <a:srgbClr val="002060"/>
                </a:solidFill>
                <a:latin typeface="Myriad "/>
              </a:rPr>
              <a:t>Cross</a:t>
            </a:r>
            <a:r>
              <a:rPr lang="hu-HU" sz="1800" dirty="0">
                <a:solidFill>
                  <a:srgbClr val="002060"/>
                </a:solidFill>
                <a:latin typeface="Myriad "/>
              </a:rPr>
              <a:t> </a:t>
            </a:r>
            <a:r>
              <a:rPr lang="hu-HU" sz="1800" dirty="0" err="1">
                <a:solidFill>
                  <a:srgbClr val="002060"/>
                </a:solidFill>
                <a:latin typeface="Myriad "/>
              </a:rPr>
              <a:t>validation</a:t>
            </a:r>
            <a:r>
              <a:rPr lang="hu-HU" sz="1800" dirty="0">
                <a:solidFill>
                  <a:srgbClr val="002060"/>
                </a:solidFill>
                <a:latin typeface="Myriad "/>
              </a:rPr>
              <a:t>: has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preserve</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order</a:t>
            </a:r>
            <a:r>
              <a:rPr lang="hu-HU" sz="1800" dirty="0">
                <a:solidFill>
                  <a:srgbClr val="002060"/>
                </a:solidFill>
                <a:latin typeface="Myriad "/>
              </a:rPr>
              <a:t>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sequence</a:t>
            </a:r>
            <a:endParaRPr lang="hu-HU" sz="1800" dirty="0">
              <a:solidFill>
                <a:srgbClr val="002060"/>
              </a:solidFill>
              <a:latin typeface="Myriad "/>
            </a:endParaRPr>
          </a:p>
          <a:p>
            <a:pPr algn="just"/>
            <a:r>
              <a:rPr lang="hu-HU" sz="2200" dirty="0">
                <a:solidFill>
                  <a:srgbClr val="002060"/>
                </a:solidFill>
                <a:latin typeface="Myriad "/>
              </a:rPr>
              <a:t>The </a:t>
            </a:r>
            <a:r>
              <a:rPr lang="hu-HU" sz="2200" dirty="0" err="1">
                <a:solidFill>
                  <a:srgbClr val="002060"/>
                </a:solidFill>
                <a:latin typeface="Myriad "/>
              </a:rPr>
              <a:t>method</a:t>
            </a:r>
            <a:r>
              <a:rPr lang="hu-HU" sz="2200" dirty="0">
                <a:solidFill>
                  <a:srgbClr val="002060"/>
                </a:solidFill>
                <a:latin typeface="Myriad "/>
              </a:rPr>
              <a:t> </a:t>
            </a:r>
            <a:r>
              <a:rPr lang="hu-HU" sz="2200" dirty="0" err="1">
                <a:solidFill>
                  <a:srgbClr val="002060"/>
                </a:solidFill>
                <a:latin typeface="Myriad "/>
              </a:rPr>
              <a:t>itself</a:t>
            </a:r>
            <a:r>
              <a:rPr lang="hu-HU" sz="2200" dirty="0">
                <a:solidFill>
                  <a:srgbClr val="002060"/>
                </a:solidFill>
                <a:latin typeface="Myriad "/>
              </a:rPr>
              <a:t> is a </a:t>
            </a:r>
            <a:r>
              <a:rPr lang="hu-HU" sz="2200" dirty="0" err="1">
                <a:solidFill>
                  <a:srgbClr val="002060"/>
                </a:solidFill>
                <a:latin typeface="Myriad "/>
              </a:rPr>
              <a:t>two</a:t>
            </a:r>
            <a:r>
              <a:rPr lang="hu-HU" sz="2200" dirty="0">
                <a:solidFill>
                  <a:srgbClr val="002060"/>
                </a:solidFill>
                <a:latin typeface="Myriad "/>
              </a:rPr>
              <a:t> </a:t>
            </a:r>
            <a:r>
              <a:rPr lang="hu-HU" sz="2200" dirty="0" err="1">
                <a:solidFill>
                  <a:srgbClr val="002060"/>
                </a:solidFill>
                <a:latin typeface="Myriad "/>
              </a:rPr>
              <a:t>step</a:t>
            </a:r>
            <a:r>
              <a:rPr lang="hu-HU" sz="2200" dirty="0">
                <a:solidFill>
                  <a:srgbClr val="002060"/>
                </a:solidFill>
                <a:latin typeface="Myriad "/>
              </a:rPr>
              <a:t> </a:t>
            </a:r>
            <a:r>
              <a:rPr lang="hu-HU" sz="2200" dirty="0" err="1">
                <a:solidFill>
                  <a:srgbClr val="002060"/>
                </a:solidFill>
                <a:latin typeface="Myriad "/>
              </a:rPr>
              <a:t>approach</a:t>
            </a:r>
            <a:r>
              <a:rPr lang="hu-HU" sz="2200" dirty="0">
                <a:solidFill>
                  <a:srgbClr val="002060"/>
                </a:solidFill>
                <a:latin typeface="Myriad "/>
              </a:rPr>
              <a:t> </a:t>
            </a:r>
            <a:r>
              <a:rPr lang="hu-HU" sz="2200" dirty="0" err="1">
                <a:solidFill>
                  <a:srgbClr val="002060"/>
                </a:solidFill>
                <a:latin typeface="Myriad "/>
              </a:rPr>
              <a:t>as</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first</a:t>
            </a:r>
            <a:r>
              <a:rPr lang="hu-HU" sz="2200" dirty="0">
                <a:solidFill>
                  <a:srgbClr val="002060"/>
                </a:solidFill>
                <a:latin typeface="Myriad "/>
              </a:rPr>
              <a:t> </a:t>
            </a:r>
            <a:r>
              <a:rPr lang="hu-HU" sz="2200" dirty="0" err="1">
                <a:solidFill>
                  <a:srgbClr val="002060"/>
                </a:solidFill>
                <a:latin typeface="Myriad "/>
              </a:rPr>
              <a:t>explorative</a:t>
            </a:r>
            <a:r>
              <a:rPr lang="hu-HU" sz="2200" dirty="0">
                <a:solidFill>
                  <a:srgbClr val="002060"/>
                </a:solidFill>
                <a:latin typeface="Myriad "/>
              </a:rPr>
              <a:t> </a:t>
            </a:r>
            <a:r>
              <a:rPr lang="hu-HU" sz="2200" dirty="0" err="1">
                <a:solidFill>
                  <a:srgbClr val="002060"/>
                </a:solidFill>
                <a:latin typeface="Myriad "/>
              </a:rPr>
              <a:t>analyses</a:t>
            </a:r>
            <a:r>
              <a:rPr lang="hu-HU" sz="2200" dirty="0">
                <a:solidFill>
                  <a:srgbClr val="002060"/>
                </a:solidFill>
                <a:latin typeface="Myriad "/>
              </a:rPr>
              <a:t> show </a:t>
            </a:r>
            <a:r>
              <a:rPr lang="hu-HU" sz="2200" dirty="0" err="1">
                <a:solidFill>
                  <a:srgbClr val="002060"/>
                </a:solidFill>
                <a:latin typeface="Myriad "/>
              </a:rPr>
              <a:t>some</a:t>
            </a:r>
            <a:r>
              <a:rPr lang="hu-HU" sz="2200" dirty="0">
                <a:solidFill>
                  <a:srgbClr val="002060"/>
                </a:solidFill>
                <a:latin typeface="Myriad "/>
              </a:rPr>
              <a:t> </a:t>
            </a:r>
            <a:r>
              <a:rPr lang="hu-HU" sz="2200" dirty="0" err="1">
                <a:solidFill>
                  <a:srgbClr val="002060"/>
                </a:solidFill>
                <a:latin typeface="Myriad "/>
              </a:rPr>
              <a:t>simultaneity</a:t>
            </a:r>
            <a:r>
              <a:rPr lang="hu-HU" sz="2200" dirty="0">
                <a:solidFill>
                  <a:srgbClr val="002060"/>
                </a:solidFill>
                <a:latin typeface="Myriad "/>
              </a:rPr>
              <a:t> </a:t>
            </a:r>
            <a:r>
              <a:rPr lang="hu-HU" sz="2200" dirty="0" err="1">
                <a:solidFill>
                  <a:srgbClr val="002060"/>
                </a:solidFill>
                <a:latin typeface="Myriad "/>
              </a:rPr>
              <a:t>across</a:t>
            </a:r>
            <a:r>
              <a:rPr lang="hu-HU" sz="2200" dirty="0">
                <a:solidFill>
                  <a:srgbClr val="002060"/>
                </a:solidFill>
                <a:latin typeface="Myriad "/>
              </a:rPr>
              <a:t> Europe. </a:t>
            </a:r>
          </a:p>
          <a:p>
            <a:pPr lvl="1" algn="just"/>
            <a:r>
              <a:rPr lang="hu-HU" sz="1800" dirty="0" err="1">
                <a:solidFill>
                  <a:srgbClr val="002060"/>
                </a:solidFill>
                <a:latin typeface="Myriad "/>
              </a:rPr>
              <a:t>We</a:t>
            </a:r>
            <a:r>
              <a:rPr lang="hu-HU" sz="1800" dirty="0">
                <a:solidFill>
                  <a:srgbClr val="002060"/>
                </a:solidFill>
                <a:latin typeface="Myriad "/>
              </a:rPr>
              <a:t> </a:t>
            </a:r>
            <a:r>
              <a:rPr lang="hu-HU" sz="1800" dirty="0" err="1">
                <a:solidFill>
                  <a:srgbClr val="002060"/>
                </a:solidFill>
                <a:latin typeface="Myriad "/>
              </a:rPr>
              <a:t>chose</a:t>
            </a:r>
            <a:r>
              <a:rPr lang="hu-HU" sz="1800" dirty="0">
                <a:solidFill>
                  <a:srgbClr val="002060"/>
                </a:solidFill>
                <a:latin typeface="Myriad "/>
              </a:rPr>
              <a:t> </a:t>
            </a:r>
            <a:r>
              <a:rPr lang="hu-HU" sz="1800" dirty="0" err="1">
                <a:solidFill>
                  <a:srgbClr val="002060"/>
                </a:solidFill>
                <a:latin typeface="Myriad "/>
              </a:rPr>
              <a:t>Germany</a:t>
            </a:r>
            <a:r>
              <a:rPr lang="hu-HU" sz="1800" dirty="0">
                <a:solidFill>
                  <a:srgbClr val="002060"/>
                </a:solidFill>
                <a:latin typeface="Myriad "/>
              </a:rPr>
              <a:t> </a:t>
            </a:r>
            <a:r>
              <a:rPr lang="hu-HU" sz="1800" dirty="0" err="1">
                <a:solidFill>
                  <a:srgbClr val="002060"/>
                </a:solidFill>
                <a:latin typeface="Myriad "/>
              </a:rPr>
              <a:t>to</a:t>
            </a:r>
            <a:r>
              <a:rPr lang="hu-HU" sz="1800" dirty="0">
                <a:solidFill>
                  <a:srgbClr val="002060"/>
                </a:solidFill>
                <a:latin typeface="Myriad "/>
              </a:rPr>
              <a:t> be </a:t>
            </a:r>
            <a:r>
              <a:rPr lang="hu-HU" sz="1800" dirty="0" err="1">
                <a:solidFill>
                  <a:srgbClr val="002060"/>
                </a:solidFill>
                <a:latin typeface="Myriad "/>
              </a:rPr>
              <a:t>estimated</a:t>
            </a:r>
            <a:r>
              <a:rPr lang="hu-HU" sz="1800" dirty="0">
                <a:solidFill>
                  <a:srgbClr val="002060"/>
                </a:solidFill>
                <a:latin typeface="Myriad "/>
              </a:rPr>
              <a:t> in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first</a:t>
            </a:r>
            <a:r>
              <a:rPr lang="hu-HU" sz="1800" dirty="0">
                <a:solidFill>
                  <a:srgbClr val="002060"/>
                </a:solidFill>
                <a:latin typeface="Myriad "/>
              </a:rPr>
              <a:t> </a:t>
            </a:r>
            <a:r>
              <a:rPr lang="hu-HU" sz="1800" dirty="0" err="1">
                <a:solidFill>
                  <a:srgbClr val="002060"/>
                </a:solidFill>
                <a:latin typeface="Myriad "/>
              </a:rPr>
              <a:t>step</a:t>
            </a:r>
            <a:r>
              <a:rPr lang="hu-HU" sz="1800" dirty="0">
                <a:solidFill>
                  <a:srgbClr val="002060"/>
                </a:solidFill>
                <a:latin typeface="Myriad "/>
              </a:rPr>
              <a:t> and </a:t>
            </a:r>
            <a:r>
              <a:rPr lang="hu-HU" sz="1800" dirty="0" err="1">
                <a:solidFill>
                  <a:srgbClr val="002060"/>
                </a:solidFill>
                <a:latin typeface="Myriad "/>
              </a:rPr>
              <a:t>then</a:t>
            </a:r>
            <a:r>
              <a:rPr lang="hu-HU" sz="1800" dirty="0">
                <a:solidFill>
                  <a:srgbClr val="002060"/>
                </a:solidFill>
                <a:latin typeface="Myriad "/>
              </a:rPr>
              <a:t> </a:t>
            </a:r>
            <a:r>
              <a:rPr lang="hu-HU" sz="1800" dirty="0" err="1">
                <a:solidFill>
                  <a:srgbClr val="002060"/>
                </a:solidFill>
                <a:latin typeface="Myriad "/>
              </a:rPr>
              <a:t>use</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extended</a:t>
            </a:r>
            <a:r>
              <a:rPr lang="hu-HU" sz="1800" dirty="0">
                <a:solidFill>
                  <a:srgbClr val="002060"/>
                </a:solidFill>
                <a:latin typeface="Myriad "/>
              </a:rPr>
              <a:t> version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German</a:t>
            </a:r>
            <a:r>
              <a:rPr lang="hu-HU" sz="1800" dirty="0">
                <a:solidFill>
                  <a:srgbClr val="002060"/>
                </a:solidFill>
                <a:latin typeface="Myriad "/>
              </a:rPr>
              <a:t> </a:t>
            </a:r>
            <a:r>
              <a:rPr lang="hu-HU" sz="1800" dirty="0" err="1">
                <a:solidFill>
                  <a:srgbClr val="002060"/>
                </a:solidFill>
                <a:latin typeface="Myriad "/>
              </a:rPr>
              <a:t>series</a:t>
            </a:r>
            <a:r>
              <a:rPr lang="hu-HU" sz="1800" dirty="0">
                <a:solidFill>
                  <a:srgbClr val="002060"/>
                </a:solidFill>
                <a:latin typeface="Myriad "/>
              </a:rPr>
              <a:t> </a:t>
            </a:r>
            <a:r>
              <a:rPr lang="hu-HU" sz="1800" dirty="0" err="1">
                <a:solidFill>
                  <a:srgbClr val="002060"/>
                </a:solidFill>
                <a:latin typeface="Myriad "/>
              </a:rPr>
              <a:t>as</a:t>
            </a:r>
            <a:r>
              <a:rPr lang="hu-HU" sz="1800" dirty="0">
                <a:solidFill>
                  <a:srgbClr val="002060"/>
                </a:solidFill>
                <a:latin typeface="Myriad "/>
              </a:rPr>
              <a:t> an extra </a:t>
            </a:r>
            <a:r>
              <a:rPr lang="hu-HU" sz="1800" dirty="0" err="1">
                <a:solidFill>
                  <a:srgbClr val="002060"/>
                </a:solidFill>
                <a:latin typeface="Myriad "/>
              </a:rPr>
              <a:t>explanatory</a:t>
            </a:r>
            <a:r>
              <a:rPr lang="hu-HU" sz="1800" dirty="0">
                <a:solidFill>
                  <a:srgbClr val="002060"/>
                </a:solidFill>
                <a:latin typeface="Myriad "/>
              </a:rPr>
              <a:t> </a:t>
            </a:r>
            <a:r>
              <a:rPr lang="hu-HU" sz="1800" dirty="0" err="1">
                <a:solidFill>
                  <a:srgbClr val="002060"/>
                </a:solidFill>
                <a:latin typeface="Myriad "/>
              </a:rPr>
              <a:t>variable</a:t>
            </a:r>
            <a:r>
              <a:rPr lang="hu-HU" sz="1800" dirty="0">
                <a:solidFill>
                  <a:srgbClr val="002060"/>
                </a:solidFill>
                <a:latin typeface="Myriad "/>
              </a:rPr>
              <a:t> </a:t>
            </a:r>
            <a:r>
              <a:rPr lang="hu-HU" sz="1800" dirty="0" err="1">
                <a:solidFill>
                  <a:srgbClr val="002060"/>
                </a:solidFill>
                <a:latin typeface="Myriad "/>
              </a:rPr>
              <a:t>for</a:t>
            </a:r>
            <a:r>
              <a:rPr lang="hu-HU" sz="1800" dirty="0">
                <a:solidFill>
                  <a:srgbClr val="002060"/>
                </a:solidFill>
                <a:latin typeface="Myriad "/>
              </a:rPr>
              <a:t> </a:t>
            </a:r>
            <a:r>
              <a:rPr lang="hu-HU" sz="1800" dirty="0" err="1">
                <a:solidFill>
                  <a:srgbClr val="002060"/>
                </a:solidFill>
                <a:latin typeface="Myriad "/>
              </a:rPr>
              <a:t>other</a:t>
            </a:r>
            <a:r>
              <a:rPr lang="hu-HU" sz="1800" dirty="0">
                <a:solidFill>
                  <a:srgbClr val="002060"/>
                </a:solidFill>
                <a:latin typeface="Myriad "/>
              </a:rPr>
              <a:t> </a:t>
            </a:r>
            <a:r>
              <a:rPr lang="hu-HU" sz="1800" dirty="0" err="1">
                <a:solidFill>
                  <a:srgbClr val="002060"/>
                </a:solidFill>
                <a:latin typeface="Myriad "/>
              </a:rPr>
              <a:t>countries</a:t>
            </a:r>
            <a:r>
              <a:rPr lang="hu-HU" sz="1800" dirty="0">
                <a:solidFill>
                  <a:srgbClr val="002060"/>
                </a:solidFill>
                <a:latin typeface="Myriad "/>
              </a:rPr>
              <a:t>.</a:t>
            </a:r>
          </a:p>
        </p:txBody>
      </p:sp>
      <p:sp>
        <p:nvSpPr>
          <p:cNvPr id="4" name="Dia számának helye 3">
            <a:extLst>
              <a:ext uri="{FF2B5EF4-FFF2-40B4-BE49-F238E27FC236}">
                <a16:creationId xmlns:a16="http://schemas.microsoft.com/office/drawing/2014/main" id="{2987F5AC-26F4-4688-86E4-7AD017CD3D04}"/>
              </a:ext>
            </a:extLst>
          </p:cNvPr>
          <p:cNvSpPr>
            <a:spLocks noGrp="1"/>
          </p:cNvSpPr>
          <p:nvPr>
            <p:ph type="sldNum" sz="quarter" idx="12"/>
          </p:nvPr>
        </p:nvSpPr>
        <p:spPr/>
        <p:txBody>
          <a:bodyPr/>
          <a:lstStyle/>
          <a:p>
            <a:fld id="{80DEC6E1-F1C1-444D-8DA3-0621314F7DF1}" type="slidenum">
              <a:rPr lang="hu-HU" smtClean="0"/>
              <a:t>7</a:t>
            </a:fld>
            <a:endParaRPr lang="hu-HU"/>
          </a:p>
        </p:txBody>
      </p:sp>
      <p:sp>
        <p:nvSpPr>
          <p:cNvPr id="5" name="Szövegdoboz 4">
            <a:extLst>
              <a:ext uri="{FF2B5EF4-FFF2-40B4-BE49-F238E27FC236}">
                <a16:creationId xmlns:a16="http://schemas.microsoft.com/office/drawing/2014/main" id="{2A8193D1-F427-4BC6-BB92-32AFE71D746C}"/>
              </a:ext>
            </a:extLst>
          </p:cNvPr>
          <p:cNvSpPr txBox="1"/>
          <p:nvPr/>
        </p:nvSpPr>
        <p:spPr>
          <a:xfrm>
            <a:off x="561560" y="243715"/>
            <a:ext cx="10591800" cy="646331"/>
          </a:xfrm>
          <a:prstGeom prst="rect">
            <a:avLst/>
          </a:prstGeom>
          <a:noFill/>
        </p:spPr>
        <p:txBody>
          <a:bodyPr wrap="square" rtlCol="0">
            <a:spAutoFit/>
          </a:bodyPr>
          <a:lstStyle/>
          <a:p>
            <a:pPr algn="ctr"/>
            <a:r>
              <a:rPr lang="hu-HU" sz="3600" b="1" dirty="0">
                <a:solidFill>
                  <a:srgbClr val="002060"/>
                </a:solidFill>
                <a:latin typeface="Myriad "/>
              </a:rPr>
              <a:t>The </a:t>
            </a:r>
            <a:r>
              <a:rPr lang="hu-HU" sz="3600" b="1" dirty="0" err="1">
                <a:solidFill>
                  <a:srgbClr val="002060"/>
                </a:solidFill>
                <a:latin typeface="Myriad "/>
              </a:rPr>
              <a:t>method</a:t>
            </a:r>
            <a:endParaRPr lang="hu-HU" sz="3600" b="1" dirty="0">
              <a:solidFill>
                <a:srgbClr val="002060"/>
              </a:solidFill>
              <a:latin typeface="Myriad "/>
            </a:endParaRPr>
          </a:p>
        </p:txBody>
      </p:sp>
    </p:spTree>
    <p:extLst>
      <p:ext uri="{BB962C8B-B14F-4D97-AF65-F5344CB8AC3E}">
        <p14:creationId xmlns:p14="http://schemas.microsoft.com/office/powerpoint/2010/main" val="4156793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F106ACE2-B951-49F4-85A8-F28FA5962952}"/>
              </a:ext>
            </a:extLst>
          </p:cNvPr>
          <p:cNvSpPr>
            <a:spLocks noGrp="1"/>
          </p:cNvSpPr>
          <p:nvPr>
            <p:ph idx="1"/>
          </p:nvPr>
        </p:nvSpPr>
        <p:spPr>
          <a:xfrm>
            <a:off x="838200" y="1447529"/>
            <a:ext cx="10515600" cy="4293313"/>
          </a:xfrm>
        </p:spPr>
        <p:txBody>
          <a:bodyPr>
            <a:normAutofit/>
          </a:bodyPr>
          <a:lstStyle/>
          <a:p>
            <a:pPr algn="just"/>
            <a:r>
              <a:rPr lang="hu-HU" sz="2200" dirty="0">
                <a:solidFill>
                  <a:srgbClr val="002060"/>
                </a:solidFill>
                <a:latin typeface="Myriad "/>
              </a:rPr>
              <a:t>The most </a:t>
            </a:r>
            <a:r>
              <a:rPr lang="hu-HU" sz="2200" dirty="0" err="1">
                <a:solidFill>
                  <a:srgbClr val="002060"/>
                </a:solidFill>
                <a:latin typeface="Myriad "/>
              </a:rPr>
              <a:t>important</a:t>
            </a:r>
            <a:r>
              <a:rPr lang="hu-HU" sz="2200" dirty="0">
                <a:solidFill>
                  <a:srgbClr val="002060"/>
                </a:solidFill>
                <a:latin typeface="Myriad "/>
              </a:rPr>
              <a:t> </a:t>
            </a:r>
            <a:r>
              <a:rPr lang="hu-HU" sz="2200" dirty="0" err="1">
                <a:solidFill>
                  <a:srgbClr val="002060"/>
                </a:solidFill>
                <a:latin typeface="Myriad "/>
              </a:rPr>
              <a:t>factor</a:t>
            </a:r>
            <a:r>
              <a:rPr lang="hu-HU" sz="2200" dirty="0">
                <a:solidFill>
                  <a:srgbClr val="002060"/>
                </a:solidFill>
                <a:latin typeface="Myriad "/>
              </a:rPr>
              <a:t> in </a:t>
            </a:r>
            <a:r>
              <a:rPr lang="hu-HU" sz="2200" dirty="0" err="1">
                <a:solidFill>
                  <a:srgbClr val="002060"/>
                </a:solidFill>
                <a:latin typeface="Myriad "/>
              </a:rPr>
              <a:t>creating</a:t>
            </a:r>
            <a:r>
              <a:rPr lang="hu-HU" sz="2200" dirty="0">
                <a:solidFill>
                  <a:srgbClr val="002060"/>
                </a:solidFill>
                <a:latin typeface="Myriad "/>
              </a:rPr>
              <a:t> a </a:t>
            </a:r>
            <a:r>
              <a:rPr lang="hu-HU" sz="2200" dirty="0" err="1">
                <a:solidFill>
                  <a:srgbClr val="002060"/>
                </a:solidFill>
                <a:latin typeface="Myriad "/>
              </a:rPr>
              <a:t>relevant</a:t>
            </a:r>
            <a:r>
              <a:rPr lang="hu-HU" sz="2200" dirty="0">
                <a:solidFill>
                  <a:srgbClr val="002060"/>
                </a:solidFill>
                <a:latin typeface="Myriad "/>
              </a:rPr>
              <a:t> and </a:t>
            </a:r>
            <a:r>
              <a:rPr lang="hu-HU" sz="2200" dirty="0" err="1">
                <a:solidFill>
                  <a:srgbClr val="002060"/>
                </a:solidFill>
                <a:latin typeface="Myriad "/>
              </a:rPr>
              <a:t>accurate</a:t>
            </a:r>
            <a:r>
              <a:rPr lang="hu-HU" sz="2200" dirty="0">
                <a:solidFill>
                  <a:srgbClr val="002060"/>
                </a:solidFill>
                <a:latin typeface="Myriad "/>
              </a:rPr>
              <a:t> </a:t>
            </a:r>
            <a:r>
              <a:rPr lang="hu-HU" sz="2200" dirty="0" err="1">
                <a:solidFill>
                  <a:srgbClr val="002060"/>
                </a:solidFill>
                <a:latin typeface="Myriad "/>
              </a:rPr>
              <a:t>method</a:t>
            </a:r>
            <a:r>
              <a:rPr lang="hu-HU" sz="2200" dirty="0">
                <a:solidFill>
                  <a:srgbClr val="002060"/>
                </a:solidFill>
                <a:latin typeface="Myriad "/>
              </a:rPr>
              <a:t>.</a:t>
            </a:r>
          </a:p>
          <a:p>
            <a:pPr algn="just"/>
            <a:r>
              <a:rPr lang="hu-HU" sz="2200" dirty="0" err="1">
                <a:solidFill>
                  <a:srgbClr val="002060"/>
                </a:solidFill>
                <a:latin typeface="Myriad "/>
              </a:rPr>
              <a:t>For</a:t>
            </a:r>
            <a:r>
              <a:rPr lang="hu-HU" sz="2200" dirty="0">
                <a:solidFill>
                  <a:srgbClr val="002060"/>
                </a:solidFill>
                <a:latin typeface="Myriad "/>
              </a:rPr>
              <a:t> </a:t>
            </a:r>
            <a:r>
              <a:rPr lang="hu-HU" sz="2200" dirty="0" err="1">
                <a:solidFill>
                  <a:srgbClr val="002060"/>
                </a:solidFill>
                <a:latin typeface="Myriad "/>
              </a:rPr>
              <a:t>estimating</a:t>
            </a:r>
            <a:r>
              <a:rPr lang="hu-HU" sz="2200" dirty="0">
                <a:solidFill>
                  <a:srgbClr val="002060"/>
                </a:solidFill>
                <a:latin typeface="Myriad "/>
              </a:rPr>
              <a:t> PPI in Europe </a:t>
            </a:r>
            <a:r>
              <a:rPr lang="hu-HU" sz="2200" dirty="0" err="1">
                <a:solidFill>
                  <a:srgbClr val="002060"/>
                </a:solidFill>
                <a:latin typeface="Myriad "/>
              </a:rPr>
              <a:t>we</a:t>
            </a:r>
            <a:r>
              <a:rPr lang="hu-HU" sz="2200" dirty="0">
                <a:solidFill>
                  <a:srgbClr val="002060"/>
                </a:solidFill>
                <a:latin typeface="Myriad "/>
              </a:rPr>
              <a:t> </a:t>
            </a:r>
            <a:r>
              <a:rPr lang="hu-HU" sz="2200" dirty="0" err="1">
                <a:solidFill>
                  <a:srgbClr val="002060"/>
                </a:solidFill>
                <a:latin typeface="Myriad "/>
              </a:rPr>
              <a:t>found</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World Bank </a:t>
            </a:r>
            <a:r>
              <a:rPr lang="hu-HU" sz="2200" dirty="0" err="1">
                <a:solidFill>
                  <a:srgbClr val="002060"/>
                </a:solidFill>
                <a:latin typeface="Myriad "/>
              </a:rPr>
              <a:t>Commodity</a:t>
            </a:r>
            <a:r>
              <a:rPr lang="hu-HU" sz="2200" dirty="0">
                <a:solidFill>
                  <a:srgbClr val="002060"/>
                </a:solidFill>
                <a:latin typeface="Myriad "/>
              </a:rPr>
              <a:t> Price </a:t>
            </a:r>
            <a:r>
              <a:rPr lang="hu-HU" sz="2200" dirty="0" err="1">
                <a:solidFill>
                  <a:srgbClr val="002060"/>
                </a:solidFill>
                <a:latin typeface="Myriad "/>
              </a:rPr>
              <a:t>data</a:t>
            </a:r>
            <a:r>
              <a:rPr lang="hu-HU" sz="2200" dirty="0">
                <a:solidFill>
                  <a:srgbClr val="002060"/>
                </a:solidFill>
                <a:latin typeface="Myriad "/>
              </a:rPr>
              <a:t> </a:t>
            </a:r>
            <a:r>
              <a:rPr lang="hu-HU" sz="2200" dirty="0" err="1">
                <a:solidFill>
                  <a:srgbClr val="002060"/>
                </a:solidFill>
                <a:latin typeface="Myriad "/>
              </a:rPr>
              <a:t>as</a:t>
            </a:r>
            <a:r>
              <a:rPr lang="hu-HU" sz="2200" dirty="0">
                <a:solidFill>
                  <a:srgbClr val="002060"/>
                </a:solidFill>
                <a:latin typeface="Myriad "/>
              </a:rPr>
              <a:t> a </a:t>
            </a:r>
            <a:r>
              <a:rPr lang="hu-HU" sz="2200" dirty="0" err="1">
                <a:solidFill>
                  <a:srgbClr val="002060"/>
                </a:solidFill>
                <a:latin typeface="Myriad "/>
              </a:rPr>
              <a:t>basis</a:t>
            </a:r>
            <a:r>
              <a:rPr lang="hu-HU" sz="2200" dirty="0">
                <a:solidFill>
                  <a:srgbClr val="002060"/>
                </a:solidFill>
                <a:latin typeface="Myriad "/>
              </a:rPr>
              <a:t> (64 </a:t>
            </a:r>
            <a:r>
              <a:rPr lang="hu-HU" sz="2200" dirty="0" err="1">
                <a:solidFill>
                  <a:srgbClr val="002060"/>
                </a:solidFill>
                <a:latin typeface="Myriad "/>
              </a:rPr>
              <a:t>commodities</a:t>
            </a:r>
            <a:r>
              <a:rPr lang="hu-HU" sz="2200" dirty="0">
                <a:solidFill>
                  <a:srgbClr val="002060"/>
                </a:solidFill>
                <a:latin typeface="Myriad "/>
              </a:rPr>
              <a:t>).</a:t>
            </a:r>
          </a:p>
          <a:p>
            <a:pPr lvl="1" algn="just"/>
            <a:r>
              <a:rPr lang="hu-HU" sz="1800" dirty="0" err="1">
                <a:solidFill>
                  <a:srgbClr val="002060"/>
                </a:solidFill>
                <a:latin typeface="Myriad "/>
              </a:rPr>
              <a:t>Although</a:t>
            </a:r>
            <a:r>
              <a:rPr lang="hu-HU" sz="1800" dirty="0">
                <a:solidFill>
                  <a:srgbClr val="002060"/>
                </a:solidFill>
                <a:latin typeface="Myriad "/>
              </a:rPr>
              <a:t> </a:t>
            </a:r>
            <a:r>
              <a:rPr lang="hu-HU" sz="1800" dirty="0" err="1">
                <a:solidFill>
                  <a:srgbClr val="002060"/>
                </a:solidFill>
                <a:latin typeface="Myriad "/>
              </a:rPr>
              <a:t>it</a:t>
            </a:r>
            <a:r>
              <a:rPr lang="hu-HU" sz="1800" dirty="0">
                <a:solidFill>
                  <a:srgbClr val="002060"/>
                </a:solidFill>
                <a:latin typeface="Myriad "/>
              </a:rPr>
              <a:t> is </a:t>
            </a:r>
            <a:r>
              <a:rPr lang="hu-HU" sz="1800" dirty="0" err="1">
                <a:solidFill>
                  <a:srgbClr val="002060"/>
                </a:solidFill>
                <a:latin typeface="Myriad "/>
              </a:rPr>
              <a:t>published</a:t>
            </a:r>
            <a:r>
              <a:rPr lang="hu-HU" sz="1800" dirty="0">
                <a:solidFill>
                  <a:srgbClr val="002060"/>
                </a:solidFill>
                <a:latin typeface="Myriad "/>
              </a:rPr>
              <a:t> a </a:t>
            </a:r>
            <a:r>
              <a:rPr lang="hu-HU" sz="1800" dirty="0" err="1">
                <a:solidFill>
                  <a:srgbClr val="002060"/>
                </a:solidFill>
                <a:latin typeface="Myriad "/>
              </a:rPr>
              <a:t>few</a:t>
            </a:r>
            <a:r>
              <a:rPr lang="hu-HU" sz="1800" dirty="0">
                <a:solidFill>
                  <a:srgbClr val="002060"/>
                </a:solidFill>
                <a:latin typeface="Myriad "/>
              </a:rPr>
              <a:t> </a:t>
            </a:r>
            <a:r>
              <a:rPr lang="hu-HU" sz="1800" dirty="0" err="1">
                <a:solidFill>
                  <a:srgbClr val="002060"/>
                </a:solidFill>
                <a:latin typeface="Myriad "/>
              </a:rPr>
              <a:t>days</a:t>
            </a:r>
            <a:r>
              <a:rPr lang="hu-HU" sz="1800" dirty="0">
                <a:solidFill>
                  <a:srgbClr val="002060"/>
                </a:solidFill>
                <a:latin typeface="Myriad "/>
              </a:rPr>
              <a:t> </a:t>
            </a:r>
            <a:r>
              <a:rPr lang="hu-HU" sz="1800" dirty="0" err="1">
                <a:solidFill>
                  <a:srgbClr val="002060"/>
                </a:solidFill>
                <a:latin typeface="Myriad "/>
              </a:rPr>
              <a:t>after</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submission</a:t>
            </a:r>
            <a:r>
              <a:rPr lang="hu-HU" sz="1800" dirty="0">
                <a:solidFill>
                  <a:srgbClr val="002060"/>
                </a:solidFill>
                <a:latin typeface="Myriad "/>
              </a:rPr>
              <a:t> </a:t>
            </a:r>
            <a:r>
              <a:rPr lang="hu-HU" sz="1800" dirty="0" err="1">
                <a:solidFill>
                  <a:srgbClr val="002060"/>
                </a:solidFill>
                <a:latin typeface="Myriad "/>
              </a:rPr>
              <a:t>deadline</a:t>
            </a:r>
            <a:r>
              <a:rPr lang="hu-HU" sz="1800" dirty="0">
                <a:solidFill>
                  <a:srgbClr val="002060"/>
                </a:solidFill>
                <a:latin typeface="Myriad "/>
              </a:rPr>
              <a:t> </a:t>
            </a:r>
            <a:r>
              <a:rPr lang="hu-HU" sz="1800" dirty="0" err="1">
                <a:solidFill>
                  <a:srgbClr val="002060"/>
                </a:solidFill>
                <a:latin typeface="Myriad "/>
              </a:rPr>
              <a:t>for</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competition</a:t>
            </a:r>
            <a:r>
              <a:rPr lang="hu-HU" sz="1800" dirty="0">
                <a:solidFill>
                  <a:srgbClr val="002060"/>
                </a:solidFill>
                <a:latin typeface="Myriad "/>
              </a:rPr>
              <a:t>, </a:t>
            </a:r>
            <a:r>
              <a:rPr lang="hu-HU" sz="1800" dirty="0" err="1">
                <a:solidFill>
                  <a:srgbClr val="002060"/>
                </a:solidFill>
                <a:latin typeface="Myriad "/>
              </a:rPr>
              <a:t>so</a:t>
            </a:r>
            <a:r>
              <a:rPr lang="hu-HU" sz="1800" dirty="0">
                <a:solidFill>
                  <a:srgbClr val="002060"/>
                </a:solidFill>
                <a:latin typeface="Myriad "/>
              </a:rPr>
              <a:t> </a:t>
            </a:r>
            <a:r>
              <a:rPr lang="hu-HU" sz="1800" dirty="0" err="1">
                <a:solidFill>
                  <a:srgbClr val="002060"/>
                </a:solidFill>
                <a:latin typeface="Myriad "/>
              </a:rPr>
              <a:t>we</a:t>
            </a:r>
            <a:r>
              <a:rPr lang="hu-HU" sz="1800" dirty="0">
                <a:solidFill>
                  <a:srgbClr val="002060"/>
                </a:solidFill>
                <a:latin typeface="Myriad "/>
              </a:rPr>
              <a:t> had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replace</a:t>
            </a:r>
            <a:r>
              <a:rPr lang="hu-HU" sz="1800" dirty="0">
                <a:solidFill>
                  <a:srgbClr val="002060"/>
                </a:solidFill>
                <a:latin typeface="Myriad "/>
              </a:rPr>
              <a:t> </a:t>
            </a:r>
            <a:r>
              <a:rPr lang="hu-HU" sz="1800" dirty="0" err="1">
                <a:solidFill>
                  <a:srgbClr val="002060"/>
                </a:solidFill>
                <a:latin typeface="Myriad "/>
              </a:rPr>
              <a:t>it</a:t>
            </a:r>
            <a:r>
              <a:rPr lang="hu-HU" sz="1800" dirty="0">
                <a:solidFill>
                  <a:srgbClr val="002060"/>
                </a:solidFill>
                <a:latin typeface="Myriad "/>
              </a:rPr>
              <a:t> </a:t>
            </a:r>
            <a:r>
              <a:rPr lang="hu-HU" sz="1800" dirty="0" err="1">
                <a:solidFill>
                  <a:srgbClr val="002060"/>
                </a:solidFill>
                <a:latin typeface="Myriad "/>
              </a:rPr>
              <a:t>for</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competition</a:t>
            </a:r>
            <a:r>
              <a:rPr lang="hu-HU" sz="1800" dirty="0">
                <a:solidFill>
                  <a:srgbClr val="002060"/>
                </a:solidFill>
                <a:latin typeface="Myriad "/>
              </a:rPr>
              <a:t>.</a:t>
            </a:r>
          </a:p>
          <a:p>
            <a:pPr algn="just"/>
            <a:r>
              <a:rPr lang="hu-HU" sz="2200" dirty="0" err="1">
                <a:solidFill>
                  <a:srgbClr val="002060"/>
                </a:solidFill>
                <a:latin typeface="Myriad "/>
              </a:rPr>
              <a:t>Replacement</a:t>
            </a:r>
            <a:r>
              <a:rPr lang="hu-HU" sz="2200" dirty="0">
                <a:solidFill>
                  <a:srgbClr val="002060"/>
                </a:solidFill>
                <a:latin typeface="Myriad "/>
              </a:rPr>
              <a:t> </a:t>
            </a:r>
            <a:r>
              <a:rPr lang="hu-HU" sz="2200" dirty="0" err="1">
                <a:solidFill>
                  <a:srgbClr val="002060"/>
                </a:solidFill>
                <a:latin typeface="Myriad "/>
              </a:rPr>
              <a:t>data</a:t>
            </a:r>
            <a:r>
              <a:rPr lang="hu-HU" sz="2200" dirty="0">
                <a:solidFill>
                  <a:srgbClr val="002060"/>
                </a:solidFill>
                <a:latin typeface="Myriad "/>
              </a:rPr>
              <a:t> is </a:t>
            </a:r>
            <a:r>
              <a:rPr lang="hu-HU" sz="2200" dirty="0" err="1">
                <a:solidFill>
                  <a:srgbClr val="002060"/>
                </a:solidFill>
                <a:latin typeface="Myriad "/>
              </a:rPr>
              <a:t>from</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Eikon</a:t>
            </a:r>
            <a:r>
              <a:rPr lang="hu-HU" sz="2200" dirty="0">
                <a:solidFill>
                  <a:srgbClr val="002060"/>
                </a:solidFill>
                <a:latin typeface="Myriad "/>
              </a:rPr>
              <a:t> </a:t>
            </a:r>
            <a:r>
              <a:rPr lang="hu-HU" sz="2200" dirty="0" err="1">
                <a:solidFill>
                  <a:srgbClr val="002060"/>
                </a:solidFill>
                <a:latin typeface="Myriad "/>
              </a:rPr>
              <a:t>Refinitive</a:t>
            </a:r>
            <a:r>
              <a:rPr lang="hu-HU" sz="2200" dirty="0">
                <a:solidFill>
                  <a:srgbClr val="002060"/>
                </a:solidFill>
                <a:latin typeface="Myriad "/>
              </a:rPr>
              <a:t> </a:t>
            </a:r>
            <a:r>
              <a:rPr lang="hu-HU" sz="2200" dirty="0" err="1">
                <a:solidFill>
                  <a:srgbClr val="002060"/>
                </a:solidFill>
                <a:latin typeface="Myriad "/>
              </a:rPr>
              <a:t>workspace</a:t>
            </a:r>
            <a:r>
              <a:rPr lang="hu-HU" sz="2200" dirty="0">
                <a:solidFill>
                  <a:srgbClr val="002060"/>
                </a:solidFill>
                <a:latin typeface="Myriad "/>
              </a:rPr>
              <a:t>, </a:t>
            </a:r>
            <a:r>
              <a:rPr lang="hu-HU" sz="2200" dirty="0" err="1">
                <a:solidFill>
                  <a:srgbClr val="002060"/>
                </a:solidFill>
                <a:latin typeface="Myriad "/>
              </a:rPr>
              <a:t>where</a:t>
            </a:r>
            <a:r>
              <a:rPr lang="hu-HU" sz="2200" dirty="0">
                <a:solidFill>
                  <a:srgbClr val="002060"/>
                </a:solidFill>
                <a:latin typeface="Myriad "/>
              </a:rPr>
              <a:t> </a:t>
            </a:r>
            <a:r>
              <a:rPr lang="hu-HU" sz="2200" dirty="0" err="1">
                <a:solidFill>
                  <a:srgbClr val="002060"/>
                </a:solidFill>
                <a:latin typeface="Myriad "/>
              </a:rPr>
              <a:t>we</a:t>
            </a:r>
            <a:r>
              <a:rPr lang="hu-HU" sz="2200" dirty="0">
                <a:solidFill>
                  <a:srgbClr val="002060"/>
                </a:solidFill>
                <a:latin typeface="Myriad "/>
              </a:rPr>
              <a:t> </a:t>
            </a:r>
            <a:r>
              <a:rPr lang="hu-HU" sz="2200" dirty="0" err="1">
                <a:solidFill>
                  <a:srgbClr val="002060"/>
                </a:solidFill>
                <a:latin typeface="Myriad "/>
              </a:rPr>
              <a:t>looked</a:t>
            </a:r>
            <a:r>
              <a:rPr lang="hu-HU" sz="2200" dirty="0">
                <a:solidFill>
                  <a:srgbClr val="002060"/>
                </a:solidFill>
                <a:latin typeface="Myriad "/>
              </a:rPr>
              <a:t> </a:t>
            </a:r>
            <a:r>
              <a:rPr lang="hu-HU" sz="2200" dirty="0" err="1">
                <a:solidFill>
                  <a:srgbClr val="002060"/>
                </a:solidFill>
                <a:latin typeface="Myriad "/>
              </a:rPr>
              <a:t>up</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referenced</a:t>
            </a:r>
            <a:r>
              <a:rPr lang="hu-HU" sz="2200" dirty="0">
                <a:solidFill>
                  <a:srgbClr val="002060"/>
                </a:solidFill>
                <a:latin typeface="Myriad "/>
              </a:rPr>
              <a:t> </a:t>
            </a:r>
            <a:r>
              <a:rPr lang="hu-HU" sz="2200" dirty="0" err="1">
                <a:solidFill>
                  <a:srgbClr val="002060"/>
                </a:solidFill>
                <a:latin typeface="Myriad "/>
              </a:rPr>
              <a:t>time</a:t>
            </a:r>
            <a:r>
              <a:rPr lang="hu-HU" sz="2200" dirty="0">
                <a:solidFill>
                  <a:srgbClr val="002060"/>
                </a:solidFill>
                <a:latin typeface="Myriad "/>
              </a:rPr>
              <a:t> </a:t>
            </a:r>
            <a:r>
              <a:rPr lang="hu-HU" sz="2200" dirty="0" err="1">
                <a:solidFill>
                  <a:srgbClr val="002060"/>
                </a:solidFill>
                <a:latin typeface="Myriad "/>
              </a:rPr>
              <a:t>series</a:t>
            </a:r>
            <a:r>
              <a:rPr lang="hu-HU" sz="2200" dirty="0">
                <a:solidFill>
                  <a:srgbClr val="002060"/>
                </a:solidFill>
                <a:latin typeface="Myriad "/>
              </a:rPr>
              <a:t> </a:t>
            </a:r>
            <a:r>
              <a:rPr lang="hu-HU" sz="2200" dirty="0" err="1">
                <a:solidFill>
                  <a:srgbClr val="002060"/>
                </a:solidFill>
                <a:latin typeface="Myriad "/>
              </a:rPr>
              <a:t>from</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World Bank </a:t>
            </a:r>
            <a:r>
              <a:rPr lang="hu-HU" sz="2200" dirty="0" err="1">
                <a:solidFill>
                  <a:srgbClr val="002060"/>
                </a:solidFill>
                <a:latin typeface="Myriad "/>
              </a:rPr>
              <a:t>data</a:t>
            </a:r>
            <a:r>
              <a:rPr lang="hu-HU" sz="2200" dirty="0">
                <a:solidFill>
                  <a:srgbClr val="002060"/>
                </a:solidFill>
                <a:latin typeface="Myriad "/>
              </a:rPr>
              <a:t> (48 </a:t>
            </a:r>
            <a:r>
              <a:rPr lang="hu-HU" sz="2200" dirty="0" err="1">
                <a:solidFill>
                  <a:srgbClr val="002060"/>
                </a:solidFill>
                <a:latin typeface="Myriad "/>
              </a:rPr>
              <a:t>indicators</a:t>
            </a:r>
            <a:r>
              <a:rPr lang="hu-HU" sz="2200" dirty="0">
                <a:solidFill>
                  <a:srgbClr val="002060"/>
                </a:solidFill>
                <a:latin typeface="Myriad "/>
              </a:rPr>
              <a:t>).</a:t>
            </a:r>
          </a:p>
          <a:p>
            <a:pPr algn="just"/>
            <a:r>
              <a:rPr lang="hu-HU" sz="2200" dirty="0" err="1">
                <a:solidFill>
                  <a:srgbClr val="002060"/>
                </a:solidFill>
                <a:latin typeface="Myriad "/>
              </a:rPr>
              <a:t>Next</a:t>
            </a:r>
            <a:r>
              <a:rPr lang="hu-HU" sz="2200" dirty="0">
                <a:solidFill>
                  <a:srgbClr val="002060"/>
                </a:solidFill>
                <a:latin typeface="Myriad "/>
              </a:rPr>
              <a:t> </a:t>
            </a:r>
            <a:r>
              <a:rPr lang="hu-HU" sz="2200" dirty="0" err="1">
                <a:solidFill>
                  <a:srgbClr val="002060"/>
                </a:solidFill>
                <a:latin typeface="Myriad "/>
              </a:rPr>
              <a:t>we</a:t>
            </a:r>
            <a:r>
              <a:rPr lang="hu-HU" sz="2200" dirty="0">
                <a:solidFill>
                  <a:srgbClr val="002060"/>
                </a:solidFill>
                <a:latin typeface="Myriad "/>
              </a:rPr>
              <a:t> </a:t>
            </a:r>
            <a:r>
              <a:rPr lang="hu-HU" sz="2200" dirty="0" err="1">
                <a:solidFill>
                  <a:srgbClr val="002060"/>
                </a:solidFill>
                <a:latin typeface="Myriad "/>
              </a:rPr>
              <a:t>transformed</a:t>
            </a:r>
            <a:r>
              <a:rPr lang="hu-HU" sz="2200" dirty="0">
                <a:solidFill>
                  <a:srgbClr val="002060"/>
                </a:solidFill>
                <a:latin typeface="Myriad "/>
              </a:rPr>
              <a:t> </a:t>
            </a:r>
            <a:r>
              <a:rPr lang="hu-HU" sz="2200" dirty="0" err="1">
                <a:solidFill>
                  <a:srgbClr val="002060"/>
                </a:solidFill>
                <a:latin typeface="Myriad "/>
              </a:rPr>
              <a:t>all</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series</a:t>
            </a:r>
            <a:r>
              <a:rPr lang="hu-HU" sz="2200" dirty="0">
                <a:solidFill>
                  <a:srgbClr val="002060"/>
                </a:solidFill>
                <a:latin typeface="Myriad "/>
              </a:rPr>
              <a:t> </a:t>
            </a:r>
            <a:r>
              <a:rPr lang="hu-HU" sz="2200" dirty="0" err="1">
                <a:solidFill>
                  <a:srgbClr val="002060"/>
                </a:solidFill>
                <a:latin typeface="Myriad "/>
              </a:rPr>
              <a:t>to</a:t>
            </a:r>
            <a:r>
              <a:rPr lang="hu-HU" sz="2200" dirty="0">
                <a:solidFill>
                  <a:srgbClr val="002060"/>
                </a:solidFill>
                <a:latin typeface="Myriad "/>
              </a:rPr>
              <a:t> be consistent and </a:t>
            </a:r>
            <a:r>
              <a:rPr lang="hu-HU" sz="2200" dirty="0" err="1">
                <a:solidFill>
                  <a:srgbClr val="002060"/>
                </a:solidFill>
                <a:latin typeface="Myriad "/>
              </a:rPr>
              <a:t>took</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logged</a:t>
            </a:r>
            <a:r>
              <a:rPr lang="hu-HU" sz="2200" dirty="0">
                <a:solidFill>
                  <a:srgbClr val="002060"/>
                </a:solidFill>
                <a:latin typeface="Myriad "/>
              </a:rPr>
              <a:t>, </a:t>
            </a:r>
            <a:r>
              <a:rPr lang="hu-HU" sz="2200" dirty="0" err="1">
                <a:solidFill>
                  <a:srgbClr val="002060"/>
                </a:solidFill>
                <a:latin typeface="Myriad "/>
              </a:rPr>
              <a:t>lagged</a:t>
            </a:r>
            <a:r>
              <a:rPr lang="hu-HU" sz="2200" dirty="0">
                <a:solidFill>
                  <a:srgbClr val="002060"/>
                </a:solidFill>
                <a:latin typeface="Myriad "/>
              </a:rPr>
              <a:t> and </a:t>
            </a:r>
            <a:r>
              <a:rPr lang="hu-HU" sz="2200" dirty="0" err="1">
                <a:solidFill>
                  <a:srgbClr val="002060"/>
                </a:solidFill>
                <a:latin typeface="Myriad "/>
              </a:rPr>
              <a:t>differenced</a:t>
            </a:r>
            <a:r>
              <a:rPr lang="hu-HU" sz="2200" dirty="0">
                <a:solidFill>
                  <a:srgbClr val="002060"/>
                </a:solidFill>
                <a:latin typeface="Myriad "/>
              </a:rPr>
              <a:t> </a:t>
            </a:r>
            <a:r>
              <a:rPr lang="hu-HU" sz="2200" dirty="0" err="1">
                <a:solidFill>
                  <a:srgbClr val="002060"/>
                </a:solidFill>
                <a:latin typeface="Myriad "/>
              </a:rPr>
              <a:t>versions</a:t>
            </a:r>
            <a:r>
              <a:rPr lang="hu-HU" sz="2200" dirty="0">
                <a:solidFill>
                  <a:srgbClr val="002060"/>
                </a:solidFill>
                <a:latin typeface="Myriad "/>
              </a:rPr>
              <a:t> </a:t>
            </a:r>
            <a:r>
              <a:rPr lang="hu-HU" sz="2200" dirty="0" err="1">
                <a:solidFill>
                  <a:srgbClr val="002060"/>
                </a:solidFill>
                <a:latin typeface="Myriad "/>
              </a:rPr>
              <a:t>for</a:t>
            </a:r>
            <a:r>
              <a:rPr lang="hu-HU" sz="2200" dirty="0">
                <a:solidFill>
                  <a:srgbClr val="002060"/>
                </a:solidFill>
                <a:latin typeface="Myriad "/>
              </a:rPr>
              <a:t> </a:t>
            </a:r>
            <a:r>
              <a:rPr lang="hu-HU" sz="2200" dirty="0" err="1">
                <a:solidFill>
                  <a:srgbClr val="002060"/>
                </a:solidFill>
                <a:latin typeface="Myriad "/>
              </a:rPr>
              <a:t>them</a:t>
            </a:r>
            <a:r>
              <a:rPr lang="hu-HU" sz="2200" dirty="0">
                <a:solidFill>
                  <a:srgbClr val="002060"/>
                </a:solidFill>
                <a:latin typeface="Myriad "/>
              </a:rPr>
              <a:t> (~3200 </a:t>
            </a:r>
            <a:r>
              <a:rPr lang="hu-HU" sz="2200" dirty="0" err="1">
                <a:solidFill>
                  <a:srgbClr val="002060"/>
                </a:solidFill>
                <a:latin typeface="Myriad "/>
              </a:rPr>
              <a:t>indicators</a:t>
            </a:r>
            <a:r>
              <a:rPr lang="hu-HU" sz="2200" dirty="0">
                <a:solidFill>
                  <a:srgbClr val="002060"/>
                </a:solidFill>
                <a:latin typeface="Myriad "/>
              </a:rPr>
              <a:t>).</a:t>
            </a:r>
          </a:p>
          <a:p>
            <a:pPr lvl="1" algn="just"/>
            <a:r>
              <a:rPr lang="hu-HU" sz="1800" dirty="0" err="1">
                <a:solidFill>
                  <a:srgbClr val="002060"/>
                </a:solidFill>
                <a:latin typeface="Myriad "/>
              </a:rPr>
              <a:t>Also</a:t>
            </a:r>
            <a:r>
              <a:rPr lang="hu-HU" sz="1800" dirty="0">
                <a:solidFill>
                  <a:srgbClr val="002060"/>
                </a:solidFill>
                <a:latin typeface="Myriad "/>
              </a:rPr>
              <a:t>, </a:t>
            </a:r>
            <a:r>
              <a:rPr lang="hu-HU" sz="1800" dirty="0" err="1">
                <a:solidFill>
                  <a:srgbClr val="002060"/>
                </a:solidFill>
                <a:latin typeface="Myriad "/>
              </a:rPr>
              <a:t>have</a:t>
            </a:r>
            <a:r>
              <a:rPr lang="hu-HU" sz="1800" dirty="0">
                <a:solidFill>
                  <a:srgbClr val="002060"/>
                </a:solidFill>
                <a:latin typeface="Myriad "/>
              </a:rPr>
              <a:t>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take</a:t>
            </a:r>
            <a:r>
              <a:rPr lang="hu-HU" sz="1800" dirty="0">
                <a:solidFill>
                  <a:srgbClr val="002060"/>
                </a:solidFill>
                <a:latin typeface="Myriad "/>
              </a:rPr>
              <a:t> </a:t>
            </a:r>
            <a:r>
              <a:rPr lang="hu-HU" sz="1800" dirty="0" err="1">
                <a:solidFill>
                  <a:srgbClr val="002060"/>
                </a:solidFill>
                <a:latin typeface="Myriad "/>
              </a:rPr>
              <a:t>car</a:t>
            </a:r>
            <a:r>
              <a:rPr lang="hu-HU" sz="1800" dirty="0">
                <a:solidFill>
                  <a:srgbClr val="002060"/>
                </a:solidFill>
                <a:latin typeface="Myriad "/>
              </a:rPr>
              <a:t>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Ragged</a:t>
            </a:r>
            <a:r>
              <a:rPr lang="hu-HU" sz="1800" dirty="0">
                <a:solidFill>
                  <a:srgbClr val="002060"/>
                </a:solidFill>
                <a:latin typeface="Myriad "/>
              </a:rPr>
              <a:t> </a:t>
            </a:r>
            <a:r>
              <a:rPr lang="hu-HU" sz="1800" dirty="0" err="1">
                <a:solidFill>
                  <a:srgbClr val="002060"/>
                </a:solidFill>
                <a:latin typeface="Myriad "/>
              </a:rPr>
              <a:t>edge</a:t>
            </a:r>
            <a:r>
              <a:rPr lang="hu-HU" sz="1800" dirty="0">
                <a:solidFill>
                  <a:srgbClr val="002060"/>
                </a:solidFill>
                <a:latin typeface="Myriad "/>
              </a:rPr>
              <a:t> </a:t>
            </a:r>
            <a:r>
              <a:rPr lang="hu-HU" sz="1800" dirty="0" err="1">
                <a:solidFill>
                  <a:srgbClr val="002060"/>
                </a:solidFill>
                <a:latin typeface="Myriad "/>
              </a:rPr>
              <a:t>problem</a:t>
            </a:r>
            <a:r>
              <a:rPr lang="hu-HU" sz="1800" dirty="0">
                <a:solidFill>
                  <a:srgbClr val="002060"/>
                </a:solidFill>
                <a:latin typeface="Myriad "/>
              </a:rPr>
              <a:t>.</a:t>
            </a:r>
          </a:p>
          <a:p>
            <a:pPr algn="just"/>
            <a:r>
              <a:rPr lang="hu-HU" sz="2200" dirty="0" err="1">
                <a:solidFill>
                  <a:srgbClr val="002060"/>
                </a:solidFill>
                <a:latin typeface="Myriad "/>
              </a:rPr>
              <a:t>Then</a:t>
            </a:r>
            <a:r>
              <a:rPr lang="hu-HU" sz="2200" dirty="0">
                <a:solidFill>
                  <a:srgbClr val="002060"/>
                </a:solidFill>
                <a:latin typeface="Myriad "/>
              </a:rPr>
              <a:t> </a:t>
            </a:r>
            <a:r>
              <a:rPr lang="hu-HU" sz="2200" dirty="0" err="1">
                <a:solidFill>
                  <a:srgbClr val="002060"/>
                </a:solidFill>
                <a:latin typeface="Myriad "/>
              </a:rPr>
              <a:t>we</a:t>
            </a:r>
            <a:r>
              <a:rPr lang="hu-HU" sz="2200" dirty="0">
                <a:solidFill>
                  <a:srgbClr val="002060"/>
                </a:solidFill>
                <a:latin typeface="Myriad "/>
              </a:rPr>
              <a:t> </a:t>
            </a:r>
            <a:r>
              <a:rPr lang="hu-HU" sz="2200" dirty="0" err="1">
                <a:solidFill>
                  <a:srgbClr val="002060"/>
                </a:solidFill>
                <a:latin typeface="Myriad "/>
              </a:rPr>
              <a:t>did</a:t>
            </a:r>
            <a:r>
              <a:rPr lang="hu-HU" sz="2200" dirty="0">
                <a:solidFill>
                  <a:srgbClr val="002060"/>
                </a:solidFill>
                <a:latin typeface="Myriad "/>
              </a:rPr>
              <a:t> </a:t>
            </a:r>
            <a:r>
              <a:rPr lang="hu-HU" sz="2200" dirty="0" err="1">
                <a:solidFill>
                  <a:srgbClr val="002060"/>
                </a:solidFill>
                <a:latin typeface="Myriad "/>
              </a:rPr>
              <a:t>some</a:t>
            </a:r>
            <a:r>
              <a:rPr lang="hu-HU" sz="2200" dirty="0">
                <a:solidFill>
                  <a:srgbClr val="002060"/>
                </a:solidFill>
                <a:latin typeface="Myriad "/>
              </a:rPr>
              <a:t> </a:t>
            </a:r>
            <a:r>
              <a:rPr lang="hu-HU" sz="2200" dirty="0" err="1">
                <a:solidFill>
                  <a:srgbClr val="002060"/>
                </a:solidFill>
                <a:latin typeface="Myriad "/>
              </a:rPr>
              <a:t>feature</a:t>
            </a:r>
            <a:r>
              <a:rPr lang="hu-HU" sz="2200" dirty="0">
                <a:solidFill>
                  <a:srgbClr val="002060"/>
                </a:solidFill>
                <a:latin typeface="Myriad "/>
              </a:rPr>
              <a:t>  </a:t>
            </a:r>
            <a:r>
              <a:rPr lang="hu-HU" sz="2200" dirty="0" err="1">
                <a:solidFill>
                  <a:srgbClr val="002060"/>
                </a:solidFill>
                <a:latin typeface="Myriad "/>
              </a:rPr>
              <a:t>selection</a:t>
            </a:r>
            <a:r>
              <a:rPr lang="hu-HU" sz="2200" dirty="0">
                <a:solidFill>
                  <a:srgbClr val="002060"/>
                </a:solidFill>
                <a:latin typeface="Myriad "/>
              </a:rPr>
              <a:t> </a:t>
            </a:r>
            <a:r>
              <a:rPr lang="hu-HU" sz="2200" dirty="0" err="1">
                <a:solidFill>
                  <a:srgbClr val="002060"/>
                </a:solidFill>
                <a:latin typeface="Myriad "/>
              </a:rPr>
              <a:t>to</a:t>
            </a:r>
            <a:r>
              <a:rPr lang="hu-HU" sz="2200" dirty="0">
                <a:solidFill>
                  <a:srgbClr val="002060"/>
                </a:solidFill>
                <a:latin typeface="Myriad "/>
              </a:rPr>
              <a:t> filter out </a:t>
            </a:r>
            <a:r>
              <a:rPr lang="hu-HU" sz="2200" dirty="0" err="1">
                <a:solidFill>
                  <a:srgbClr val="002060"/>
                </a:solidFill>
                <a:latin typeface="Myriad "/>
              </a:rPr>
              <a:t>the</a:t>
            </a:r>
            <a:r>
              <a:rPr lang="hu-HU" sz="2200" dirty="0">
                <a:solidFill>
                  <a:srgbClr val="002060"/>
                </a:solidFill>
                <a:latin typeface="Myriad "/>
              </a:rPr>
              <a:t> most </a:t>
            </a:r>
            <a:r>
              <a:rPr lang="hu-HU" sz="2200" dirty="0" err="1">
                <a:solidFill>
                  <a:srgbClr val="002060"/>
                </a:solidFill>
                <a:latin typeface="Myriad "/>
              </a:rPr>
              <a:t>essential</a:t>
            </a:r>
            <a:r>
              <a:rPr lang="hu-HU" sz="2200" dirty="0">
                <a:solidFill>
                  <a:srgbClr val="002060"/>
                </a:solidFill>
                <a:latin typeface="Myriad "/>
              </a:rPr>
              <a:t> </a:t>
            </a:r>
            <a:r>
              <a:rPr lang="hu-HU" sz="2200" dirty="0" err="1">
                <a:solidFill>
                  <a:srgbClr val="002060"/>
                </a:solidFill>
                <a:latin typeface="Myriad "/>
              </a:rPr>
              <a:t>variables</a:t>
            </a:r>
            <a:r>
              <a:rPr lang="hu-HU" sz="2200" dirty="0">
                <a:solidFill>
                  <a:srgbClr val="002060"/>
                </a:solidFill>
                <a:latin typeface="Myriad "/>
              </a:rPr>
              <a:t> </a:t>
            </a:r>
            <a:r>
              <a:rPr lang="hu-HU" sz="2200" dirty="0" err="1">
                <a:solidFill>
                  <a:srgbClr val="002060"/>
                </a:solidFill>
                <a:latin typeface="Myriad "/>
              </a:rPr>
              <a:t>for</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target</a:t>
            </a:r>
            <a:r>
              <a:rPr lang="hu-HU" sz="2200" dirty="0">
                <a:solidFill>
                  <a:srgbClr val="002060"/>
                </a:solidFill>
                <a:latin typeface="Myriad "/>
              </a:rPr>
              <a:t>. (</a:t>
            </a:r>
            <a:r>
              <a:rPr lang="hu-HU" sz="2200" dirty="0" err="1">
                <a:solidFill>
                  <a:srgbClr val="002060"/>
                </a:solidFill>
                <a:latin typeface="Myriad "/>
              </a:rPr>
              <a:t>e.g</a:t>
            </a:r>
            <a:r>
              <a:rPr lang="hu-HU" sz="2200" dirty="0">
                <a:solidFill>
                  <a:srgbClr val="002060"/>
                </a:solidFill>
                <a:latin typeface="Myriad "/>
              </a:rPr>
              <a:t>.: </a:t>
            </a:r>
            <a:r>
              <a:rPr lang="hu-HU" sz="2200" dirty="0" err="1">
                <a:solidFill>
                  <a:srgbClr val="002060"/>
                </a:solidFill>
                <a:latin typeface="Myriad "/>
              </a:rPr>
              <a:t>Gas</a:t>
            </a:r>
            <a:r>
              <a:rPr lang="hu-HU" sz="2200" dirty="0">
                <a:solidFill>
                  <a:srgbClr val="002060"/>
                </a:solidFill>
                <a:latin typeface="Myriad "/>
              </a:rPr>
              <a:t> </a:t>
            </a:r>
            <a:r>
              <a:rPr lang="hu-HU" sz="2200" dirty="0" err="1">
                <a:solidFill>
                  <a:srgbClr val="002060"/>
                </a:solidFill>
                <a:latin typeface="Myriad "/>
              </a:rPr>
              <a:t>prices</a:t>
            </a:r>
            <a:r>
              <a:rPr lang="hu-HU" sz="2200" dirty="0">
                <a:solidFill>
                  <a:srgbClr val="002060"/>
                </a:solidFill>
                <a:latin typeface="Myriad "/>
              </a:rPr>
              <a:t>, </a:t>
            </a:r>
            <a:r>
              <a:rPr lang="hu-HU" sz="2200" dirty="0" err="1">
                <a:solidFill>
                  <a:srgbClr val="002060"/>
                </a:solidFill>
                <a:latin typeface="Myriad "/>
              </a:rPr>
              <a:t>Oil</a:t>
            </a:r>
            <a:r>
              <a:rPr lang="hu-HU" sz="2200" dirty="0">
                <a:solidFill>
                  <a:srgbClr val="002060"/>
                </a:solidFill>
                <a:latin typeface="Myriad "/>
              </a:rPr>
              <a:t> and </a:t>
            </a:r>
            <a:r>
              <a:rPr lang="hu-HU" sz="2200" dirty="0" err="1">
                <a:solidFill>
                  <a:srgbClr val="002060"/>
                </a:solidFill>
                <a:latin typeface="Myriad "/>
              </a:rPr>
              <a:t>fat</a:t>
            </a:r>
            <a:r>
              <a:rPr lang="hu-HU" sz="2200" dirty="0">
                <a:solidFill>
                  <a:srgbClr val="002060"/>
                </a:solidFill>
                <a:latin typeface="Myriad "/>
              </a:rPr>
              <a:t> </a:t>
            </a:r>
            <a:r>
              <a:rPr lang="hu-HU" sz="2200" dirty="0" err="1">
                <a:solidFill>
                  <a:srgbClr val="002060"/>
                </a:solidFill>
                <a:latin typeface="Myriad "/>
              </a:rPr>
              <a:t>prices</a:t>
            </a:r>
            <a:r>
              <a:rPr lang="hu-HU" sz="2200" dirty="0">
                <a:solidFill>
                  <a:srgbClr val="002060"/>
                </a:solidFill>
                <a:latin typeface="Myriad "/>
              </a:rPr>
              <a:t>, </a:t>
            </a:r>
            <a:r>
              <a:rPr lang="hu-HU" sz="2200" dirty="0" err="1">
                <a:solidFill>
                  <a:srgbClr val="002060"/>
                </a:solidFill>
                <a:latin typeface="Myriad "/>
              </a:rPr>
              <a:t>sugar</a:t>
            </a:r>
            <a:r>
              <a:rPr lang="hu-HU" sz="2200" dirty="0">
                <a:solidFill>
                  <a:srgbClr val="002060"/>
                </a:solidFill>
                <a:latin typeface="Myriad "/>
              </a:rPr>
              <a:t> </a:t>
            </a:r>
            <a:r>
              <a:rPr lang="hu-HU" sz="2200" dirty="0" err="1">
                <a:solidFill>
                  <a:srgbClr val="002060"/>
                </a:solidFill>
                <a:latin typeface="Myriad "/>
              </a:rPr>
              <a:t>prices</a:t>
            </a:r>
            <a:r>
              <a:rPr lang="hu-HU" sz="2200" dirty="0">
                <a:solidFill>
                  <a:srgbClr val="002060"/>
                </a:solidFill>
                <a:latin typeface="Myriad "/>
              </a:rPr>
              <a:t>, etc.)</a:t>
            </a:r>
            <a:endParaRPr lang="hu-HU" sz="1800" dirty="0">
              <a:solidFill>
                <a:srgbClr val="002060"/>
              </a:solidFill>
              <a:latin typeface="Myriad "/>
            </a:endParaRPr>
          </a:p>
          <a:p>
            <a:pPr algn="just"/>
            <a:endParaRPr lang="hu-HU" sz="2200" dirty="0">
              <a:solidFill>
                <a:srgbClr val="002060"/>
              </a:solidFill>
              <a:latin typeface="Myriad "/>
            </a:endParaRPr>
          </a:p>
        </p:txBody>
      </p:sp>
      <p:sp>
        <p:nvSpPr>
          <p:cNvPr id="4" name="Dia számának helye 3">
            <a:extLst>
              <a:ext uri="{FF2B5EF4-FFF2-40B4-BE49-F238E27FC236}">
                <a16:creationId xmlns:a16="http://schemas.microsoft.com/office/drawing/2014/main" id="{2987F5AC-26F4-4688-86E4-7AD017CD3D04}"/>
              </a:ext>
            </a:extLst>
          </p:cNvPr>
          <p:cNvSpPr>
            <a:spLocks noGrp="1"/>
          </p:cNvSpPr>
          <p:nvPr>
            <p:ph type="sldNum" sz="quarter" idx="12"/>
          </p:nvPr>
        </p:nvSpPr>
        <p:spPr/>
        <p:txBody>
          <a:bodyPr/>
          <a:lstStyle/>
          <a:p>
            <a:fld id="{80DEC6E1-F1C1-444D-8DA3-0621314F7DF1}" type="slidenum">
              <a:rPr lang="hu-HU" smtClean="0"/>
              <a:t>8</a:t>
            </a:fld>
            <a:endParaRPr lang="hu-HU"/>
          </a:p>
        </p:txBody>
      </p:sp>
      <p:sp>
        <p:nvSpPr>
          <p:cNvPr id="5" name="Szövegdoboz 4">
            <a:extLst>
              <a:ext uri="{FF2B5EF4-FFF2-40B4-BE49-F238E27FC236}">
                <a16:creationId xmlns:a16="http://schemas.microsoft.com/office/drawing/2014/main" id="{2A8193D1-F427-4BC6-BB92-32AFE71D746C}"/>
              </a:ext>
            </a:extLst>
          </p:cNvPr>
          <p:cNvSpPr txBox="1"/>
          <p:nvPr/>
        </p:nvSpPr>
        <p:spPr>
          <a:xfrm>
            <a:off x="561560" y="243715"/>
            <a:ext cx="10591800" cy="646331"/>
          </a:xfrm>
          <a:prstGeom prst="rect">
            <a:avLst/>
          </a:prstGeom>
          <a:noFill/>
        </p:spPr>
        <p:txBody>
          <a:bodyPr wrap="square" rtlCol="0">
            <a:spAutoFit/>
          </a:bodyPr>
          <a:lstStyle/>
          <a:p>
            <a:pPr algn="ctr"/>
            <a:r>
              <a:rPr lang="hu-HU" sz="3600" b="1" dirty="0">
                <a:solidFill>
                  <a:srgbClr val="002060"/>
                </a:solidFill>
                <a:latin typeface="Myriad "/>
              </a:rPr>
              <a:t>The </a:t>
            </a:r>
            <a:r>
              <a:rPr lang="hu-HU" sz="3600" b="1" dirty="0" err="1">
                <a:solidFill>
                  <a:srgbClr val="002060"/>
                </a:solidFill>
                <a:latin typeface="Myriad "/>
              </a:rPr>
              <a:t>method</a:t>
            </a:r>
            <a:r>
              <a:rPr lang="hu-HU" sz="3600" b="1" dirty="0">
                <a:solidFill>
                  <a:srgbClr val="002060"/>
                </a:solidFill>
                <a:latin typeface="Myriad "/>
              </a:rPr>
              <a:t>: Data</a:t>
            </a:r>
          </a:p>
        </p:txBody>
      </p:sp>
    </p:spTree>
    <p:extLst>
      <p:ext uri="{BB962C8B-B14F-4D97-AF65-F5344CB8AC3E}">
        <p14:creationId xmlns:p14="http://schemas.microsoft.com/office/powerpoint/2010/main" val="1018868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Tartalom helye 5">
            <a:extLst>
              <a:ext uri="{FF2B5EF4-FFF2-40B4-BE49-F238E27FC236}">
                <a16:creationId xmlns:a16="http://schemas.microsoft.com/office/drawing/2014/main" id="{C0C069D3-4936-4A37-8159-667A7C6623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23706" y="1926182"/>
            <a:ext cx="4541380" cy="2939381"/>
          </a:xfrm>
        </p:spPr>
      </p:pic>
      <p:sp>
        <p:nvSpPr>
          <p:cNvPr id="4" name="Dia számának helye 3">
            <a:extLst>
              <a:ext uri="{FF2B5EF4-FFF2-40B4-BE49-F238E27FC236}">
                <a16:creationId xmlns:a16="http://schemas.microsoft.com/office/drawing/2014/main" id="{2987F5AC-26F4-4688-86E4-7AD017CD3D04}"/>
              </a:ext>
            </a:extLst>
          </p:cNvPr>
          <p:cNvSpPr>
            <a:spLocks noGrp="1"/>
          </p:cNvSpPr>
          <p:nvPr>
            <p:ph type="sldNum" sz="quarter" idx="12"/>
          </p:nvPr>
        </p:nvSpPr>
        <p:spPr/>
        <p:txBody>
          <a:bodyPr/>
          <a:lstStyle/>
          <a:p>
            <a:fld id="{80DEC6E1-F1C1-444D-8DA3-0621314F7DF1}" type="slidenum">
              <a:rPr lang="hu-HU" smtClean="0"/>
              <a:t>9</a:t>
            </a:fld>
            <a:endParaRPr lang="hu-HU"/>
          </a:p>
        </p:txBody>
      </p:sp>
      <p:sp>
        <p:nvSpPr>
          <p:cNvPr id="5" name="Szövegdoboz 4">
            <a:extLst>
              <a:ext uri="{FF2B5EF4-FFF2-40B4-BE49-F238E27FC236}">
                <a16:creationId xmlns:a16="http://schemas.microsoft.com/office/drawing/2014/main" id="{2A8193D1-F427-4BC6-BB92-32AFE71D746C}"/>
              </a:ext>
            </a:extLst>
          </p:cNvPr>
          <p:cNvSpPr txBox="1"/>
          <p:nvPr/>
        </p:nvSpPr>
        <p:spPr>
          <a:xfrm>
            <a:off x="561560" y="243715"/>
            <a:ext cx="10591800" cy="646331"/>
          </a:xfrm>
          <a:prstGeom prst="rect">
            <a:avLst/>
          </a:prstGeom>
          <a:noFill/>
        </p:spPr>
        <p:txBody>
          <a:bodyPr wrap="square" rtlCol="0">
            <a:spAutoFit/>
          </a:bodyPr>
          <a:lstStyle/>
          <a:p>
            <a:pPr algn="ctr"/>
            <a:r>
              <a:rPr lang="hu-HU" sz="3600" b="1" dirty="0">
                <a:solidFill>
                  <a:srgbClr val="002060"/>
                </a:solidFill>
                <a:latin typeface="Myriad "/>
              </a:rPr>
              <a:t>The </a:t>
            </a:r>
            <a:r>
              <a:rPr lang="hu-HU" sz="3600" b="1" dirty="0" err="1">
                <a:solidFill>
                  <a:srgbClr val="002060"/>
                </a:solidFill>
                <a:latin typeface="Myriad "/>
              </a:rPr>
              <a:t>method</a:t>
            </a:r>
            <a:r>
              <a:rPr lang="hu-HU" sz="3600" b="1" dirty="0">
                <a:solidFill>
                  <a:srgbClr val="002060"/>
                </a:solidFill>
                <a:latin typeface="Myriad "/>
              </a:rPr>
              <a:t>: Preprocessing</a:t>
            </a:r>
          </a:p>
        </p:txBody>
      </p:sp>
      <p:sp>
        <p:nvSpPr>
          <p:cNvPr id="7" name="Tartalom helye 2">
            <a:extLst>
              <a:ext uri="{FF2B5EF4-FFF2-40B4-BE49-F238E27FC236}">
                <a16:creationId xmlns:a16="http://schemas.microsoft.com/office/drawing/2014/main" id="{C469403B-48A8-4E4B-8879-02E2AB0D8786}"/>
              </a:ext>
            </a:extLst>
          </p:cNvPr>
          <p:cNvSpPr txBox="1">
            <a:spLocks/>
          </p:cNvSpPr>
          <p:nvPr/>
        </p:nvSpPr>
        <p:spPr>
          <a:xfrm>
            <a:off x="838200" y="1868557"/>
            <a:ext cx="6286169" cy="35701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hu-HU" sz="2200" dirty="0" err="1">
                <a:solidFill>
                  <a:srgbClr val="002060"/>
                </a:solidFill>
                <a:latin typeface="Myriad "/>
              </a:rPr>
              <a:t>Due</a:t>
            </a:r>
            <a:r>
              <a:rPr lang="hu-HU" sz="2200" dirty="0">
                <a:solidFill>
                  <a:srgbClr val="002060"/>
                </a:solidFill>
                <a:latin typeface="Myriad "/>
              </a:rPr>
              <a:t> </a:t>
            </a:r>
            <a:r>
              <a:rPr lang="hu-HU" sz="2200" dirty="0" err="1">
                <a:solidFill>
                  <a:srgbClr val="002060"/>
                </a:solidFill>
                <a:latin typeface="Myriad "/>
              </a:rPr>
              <a:t>to</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time</a:t>
            </a:r>
            <a:r>
              <a:rPr lang="hu-HU" sz="2200" dirty="0">
                <a:solidFill>
                  <a:srgbClr val="002060"/>
                </a:solidFill>
                <a:latin typeface="Myriad "/>
              </a:rPr>
              <a:t> </a:t>
            </a:r>
            <a:r>
              <a:rPr lang="hu-HU" sz="2200" dirty="0" err="1">
                <a:solidFill>
                  <a:srgbClr val="002060"/>
                </a:solidFill>
                <a:latin typeface="Myriad "/>
              </a:rPr>
              <a:t>series</a:t>
            </a:r>
            <a:r>
              <a:rPr lang="hu-HU" sz="2200" dirty="0">
                <a:solidFill>
                  <a:srgbClr val="002060"/>
                </a:solidFill>
                <a:latin typeface="Myriad "/>
              </a:rPr>
              <a:t> nowcasting </a:t>
            </a:r>
            <a:r>
              <a:rPr lang="hu-HU" sz="2200" dirty="0" err="1">
                <a:solidFill>
                  <a:srgbClr val="002060"/>
                </a:solidFill>
                <a:latin typeface="Myriad "/>
              </a:rPr>
              <a:t>task</a:t>
            </a:r>
            <a:r>
              <a:rPr lang="hu-HU" sz="2200" dirty="0">
                <a:solidFill>
                  <a:srgbClr val="002060"/>
                </a:solidFill>
                <a:latin typeface="Myriad "/>
              </a:rPr>
              <a:t> </a:t>
            </a:r>
            <a:r>
              <a:rPr lang="hu-HU" sz="2200" dirty="0" err="1">
                <a:solidFill>
                  <a:srgbClr val="002060"/>
                </a:solidFill>
                <a:latin typeface="Myriad "/>
              </a:rPr>
              <a:t>at</a:t>
            </a:r>
            <a:r>
              <a:rPr lang="hu-HU" sz="2200" dirty="0">
                <a:solidFill>
                  <a:srgbClr val="002060"/>
                </a:solidFill>
                <a:latin typeface="Myriad "/>
              </a:rPr>
              <a:t> </a:t>
            </a:r>
            <a:r>
              <a:rPr lang="hu-HU" sz="2200" dirty="0" err="1">
                <a:solidFill>
                  <a:srgbClr val="002060"/>
                </a:solidFill>
                <a:latin typeface="Myriad "/>
              </a:rPr>
              <a:t>hand</a:t>
            </a:r>
            <a:r>
              <a:rPr lang="hu-HU" sz="2200" dirty="0">
                <a:solidFill>
                  <a:srgbClr val="002060"/>
                </a:solidFill>
                <a:latin typeface="Myriad "/>
              </a:rPr>
              <a:t> </a:t>
            </a:r>
            <a:r>
              <a:rPr lang="hu-HU" sz="2200" dirty="0" err="1">
                <a:solidFill>
                  <a:srgbClr val="002060"/>
                </a:solidFill>
                <a:latin typeface="Myriad "/>
              </a:rPr>
              <a:t>we</a:t>
            </a:r>
            <a:r>
              <a:rPr lang="hu-HU" sz="2200" dirty="0">
                <a:solidFill>
                  <a:srgbClr val="002060"/>
                </a:solidFill>
                <a:latin typeface="Myriad "/>
              </a:rPr>
              <a:t> </a:t>
            </a:r>
            <a:r>
              <a:rPr lang="hu-HU" sz="2200" dirty="0" err="1">
                <a:solidFill>
                  <a:srgbClr val="002060"/>
                </a:solidFill>
                <a:latin typeface="Myriad "/>
              </a:rPr>
              <a:t>split</a:t>
            </a:r>
            <a:r>
              <a:rPr lang="hu-HU" sz="2200" dirty="0">
                <a:solidFill>
                  <a:srgbClr val="002060"/>
                </a:solidFill>
                <a:latin typeface="Myriad "/>
              </a:rPr>
              <a:t> </a:t>
            </a:r>
            <a:r>
              <a:rPr lang="hu-HU" sz="2200" dirty="0" err="1">
                <a:solidFill>
                  <a:srgbClr val="002060"/>
                </a:solidFill>
                <a:latin typeface="Myriad "/>
              </a:rPr>
              <a:t>up</a:t>
            </a:r>
            <a:r>
              <a:rPr lang="hu-HU" sz="2200" dirty="0">
                <a:solidFill>
                  <a:srgbClr val="002060"/>
                </a:solidFill>
                <a:latin typeface="Myriad "/>
              </a:rPr>
              <a:t> </a:t>
            </a:r>
            <a:r>
              <a:rPr lang="hu-HU" sz="2200" dirty="0" err="1">
                <a:solidFill>
                  <a:srgbClr val="002060"/>
                </a:solidFill>
                <a:latin typeface="Myriad "/>
              </a:rPr>
              <a:t>our</a:t>
            </a:r>
            <a:r>
              <a:rPr lang="hu-HU" sz="2200" dirty="0">
                <a:solidFill>
                  <a:srgbClr val="002060"/>
                </a:solidFill>
                <a:latin typeface="Myriad "/>
              </a:rPr>
              <a:t> </a:t>
            </a:r>
            <a:r>
              <a:rPr lang="hu-HU" sz="2200" dirty="0" err="1">
                <a:solidFill>
                  <a:srgbClr val="002060"/>
                </a:solidFill>
                <a:latin typeface="Myriad "/>
              </a:rPr>
              <a:t>data</a:t>
            </a:r>
            <a:r>
              <a:rPr lang="hu-HU" sz="2200" dirty="0">
                <a:solidFill>
                  <a:srgbClr val="002060"/>
                </a:solidFill>
                <a:latin typeface="Myriad "/>
              </a:rPr>
              <a:t>.</a:t>
            </a:r>
          </a:p>
          <a:p>
            <a:pPr lvl="1" algn="just"/>
            <a:r>
              <a:rPr lang="hu-HU" sz="1800" dirty="0">
                <a:solidFill>
                  <a:srgbClr val="002060"/>
                </a:solidFill>
                <a:latin typeface="Myriad "/>
              </a:rPr>
              <a:t>The </a:t>
            </a:r>
            <a:r>
              <a:rPr lang="hu-HU" sz="1800" dirty="0" err="1">
                <a:solidFill>
                  <a:srgbClr val="002060"/>
                </a:solidFill>
                <a:latin typeface="Myriad "/>
              </a:rPr>
              <a:t>assumption</a:t>
            </a:r>
            <a:r>
              <a:rPr lang="hu-HU" sz="1800" dirty="0">
                <a:solidFill>
                  <a:srgbClr val="002060"/>
                </a:solidFill>
                <a:latin typeface="Myriad "/>
              </a:rPr>
              <a:t> is </a:t>
            </a:r>
            <a:r>
              <a:rPr lang="hu-HU" sz="1800" dirty="0" err="1">
                <a:solidFill>
                  <a:srgbClr val="002060"/>
                </a:solidFill>
                <a:latin typeface="Myriad "/>
              </a:rPr>
              <a:t>that</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more </a:t>
            </a:r>
            <a:r>
              <a:rPr lang="hu-HU" sz="1800" dirty="0" err="1">
                <a:solidFill>
                  <a:srgbClr val="002060"/>
                </a:solidFill>
                <a:latin typeface="Myriad "/>
              </a:rPr>
              <a:t>recent</a:t>
            </a:r>
            <a:r>
              <a:rPr lang="hu-HU" sz="1800" dirty="0">
                <a:solidFill>
                  <a:srgbClr val="002060"/>
                </a:solidFill>
                <a:latin typeface="Myriad "/>
              </a:rPr>
              <a:t> an </a:t>
            </a:r>
            <a:r>
              <a:rPr lang="hu-HU" sz="1800" dirty="0" err="1">
                <a:solidFill>
                  <a:srgbClr val="002060"/>
                </a:solidFill>
                <a:latin typeface="Myriad "/>
              </a:rPr>
              <a:t>observation</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more </a:t>
            </a:r>
            <a:r>
              <a:rPr lang="hu-HU" sz="1800" dirty="0" err="1">
                <a:solidFill>
                  <a:srgbClr val="002060"/>
                </a:solidFill>
                <a:latin typeface="Myriad "/>
              </a:rPr>
              <a:t>relevant</a:t>
            </a:r>
            <a:r>
              <a:rPr lang="hu-HU" sz="1800" dirty="0">
                <a:solidFill>
                  <a:srgbClr val="002060"/>
                </a:solidFill>
                <a:latin typeface="Myriad "/>
              </a:rPr>
              <a:t> </a:t>
            </a:r>
            <a:r>
              <a:rPr lang="hu-HU" sz="1800" dirty="0" err="1">
                <a:solidFill>
                  <a:srgbClr val="002060"/>
                </a:solidFill>
                <a:latin typeface="Myriad "/>
              </a:rPr>
              <a:t>it</a:t>
            </a:r>
            <a:r>
              <a:rPr lang="hu-HU" sz="1800" dirty="0">
                <a:solidFill>
                  <a:srgbClr val="002060"/>
                </a:solidFill>
                <a:latin typeface="Myriad "/>
              </a:rPr>
              <a:t> </a:t>
            </a:r>
            <a:r>
              <a:rPr lang="hu-HU" sz="1800" dirty="0" err="1">
                <a:solidFill>
                  <a:srgbClr val="002060"/>
                </a:solidFill>
                <a:latin typeface="Myriad "/>
              </a:rPr>
              <a:t>should</a:t>
            </a:r>
            <a:r>
              <a:rPr lang="hu-HU" sz="1800" dirty="0">
                <a:solidFill>
                  <a:srgbClr val="002060"/>
                </a:solidFill>
                <a:latin typeface="Myriad "/>
              </a:rPr>
              <a:t> be </a:t>
            </a:r>
            <a:r>
              <a:rPr lang="hu-HU" sz="1800" dirty="0" err="1">
                <a:solidFill>
                  <a:srgbClr val="002060"/>
                </a:solidFill>
                <a:latin typeface="Myriad "/>
              </a:rPr>
              <a:t>to</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prediction</a:t>
            </a:r>
            <a:r>
              <a:rPr lang="hu-HU" sz="1800" dirty="0">
                <a:solidFill>
                  <a:srgbClr val="002060"/>
                </a:solidFill>
                <a:latin typeface="Myriad "/>
              </a:rPr>
              <a:t>.</a:t>
            </a:r>
          </a:p>
          <a:p>
            <a:pPr algn="just"/>
            <a:r>
              <a:rPr lang="hu-HU" sz="2200" dirty="0">
                <a:solidFill>
                  <a:srgbClr val="002060"/>
                </a:solidFill>
                <a:latin typeface="Myriad "/>
              </a:rPr>
              <a:t>The </a:t>
            </a:r>
            <a:r>
              <a:rPr lang="hu-HU" sz="2200" dirty="0" err="1">
                <a:solidFill>
                  <a:srgbClr val="002060"/>
                </a:solidFill>
                <a:latin typeface="Myriad "/>
              </a:rPr>
              <a:t>result</a:t>
            </a:r>
            <a:r>
              <a:rPr lang="hu-HU" sz="2200" dirty="0">
                <a:solidFill>
                  <a:srgbClr val="002060"/>
                </a:solidFill>
                <a:latin typeface="Myriad "/>
              </a:rPr>
              <a:t> is 5 </a:t>
            </a:r>
            <a:r>
              <a:rPr lang="hu-HU" sz="2200" dirty="0" err="1">
                <a:solidFill>
                  <a:srgbClr val="002060"/>
                </a:solidFill>
                <a:latin typeface="Myriad "/>
              </a:rPr>
              <a:t>different</a:t>
            </a:r>
            <a:r>
              <a:rPr lang="hu-HU" sz="2200" dirty="0">
                <a:solidFill>
                  <a:srgbClr val="002060"/>
                </a:solidFill>
                <a:latin typeface="Myriad "/>
              </a:rPr>
              <a:t> </a:t>
            </a:r>
            <a:r>
              <a:rPr lang="hu-HU" sz="2200" dirty="0" err="1">
                <a:solidFill>
                  <a:srgbClr val="002060"/>
                </a:solidFill>
                <a:latin typeface="Myriad "/>
              </a:rPr>
              <a:t>training</a:t>
            </a:r>
            <a:r>
              <a:rPr lang="hu-HU" sz="2200" dirty="0">
                <a:solidFill>
                  <a:srgbClr val="002060"/>
                </a:solidFill>
                <a:latin typeface="Myriad "/>
              </a:rPr>
              <a:t> </a:t>
            </a:r>
            <a:r>
              <a:rPr lang="hu-HU" sz="2200" dirty="0" err="1">
                <a:solidFill>
                  <a:srgbClr val="002060"/>
                </a:solidFill>
                <a:latin typeface="Myriad "/>
              </a:rPr>
              <a:t>samples</a:t>
            </a:r>
            <a:r>
              <a:rPr lang="hu-HU" sz="2200" dirty="0">
                <a:solidFill>
                  <a:srgbClr val="002060"/>
                </a:solidFill>
                <a:latin typeface="Myriad "/>
              </a:rPr>
              <a:t>.</a:t>
            </a:r>
          </a:p>
          <a:p>
            <a:pPr lvl="1" algn="just"/>
            <a:r>
              <a:rPr lang="hu-HU" sz="1800" dirty="0" err="1">
                <a:solidFill>
                  <a:srgbClr val="002060"/>
                </a:solidFill>
                <a:latin typeface="Myriad "/>
              </a:rPr>
              <a:t>Each</a:t>
            </a:r>
            <a:r>
              <a:rPr lang="hu-HU" sz="1800" dirty="0">
                <a:solidFill>
                  <a:srgbClr val="002060"/>
                </a:solidFill>
                <a:latin typeface="Myriad "/>
              </a:rPr>
              <a:t> </a:t>
            </a:r>
            <a:r>
              <a:rPr lang="hu-HU" sz="1800" dirty="0" err="1">
                <a:solidFill>
                  <a:srgbClr val="002060"/>
                </a:solidFill>
                <a:latin typeface="Myriad "/>
              </a:rPr>
              <a:t>containing</a:t>
            </a:r>
            <a:r>
              <a:rPr lang="hu-HU" sz="1800" dirty="0">
                <a:solidFill>
                  <a:srgbClr val="002060"/>
                </a:solidFill>
                <a:latin typeface="Myriad "/>
              </a:rPr>
              <a:t> 20% less of </a:t>
            </a:r>
            <a:r>
              <a:rPr lang="hu-HU" sz="1800" dirty="0" err="1">
                <a:solidFill>
                  <a:srgbClr val="002060"/>
                </a:solidFill>
                <a:latin typeface="Myriad "/>
              </a:rPr>
              <a:t>the</a:t>
            </a:r>
            <a:r>
              <a:rPr lang="hu-HU" sz="1800" dirty="0">
                <a:solidFill>
                  <a:srgbClr val="002060"/>
                </a:solidFill>
                <a:latin typeface="Myriad "/>
              </a:rPr>
              <a:t> </a:t>
            </a:r>
            <a:r>
              <a:rPr lang="hu-HU" sz="1800" dirty="0" err="1">
                <a:solidFill>
                  <a:srgbClr val="002060"/>
                </a:solidFill>
                <a:latin typeface="Myriad "/>
              </a:rPr>
              <a:t>original</a:t>
            </a:r>
            <a:r>
              <a:rPr lang="hu-HU" sz="1800" dirty="0">
                <a:solidFill>
                  <a:srgbClr val="002060"/>
                </a:solidFill>
                <a:latin typeface="Myriad "/>
              </a:rPr>
              <a:t> </a:t>
            </a:r>
            <a:r>
              <a:rPr lang="hu-HU" sz="1800" dirty="0" err="1">
                <a:solidFill>
                  <a:srgbClr val="002060"/>
                </a:solidFill>
                <a:latin typeface="Myriad "/>
              </a:rPr>
              <a:t>sample</a:t>
            </a:r>
            <a:r>
              <a:rPr lang="hu-HU" sz="1800" dirty="0">
                <a:solidFill>
                  <a:srgbClr val="002060"/>
                </a:solidFill>
                <a:latin typeface="Myriad "/>
              </a:rPr>
              <a:t>.</a:t>
            </a:r>
          </a:p>
          <a:p>
            <a:pPr lvl="1" algn="just"/>
            <a:r>
              <a:rPr lang="hu-HU" sz="1800" dirty="0" err="1">
                <a:solidFill>
                  <a:srgbClr val="002060"/>
                </a:solidFill>
                <a:latin typeface="Myriad "/>
              </a:rPr>
              <a:t>Each</a:t>
            </a:r>
            <a:r>
              <a:rPr lang="hu-HU" sz="1800" dirty="0">
                <a:solidFill>
                  <a:srgbClr val="002060"/>
                </a:solidFill>
                <a:latin typeface="Myriad "/>
              </a:rPr>
              <a:t> </a:t>
            </a:r>
            <a:r>
              <a:rPr lang="hu-HU" sz="1800" dirty="0" err="1">
                <a:solidFill>
                  <a:srgbClr val="002060"/>
                </a:solidFill>
                <a:latin typeface="Myriad "/>
              </a:rPr>
              <a:t>dropping</a:t>
            </a:r>
            <a:r>
              <a:rPr lang="hu-HU" sz="1800" dirty="0">
                <a:solidFill>
                  <a:srgbClr val="002060"/>
                </a:solidFill>
                <a:latin typeface="Myriad "/>
              </a:rPr>
              <a:t> </a:t>
            </a:r>
            <a:r>
              <a:rPr lang="hu-HU" sz="1800" dirty="0" err="1">
                <a:solidFill>
                  <a:srgbClr val="002060"/>
                </a:solidFill>
                <a:latin typeface="Myriad "/>
              </a:rPr>
              <a:t>the</a:t>
            </a:r>
            <a:r>
              <a:rPr lang="hu-HU" sz="1800" dirty="0">
                <a:solidFill>
                  <a:srgbClr val="002060"/>
                </a:solidFill>
                <a:latin typeface="Myriad "/>
              </a:rPr>
              <a:t> latest </a:t>
            </a:r>
            <a:r>
              <a:rPr lang="hu-HU" sz="1800" dirty="0" err="1">
                <a:solidFill>
                  <a:srgbClr val="002060"/>
                </a:solidFill>
                <a:latin typeface="Myriad "/>
              </a:rPr>
              <a:t>observations</a:t>
            </a:r>
            <a:endParaRPr lang="hu-HU" sz="1800" dirty="0">
              <a:solidFill>
                <a:srgbClr val="002060"/>
              </a:solidFill>
              <a:latin typeface="Myriad "/>
            </a:endParaRPr>
          </a:p>
          <a:p>
            <a:pPr algn="just"/>
            <a:r>
              <a:rPr lang="hu-HU" sz="2200" dirty="0">
                <a:solidFill>
                  <a:srgbClr val="002060"/>
                </a:solidFill>
                <a:latin typeface="Myriad "/>
              </a:rPr>
              <a:t>Test </a:t>
            </a:r>
            <a:r>
              <a:rPr lang="hu-HU" sz="2200" dirty="0" err="1">
                <a:solidFill>
                  <a:srgbClr val="002060"/>
                </a:solidFill>
                <a:latin typeface="Myriad "/>
              </a:rPr>
              <a:t>sample</a:t>
            </a:r>
            <a:r>
              <a:rPr lang="hu-HU" sz="2200" dirty="0">
                <a:solidFill>
                  <a:srgbClr val="002060"/>
                </a:solidFill>
                <a:latin typeface="Myriad "/>
              </a:rPr>
              <a:t> is </a:t>
            </a:r>
            <a:r>
              <a:rPr lang="hu-HU" sz="2200" dirty="0" err="1">
                <a:solidFill>
                  <a:srgbClr val="002060"/>
                </a:solidFill>
                <a:latin typeface="Myriad "/>
              </a:rPr>
              <a:t>always</a:t>
            </a:r>
            <a:r>
              <a:rPr lang="hu-HU" sz="2200" dirty="0">
                <a:solidFill>
                  <a:srgbClr val="002060"/>
                </a:solidFill>
                <a:latin typeface="Myriad "/>
              </a:rPr>
              <a:t> </a:t>
            </a:r>
            <a:r>
              <a:rPr lang="hu-HU" sz="2200" dirty="0" err="1">
                <a:solidFill>
                  <a:srgbClr val="002060"/>
                </a:solidFill>
                <a:latin typeface="Myriad "/>
              </a:rPr>
              <a:t>up</a:t>
            </a:r>
            <a:r>
              <a:rPr lang="hu-HU" sz="2200" dirty="0">
                <a:solidFill>
                  <a:srgbClr val="002060"/>
                </a:solidFill>
                <a:latin typeface="Myriad "/>
              </a:rPr>
              <a:t> </a:t>
            </a:r>
            <a:r>
              <a:rPr lang="hu-HU" sz="2200" dirty="0" err="1">
                <a:solidFill>
                  <a:srgbClr val="002060"/>
                </a:solidFill>
                <a:latin typeface="Myriad "/>
              </a:rPr>
              <a:t>to</a:t>
            </a:r>
            <a:r>
              <a:rPr lang="hu-HU" sz="2200" dirty="0">
                <a:solidFill>
                  <a:srgbClr val="002060"/>
                </a:solidFill>
                <a:latin typeface="Myriad "/>
              </a:rPr>
              <a:t> </a:t>
            </a:r>
            <a:r>
              <a:rPr lang="hu-HU" sz="2200" dirty="0" err="1">
                <a:solidFill>
                  <a:srgbClr val="002060"/>
                </a:solidFill>
                <a:latin typeface="Myriad "/>
              </a:rPr>
              <a:t>the</a:t>
            </a:r>
            <a:r>
              <a:rPr lang="hu-HU" sz="2200" dirty="0">
                <a:solidFill>
                  <a:srgbClr val="002060"/>
                </a:solidFill>
                <a:latin typeface="Myriad "/>
              </a:rPr>
              <a:t> </a:t>
            </a:r>
            <a:r>
              <a:rPr lang="hu-HU" sz="2200" dirty="0" err="1">
                <a:solidFill>
                  <a:srgbClr val="002060"/>
                </a:solidFill>
                <a:latin typeface="Myriad "/>
              </a:rPr>
              <a:t>current</a:t>
            </a:r>
            <a:r>
              <a:rPr lang="hu-HU" sz="2200" dirty="0">
                <a:solidFill>
                  <a:srgbClr val="002060"/>
                </a:solidFill>
                <a:latin typeface="Myriad "/>
              </a:rPr>
              <a:t> </a:t>
            </a:r>
            <a:r>
              <a:rPr lang="hu-HU" sz="2200" dirty="0" err="1">
                <a:solidFill>
                  <a:srgbClr val="002060"/>
                </a:solidFill>
                <a:latin typeface="Myriad "/>
              </a:rPr>
              <a:t>month</a:t>
            </a:r>
            <a:r>
              <a:rPr lang="hu-HU" sz="2200" dirty="0">
                <a:solidFill>
                  <a:srgbClr val="002060"/>
                </a:solidFill>
                <a:latin typeface="Myriad "/>
              </a:rPr>
              <a:t> </a:t>
            </a:r>
            <a:r>
              <a:rPr lang="hu-HU" sz="2200" dirty="0" err="1">
                <a:solidFill>
                  <a:srgbClr val="002060"/>
                </a:solidFill>
                <a:latin typeface="Myriad "/>
              </a:rPr>
              <a:t>or</a:t>
            </a:r>
            <a:r>
              <a:rPr lang="hu-HU" sz="2200" dirty="0">
                <a:solidFill>
                  <a:srgbClr val="002060"/>
                </a:solidFill>
                <a:latin typeface="Myriad "/>
              </a:rPr>
              <a:t> </a:t>
            </a:r>
            <a:r>
              <a:rPr lang="hu-HU" sz="2200" dirty="0" err="1">
                <a:solidFill>
                  <a:srgbClr val="002060"/>
                </a:solidFill>
                <a:latin typeface="Myriad "/>
              </a:rPr>
              <a:t>one</a:t>
            </a:r>
            <a:r>
              <a:rPr lang="hu-HU" sz="2200" dirty="0">
                <a:solidFill>
                  <a:srgbClr val="002060"/>
                </a:solidFill>
                <a:latin typeface="Myriad "/>
              </a:rPr>
              <a:t> </a:t>
            </a:r>
            <a:r>
              <a:rPr lang="hu-HU" sz="2200" dirty="0" err="1">
                <a:solidFill>
                  <a:srgbClr val="002060"/>
                </a:solidFill>
                <a:latin typeface="Myriad "/>
              </a:rPr>
              <a:t>period</a:t>
            </a:r>
            <a:r>
              <a:rPr lang="hu-HU" sz="2200" dirty="0">
                <a:solidFill>
                  <a:srgbClr val="002060"/>
                </a:solidFill>
                <a:latin typeface="Myriad "/>
              </a:rPr>
              <a:t> </a:t>
            </a:r>
            <a:r>
              <a:rPr lang="hu-HU" sz="2200" dirty="0" err="1">
                <a:solidFill>
                  <a:srgbClr val="002060"/>
                </a:solidFill>
                <a:latin typeface="Myriad "/>
              </a:rPr>
              <a:t>before</a:t>
            </a:r>
            <a:r>
              <a:rPr lang="hu-HU" sz="2200" dirty="0">
                <a:solidFill>
                  <a:srgbClr val="002060"/>
                </a:solidFill>
                <a:latin typeface="Myriad "/>
              </a:rPr>
              <a:t> </a:t>
            </a:r>
            <a:r>
              <a:rPr lang="hu-HU" sz="2200" dirty="0" err="1">
                <a:solidFill>
                  <a:srgbClr val="002060"/>
                </a:solidFill>
                <a:latin typeface="Myriad "/>
              </a:rPr>
              <a:t>as</a:t>
            </a:r>
            <a:r>
              <a:rPr lang="hu-HU" sz="2200" dirty="0">
                <a:solidFill>
                  <a:srgbClr val="002060"/>
                </a:solidFill>
                <a:latin typeface="Myriad "/>
              </a:rPr>
              <a:t> </a:t>
            </a:r>
            <a:r>
              <a:rPr lang="hu-HU" sz="2200" dirty="0" err="1">
                <a:solidFill>
                  <a:srgbClr val="002060"/>
                </a:solidFill>
                <a:latin typeface="Myriad "/>
              </a:rPr>
              <a:t>they</a:t>
            </a:r>
            <a:r>
              <a:rPr lang="hu-HU" sz="2200" dirty="0">
                <a:solidFill>
                  <a:srgbClr val="002060"/>
                </a:solidFill>
                <a:latin typeface="Myriad "/>
              </a:rPr>
              <a:t> </a:t>
            </a:r>
            <a:r>
              <a:rPr lang="hu-HU" sz="2200" dirty="0" err="1">
                <a:solidFill>
                  <a:srgbClr val="002060"/>
                </a:solidFill>
                <a:latin typeface="Myriad "/>
              </a:rPr>
              <a:t>are</a:t>
            </a:r>
            <a:r>
              <a:rPr lang="hu-HU" sz="2200" dirty="0">
                <a:solidFill>
                  <a:srgbClr val="002060"/>
                </a:solidFill>
                <a:latin typeface="Myriad "/>
              </a:rPr>
              <a:t> </a:t>
            </a:r>
            <a:r>
              <a:rPr lang="hu-HU" sz="2200" dirty="0" err="1">
                <a:solidFill>
                  <a:srgbClr val="002060"/>
                </a:solidFill>
                <a:latin typeface="Myriad "/>
              </a:rPr>
              <a:t>not</a:t>
            </a:r>
            <a:r>
              <a:rPr lang="hu-HU" sz="2200" dirty="0">
                <a:solidFill>
                  <a:srgbClr val="002060"/>
                </a:solidFill>
                <a:latin typeface="Myriad "/>
              </a:rPr>
              <a:t> </a:t>
            </a:r>
            <a:r>
              <a:rPr lang="hu-HU" sz="2200" dirty="0" err="1">
                <a:solidFill>
                  <a:srgbClr val="002060"/>
                </a:solidFill>
                <a:latin typeface="Myriad "/>
              </a:rPr>
              <a:t>published</a:t>
            </a:r>
            <a:r>
              <a:rPr lang="hu-HU" sz="2200" dirty="0">
                <a:solidFill>
                  <a:srgbClr val="002060"/>
                </a:solidFill>
                <a:latin typeface="Myriad "/>
              </a:rPr>
              <a:t> </a:t>
            </a:r>
            <a:r>
              <a:rPr lang="hu-HU" sz="2200" dirty="0" err="1">
                <a:solidFill>
                  <a:srgbClr val="002060"/>
                </a:solidFill>
                <a:latin typeface="Myriad "/>
              </a:rPr>
              <a:t>yet</a:t>
            </a:r>
            <a:r>
              <a:rPr lang="hu-HU" sz="2200" dirty="0">
                <a:solidFill>
                  <a:srgbClr val="002060"/>
                </a:solidFill>
                <a:latin typeface="Myriad "/>
              </a:rPr>
              <a:t>.</a:t>
            </a:r>
          </a:p>
          <a:p>
            <a:pPr algn="just"/>
            <a:endParaRPr lang="hu-HU" sz="2200" dirty="0">
              <a:solidFill>
                <a:srgbClr val="002060"/>
              </a:solidFill>
              <a:latin typeface="Myriad "/>
            </a:endParaRPr>
          </a:p>
          <a:p>
            <a:pPr algn="just"/>
            <a:endParaRPr lang="hu-HU" sz="2200" dirty="0">
              <a:solidFill>
                <a:srgbClr val="002060"/>
              </a:solidFill>
              <a:latin typeface="Myriad "/>
            </a:endParaRPr>
          </a:p>
        </p:txBody>
      </p:sp>
    </p:spTree>
    <p:extLst>
      <p:ext uri="{BB962C8B-B14F-4D97-AF65-F5344CB8AC3E}">
        <p14:creationId xmlns:p14="http://schemas.microsoft.com/office/powerpoint/2010/main" val="1422214563"/>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um" ma:contentTypeID="0x0101000FDB48AD5866D645BB0EE4F460BF82F1" ma:contentTypeVersion="0" ma:contentTypeDescription="Új dokumentum létrehozása." ma:contentTypeScope="" ma:versionID="c2905b2c3e1aa4985b7e2496453a0314">
  <xsd:schema xmlns:xsd="http://www.w3.org/2001/XMLSchema" xmlns:xs="http://www.w3.org/2001/XMLSchema" xmlns:p="http://schemas.microsoft.com/office/2006/metadata/properties" targetNamespace="http://schemas.microsoft.com/office/2006/metadata/properties" ma:root="true" ma:fieldsID="08dee037046ad32af3116d3be75d37a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artalomtípus"/>
        <xsd:element ref="dc:title" minOccurs="0" maxOccurs="1" ma:index="4" ma:displayName="Cí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A80D48-2377-4F80-9511-B718F6BDB429}">
  <ds:schemaRefs>
    <ds:schemaRef ds:uri="http://schemas.microsoft.com/office/2006/metadata/properties"/>
    <ds:schemaRef ds:uri="http://schemas.openxmlformats.org/package/2006/metadata/core-properties"/>
    <ds:schemaRef ds:uri="http://purl.org/dc/terms/"/>
    <ds:schemaRef ds:uri="http://purl.org/dc/elements/1.1/"/>
    <ds:schemaRef ds:uri="http://purl.org/dc/dcmitype/"/>
    <ds:schemaRef ds:uri="http://schemas.microsoft.com/office/2006/documentManagement/types"/>
    <ds:schemaRef ds:uri="http://www.w3.org/XML/1998/namespace"/>
    <ds:schemaRef ds:uri="http://schemas.microsoft.com/office/infopath/2007/PartnerControls"/>
  </ds:schemaRefs>
</ds:datastoreItem>
</file>

<file path=customXml/itemProps2.xml><?xml version="1.0" encoding="utf-8"?>
<ds:datastoreItem xmlns:ds="http://schemas.openxmlformats.org/officeDocument/2006/customXml" ds:itemID="{0F19DC6E-76E8-47E8-A11A-620C1CF637F0}">
  <ds:schemaRefs>
    <ds:schemaRef ds:uri="http://schemas.microsoft.com/sharepoint/v3/contenttype/forms"/>
  </ds:schemaRefs>
</ds:datastoreItem>
</file>

<file path=customXml/itemProps3.xml><?xml version="1.0" encoding="utf-8"?>
<ds:datastoreItem xmlns:ds="http://schemas.openxmlformats.org/officeDocument/2006/customXml" ds:itemID="{E6473F11-255D-4B38-87ED-63EB159BEF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4526</TotalTime>
  <Words>1366</Words>
  <Application>Microsoft Office PowerPoint</Application>
  <PresentationFormat>Szélesvásznú</PresentationFormat>
  <Paragraphs>120</Paragraphs>
  <Slides>15</Slides>
  <Notes>1</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15</vt:i4>
      </vt:variant>
    </vt:vector>
  </HeadingPairs>
  <TitlesOfParts>
    <vt:vector size="20" baseType="lpstr">
      <vt:lpstr>Arial</vt:lpstr>
      <vt:lpstr>Calibri</vt:lpstr>
      <vt:lpstr>Calibri Light</vt:lpstr>
      <vt:lpstr>Myriad </vt:lpstr>
      <vt:lpstr>Office-téma</vt:lpstr>
      <vt:lpstr>PowerPoint-bemutató</vt:lpstr>
      <vt:lpstr>PowerPoint-bemutató</vt:lpstr>
      <vt:lpstr>PowerPoint-bemutató</vt:lpstr>
      <vt:lpstr>PowerPoint-bemutató</vt:lpstr>
      <vt:lpstr>Goal of the Project</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vector>
  </TitlesOfParts>
  <Company>KSH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Simonné Horváth Gabriella</dc:creator>
  <cp:lastModifiedBy>Kiss Gergely Attila</cp:lastModifiedBy>
  <cp:revision>183</cp:revision>
  <dcterms:created xsi:type="dcterms:W3CDTF">2017-03-01T09:38:02Z</dcterms:created>
  <dcterms:modified xsi:type="dcterms:W3CDTF">2023-05-30T14:47:43Z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0x0101000FDB48AD5866D645BB0EE4F460BF82F1</vt:lpwstr>
  </property>
</Properties>
</file>