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85" r:id="rId2"/>
    <p:sldId id="256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697"/>
    <a:srgbClr val="C46940"/>
    <a:srgbClr val="A40000"/>
    <a:srgbClr val="6C1A00"/>
    <a:srgbClr val="C00000"/>
    <a:srgbClr val="003296"/>
    <a:srgbClr val="007033"/>
    <a:srgbClr val="990099"/>
    <a:srgbClr val="CC0099"/>
    <a:srgbClr val="FE9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706" y="-35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8EE56BDE-97E4-47E4-8DD5-C3A11DBF54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96176D4-9CAA-4291-9C0B-5351F6350C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F6901-023C-4B53-A1BB-952F5A8A8165}" type="datetimeFigureOut">
              <a:rPr lang="hu-HU" smtClean="0"/>
              <a:t>2022. 02. 01.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A995E4D-E649-450E-A780-7BADD937DE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FA0C92D-5509-47E3-B36D-2C4EC231A4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EACDB-1ACD-48C5-8634-AE8B13D1B0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4803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433880"/>
            <a:ext cx="6252671" cy="106893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1502815"/>
            <a:ext cx="6252671" cy="106893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38D5-2678-494E-93A5-141B91F29631}" type="datetime1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tesztautomatizálási stratégia megtervezése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708E-D7A0-48A0-87A1-35DFE5737752}" type="datetime1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tesztautomatizálási stratégia megtervezése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3A33-3D62-4D06-9485-6E6261D48E3A}" type="datetime1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tesztautomatizálási stratégia megtervezése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5EEE-4188-494B-B404-CE34CF1316ED}" type="datetime1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tesztautomatizálási stratégia megtervezése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281175"/>
            <a:ext cx="8244000" cy="68400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31661"/>
            <a:ext cx="8246070" cy="308017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4F83A-259E-4F23-AAF9-ECFCBAF67334}" type="datetime1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tesztautomatizálási stratégia megtervezése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3880"/>
            <a:ext cx="6323973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379" y="1350110"/>
            <a:ext cx="6308060" cy="334411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54E0-2745-4170-9B9A-8977A39DDEAB}" type="datetime1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tesztautomatizálási stratégia megtervezése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BC25-179C-4E96-B35A-094F9224622F}" type="datetime1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tesztautomatizálási stratégia megtervezése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7818-CD66-4B0B-832F-CFF16CA5577B}" type="datetime1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tesztautomatizálási stratégia megtervezése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281175"/>
            <a:ext cx="8280000" cy="68400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96517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437572"/>
            <a:ext cx="4040188" cy="2276294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</a:defRPr>
            </a:lvl1pPr>
            <a:lvl2pPr algn="l">
              <a:defRPr sz="2000">
                <a:solidFill>
                  <a:schemeClr val="tx1"/>
                </a:solidFill>
              </a:defRPr>
            </a:lvl2pPr>
            <a:lvl3pPr algn="l">
              <a:defRPr sz="1800">
                <a:solidFill>
                  <a:schemeClr val="tx1"/>
                </a:solidFill>
              </a:defRPr>
            </a:lvl3pPr>
            <a:lvl4pPr algn="l">
              <a:defRPr sz="1600">
                <a:solidFill>
                  <a:schemeClr val="tx1"/>
                </a:solidFill>
              </a:defRPr>
            </a:lvl4pPr>
            <a:lvl5pPr algn="l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96517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437572"/>
            <a:ext cx="4041775" cy="2276294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</a:defRPr>
            </a:lvl1pPr>
            <a:lvl2pPr algn="l">
              <a:defRPr sz="2000">
                <a:solidFill>
                  <a:schemeClr val="tx1"/>
                </a:solidFill>
              </a:defRPr>
            </a:lvl2pPr>
            <a:lvl3pPr algn="l">
              <a:defRPr sz="1800">
                <a:solidFill>
                  <a:schemeClr val="tx1"/>
                </a:solidFill>
              </a:defRPr>
            </a:lvl3pPr>
            <a:lvl4pPr algn="l">
              <a:defRPr sz="1600">
                <a:solidFill>
                  <a:schemeClr val="tx1"/>
                </a:solidFill>
              </a:defRPr>
            </a:lvl4pPr>
            <a:lvl5pPr algn="l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D729-A334-4A5B-BC4D-33B644A2C772}" type="datetime1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tesztautomatizálási stratégia megtervezése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EBC00-82C3-405A-8CF0-9E8DF2560B90}" type="datetime1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tesztautomatizálási stratégia megtervezése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DD4C-18A9-4158-91D4-DA404F851895}" type="datetime1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tesztautomatizálási stratégia megtervezése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064F-B56D-484B-96A7-B425F8A65C2E}" type="datetime1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tesztautomatizálási stratégia megtervezése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68979-3120-40AB-A7DF-AFEADED2FD74}" type="datetime1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 tesztautomatizálási stratégia megtervezése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FA0350-14C0-46EC-9568-D0466121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>
                <a:latin typeface="Bahnschrift Light Condensed" panose="020B0502040204020203" pitchFamily="34" charset="0"/>
              </a:rPr>
              <a:t>Kérdések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756854-B158-46B8-B5C0-B1AFDB2BC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u-HU" sz="2000" dirty="0">
                <a:latin typeface="Bahnschrift Light Condensed" panose="020B0502040204020203" pitchFamily="34" charset="0"/>
              </a:rPr>
              <a:t>Saját tesztelési </a:t>
            </a:r>
            <a:r>
              <a:rPr lang="hu-HU" sz="2000" dirty="0" err="1">
                <a:latin typeface="Bahnschrift Light Condensed" panose="020B0502040204020203" pitchFamily="34" charset="0"/>
              </a:rPr>
              <a:t>framework</a:t>
            </a:r>
            <a:r>
              <a:rPr lang="hu-HU" sz="2000" dirty="0">
                <a:latin typeface="Bahnschrift Light Condensed" panose="020B0502040204020203" pitchFamily="34" charset="0"/>
              </a:rPr>
              <a:t> kialakítása a cél?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000" dirty="0">
                <a:latin typeface="Bahnschrift Light Condensed" panose="020B0502040204020203" pitchFamily="34" charset="0"/>
              </a:rPr>
              <a:t>Milyen Design </a:t>
            </a:r>
            <a:r>
              <a:rPr lang="hu-HU" sz="2000" dirty="0" err="1">
                <a:latin typeface="Bahnschrift Light Condensed" panose="020B0502040204020203" pitchFamily="34" charset="0"/>
              </a:rPr>
              <a:t>pattern-eket</a:t>
            </a:r>
            <a:r>
              <a:rPr lang="hu-HU" sz="2000" dirty="0">
                <a:latin typeface="Bahnschrift Light Condensed" panose="020B0502040204020203" pitchFamily="34" charset="0"/>
              </a:rPr>
              <a:t> használjunk?</a:t>
            </a:r>
          </a:p>
          <a:p>
            <a:pPr marL="0" indent="0">
              <a:buNone/>
            </a:pPr>
            <a:r>
              <a:rPr lang="hu-HU" sz="2000" dirty="0">
                <a:latin typeface="Bahnschrift Light Condensed" panose="020B0502040204020203" pitchFamily="34" charset="0"/>
              </a:rPr>
              <a:t>(Page </a:t>
            </a:r>
            <a:r>
              <a:rPr lang="hu-HU" sz="2000" dirty="0" err="1">
                <a:latin typeface="Bahnschrift Light Condensed" panose="020B0502040204020203" pitchFamily="34" charset="0"/>
              </a:rPr>
              <a:t>Object</a:t>
            </a:r>
            <a:r>
              <a:rPr lang="hu-HU" sz="2000" dirty="0">
                <a:latin typeface="Bahnschrift Light Condensed" panose="020B0502040204020203" pitchFamily="34" charset="0"/>
              </a:rPr>
              <a:t> </a:t>
            </a:r>
            <a:r>
              <a:rPr lang="hu-HU" sz="2000" dirty="0" err="1">
                <a:latin typeface="Bahnschrift Light Condensed" panose="020B0502040204020203" pitchFamily="34" charset="0"/>
              </a:rPr>
              <a:t>model</a:t>
            </a:r>
            <a:r>
              <a:rPr lang="hu-HU" sz="2000" dirty="0">
                <a:latin typeface="Bahnschrift Light Condensed" panose="020B0502040204020203" pitchFamily="34" charset="0"/>
              </a:rPr>
              <a:t>, Page </a:t>
            </a:r>
            <a:r>
              <a:rPr lang="hu-HU" sz="2000" dirty="0" err="1">
                <a:latin typeface="Bahnschrift Light Condensed" panose="020B0502040204020203" pitchFamily="34" charset="0"/>
              </a:rPr>
              <a:t>Factory</a:t>
            </a:r>
            <a:r>
              <a:rPr lang="hu-HU" sz="2000" dirty="0">
                <a:latin typeface="Bahnschrift Light Condensed" panose="020B0502040204020203" pitchFamily="34" charset="0"/>
              </a:rPr>
              <a:t> </a:t>
            </a:r>
            <a:r>
              <a:rPr lang="hu-HU" sz="2000" dirty="0" err="1">
                <a:latin typeface="Bahnschrift Light Condensed" panose="020B0502040204020203" pitchFamily="34" charset="0"/>
              </a:rPr>
              <a:t>stb</a:t>
            </a:r>
            <a:r>
              <a:rPr lang="hu-HU" sz="2000" dirty="0">
                <a:latin typeface="Bahnschrift Light Condensed" panose="020B0502040204020203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000" dirty="0">
                <a:latin typeface="Bahnschrift Light Condensed" panose="020B0502040204020203" pitchFamily="34" charset="0"/>
              </a:rPr>
              <a:t>CI megoldása?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2000" dirty="0">
                <a:latin typeface="Bahnschrift Light Condensed" panose="020B0502040204020203" pitchFamily="34" charset="0"/>
              </a:rPr>
              <a:t>Lokális futtatás-&gt;Milyen </a:t>
            </a:r>
            <a:r>
              <a:rPr lang="hu-HU" sz="2000" dirty="0" err="1">
                <a:latin typeface="Bahnschrift Light Condensed" panose="020B0502040204020203" pitchFamily="34" charset="0"/>
              </a:rPr>
              <a:t>reporting</a:t>
            </a:r>
            <a:r>
              <a:rPr lang="hu-HU" sz="2000" dirty="0">
                <a:latin typeface="Bahnschrift Light Condensed" panose="020B0502040204020203" pitchFamily="34" charset="0"/>
              </a:rPr>
              <a:t> rendszert lehetne kialakítani?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2000" dirty="0">
                <a:latin typeface="Bahnschrift Light Condensed" panose="020B0502040204020203" pitchFamily="34" charset="0"/>
              </a:rPr>
              <a:t>Külön </a:t>
            </a:r>
            <a:r>
              <a:rPr lang="hu-HU" sz="2000" dirty="0" err="1">
                <a:latin typeface="Bahnschrift Light Condensed" panose="020B0502040204020203" pitchFamily="34" charset="0"/>
              </a:rPr>
              <a:t>build</a:t>
            </a:r>
            <a:endParaRPr lang="hu-HU" sz="2000" dirty="0">
              <a:latin typeface="Bahnschrift Light 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hu-HU" sz="2000" dirty="0">
                <a:latin typeface="Bahnschrift Light Condensed" panose="020B0502040204020203" pitchFamily="34" charset="0"/>
              </a:rPr>
              <a:t>Fejlesztői </a:t>
            </a:r>
            <a:r>
              <a:rPr lang="hu-HU" sz="2000" dirty="0" err="1">
                <a:latin typeface="Bahnschrift Light Condensed" panose="020B0502040204020203" pitchFamily="34" charset="0"/>
              </a:rPr>
              <a:t>build</a:t>
            </a:r>
            <a:endParaRPr lang="hu-HU" sz="2000" dirty="0">
              <a:latin typeface="Bahnschrift Light 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hu-HU" sz="2000" dirty="0">
                <a:latin typeface="Bahnschrift Light Condensed" panose="020B0502040204020203" pitchFamily="34" charset="0"/>
              </a:rPr>
              <a:t>Mi van olyan esetben, ha több környezetben, böngészőben akarjuk futtatni a tesztjeinket?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000" dirty="0">
                <a:latin typeface="Bahnschrift Light Condensed" panose="020B0502040204020203" pitchFamily="34" charset="0"/>
              </a:rPr>
              <a:t>Mi lenne az irány? </a:t>
            </a:r>
            <a:r>
              <a:rPr lang="hu-HU" sz="2000" dirty="0" err="1">
                <a:latin typeface="Bahnschrift Light Condensed" panose="020B0502040204020203" pitchFamily="34" charset="0"/>
              </a:rPr>
              <a:t>Ui</a:t>
            </a:r>
            <a:r>
              <a:rPr lang="hu-HU" sz="2000" dirty="0">
                <a:latin typeface="Bahnschrift Light Condensed" panose="020B0502040204020203" pitchFamily="34" charset="0"/>
              </a:rPr>
              <a:t> és </a:t>
            </a:r>
            <a:r>
              <a:rPr lang="hu-HU" sz="2000" dirty="0" err="1">
                <a:latin typeface="Bahnschrift Light Condensed" panose="020B0502040204020203" pitchFamily="34" charset="0"/>
              </a:rPr>
              <a:t>Api</a:t>
            </a:r>
            <a:r>
              <a:rPr lang="hu-HU" sz="2000" dirty="0">
                <a:latin typeface="Bahnschrift Light Condensed" panose="020B0502040204020203" pitchFamily="34" charset="0"/>
              </a:rPr>
              <a:t> tesztek?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0C9E168-B63E-4D4E-B95C-AF911C50F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tesztautomatizálási stratégia megtervezése </a:t>
            </a:r>
            <a:endParaRPr lang="en-US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023395F-4DE7-49E1-ADDC-0D5836B3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5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477560-56AC-43C2-ABD9-63DED0F22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715055"/>
            <a:ext cx="8246070" cy="44284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hu-HU" sz="2400" dirty="0">
                <a:latin typeface="Bahnschrift Light Condensed" panose="020B0502040204020203" pitchFamily="34" charset="0"/>
              </a:rPr>
              <a:t>UI teszt: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400" dirty="0">
                <a:latin typeface="Bahnschrift Light Condensed" panose="020B0502040204020203" pitchFamily="34" charset="0"/>
              </a:rPr>
              <a:t> az ezen a szinten írt tesztek egyedi kihívásokkal szembesülnek, és hosszabb ideig tart megírni őket, hosszabb ideig tart a végrehajtásuk, és az UI konzisztenciájától (pl. ha megváltozik egy UI elem, a teszteket frissíteni kell) </a:t>
            </a:r>
            <a:r>
              <a:rPr lang="hu-HU" sz="2400" dirty="0" err="1">
                <a:latin typeface="Bahnschrift Light Condensed" panose="020B0502040204020203" pitchFamily="34" charset="0"/>
              </a:rPr>
              <a:t>függnek</a:t>
            </a:r>
            <a:r>
              <a:rPr lang="hu-HU" sz="2400" dirty="0">
                <a:latin typeface="Bahnschrift Light Condensed" panose="020B0502040204020203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400" dirty="0">
                <a:latin typeface="Bahnschrift Light Condensed" panose="020B0502040204020203" pitchFamily="34" charset="0"/>
              </a:rPr>
              <a:t> FONTOS: Ennek a szintnek kell a legkevesebb automatizált tesztet  </a:t>
            </a:r>
          </a:p>
          <a:p>
            <a:pPr marL="0" indent="0">
              <a:buNone/>
            </a:pPr>
            <a:r>
              <a:rPr lang="hu-HU" sz="2400" dirty="0">
                <a:latin typeface="Bahnschrift Light Condensed" panose="020B0502040204020203" pitchFamily="34" charset="0"/>
              </a:rPr>
              <a:t>       tartalmaznia.</a:t>
            </a:r>
          </a:p>
          <a:p>
            <a:pPr marL="0" indent="0">
              <a:buNone/>
            </a:pPr>
            <a:endParaRPr lang="hu-HU" sz="2400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hu-HU" sz="2400" dirty="0">
                <a:latin typeface="Bahnschrift Light Condensed" panose="020B0502040204020203" pitchFamily="34" charset="0"/>
              </a:rPr>
              <a:t>    </a:t>
            </a:r>
          </a:p>
        </p:txBody>
      </p:sp>
      <p:sp>
        <p:nvSpPr>
          <p:cNvPr id="2" name="Élőláb helye 1">
            <a:extLst>
              <a:ext uri="{FF2B5EF4-FFF2-40B4-BE49-F238E27FC236}">
                <a16:creationId xmlns:a16="http://schemas.microsoft.com/office/drawing/2014/main" id="{B75CA650-7FB4-4BF4-A06E-4E63209E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z="1200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A tesztek automatizálhatóságának fejlesztése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556C157-B004-4C06-B7A9-30ED1682C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90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BDA03714-82FB-4AD4-9DBE-8060A72CD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1655520"/>
            <a:ext cx="8246070" cy="3817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>
                <a:latin typeface="Bahnschrift Light Condensed" panose="020B0502040204020203" pitchFamily="34" charset="0"/>
              </a:rPr>
              <a:t>FONTOS: Amikor egy teszt automatizálását fontolgatjuk, határozzuk meg, hogy a tesztnek milyen információt kell ellenőriznie, és válasszuk ki a piramis lehető legalacsonyabb szintjét a teszt megírásához. Minél alacsonyabb a szint, annál gyorsabb a teszt, így fenntartva a gyors visszajelzés célját.</a:t>
            </a:r>
          </a:p>
        </p:txBody>
      </p:sp>
      <p:sp>
        <p:nvSpPr>
          <p:cNvPr id="2" name="Élőláb helye 1">
            <a:extLst>
              <a:ext uri="{FF2B5EF4-FFF2-40B4-BE49-F238E27FC236}">
                <a16:creationId xmlns:a16="http://schemas.microsoft.com/office/drawing/2014/main" id="{04F316CD-7ED4-423E-9672-8AE1E3C54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z="1200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A tesztek automatizálhatóságának fejlesztése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1D00C32-22C0-409C-8C09-A7BC58940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F07F6F7E-12CE-47E2-A82F-00B31E320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28470"/>
            <a:ext cx="8246070" cy="5039266"/>
          </a:xfrm>
        </p:spPr>
        <p:txBody>
          <a:bodyPr>
            <a:normAutofit fontScale="77500" lnSpcReduction="20000"/>
          </a:bodyPr>
          <a:lstStyle/>
          <a:p>
            <a:r>
              <a:rPr lang="hu-HU" sz="2400" dirty="0">
                <a:latin typeface="Bahnschrift Light Condensed" panose="020B0502040204020203" pitchFamily="34" charset="0"/>
              </a:rPr>
              <a:t>PÉLDA_01: </a:t>
            </a:r>
          </a:p>
          <a:p>
            <a:pPr marL="0" indent="0">
              <a:buNone/>
            </a:pPr>
            <a:r>
              <a:rPr lang="hu-HU" sz="2200" i="1" dirty="0">
                <a:latin typeface="Bahnschrift Light Condensed" panose="020B0502040204020203" pitchFamily="34" charset="0"/>
              </a:rPr>
              <a:t>Tegyük fel, hogy a csapat most hozott létre </a:t>
            </a:r>
          </a:p>
          <a:p>
            <a:pPr marL="0" indent="0">
              <a:buNone/>
            </a:pPr>
            <a:r>
              <a:rPr lang="hu-HU" sz="2200" i="1" dirty="0">
                <a:latin typeface="Bahnschrift Light Condensed" panose="020B0502040204020203" pitchFamily="34" charset="0"/>
              </a:rPr>
              <a:t>egy új </a:t>
            </a:r>
            <a:r>
              <a:rPr lang="hu-HU" sz="2200" b="1" i="1" dirty="0">
                <a:latin typeface="Bahnschrift Light Condensed" panose="020B0502040204020203" pitchFamily="34" charset="0"/>
              </a:rPr>
              <a:t>keresési funkció</a:t>
            </a:r>
            <a:r>
              <a:rPr lang="hu-HU" sz="2200" i="1" dirty="0">
                <a:latin typeface="Bahnschrift Light Condensed" panose="020B0502040204020203" pitchFamily="34" charset="0"/>
              </a:rPr>
              <a:t>t, természetesen ellenőrizni </a:t>
            </a:r>
          </a:p>
          <a:p>
            <a:pPr marL="0" indent="0">
              <a:buNone/>
            </a:pPr>
            <a:r>
              <a:rPr lang="hu-HU" sz="2200" i="1" dirty="0">
                <a:latin typeface="Bahnschrift Light Condensed" panose="020B0502040204020203" pitchFamily="34" charset="0"/>
              </a:rPr>
              <a:t>szeretnénk, hogy a termékek keresésekor </a:t>
            </a:r>
          </a:p>
          <a:p>
            <a:pPr marL="0" indent="0">
              <a:buNone/>
            </a:pPr>
            <a:r>
              <a:rPr lang="hu-HU" sz="2200" i="1" dirty="0">
                <a:latin typeface="Bahnschrift Light Condensed" panose="020B0502040204020203" pitchFamily="34" charset="0"/>
              </a:rPr>
              <a:t>a megfelelő eredményeket kapjuk vissza,</a:t>
            </a:r>
          </a:p>
          <a:p>
            <a:pPr marL="0" indent="0">
              <a:buNone/>
            </a:pPr>
            <a:r>
              <a:rPr lang="hu-HU" sz="2200" i="1" dirty="0">
                <a:latin typeface="Bahnschrift Light Condensed" panose="020B0502040204020203" pitchFamily="34" charset="0"/>
              </a:rPr>
              <a:t> hogy az eredmények úgy jelennek meg, </a:t>
            </a:r>
          </a:p>
          <a:p>
            <a:pPr marL="0" indent="0">
              <a:buNone/>
            </a:pPr>
            <a:r>
              <a:rPr lang="hu-HU" sz="2200" i="1" dirty="0">
                <a:latin typeface="Bahnschrift Light Condensed" panose="020B0502040204020203" pitchFamily="34" charset="0"/>
              </a:rPr>
              <a:t>ahogyan kell, és hogy minden más szűrés,</a:t>
            </a:r>
          </a:p>
          <a:p>
            <a:pPr marL="0" indent="0">
              <a:buNone/>
            </a:pPr>
            <a:r>
              <a:rPr lang="hu-HU" sz="2200" i="1" dirty="0">
                <a:latin typeface="Bahnschrift Light Condensed" panose="020B0502040204020203" pitchFamily="34" charset="0"/>
              </a:rPr>
              <a:t> rendezés, oszlopválasztás vagy oldalszámozás </a:t>
            </a:r>
          </a:p>
          <a:p>
            <a:pPr marL="0" indent="0">
              <a:buNone/>
            </a:pPr>
            <a:r>
              <a:rPr lang="hu-HU" sz="2200" i="1" dirty="0">
                <a:latin typeface="Bahnschrift Light Condensed" panose="020B0502040204020203" pitchFamily="34" charset="0"/>
              </a:rPr>
              <a:t>működik. Ha egy keresési tesztet automatizálunk, </a:t>
            </a:r>
          </a:p>
          <a:p>
            <a:pPr marL="0" indent="0">
              <a:buNone/>
            </a:pPr>
            <a:r>
              <a:rPr lang="hu-HU" sz="2200" i="1" dirty="0">
                <a:latin typeface="Bahnschrift Light Condensed" panose="020B0502040204020203" pitchFamily="34" charset="0"/>
              </a:rPr>
              <a:t>akkor ez érthető, hogy elvégezzük az összes </a:t>
            </a:r>
          </a:p>
          <a:p>
            <a:pPr marL="0" indent="0">
              <a:buNone/>
            </a:pPr>
            <a:r>
              <a:rPr lang="hu-HU" sz="2200" i="1" dirty="0">
                <a:latin typeface="Bahnschrift Light Condensed" panose="020B0502040204020203" pitchFamily="34" charset="0"/>
              </a:rPr>
              <a:t>UI-szintű ellenőrzést, </a:t>
            </a:r>
          </a:p>
          <a:p>
            <a:pPr marL="0" indent="0">
              <a:buNone/>
            </a:pPr>
            <a:r>
              <a:rPr lang="hu-HU" sz="2200" i="1" dirty="0">
                <a:latin typeface="Bahnschrift Light Condensed" panose="020B0502040204020203" pitchFamily="34" charset="0"/>
              </a:rPr>
              <a:t>azonban ha több keresési tesztet kell automatizálnunk,</a:t>
            </a:r>
          </a:p>
          <a:p>
            <a:pPr marL="0" indent="0">
              <a:buNone/>
            </a:pPr>
            <a:r>
              <a:rPr lang="hu-HU" sz="2200" i="1" dirty="0">
                <a:latin typeface="Bahnschrift Light Condensed" panose="020B0502040204020203" pitchFamily="34" charset="0"/>
              </a:rPr>
              <a:t> akkor fel kell vetnünk azt a kérdést, hogy mindet ilyen </a:t>
            </a:r>
          </a:p>
          <a:p>
            <a:pPr marL="0" indent="0">
              <a:buNone/>
            </a:pPr>
            <a:r>
              <a:rPr lang="hu-HU" sz="2200" i="1" dirty="0">
                <a:latin typeface="Bahnschrift Light Condensed" panose="020B0502040204020203" pitchFamily="34" charset="0"/>
              </a:rPr>
              <a:t>jellegű tesztet ezen a költséges szinten kell-e elvégezni, vagy </a:t>
            </a:r>
          </a:p>
          <a:p>
            <a:pPr marL="0" indent="0">
              <a:buNone/>
            </a:pPr>
            <a:r>
              <a:rPr lang="hu-HU" sz="2200" i="1" dirty="0">
                <a:latin typeface="Bahnschrift Light Condensed" panose="020B0502040204020203" pitchFamily="34" charset="0"/>
              </a:rPr>
              <a:t>automatizálhatunk egyet a felhasználói felület szintjén, </a:t>
            </a:r>
          </a:p>
          <a:p>
            <a:pPr marL="0" indent="0">
              <a:buNone/>
            </a:pPr>
            <a:r>
              <a:rPr lang="hu-HU" sz="2200" i="1" dirty="0">
                <a:latin typeface="Bahnschrift Light Condensed" panose="020B0502040204020203" pitchFamily="34" charset="0"/>
              </a:rPr>
              <a:t>és automatizálhatjuk a többit alacsonyabb szinten. </a:t>
            </a:r>
          </a:p>
          <a:p>
            <a:pPr marL="0" indent="0">
              <a:buNone/>
            </a:pPr>
            <a:r>
              <a:rPr lang="hu-HU" sz="2200" i="1" dirty="0">
                <a:latin typeface="Bahnschrift Light Condensed" panose="020B0502040204020203" pitchFamily="34" charset="0"/>
              </a:rPr>
              <a:t>Így a UI teszttel ellenőrizzük a felhasználói felület komponenseit,</a:t>
            </a:r>
          </a:p>
          <a:p>
            <a:pPr marL="0" indent="0">
              <a:buNone/>
            </a:pPr>
            <a:r>
              <a:rPr lang="hu-HU" sz="2200" i="1" dirty="0">
                <a:latin typeface="Bahnschrift Light Condensed" panose="020B0502040204020203" pitchFamily="34" charset="0"/>
              </a:rPr>
              <a:t> és az API teszttel a keresési algoritmus működőképességét. </a:t>
            </a:r>
          </a:p>
          <a:p>
            <a:pPr marL="0" indent="0">
              <a:buNone/>
            </a:pPr>
            <a:r>
              <a:rPr lang="hu-HU" sz="2200" i="1" dirty="0">
                <a:latin typeface="Bahnschrift Light Condensed" panose="020B0502040204020203" pitchFamily="34" charset="0"/>
              </a:rPr>
              <a:t>Ez ellenőrizhető a Service/API vagy akár a Unit szintjén is.</a:t>
            </a:r>
            <a:endParaRPr lang="hu-HU" sz="2200" i="1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D01BAE94-37E0-40FC-A233-CB263C1F5E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57" y="281174"/>
            <a:ext cx="4358687" cy="3206806"/>
          </a:xfrm>
          <a:prstGeom prst="rect">
            <a:avLst/>
          </a:prstGeom>
        </p:spPr>
      </p:pic>
      <p:sp>
        <p:nvSpPr>
          <p:cNvPr id="2" name="Élőláb helye 1">
            <a:extLst>
              <a:ext uri="{FF2B5EF4-FFF2-40B4-BE49-F238E27FC236}">
                <a16:creationId xmlns:a16="http://schemas.microsoft.com/office/drawing/2014/main" id="{4C0BB2C8-C929-449E-9A2A-DDE297F5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04844" y="4741186"/>
            <a:ext cx="2895600" cy="273844"/>
          </a:xfrm>
        </p:spPr>
        <p:txBody>
          <a:bodyPr/>
          <a:lstStyle/>
          <a:p>
            <a:r>
              <a:rPr lang="hu-HU" sz="1200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A tesztek automatizálhatóságának fejlesztése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1855A19-B831-4331-A9CD-3FA9DC7A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6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43F2D6-EE75-4BED-9E76-59972E890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28470"/>
            <a:ext cx="8246070" cy="5015029"/>
          </a:xfrm>
        </p:spPr>
        <p:txBody>
          <a:bodyPr>
            <a:normAutofit fontScale="92500" lnSpcReduction="20000"/>
          </a:bodyPr>
          <a:lstStyle/>
          <a:p>
            <a:r>
              <a:rPr lang="hu-HU" sz="2400" dirty="0">
                <a:latin typeface="Bahnschrift Light Condensed" panose="020B0502040204020203" pitchFamily="34" charset="0"/>
              </a:rPr>
              <a:t>PÉLDA_02: </a:t>
            </a:r>
          </a:p>
          <a:p>
            <a:pPr marL="0" indent="0">
              <a:buNone/>
            </a:pPr>
            <a:r>
              <a:rPr lang="hu-HU" sz="2000" i="1" dirty="0">
                <a:latin typeface="Bahnschrift Light Condensed" panose="020B0502040204020203" pitchFamily="34" charset="0"/>
              </a:rPr>
              <a:t>Vegyünk egy másik példát. </a:t>
            </a:r>
          </a:p>
          <a:p>
            <a:pPr marL="0" indent="0">
              <a:buNone/>
            </a:pPr>
            <a:r>
              <a:rPr lang="hu-HU" sz="2000" i="1" dirty="0">
                <a:latin typeface="Bahnschrift Light Condensed" panose="020B0502040204020203" pitchFamily="34" charset="0"/>
              </a:rPr>
              <a:t>Egy </a:t>
            </a:r>
            <a:r>
              <a:rPr lang="hu-HU" sz="2000" b="1" i="1" dirty="0">
                <a:latin typeface="Bahnschrift Light Condensed" panose="020B0502040204020203" pitchFamily="34" charset="0"/>
              </a:rPr>
              <a:t>terméket szeretnénk hozzáadni a kosárba</a:t>
            </a:r>
            <a:r>
              <a:rPr lang="hu-HU" sz="2000" i="1" dirty="0">
                <a:latin typeface="Bahnschrift Light Condensed" panose="020B0502040204020203" pitchFamily="34" charset="0"/>
              </a:rPr>
              <a:t>. A forgatókönyv lépései: </a:t>
            </a:r>
          </a:p>
          <a:p>
            <a:pPr marL="0" indent="0">
              <a:buNone/>
            </a:pPr>
            <a:r>
              <a:rPr lang="hu-HU" sz="2000" i="1" dirty="0">
                <a:latin typeface="Bahnschrift Light Condensed" panose="020B0502040204020203" pitchFamily="34" charset="0"/>
              </a:rPr>
              <a:t>a termék keresése, a keresési eredmények átnézése, megtaláljuk a </a:t>
            </a:r>
          </a:p>
          <a:p>
            <a:pPr marL="0" indent="0">
              <a:buNone/>
            </a:pPr>
            <a:r>
              <a:rPr lang="hu-HU" sz="2000" i="1" dirty="0">
                <a:latin typeface="Bahnschrift Light Condensed" panose="020B0502040204020203" pitchFamily="34" charset="0"/>
              </a:rPr>
              <a:t>kívánt terméket, rákattintunk a termékre, a Kosárba helyezés gombra </a:t>
            </a:r>
          </a:p>
          <a:p>
            <a:pPr marL="0" indent="0">
              <a:buNone/>
            </a:pPr>
            <a:r>
              <a:rPr lang="hu-HU" sz="2000" i="1" dirty="0">
                <a:latin typeface="Bahnschrift Light Condensed" panose="020B0502040204020203" pitchFamily="34" charset="0"/>
              </a:rPr>
              <a:t>kattintunk, kosár ikonra kattintunk ,amivel eljutunk a kosár tartalmáig, </a:t>
            </a:r>
          </a:p>
          <a:p>
            <a:pPr marL="0" indent="0">
              <a:buNone/>
            </a:pPr>
            <a:r>
              <a:rPr lang="hu-HU" sz="2000" i="1" dirty="0">
                <a:latin typeface="Bahnschrift Light Condensed" panose="020B0502040204020203" pitchFamily="34" charset="0"/>
              </a:rPr>
              <a:t>és végül annak ellenőrzése, hogy a termék valóban a kosárban van. </a:t>
            </a:r>
          </a:p>
          <a:p>
            <a:pPr marL="0" indent="0">
              <a:buNone/>
            </a:pPr>
            <a:r>
              <a:rPr lang="hu-HU" sz="2000" i="1" dirty="0">
                <a:latin typeface="Bahnschrift Light Condensed" panose="020B0502040204020203" pitchFamily="34" charset="0"/>
              </a:rPr>
              <a:t>Automatizálva mindezen lépéseket UI szintjén kockázatos, mivel a lépések </a:t>
            </a:r>
            <a:r>
              <a:rPr lang="hu-HU" sz="2000" i="1" dirty="0" err="1">
                <a:latin typeface="Bahnschrift Light Condensed" panose="020B0502040204020203" pitchFamily="34" charset="0"/>
              </a:rPr>
              <a:t>bármelyike</a:t>
            </a:r>
            <a:r>
              <a:rPr lang="hu-HU" sz="2000" i="1" dirty="0">
                <a:latin typeface="Bahnschrift Light Condensed" panose="020B0502040204020203" pitchFamily="34" charset="0"/>
              </a:rPr>
              <a:t> meghiúsulhat. (Például a felhasználói felület navigálásának törékenysége miatt.) A teszt nem jut el ahhoz a lépéshez, amivel valójában foglalkoznunk kellene. </a:t>
            </a:r>
          </a:p>
          <a:p>
            <a:pPr marL="0" indent="0">
              <a:buNone/>
            </a:pPr>
            <a:r>
              <a:rPr lang="hu-HU" sz="2000" i="1" dirty="0">
                <a:latin typeface="Bahnschrift Light Condensed" panose="020B0502040204020203" pitchFamily="34" charset="0"/>
              </a:rPr>
              <a:t>Ha már hozzáadtunk egy UI szintű keresési tesztet a teszt </a:t>
            </a:r>
            <a:r>
              <a:rPr lang="hu-HU" sz="2000" i="1" dirty="0" err="1">
                <a:latin typeface="Bahnschrift Light Condensed" panose="020B0502040204020203" pitchFamily="34" charset="0"/>
              </a:rPr>
              <a:t>suitehoz</a:t>
            </a:r>
            <a:r>
              <a:rPr lang="hu-HU" sz="2000" i="1" dirty="0">
                <a:latin typeface="Bahnschrift Light Condensed" panose="020B0502040204020203" pitchFamily="34" charset="0"/>
              </a:rPr>
              <a:t>, akkor ezt egy következő </a:t>
            </a:r>
            <a:r>
              <a:rPr lang="hu-HU" sz="2000" i="1" dirty="0" err="1">
                <a:latin typeface="Bahnschrift Light Condensed" panose="020B0502040204020203" pitchFamily="34" charset="0"/>
              </a:rPr>
              <a:t>scenarióban</a:t>
            </a:r>
            <a:r>
              <a:rPr lang="hu-HU" sz="2000" i="1" dirty="0">
                <a:latin typeface="Bahnschrift Light Condensed" panose="020B0502040204020203" pitchFamily="34" charset="0"/>
              </a:rPr>
              <a:t> már átléphetjük, itt már inkább a „</a:t>
            </a:r>
            <a:r>
              <a:rPr lang="hu-HU" sz="2000" i="1" dirty="0" err="1">
                <a:latin typeface="Bahnschrift Light Condensed" panose="020B0502040204020203" pitchFamily="34" charset="0"/>
              </a:rPr>
              <a:t>seameket</a:t>
            </a:r>
            <a:r>
              <a:rPr lang="hu-HU" sz="2000" i="1" dirty="0">
                <a:latin typeface="Bahnschrift Light Condensed" panose="020B0502040204020203" pitchFamily="34" charset="0"/>
              </a:rPr>
              <a:t>” vagy rövidítéseket keressünk az alkalmazásban. </a:t>
            </a:r>
          </a:p>
          <a:p>
            <a:pPr marL="0" indent="0">
              <a:buNone/>
            </a:pPr>
            <a:r>
              <a:rPr lang="hu-HU" sz="2000" i="1" dirty="0">
                <a:latin typeface="Bahnschrift Light Condensed" panose="020B0502040204020203" pitchFamily="34" charset="0"/>
              </a:rPr>
              <a:t>Ahelyett, hogy a terméket keresnénk, menjünk egyenesen annak URL-címére. Ezzel rengeteg időt takarítunk meg, és csökkentjük a felhasználói felület használatának kockázatát azáltal, hogy a nem használunk fölösleges tesztlépéseket. Ezáltal megszüntetjük a keresési funkció függőségét. A kosárba helyezés tesztjének semmi köze a kereséshez. </a:t>
            </a:r>
            <a:endParaRPr lang="hu-HU" sz="2000" i="1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FAC30AA-2E07-48A9-859A-C33EA3341F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165" y="-1"/>
            <a:ext cx="2586835" cy="2204199"/>
          </a:xfrm>
          <a:prstGeom prst="rect">
            <a:avLst/>
          </a:prstGeom>
        </p:spPr>
      </p:pic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E70CFA9-DD51-42E5-B66D-99306DCB5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z="1200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A tesztek automatizálhatóságának fejlesztése</a:t>
            </a:r>
            <a:endParaRPr lang="en-US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588477CB-999C-46AB-8E25-75849011A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05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5319B645-02EF-44BD-B58C-229014404E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640" y="143867"/>
            <a:ext cx="3263625" cy="1527050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163101-5A03-4759-BE56-15093950C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586585"/>
            <a:ext cx="7932246" cy="4413048"/>
          </a:xfrm>
        </p:spPr>
        <p:txBody>
          <a:bodyPr>
            <a:normAutofit fontScale="92500" lnSpcReduction="20000"/>
          </a:bodyPr>
          <a:lstStyle/>
          <a:p>
            <a:r>
              <a:rPr lang="hu-HU" sz="2400" dirty="0">
                <a:latin typeface="Bahnschrift Light Condensed" panose="020B0502040204020203" pitchFamily="34" charset="0"/>
              </a:rPr>
              <a:t>PÉLDA_03: </a:t>
            </a:r>
          </a:p>
          <a:p>
            <a:pPr marL="0" indent="0">
              <a:buNone/>
            </a:pPr>
            <a:r>
              <a:rPr lang="hu-HU" sz="2200" i="1" dirty="0">
                <a:latin typeface="Bahnschrift Light Condensed" panose="020B0502040204020203" pitchFamily="34" charset="0"/>
              </a:rPr>
              <a:t>Tegyük fel, hogy van egy tesztünk, amely igazolja, hogy </a:t>
            </a:r>
          </a:p>
          <a:p>
            <a:pPr marL="0" indent="0">
              <a:buNone/>
            </a:pPr>
            <a:r>
              <a:rPr lang="hu-HU" sz="2200" b="1" i="1" dirty="0">
                <a:latin typeface="Bahnschrift Light Condensed" panose="020B0502040204020203" pitchFamily="34" charset="0"/>
              </a:rPr>
              <a:t>növelni tudjuk egy termék mennyiségét a bevásárlókosárban</a:t>
            </a:r>
            <a:r>
              <a:rPr lang="hu-HU" sz="2200" i="1" dirty="0">
                <a:latin typeface="Bahnschrift Light Condensed" panose="020B0502040204020203" pitchFamily="34" charset="0"/>
              </a:rPr>
              <a:t>. </a:t>
            </a:r>
          </a:p>
          <a:p>
            <a:pPr marL="0" indent="0">
              <a:buNone/>
            </a:pPr>
            <a:r>
              <a:rPr lang="hu-HU" sz="2200" i="1" dirty="0">
                <a:latin typeface="Bahnschrift Light Condensed" panose="020B0502040204020203" pitchFamily="34" charset="0"/>
              </a:rPr>
              <a:t>Ha erre a forgatókönyvre gondolunk, a lépések a következők </a:t>
            </a:r>
          </a:p>
          <a:p>
            <a:pPr marL="0" indent="0">
              <a:buNone/>
            </a:pPr>
            <a:r>
              <a:rPr lang="hu-HU" sz="2200" i="1" dirty="0">
                <a:latin typeface="Bahnschrift Light Condensed" panose="020B0502040204020203" pitchFamily="34" charset="0"/>
              </a:rPr>
              <a:t>lehetnek: a termék megkeresése, a keresési eredmények átnézése, termék megtalálása, a termékre kattintás, kosárba helyezés a kosárba helyezés gombra kattintva, a termék darabszámának a növelése. A keresés folyamatát és még a termék kosárba helyezését sem feltétlenül UI szintjen kell elvégezni. Ha ott végezzük el őket, akkor időfüggőséget és redundanciát* adunk hozzá, mivel erre már van egy UI szintű tesztünk. Továbbá a tesztünk törékenységének van kitéve. Használhatunk egy olyan „</a:t>
            </a:r>
            <a:r>
              <a:rPr lang="hu-HU" sz="2200" i="1" dirty="0" err="1">
                <a:latin typeface="Bahnschrift Light Condensed" panose="020B0502040204020203" pitchFamily="34" charset="0"/>
              </a:rPr>
              <a:t>seam</a:t>
            </a:r>
            <a:r>
              <a:rPr lang="hu-HU" sz="2200" i="1" dirty="0">
                <a:latin typeface="Bahnschrift Light Condensed" panose="020B0502040204020203" pitchFamily="34" charset="0"/>
              </a:rPr>
              <a:t>”-</a:t>
            </a:r>
            <a:r>
              <a:rPr lang="hu-HU" sz="2200" i="1" dirty="0" err="1">
                <a:latin typeface="Bahnschrift Light Condensed" panose="020B0502040204020203" pitchFamily="34" charset="0"/>
              </a:rPr>
              <a:t>et</a:t>
            </a:r>
            <a:r>
              <a:rPr lang="hu-HU" sz="2200" i="1" dirty="0">
                <a:latin typeface="Bahnschrift Light Condensed" panose="020B0502040204020203" pitchFamily="34" charset="0"/>
              </a:rPr>
              <a:t>, mint például egy webszolgáltatás-hívás, amely hozzáadja a terméket a kosárhoz, majd egyenesen a kosár URL-címére megyünk, és a kosárba helyezzük a terméket. Ez sokkal gyorsabb és kevésbé hajlamos arra, hogy egy független ok miatt sikertelen legyen. </a:t>
            </a:r>
          </a:p>
          <a:p>
            <a:pPr marL="0" indent="0">
              <a:buNone/>
            </a:pPr>
            <a:endParaRPr lang="hu-HU" sz="2200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hu-HU" sz="1300" dirty="0">
                <a:latin typeface="Bahnschrift Light Condensed" panose="020B0502040204020203" pitchFamily="34" charset="0"/>
              </a:rPr>
              <a:t>*Redundancia: a közlésben az egyértelmű megértéshez elegendő minimumon felüli, ezért fölösleges többlet</a:t>
            </a:r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A727997-4EF2-48D7-B97B-6315992C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z="1200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A tesztek automatizálhatóságának fejlesztése</a:t>
            </a:r>
            <a:endParaRPr lang="en-US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9ED66B8-0963-42DD-A412-F66CCBAD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25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C0765C-657A-484A-9D80-BA4E04BBF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281175"/>
            <a:ext cx="8246070" cy="383066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hu-HU" sz="3500" dirty="0">
                <a:latin typeface="Bahnschrift Light Condensed" panose="020B0502040204020203" pitchFamily="34" charset="0"/>
              </a:rPr>
              <a:t>FONTOS</a:t>
            </a:r>
            <a:r>
              <a:rPr lang="hu-HU" dirty="0">
                <a:latin typeface="Bahnschrift Light Condensed" panose="020B0502040204020203" pitchFamily="34" charset="0"/>
              </a:rPr>
              <a:t>: </a:t>
            </a:r>
          </a:p>
          <a:p>
            <a:pPr marL="0" indent="0">
              <a:buNone/>
            </a:pPr>
            <a:r>
              <a:rPr lang="hu-HU" b="1" dirty="0" err="1">
                <a:latin typeface="Bahnschrift Light Condensed" panose="020B0502040204020203" pitchFamily="34" charset="0"/>
              </a:rPr>
              <a:t>Seams</a:t>
            </a:r>
            <a:r>
              <a:rPr lang="hu-HU" dirty="0">
                <a:latin typeface="Bahnschrift Light Condensed" panose="020B0502040204020203" pitchFamily="34" charset="0"/>
              </a:rPr>
              <a:t>: Ezek az alkalmazáson belüli rövidítések, amelyek sokkal könnyebbé teszik a tesztek automatizálását. Néhány </a:t>
            </a:r>
            <a:r>
              <a:rPr lang="hu-HU" dirty="0" err="1">
                <a:latin typeface="Bahnschrift Light Condensed" panose="020B0502040204020203" pitchFamily="34" charset="0"/>
              </a:rPr>
              <a:t>seam</a:t>
            </a:r>
            <a:r>
              <a:rPr lang="hu-HU" dirty="0">
                <a:latin typeface="Bahnschrift Light Condensed" panose="020B0502040204020203" pitchFamily="34" charset="0"/>
              </a:rPr>
              <a:t> alapértelmezetten rendelkezésre áll az alkalmazáson belül, például az egyedi URL-címek a különböző oldalakhoz. Amikor csak lehet használjuk ezeket az automatizált teszteken belül, szemben azzal, hogy megpróbálunk a felhasználói felületen navigálni a menüpontokon és a különböző kattintási folyamokon keresztül. A fejlesztők további szimulációkat is biztosíthatnak, például webszolgáltatások, amelyek lehetővé teszik a tesztkód számára, hogy megkerülje a felhasználói felületet, és lehetővé teszi, hogy gyors HTTP-t válaszokat küldjünk az alkalmazásnak. Ez egy kiváló példa arra, hogy a fejlesztők hogyan járulhatnak hozzá az alkalmazás teszt-automatizálási képességének javításához, és így gyorsabb, megbízhatóbb teszteket tesznek lehetővé. </a:t>
            </a:r>
          </a:p>
          <a:p>
            <a:pPr marL="0" indent="0">
              <a:buNone/>
            </a:pPr>
            <a:r>
              <a:rPr lang="hu-HU" dirty="0">
                <a:latin typeface="Bahnschrift Light Condensed" panose="020B0502040204020203" pitchFamily="34" charset="0"/>
              </a:rPr>
              <a:t>Az </a:t>
            </a:r>
            <a:r>
              <a:rPr lang="hu-HU" b="1" dirty="0">
                <a:latin typeface="Bahnschrift Light Condensed" panose="020B0502040204020203" pitchFamily="34" charset="0"/>
              </a:rPr>
              <a:t>üzleti funkcióknak való kitettség </a:t>
            </a:r>
            <a:r>
              <a:rPr lang="hu-HU" dirty="0">
                <a:latin typeface="Bahnschrift Light Condensed" panose="020B0502040204020203" pitchFamily="34" charset="0"/>
              </a:rPr>
              <a:t>szintén hasznosnak bizonyulhat, például ahelyett, hogy a felhasználói felületen keresztül mennének át és navigálnának egy oldalra, hogy például rákattintsunk egy gombra, a tesztkód közvetlenül a funkciót hívhatja meg, amely végrehajtja az adott műveletet. Az ilyen típusú szolgáltatás (</a:t>
            </a:r>
            <a:r>
              <a:rPr lang="hu-HU" b="1" dirty="0">
                <a:latin typeface="Bahnschrift Light Condensed" panose="020B0502040204020203" pitchFamily="34" charset="0"/>
              </a:rPr>
              <a:t>webservice</a:t>
            </a:r>
            <a:r>
              <a:rPr lang="hu-HU" dirty="0">
                <a:latin typeface="Bahnschrift Light Condensed" panose="020B0502040204020203" pitchFamily="34" charset="0"/>
              </a:rPr>
              <a:t>) szintű </a:t>
            </a:r>
            <a:r>
              <a:rPr lang="hu-HU" dirty="0" err="1">
                <a:latin typeface="Bahnschrift Light Condensed" panose="020B0502040204020203" pitchFamily="34" charset="0"/>
              </a:rPr>
              <a:t>automatizációnak</a:t>
            </a:r>
            <a:r>
              <a:rPr lang="hu-HU" dirty="0">
                <a:latin typeface="Bahnschrift Light Condensed" panose="020B0502040204020203" pitchFamily="34" charset="0"/>
              </a:rPr>
              <a:t> minősül. Ha ezzel a metodikával automatizálunk, akkor a tesztkódunknak hozzá kell tudnia férni az alkalmazások logikájához a felhasználói felület nélkül.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290FE0A-3CCD-4EC2-A10D-B9073A3A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z="1200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A tesztek automatizálhatóságának fejlesztése</a:t>
            </a:r>
            <a:endParaRPr lang="en-US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CB93A49-313B-4E4E-882E-4882539C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6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1FF39EEF-2F47-4F4D-B665-897FE0162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281174"/>
            <a:ext cx="8246070" cy="41230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hu-HU" sz="3100" dirty="0">
                <a:latin typeface="Bahnschrift Light Condensed" panose="020B0502040204020203" pitchFamily="34" charset="0"/>
              </a:rPr>
              <a:t>FONTOS: Milyen problémák merülhetnek fel a UI szinten történő tesztelés során?</a:t>
            </a:r>
          </a:p>
          <a:p>
            <a:pPr marL="0" indent="0">
              <a:buNone/>
            </a:pPr>
            <a:r>
              <a:rPr lang="hu-HU" sz="2400" dirty="0">
                <a:latin typeface="Bahnschrift Light Condensed" panose="020B0502040204020203" pitchFamily="34" charset="0"/>
              </a:rPr>
              <a:t>A felhasználói felület szintjén végrehajtandó tesztek esetében a tesztnek kölcsönhatásba kell lépnie az alkalmazással, hozzáférve annak HTML elemeihez. A hibás tesztek egyik fő oka a HTML-elemek azonosítóinak hiánya vagy megbízhatatlansága. </a:t>
            </a:r>
          </a:p>
          <a:p>
            <a:pPr marL="0" indent="0">
              <a:buNone/>
            </a:pPr>
            <a:r>
              <a:rPr lang="hu-HU" sz="2400" dirty="0">
                <a:latin typeface="Bahnschrift Light Condensed" panose="020B0502040204020203" pitchFamily="34" charset="0"/>
              </a:rPr>
              <a:t>A fejlesztők, ha új webes elemeket hoznak létre rendkívül fontos, hogy azonosítókkal látják el ezeket az elemeket. Ez ID attribútum, </a:t>
            </a:r>
            <a:r>
              <a:rPr lang="hu-HU" sz="2400" dirty="0" err="1">
                <a:latin typeface="Bahnschrift Light Condensed" panose="020B0502040204020203" pitchFamily="34" charset="0"/>
              </a:rPr>
              <a:t>name</a:t>
            </a:r>
            <a:r>
              <a:rPr lang="hu-HU" sz="2400" dirty="0">
                <a:latin typeface="Bahnschrift Light Condensed" panose="020B0502040204020203" pitchFamily="34" charset="0"/>
              </a:rPr>
              <a:t> attribútum vagy egy egyedi attribútum, amely kizárólag a teszt automatizálás céljára szolgál. </a:t>
            </a:r>
          </a:p>
          <a:p>
            <a:pPr marL="0" indent="0">
              <a:buNone/>
            </a:pPr>
            <a:r>
              <a:rPr lang="hu-HU" sz="2400" dirty="0">
                <a:latin typeface="Bahnschrift Light Condensed" panose="020B0502040204020203" pitchFamily="34" charset="0"/>
              </a:rPr>
              <a:t>Ez az attribútumez nem olyasmi, amit tipikusan front-end fejlesztőknek elmondanak. Szükséges, hogy ez része legyen a csapat kultúrájának. A lehetőségek közé tartozik egy olyan szabály, amely során megjelölünk minden olyan elemet, amelyek nem tartalmaznak ID attribútumot. </a:t>
            </a:r>
          </a:p>
          <a:p>
            <a:pPr marL="0" indent="0">
              <a:buNone/>
            </a:pPr>
            <a:r>
              <a:rPr lang="hu-HU" sz="2400" u="sng" dirty="0">
                <a:latin typeface="Bahnschrift Light Condensed" panose="020B0502040204020203" pitchFamily="34" charset="0"/>
              </a:rPr>
              <a:t>Megoldás:</a:t>
            </a:r>
            <a:r>
              <a:rPr lang="hu-HU" sz="2400" dirty="0">
                <a:latin typeface="Bahnschrift Light Condensed" panose="020B0502040204020203" pitchFamily="34" charset="0"/>
              </a:rPr>
              <a:t> az elemek tartalmazzanak ID attribútumot, vagy egy olyan egyedi azonosítót, amelyek</a:t>
            </a:r>
          </a:p>
          <a:p>
            <a:pPr marL="0" indent="0">
              <a:buNone/>
            </a:pPr>
            <a:r>
              <a:rPr lang="hu-HU" sz="2400" dirty="0">
                <a:latin typeface="Bahnschrift Light Condensed" panose="020B0502040204020203" pitchFamily="34" charset="0"/>
              </a:rPr>
              <a:t>az automatizált tesztelésre szolgálnak.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C92064A-1A64-4D98-A100-BF14C7E6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z="1200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A tesztek automatizálhatóságának fejlesztése</a:t>
            </a:r>
            <a:endParaRPr lang="en-US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4825015-8242-41D3-9625-41258D20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84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C34D35-2B50-4AEA-9B0C-F60F0CE93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hu-HU" sz="3200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Eszközrendszer a teszt automatizálásához</a:t>
            </a:r>
            <a:br>
              <a:rPr lang="hu-HU" sz="3600" dirty="0">
                <a:solidFill>
                  <a:srgbClr val="002060"/>
                </a:solidFill>
                <a:latin typeface="Bahnschrift Light Condensed" panose="020B0502040204020203" pitchFamily="34" charset="0"/>
              </a:rPr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F16993-BC5C-4168-8E83-C2B87E18D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379" y="1044700"/>
            <a:ext cx="6308060" cy="364952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u-HU" sz="2400" dirty="0">
                <a:latin typeface="Bahnschrift Light Condensed" panose="020B0502040204020203" pitchFamily="34" charset="0"/>
              </a:rPr>
              <a:t>UI szinten: kevesebb- vagy nem igényel fejlesztői tudást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400" dirty="0">
                <a:latin typeface="Bahnschrift Light Condensed" panose="020B0502040204020203" pitchFamily="34" charset="0"/>
              </a:rPr>
              <a:t>Service/API szinten: kevesebb- vagy nem igényel fejlesztői tudást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400" dirty="0">
                <a:latin typeface="Bahnschrift Light Condensed" panose="020B0502040204020203" pitchFamily="34" charset="0"/>
              </a:rPr>
              <a:t>Unit szinten: több fejlesztői tudást igényel</a:t>
            </a:r>
          </a:p>
          <a:p>
            <a:pPr marL="0" indent="0">
              <a:buNone/>
            </a:pPr>
            <a:r>
              <a:rPr lang="hu-HU" sz="2400" dirty="0" err="1">
                <a:latin typeface="Bahnschrift Light Condensed" panose="020B0502040204020203" pitchFamily="34" charset="0"/>
              </a:rPr>
              <a:t>Codeless</a:t>
            </a:r>
            <a:r>
              <a:rPr lang="hu-HU" sz="2400" dirty="0">
                <a:latin typeface="Bahnschrift Light Condensed" panose="020B0502040204020203" pitchFamily="34" charset="0"/>
              </a:rPr>
              <a:t>/kevesebb kódolási ismeret : </a:t>
            </a:r>
            <a:r>
              <a:rPr lang="hu-HU" sz="2400" dirty="0" err="1">
                <a:latin typeface="Bahnschrift Light Condensed" panose="020B0502040204020203" pitchFamily="34" charset="0"/>
              </a:rPr>
              <a:t>Selenium</a:t>
            </a:r>
            <a:r>
              <a:rPr lang="hu-HU" sz="2400" dirty="0">
                <a:latin typeface="Bahnschrift Light Condensed" panose="020B0502040204020203" pitchFamily="34" charset="0"/>
              </a:rPr>
              <a:t> IDE, Robot Framework stb., </a:t>
            </a:r>
            <a:r>
              <a:rPr lang="hu-HU" sz="2400" dirty="0" err="1">
                <a:latin typeface="Bahnschrift Light Condensed" panose="020B0502040204020203" pitchFamily="34" charset="0"/>
              </a:rPr>
              <a:t>Selenium</a:t>
            </a:r>
            <a:r>
              <a:rPr lang="hu-HU" sz="2400" dirty="0">
                <a:latin typeface="Bahnschrift Light Condensed" panose="020B0502040204020203" pitchFamily="34" charset="0"/>
              </a:rPr>
              <a:t> </a:t>
            </a:r>
            <a:r>
              <a:rPr lang="hu-HU" sz="2400" dirty="0" err="1">
                <a:latin typeface="Bahnschrift Light Condensed" panose="020B0502040204020203" pitchFamily="34" charset="0"/>
              </a:rPr>
              <a:t>Builder</a:t>
            </a:r>
            <a:endParaRPr lang="hu-HU" sz="2400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hu-HU" sz="2400" dirty="0">
                <a:latin typeface="Bahnschrift Light Condensed" panose="020B0502040204020203" pitchFamily="34" charset="0"/>
              </a:rPr>
              <a:t>Web UI testing: Java, JavaScript, Python, </a:t>
            </a:r>
            <a:r>
              <a:rPr lang="hu-HU" sz="2400" dirty="0" err="1">
                <a:latin typeface="Bahnschrift Light Condensed" panose="020B0502040204020203" pitchFamily="34" charset="0"/>
              </a:rPr>
              <a:t>Ruby</a:t>
            </a:r>
            <a:r>
              <a:rPr lang="hu-HU" sz="2400" dirty="0">
                <a:latin typeface="Bahnschrift Light Condensed" panose="020B0502040204020203" pitchFamily="34" charset="0"/>
              </a:rPr>
              <a:t>, C#</a:t>
            </a:r>
          </a:p>
          <a:p>
            <a:pPr marL="0" indent="0">
              <a:buNone/>
            </a:pPr>
            <a:r>
              <a:rPr lang="hu-HU" sz="2400" dirty="0">
                <a:latin typeface="Bahnschrift Light Condensed" panose="020B0502040204020203" pitchFamily="34" charset="0"/>
              </a:rPr>
              <a:t>API testing: Java, JavaScript, Python</a:t>
            </a:r>
          </a:p>
          <a:p>
            <a:pPr marL="0" indent="0">
              <a:buNone/>
            </a:pPr>
            <a:r>
              <a:rPr lang="hu-HU" sz="2400" dirty="0">
                <a:latin typeface="Bahnschrift Light Condensed" panose="020B0502040204020203" pitchFamily="34" charset="0"/>
              </a:rPr>
              <a:t>Mobile testing: Swift, Java, JavaScript, Python</a:t>
            </a:r>
          </a:p>
          <a:p>
            <a:pPr marL="0" indent="0">
              <a:buNone/>
            </a:pPr>
            <a:endParaRPr lang="hu-HU" sz="2400" dirty="0">
              <a:latin typeface="Bahnschrift Light Condensed" panose="020B0502040204020203" pitchFamily="34" charset="0"/>
            </a:endParaRP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611EC93-EC53-4F7A-A314-8A3FBA51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z="1200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Eszközrendszer a teszt automatizálásához</a:t>
            </a:r>
            <a:endParaRPr lang="en-US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9D6BBCA-2D4F-49AE-BAC6-5D41F62F2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12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E29806-16E7-4D62-83F5-0A7708A15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378" y="281176"/>
            <a:ext cx="7168721" cy="44130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2400" u="sng" dirty="0">
                <a:latin typeface="Bahnschrift Light Condensed" panose="020B0502040204020203" pitchFamily="34" charset="0"/>
              </a:rPr>
              <a:t>Java programozási nyelv használatával: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400" dirty="0">
                <a:latin typeface="Bahnschrift Light Condensed" panose="020B0502040204020203" pitchFamily="34" charset="0"/>
              </a:rPr>
              <a:t>Web UI testing: </a:t>
            </a:r>
            <a:r>
              <a:rPr lang="hu-HU" sz="2400" dirty="0" err="1">
                <a:latin typeface="Bahnschrift Light Condensed" panose="020B0502040204020203" pitchFamily="34" charset="0"/>
              </a:rPr>
              <a:t>Selenium</a:t>
            </a:r>
            <a:r>
              <a:rPr lang="hu-HU" sz="2400" dirty="0">
                <a:latin typeface="Bahnschrift Light Condensed" panose="020B0502040204020203" pitchFamily="34" charset="0"/>
              </a:rPr>
              <a:t> </a:t>
            </a:r>
            <a:r>
              <a:rPr lang="hu-HU" sz="2400" dirty="0" err="1">
                <a:latin typeface="Bahnschrift Light Condensed" panose="020B0502040204020203" pitchFamily="34" charset="0"/>
              </a:rPr>
              <a:t>WebDriver</a:t>
            </a:r>
            <a:r>
              <a:rPr lang="hu-HU" sz="2400" dirty="0">
                <a:latin typeface="Bahnschrift Light Condensed" panose="020B0502040204020203" pitchFamily="34" charset="0"/>
              </a:rPr>
              <a:t> </a:t>
            </a:r>
            <a:r>
              <a:rPr lang="hu-HU" sz="2400" dirty="0" err="1">
                <a:latin typeface="Bahnschrift Light Condensed" panose="020B0502040204020203" pitchFamily="34" charset="0"/>
              </a:rPr>
              <a:t>with</a:t>
            </a:r>
            <a:r>
              <a:rPr lang="hu-HU" sz="2400" dirty="0">
                <a:latin typeface="Bahnschrift Light Condensed" panose="020B0502040204020203" pitchFamily="34" charset="0"/>
              </a:rPr>
              <a:t> Java, </a:t>
            </a:r>
            <a:r>
              <a:rPr lang="en-US" sz="2400" dirty="0">
                <a:latin typeface="Bahnschrift Light Condensed" panose="020B0502040204020203" pitchFamily="34" charset="0"/>
              </a:rPr>
              <a:t>Automated Visual Testing with Java</a:t>
            </a:r>
            <a:r>
              <a:rPr lang="hu-HU" sz="2400" dirty="0">
                <a:latin typeface="Bahnschrift Light Condensed" panose="020B0502040204020203" pitchFamily="34" charset="0"/>
              </a:rPr>
              <a:t>, </a:t>
            </a:r>
            <a:r>
              <a:rPr lang="hu-HU" sz="2400" dirty="0" err="1">
                <a:latin typeface="Bahnschrift Light Condensed" panose="020B0502040204020203" pitchFamily="34" charset="0"/>
              </a:rPr>
              <a:t>Junit</a:t>
            </a:r>
            <a:r>
              <a:rPr lang="hu-HU" sz="2400" dirty="0">
                <a:latin typeface="Bahnschrift Light Condensed" panose="020B0502040204020203" pitchFamily="34" charset="0"/>
              </a:rPr>
              <a:t> </a:t>
            </a:r>
            <a:r>
              <a:rPr lang="hu-HU" sz="2400" dirty="0" err="1">
                <a:latin typeface="Bahnschrift Light Condensed" panose="020B0502040204020203" pitchFamily="34" charset="0"/>
              </a:rPr>
              <a:t>framework</a:t>
            </a:r>
            <a:r>
              <a:rPr lang="hu-HU" sz="2400" dirty="0">
                <a:latin typeface="Bahnschrift Light Condensed" panose="020B0502040204020203" pitchFamily="34" charset="0"/>
              </a:rPr>
              <a:t>, </a:t>
            </a:r>
            <a:r>
              <a:rPr lang="hu-HU" sz="2400" dirty="0" err="1">
                <a:latin typeface="Bahnschrift Light Condensed" panose="020B0502040204020203" pitchFamily="34" charset="0"/>
              </a:rPr>
              <a:t>TestNG</a:t>
            </a:r>
            <a:r>
              <a:rPr lang="hu-HU" sz="2400" dirty="0">
                <a:latin typeface="Bahnschrift Light Condensed" panose="020B0502040204020203" pitchFamily="34" charset="0"/>
              </a:rPr>
              <a:t> </a:t>
            </a:r>
            <a:r>
              <a:rPr lang="hu-HU" sz="2400" dirty="0" err="1">
                <a:latin typeface="Bahnschrift Light Condensed" panose="020B0502040204020203" pitchFamily="34" charset="0"/>
              </a:rPr>
              <a:t>framework</a:t>
            </a:r>
            <a:endParaRPr lang="hu-HU" sz="2400" dirty="0">
              <a:latin typeface="Bahnschrift Light 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hu-HU" sz="2400" dirty="0">
                <a:latin typeface="Bahnschrift Light Condensed" panose="020B0502040204020203" pitchFamily="34" charset="0"/>
              </a:rPr>
              <a:t>API testing: REST </a:t>
            </a:r>
            <a:r>
              <a:rPr lang="hu-HU" sz="2400" dirty="0" err="1">
                <a:latin typeface="Bahnschrift Light Condensed" panose="020B0502040204020203" pitchFamily="34" charset="0"/>
              </a:rPr>
              <a:t>assured</a:t>
            </a:r>
            <a:endParaRPr lang="hu-HU" sz="2400" dirty="0">
              <a:latin typeface="Bahnschrift Light 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hu-HU" sz="2400" dirty="0">
                <a:latin typeface="Bahnschrift Light Condensed" panose="020B0502040204020203" pitchFamily="34" charset="0"/>
              </a:rPr>
              <a:t>Mobile testing: Android </a:t>
            </a:r>
            <a:r>
              <a:rPr lang="hu-HU" sz="2400" dirty="0" err="1">
                <a:latin typeface="Bahnschrift Light Condensed" panose="020B0502040204020203" pitchFamily="34" charset="0"/>
              </a:rPr>
              <a:t>tesztautomatizáció</a:t>
            </a:r>
            <a:r>
              <a:rPr lang="hu-HU" sz="2400" dirty="0">
                <a:latin typeface="Bahnschrift Light Condensed" panose="020B0502040204020203" pitchFamily="34" charset="0"/>
              </a:rPr>
              <a:t> ‚</a:t>
            </a:r>
            <a:r>
              <a:rPr lang="hu-HU" sz="2400" dirty="0" err="1">
                <a:latin typeface="Bahnschrift Light Condensed" panose="020B0502040204020203" pitchFamily="34" charset="0"/>
              </a:rPr>
              <a:t>Espresso</a:t>
            </a:r>
            <a:r>
              <a:rPr lang="hu-HU" sz="2400" dirty="0">
                <a:latin typeface="Bahnschrift Light Condensed" panose="020B0502040204020203" pitchFamily="34" charset="0"/>
              </a:rPr>
              <a:t>’-</a:t>
            </a:r>
            <a:r>
              <a:rPr lang="hu-HU" sz="2400" dirty="0" err="1">
                <a:latin typeface="Bahnschrift Light Condensed" panose="020B0502040204020203" pitchFamily="34" charset="0"/>
              </a:rPr>
              <a:t>val</a:t>
            </a:r>
            <a:r>
              <a:rPr lang="hu-HU" sz="2400" dirty="0">
                <a:latin typeface="Bahnschrift Light Condensed" panose="020B0502040204020203" pitchFamily="34" charset="0"/>
              </a:rPr>
              <a:t>, </a:t>
            </a:r>
            <a:r>
              <a:rPr lang="hu-HU" sz="2400" dirty="0" err="1">
                <a:latin typeface="Bahnschrift Light Condensed" panose="020B0502040204020203" pitchFamily="34" charset="0"/>
              </a:rPr>
              <a:t>Appium</a:t>
            </a:r>
            <a:r>
              <a:rPr lang="hu-HU" sz="2400" dirty="0">
                <a:latin typeface="Bahnschrift Light Condensed" panose="020B0502040204020203" pitchFamily="34" charset="0"/>
              </a:rPr>
              <a:t>, </a:t>
            </a:r>
            <a:r>
              <a:rPr lang="hu-HU" sz="2400" dirty="0" err="1">
                <a:latin typeface="Bahnschrift Light Condensed" panose="020B0502040204020203" pitchFamily="34" charset="0"/>
              </a:rPr>
              <a:t>Automated</a:t>
            </a:r>
            <a:r>
              <a:rPr lang="hu-HU" sz="2400" dirty="0">
                <a:latin typeface="Bahnschrift Light Condensed" panose="020B0502040204020203" pitchFamily="34" charset="0"/>
              </a:rPr>
              <a:t> Visual Testing </a:t>
            </a:r>
            <a:r>
              <a:rPr lang="hu-HU" sz="2400" dirty="0" err="1">
                <a:latin typeface="Bahnschrift Light Condensed" panose="020B0502040204020203" pitchFamily="34" charset="0"/>
              </a:rPr>
              <a:t>with</a:t>
            </a:r>
            <a:r>
              <a:rPr lang="hu-HU" sz="2400" dirty="0">
                <a:latin typeface="Bahnschrift Light Condensed" panose="020B0502040204020203" pitchFamily="34" charset="0"/>
              </a:rPr>
              <a:t> </a:t>
            </a:r>
            <a:r>
              <a:rPr lang="hu-HU" sz="2400" dirty="0" err="1">
                <a:latin typeface="Bahnschrift Light Condensed" panose="020B0502040204020203" pitchFamily="34" charset="0"/>
              </a:rPr>
              <a:t>Appium</a:t>
            </a:r>
            <a:endParaRPr lang="hu-HU" sz="2400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hu-HU" sz="2400" u="sng" dirty="0" err="1">
                <a:latin typeface="Bahnschrift Light Condensed" panose="020B0502040204020203" pitchFamily="34" charset="0"/>
              </a:rPr>
              <a:t>Codeless</a:t>
            </a:r>
            <a:r>
              <a:rPr lang="hu-HU" sz="2400" u="sng" dirty="0">
                <a:latin typeface="Bahnschrift Light Condensed" panose="020B0502040204020203" pitchFamily="34" charset="0"/>
              </a:rPr>
              <a:t>/kevés kódolási ismerettel: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400" dirty="0" err="1">
                <a:latin typeface="Bahnschrift Light Condensed" panose="020B0502040204020203" pitchFamily="34" charset="0"/>
              </a:rPr>
              <a:t>Selenium</a:t>
            </a:r>
            <a:r>
              <a:rPr lang="hu-HU" sz="2400" dirty="0">
                <a:latin typeface="Bahnschrift Light Condensed" panose="020B0502040204020203" pitchFamily="34" charset="0"/>
              </a:rPr>
              <a:t> IDE, </a:t>
            </a:r>
            <a:r>
              <a:rPr lang="hu-HU" sz="2400" dirty="0" err="1">
                <a:latin typeface="Bahnschrift Light Condensed" panose="020B0502040204020203" pitchFamily="34" charset="0"/>
              </a:rPr>
              <a:t>Selenium</a:t>
            </a:r>
            <a:r>
              <a:rPr lang="hu-HU" sz="2400" dirty="0">
                <a:latin typeface="Bahnschrift Light Condensed" panose="020B0502040204020203" pitchFamily="34" charset="0"/>
              </a:rPr>
              <a:t> </a:t>
            </a:r>
            <a:r>
              <a:rPr lang="hu-HU" sz="2400" dirty="0" err="1">
                <a:latin typeface="Bahnschrift Light Condensed" panose="020B0502040204020203" pitchFamily="34" charset="0"/>
              </a:rPr>
              <a:t>Builder</a:t>
            </a:r>
            <a:endParaRPr lang="hu-HU" sz="2400" dirty="0">
              <a:latin typeface="Bahnschrift Light 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hu-HU" sz="2400" dirty="0">
                <a:latin typeface="Bahnschrift Light Condensed" panose="020B0502040204020203" pitchFamily="34" charset="0"/>
              </a:rPr>
              <a:t>Robot Framework használatával megoldható a UI (</a:t>
            </a:r>
            <a:r>
              <a:rPr lang="hu-HU" sz="2400" dirty="0" err="1">
                <a:latin typeface="Bahnschrift Light Condensed" panose="020B0502040204020203" pitchFamily="34" charset="0"/>
              </a:rPr>
              <a:t>SeleniumLibrary</a:t>
            </a:r>
            <a:r>
              <a:rPr lang="hu-HU" sz="2400" dirty="0">
                <a:latin typeface="Bahnschrift Light Condensed" panose="020B0502040204020203" pitchFamily="34" charset="0"/>
              </a:rPr>
              <a:t>), API (</a:t>
            </a:r>
            <a:r>
              <a:rPr lang="en-US" sz="2400" dirty="0" err="1">
                <a:latin typeface="Bahnschrift Light Condensed" panose="020B0502040204020203" pitchFamily="34" charset="0"/>
              </a:rPr>
              <a:t>RequestsLibrary</a:t>
            </a:r>
            <a:r>
              <a:rPr lang="en-US" sz="2400" dirty="0">
                <a:latin typeface="Bahnschrift Light Condensed" panose="020B0502040204020203" pitchFamily="34" charset="0"/>
              </a:rPr>
              <a:t>, JSON, </a:t>
            </a:r>
            <a:r>
              <a:rPr lang="en-US" sz="2400" dirty="0" err="1">
                <a:latin typeface="Bahnschrift Light Condensed" panose="020B0502040204020203" pitchFamily="34" charset="0"/>
              </a:rPr>
              <a:t>HttpLibrary.HTTP</a:t>
            </a:r>
            <a:r>
              <a:rPr lang="en-US" sz="2400" dirty="0">
                <a:latin typeface="Bahnschrift Light Condensed" panose="020B0502040204020203" pitchFamily="34" charset="0"/>
              </a:rPr>
              <a:t> libraries</a:t>
            </a:r>
            <a:r>
              <a:rPr lang="hu-HU" sz="2400" dirty="0">
                <a:latin typeface="Bahnschrift Light Condensed" panose="020B0502040204020203" pitchFamily="34" charset="0"/>
              </a:rPr>
              <a:t>), és a Mobile (</a:t>
            </a:r>
            <a:r>
              <a:rPr lang="hu-HU" sz="2400" dirty="0" err="1">
                <a:latin typeface="Bahnschrift Light Condensed" panose="020B0502040204020203" pitchFamily="34" charset="0"/>
              </a:rPr>
              <a:t>Appium</a:t>
            </a:r>
            <a:r>
              <a:rPr lang="hu-HU" sz="2400" dirty="0">
                <a:latin typeface="Bahnschrift Light Condensed" panose="020B0502040204020203" pitchFamily="34" charset="0"/>
              </a:rPr>
              <a:t>) tesztelés is</a:t>
            </a:r>
          </a:p>
          <a:p>
            <a:pPr marL="0" indent="0">
              <a:buNone/>
            </a:pPr>
            <a:endParaRPr lang="hu-HU" sz="2400" u="sng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hu-HU" sz="2400" u="sng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71A3B79-6230-42A7-908D-238B47F98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z="1200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Eszközrendszer a teszt automatizálásához</a:t>
            </a:r>
            <a:endParaRPr lang="en-US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B1FEBF9-15F1-44EC-9907-7E550FFC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35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F075EF31-4435-47F1-B98C-C4589D99D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379" y="281176"/>
            <a:ext cx="7626836" cy="4413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200" dirty="0">
                <a:latin typeface="Bahnschrift Light Condensed" panose="020B0502040204020203" pitchFamily="34" charset="0"/>
              </a:rPr>
              <a:t>FONTOS: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200" dirty="0">
                <a:latin typeface="Bahnschrift Light Condensed" panose="020B0502040204020203" pitchFamily="34" charset="0"/>
              </a:rPr>
              <a:t>mielőtt kiválasztjuk az eszközöket, fontos figyelembe venni a következőket: ki fogjuk-e használni őket, ha nincsenek olyan programozóink, akik aktívan hozzájárulnának a teszt automatizáláshoz, akkor a saját tesztautomatizálási keretrendszere építése nem egy értékes lehetőség, ne feledjük, hogy a teszt automatizálás szoftverfejlesztés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200" dirty="0">
                <a:latin typeface="Bahnschrift Light Condensed" panose="020B0502040204020203" pitchFamily="34" charset="0"/>
              </a:rPr>
              <a:t>Az elég sok befektetést igényel, hogy a tesztelők megtanulnak kódolni, majd létrehoznak egy vadonatúj szoftverfejlesztési projektet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200" dirty="0">
                <a:latin typeface="Bahnschrift Light Condensed" panose="020B0502040204020203" pitchFamily="34" charset="0"/>
              </a:rPr>
              <a:t>vannak olyan ‚</a:t>
            </a:r>
            <a:r>
              <a:rPr lang="hu-HU" sz="2200" dirty="0" err="1">
                <a:latin typeface="Bahnschrift Light Condensed" panose="020B0502040204020203" pitchFamily="34" charset="0"/>
              </a:rPr>
              <a:t>codeless</a:t>
            </a:r>
            <a:r>
              <a:rPr lang="hu-HU" sz="2200" dirty="0">
                <a:latin typeface="Bahnschrift Light Condensed" panose="020B0502040204020203" pitchFamily="34" charset="0"/>
              </a:rPr>
              <a:t>’ eszközök a piacon, amelyek lehetővé teszik a tesztelők számára, hogy rögzítsék a forgatókönyveiket, majd a regressziós tesztelés részeként futtassák őket, miközben a programozási ismeretek nem szükségesek</a:t>
            </a:r>
          </a:p>
          <a:p>
            <a:pPr>
              <a:buFont typeface="Wingdings" panose="05000000000000000000" pitchFamily="2" charset="2"/>
              <a:buChar char="§"/>
            </a:pPr>
            <a:endParaRPr lang="hu-HU" sz="2200" dirty="0">
              <a:latin typeface="Bahnschrift Light Condensed" panose="020B0502040204020203" pitchFamily="34" charset="0"/>
            </a:endParaRP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80ADED4-238C-4930-B371-50842F72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z="1200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Eszközrendszer a teszt automatizálásához</a:t>
            </a:r>
            <a:endParaRPr lang="en-US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3709567-CB40-4B20-A44B-C631DDBB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7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8470"/>
            <a:ext cx="6252671" cy="1068935"/>
          </a:xfrm>
        </p:spPr>
        <p:txBody>
          <a:bodyPr>
            <a:normAutofit/>
          </a:bodyPr>
          <a:lstStyle/>
          <a:p>
            <a:r>
              <a:rPr lang="hu-HU" dirty="0" err="1">
                <a:latin typeface="Bahnschrift Light Condensed" panose="020B0502040204020203" pitchFamily="34" charset="0"/>
              </a:rPr>
              <a:t>Tesztautomatizáció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5815" y="1044701"/>
            <a:ext cx="6252671" cy="213787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A tesztautomatizálási stratégia megtervezése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(Kultúra létrehozása a sikeres </a:t>
            </a:r>
            <a:r>
              <a:rPr lang="hu-HU" sz="2000" dirty="0" err="1">
                <a:solidFill>
                  <a:srgbClr val="002060"/>
                </a:solidFill>
                <a:latin typeface="Bahnschrift Light Condensed" panose="020B0502040204020203" pitchFamily="34" charset="0"/>
              </a:rPr>
              <a:t>tesztautomatizáció</a:t>
            </a:r>
            <a:r>
              <a:rPr lang="hu-HU" sz="2000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 érdekében)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A tesztek automatizálhatóságának fejlesztése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Eszközrendszer a teszt automatizálásához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A tesztautomatizálási erőfeszítések jövőbiztosítása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A tesztautomatizálás skálázása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A tesztautomatizálás értékének mérése</a:t>
            </a:r>
          </a:p>
          <a:p>
            <a:endParaRPr lang="hu-HU" sz="2000" dirty="0">
              <a:latin typeface="Bahnschrift Light Condensed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B62C1D1-E8F8-4713-828F-0D4A7E5F6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C055A87-91A8-4054-B9A0-ED32D393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4DE761C5-F622-4C2E-B029-1F551E973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281175"/>
            <a:ext cx="8246070" cy="38306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u-HU" sz="2200" dirty="0">
                <a:latin typeface="Bahnschrift Light Condensed" panose="020B0502040204020203" pitchFamily="34" charset="0"/>
              </a:rPr>
              <a:t>Ha a fejlesztők vagy az automatizálási mérnökök végzik az automatizálást, akkor a kódolt megoldás messze jobb megoldás, nagyobb ellenőrzést és rugalmasságot tesz lehetővé, de ez esetben is meg kell tervezni a hibakeresést és a karbantartást.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Bahnschrift Light Condensed" panose="020B0502040204020203" pitchFamily="34" charset="0"/>
              </a:rPr>
              <a:t>a </a:t>
            </a:r>
            <a:r>
              <a:rPr lang="en-US" sz="2200" dirty="0" err="1">
                <a:latin typeface="Bahnschrift Light Condensed" panose="020B0502040204020203" pitchFamily="34" charset="0"/>
              </a:rPr>
              <a:t>teszt</a:t>
            </a:r>
            <a:r>
              <a:rPr lang="en-US" sz="2200" dirty="0">
                <a:latin typeface="Bahnschrift Light Condensed" panose="020B0502040204020203" pitchFamily="34" charset="0"/>
              </a:rPr>
              <a:t> </a:t>
            </a:r>
            <a:r>
              <a:rPr lang="en-US" sz="2200" dirty="0" err="1">
                <a:latin typeface="Bahnschrift Light Condensed" panose="020B0502040204020203" pitchFamily="34" charset="0"/>
              </a:rPr>
              <a:t>automatizálási</a:t>
            </a:r>
            <a:r>
              <a:rPr lang="en-US" sz="2200" dirty="0">
                <a:latin typeface="Bahnschrift Light Condensed" panose="020B0502040204020203" pitchFamily="34" charset="0"/>
              </a:rPr>
              <a:t> </a:t>
            </a:r>
            <a:r>
              <a:rPr lang="en-US" sz="2200" dirty="0" err="1">
                <a:latin typeface="Bahnschrift Light Condensed" panose="020B0502040204020203" pitchFamily="34" charset="0"/>
              </a:rPr>
              <a:t>projekthez</a:t>
            </a:r>
            <a:r>
              <a:rPr lang="en-US" sz="2200" dirty="0">
                <a:latin typeface="Bahnschrift Light Condensed" panose="020B0502040204020203" pitchFamily="34" charset="0"/>
              </a:rPr>
              <a:t> </a:t>
            </a:r>
            <a:r>
              <a:rPr lang="en-US" sz="2200" dirty="0" err="1">
                <a:latin typeface="Bahnschrift Light Condensed" panose="020B0502040204020203" pitchFamily="34" charset="0"/>
              </a:rPr>
              <a:t>szükséges</a:t>
            </a:r>
            <a:r>
              <a:rPr lang="en-US" sz="2200" dirty="0">
                <a:latin typeface="Bahnschrift Light Condensed" panose="020B0502040204020203" pitchFamily="34" charset="0"/>
              </a:rPr>
              <a:t> minimum </a:t>
            </a:r>
            <a:r>
              <a:rPr lang="en-US" sz="2200" dirty="0" err="1">
                <a:latin typeface="Bahnschrift Light Condensed" panose="020B0502040204020203" pitchFamily="34" charset="0"/>
              </a:rPr>
              <a:t>egy</a:t>
            </a:r>
            <a:r>
              <a:rPr lang="en-US" sz="2200" dirty="0">
                <a:latin typeface="Bahnschrift Light Condensed" panose="020B0502040204020203" pitchFamily="34" charset="0"/>
              </a:rPr>
              <a:t> </a:t>
            </a:r>
            <a:r>
              <a:rPr lang="en-US" sz="2200" b="1" dirty="0" err="1">
                <a:latin typeface="Bahnschrift Light Condensed" panose="020B0502040204020203" pitchFamily="34" charset="0"/>
              </a:rPr>
              <a:t>interakciós</a:t>
            </a:r>
            <a:r>
              <a:rPr lang="en-US" sz="2200" dirty="0">
                <a:latin typeface="Bahnschrift Light Condensed" panose="020B0502040204020203" pitchFamily="34" charset="0"/>
              </a:rPr>
              <a:t> </a:t>
            </a:r>
            <a:r>
              <a:rPr lang="en-US" sz="2200" dirty="0" err="1">
                <a:latin typeface="Bahnschrift Light Condensed" panose="020B0502040204020203" pitchFamily="34" charset="0"/>
              </a:rPr>
              <a:t>eszköz</a:t>
            </a:r>
            <a:r>
              <a:rPr lang="en-US" sz="2200" dirty="0">
                <a:latin typeface="Bahnschrift Light Condensed" panose="020B0502040204020203" pitchFamily="34" charset="0"/>
              </a:rPr>
              <a:t> </a:t>
            </a:r>
            <a:r>
              <a:rPr lang="en-US" sz="2200" dirty="0" err="1">
                <a:latin typeface="Bahnschrift Light Condensed" panose="020B0502040204020203" pitchFamily="34" charset="0"/>
              </a:rPr>
              <a:t>és</a:t>
            </a:r>
            <a:r>
              <a:rPr lang="en-US" sz="2200" dirty="0">
                <a:latin typeface="Bahnschrift Light Condensed" panose="020B0502040204020203" pitchFamily="34" charset="0"/>
              </a:rPr>
              <a:t> </a:t>
            </a:r>
            <a:r>
              <a:rPr lang="en-US" sz="2200" dirty="0" err="1">
                <a:latin typeface="Bahnschrift Light Condensed" panose="020B0502040204020203" pitchFamily="34" charset="0"/>
              </a:rPr>
              <a:t>egy</a:t>
            </a:r>
            <a:r>
              <a:rPr lang="en-US" sz="2200" dirty="0">
                <a:latin typeface="Bahnschrift Light Condensed" panose="020B0502040204020203" pitchFamily="34" charset="0"/>
              </a:rPr>
              <a:t> </a:t>
            </a:r>
            <a:r>
              <a:rPr lang="en-US" sz="2200" b="1" dirty="0" err="1">
                <a:latin typeface="Bahnschrift Light Condensed" panose="020B0502040204020203" pitchFamily="34" charset="0"/>
              </a:rPr>
              <a:t>validációs</a:t>
            </a:r>
            <a:r>
              <a:rPr lang="en-US" sz="2200" dirty="0">
                <a:latin typeface="Bahnschrift Light Condensed" panose="020B0502040204020203" pitchFamily="34" charset="0"/>
              </a:rPr>
              <a:t> </a:t>
            </a:r>
            <a:r>
              <a:rPr lang="en-US" sz="2200" dirty="0" err="1">
                <a:latin typeface="Bahnschrift Light Condensed" panose="020B0502040204020203" pitchFamily="34" charset="0"/>
              </a:rPr>
              <a:t>eszköz</a:t>
            </a:r>
            <a:r>
              <a:rPr lang="hu-HU" sz="2200" dirty="0">
                <a:latin typeface="Bahnschrift Light Condensed" panose="020B0502040204020203" pitchFamily="34" charset="0"/>
              </a:rPr>
              <a:t>/könyvtár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0E34BF8-5059-489A-899F-2EBCF0DD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z="1200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Eszközrendszer a teszt automatizálásához</a:t>
            </a:r>
            <a:endParaRPr lang="en-US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A2830E6-800E-450C-BFA5-D02439422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29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882755F4-CA20-4177-B61D-BB096C383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281175"/>
            <a:ext cx="8246070" cy="383066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hu-HU" u="sng" dirty="0">
                <a:latin typeface="Bahnschrift Light Condensed" panose="020B0502040204020203" pitchFamily="34" charset="0"/>
              </a:rPr>
              <a:t>Interakciós eszköz:</a:t>
            </a:r>
          </a:p>
          <a:p>
            <a:pPr marL="0" indent="0">
              <a:buNone/>
            </a:pPr>
            <a:r>
              <a:rPr lang="hu-HU" sz="2800" dirty="0">
                <a:latin typeface="Bahnschrift Light Condensed" panose="020B0502040204020203" pitchFamily="34" charset="0"/>
              </a:rPr>
              <a:t>Interakció minden egyes szintnél (unit, </a:t>
            </a:r>
            <a:r>
              <a:rPr lang="hu-HU" sz="2800" dirty="0" err="1">
                <a:latin typeface="Bahnschrift Light Condensed" panose="020B0502040204020203" pitchFamily="34" charset="0"/>
              </a:rPr>
              <a:t>api</a:t>
            </a:r>
            <a:r>
              <a:rPr lang="hu-HU" sz="2800" dirty="0">
                <a:latin typeface="Bahnschrift Light Condensed" panose="020B0502040204020203" pitchFamily="34" charset="0"/>
              </a:rPr>
              <a:t>, </a:t>
            </a:r>
            <a:r>
              <a:rPr lang="hu-HU" sz="2800" dirty="0" err="1">
                <a:latin typeface="Bahnschrift Light Condensed" panose="020B0502040204020203" pitchFamily="34" charset="0"/>
              </a:rPr>
              <a:t>ui</a:t>
            </a:r>
            <a:r>
              <a:rPr lang="hu-HU" sz="2800" dirty="0">
                <a:latin typeface="Bahnschrift Light Condensed" panose="020B0502040204020203" pitchFamily="34" charset="0"/>
              </a:rPr>
              <a:t>):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dirty="0">
                <a:latin typeface="Bahnschrift Light Condensed" panose="020B0502040204020203" pitchFamily="34" charset="0"/>
              </a:rPr>
              <a:t>Az egységtesztek és a szolgáltatási tesztek, amelyek a funkciókat hívják, ugyanazon a programozási nyelven kell írni.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dirty="0">
                <a:latin typeface="Bahnschrift Light Condensed" panose="020B0502040204020203" pitchFamily="34" charset="0"/>
              </a:rPr>
              <a:t>szolgáltatási szintű teszteknek, amelyek </a:t>
            </a:r>
            <a:r>
              <a:rPr lang="hu-HU" dirty="0" err="1">
                <a:latin typeface="Bahnschrift Light Condensed" panose="020B0502040204020203" pitchFamily="34" charset="0"/>
              </a:rPr>
              <a:t>api-kat</a:t>
            </a:r>
            <a:r>
              <a:rPr lang="hu-HU" dirty="0">
                <a:latin typeface="Bahnschrift Light Condensed" panose="020B0502040204020203" pitchFamily="34" charset="0"/>
              </a:rPr>
              <a:t> hívnak, képesnek kell lenniük a HTTP hívások végrehajtására és a válaszok beolvasására, ezért olyan programozási nyelvet kell keresnünk, amely ezt megkönnyítik, vagy olyan könyvtárakat, amelyek elintézik a </a:t>
            </a:r>
            <a:r>
              <a:rPr lang="hu-HU" dirty="0" err="1">
                <a:latin typeface="Bahnschrift Light Condensed" panose="020B0502040204020203" pitchFamily="34" charset="0"/>
              </a:rPr>
              <a:t>boilerplate</a:t>
            </a:r>
            <a:r>
              <a:rPr lang="hu-HU" dirty="0">
                <a:latin typeface="Bahnschrift Light Condensed" panose="020B0502040204020203" pitchFamily="34" charset="0"/>
              </a:rPr>
              <a:t> munkát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dirty="0">
                <a:latin typeface="Bahnschrift Light Condensed" panose="020B0502040204020203" pitchFamily="34" charset="0"/>
              </a:rPr>
              <a:t>figyelembe kell vennie, hogy a teszt automatizálási eszközök mennyire támogatják széles körben az adott programozási nyelvet, valóban előnyös olyan eszközöket használni, amelyek bőséges támogatással és oktatási forrásokkal rendelkeznek, így ha a csapata egy elvont programozási nyelvet használ a termékfejlesztéshez, amelynek korlátozott támogatással és erőforrásokkal rendelkezik, ez nem a legjobb választás.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dirty="0">
                <a:latin typeface="Bahnschrift Light Condensed" panose="020B0502040204020203" pitchFamily="34" charset="0"/>
              </a:rPr>
              <a:t>egy másik tényező, hogy a böngészők és az eszközök, amelyeken futtatni kell a teszt automatizálás, meg győződni arról, hogy a választott eszközök támogatják-e ezeket a lehetőségeket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53BAB00-E0A6-44F5-8021-EC907C49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z="1200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Eszközrendszer a teszt automatizálásához</a:t>
            </a:r>
            <a:endParaRPr lang="en-US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48CFCDD-2252-4C32-A476-9ACD3269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66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80172296-97AB-4BA5-9257-728261F55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281175"/>
            <a:ext cx="8246070" cy="383066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hu-HU" u="sng" dirty="0">
                <a:latin typeface="Bahnschrift Light Condensed" panose="020B0502040204020203" pitchFamily="34" charset="0"/>
              </a:rPr>
              <a:t>Validációs eszköz: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dirty="0">
                <a:latin typeface="Bahnschrift Light Condensed" panose="020B0502040204020203" pitchFamily="34" charset="0"/>
              </a:rPr>
              <a:t>Az interakciós eszközön túlmenően szükség van </a:t>
            </a:r>
            <a:r>
              <a:rPr lang="hu-HU" b="1" dirty="0">
                <a:latin typeface="Bahnschrift Light Condensed" panose="020B0502040204020203" pitchFamily="34" charset="0"/>
              </a:rPr>
              <a:t>validációs könyvtárak</a:t>
            </a:r>
            <a:r>
              <a:rPr lang="hu-HU" dirty="0">
                <a:latin typeface="Bahnschrift Light Condensed" panose="020B0502040204020203" pitchFamily="34" charset="0"/>
              </a:rPr>
              <a:t>ra: ezek olyan eszközök, amelyek lehetővé teszik, hogy a kódot olyan tesztre alakítsa át, amiknek két eredménye lehet, a ‚</a:t>
            </a:r>
            <a:r>
              <a:rPr lang="hu-HU" dirty="0" err="1">
                <a:latin typeface="Bahnschrift Light Condensed" panose="020B0502040204020203" pitchFamily="34" charset="0"/>
              </a:rPr>
              <a:t>passed</a:t>
            </a:r>
            <a:r>
              <a:rPr lang="hu-HU" dirty="0">
                <a:latin typeface="Bahnschrift Light Condensed" panose="020B0502040204020203" pitchFamily="34" charset="0"/>
              </a:rPr>
              <a:t>’ vagy a ‚</a:t>
            </a:r>
            <a:r>
              <a:rPr lang="hu-HU" dirty="0" err="1">
                <a:latin typeface="Bahnschrift Light Condensed" panose="020B0502040204020203" pitchFamily="34" charset="0"/>
              </a:rPr>
              <a:t>failed</a:t>
            </a:r>
            <a:r>
              <a:rPr lang="hu-HU" dirty="0">
                <a:latin typeface="Bahnschrift Light Condensed" panose="020B0502040204020203" pitchFamily="34" charset="0"/>
              </a:rPr>
              <a:t>’.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dirty="0">
                <a:latin typeface="Bahnschrift Light Condensed" panose="020B0502040204020203" pitchFamily="34" charset="0"/>
              </a:rPr>
              <a:t>Ezeknek a validációs könyvtáraknak az alábbi lehetőségei vannak: ellenőrzés, beleértve a funkcionális, vizuális hozzáférhetőséget, biztonságot és így tovább. Ez a minimum, amire szükséged van az automatizálási projekthez.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dirty="0">
                <a:latin typeface="Bahnschrift Light Condensed" panose="020B0502040204020203" pitchFamily="34" charset="0"/>
              </a:rPr>
              <a:t>A teszt projektet kifinomultabbá teheti egy jelentési könyvtár hozzáadása, amely képernyőképeket és esetleg még videót is mutat a tesztelési hibákról.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dirty="0">
                <a:latin typeface="Bahnschrift Light Condensed" panose="020B0502040204020203" pitchFamily="34" charset="0"/>
              </a:rPr>
              <a:t>vagy az integrációs </a:t>
            </a:r>
            <a:r>
              <a:rPr lang="hu-HU" dirty="0" err="1">
                <a:latin typeface="Bahnschrift Light Condensed" panose="020B0502040204020203" pitchFamily="34" charset="0"/>
              </a:rPr>
              <a:t>gherkin</a:t>
            </a:r>
            <a:r>
              <a:rPr lang="hu-HU" dirty="0">
                <a:latin typeface="Bahnschrift Light Condensed" panose="020B0502040204020203" pitchFamily="34" charset="0"/>
              </a:rPr>
              <a:t> forgatókönyvfájlokat, ha a csapat már gyakorolja a </a:t>
            </a:r>
            <a:r>
              <a:rPr lang="hu-HU" dirty="0" err="1">
                <a:latin typeface="Bahnschrift Light Condensed" panose="020B0502040204020203" pitchFamily="34" charset="0"/>
              </a:rPr>
              <a:t>viselkedésvezérelt</a:t>
            </a:r>
            <a:r>
              <a:rPr lang="hu-HU" dirty="0">
                <a:latin typeface="Bahnschrift Light Condensed" panose="020B0502040204020203" pitchFamily="34" charset="0"/>
              </a:rPr>
              <a:t> fejlesztést</a:t>
            </a:r>
          </a:p>
          <a:p>
            <a:pPr marL="0" indent="0">
              <a:buNone/>
            </a:pPr>
            <a:r>
              <a:rPr lang="hu-HU" dirty="0">
                <a:latin typeface="Bahnschrift Light Condensed" panose="020B0502040204020203" pitchFamily="34" charset="0"/>
              </a:rPr>
              <a:t>FONTOS: </a:t>
            </a:r>
          </a:p>
          <a:p>
            <a:pPr marL="0" indent="0">
              <a:buNone/>
            </a:pPr>
            <a:r>
              <a:rPr lang="hu-HU" dirty="0">
                <a:latin typeface="Bahnschrift Light Condensed" panose="020B0502040204020203" pitchFamily="34" charset="0"/>
              </a:rPr>
              <a:t>végső cél az, hogy a tesztet a CI részeként futtassuk. Olyan eszközöket kell választani, amelyek lehetővé teszik ezt az integrációt. (például </a:t>
            </a:r>
            <a:r>
              <a:rPr lang="hu-HU" dirty="0" err="1">
                <a:latin typeface="Bahnschrift Light Condensed" panose="020B0502040204020203" pitchFamily="34" charset="0"/>
              </a:rPr>
              <a:t>Jenkins</a:t>
            </a:r>
            <a:r>
              <a:rPr lang="hu-HU" dirty="0">
                <a:latin typeface="Bahnschrift Light Condensed" panose="020B0502040204020203" pitchFamily="34" charset="0"/>
              </a:rPr>
              <a:t> vagy </a:t>
            </a:r>
            <a:r>
              <a:rPr lang="hu-HU" dirty="0" err="1">
                <a:latin typeface="Bahnschrift Light Condensed" panose="020B0502040204020203" pitchFamily="34" charset="0"/>
              </a:rPr>
              <a:t>TeamCity</a:t>
            </a:r>
            <a:r>
              <a:rPr lang="hu-HU" dirty="0">
                <a:latin typeface="Bahnschrift Light Condensed" panose="020B0502040204020203" pitchFamily="34" charset="0"/>
              </a:rPr>
              <a:t> integrációja Robot Framework-kel)</a:t>
            </a:r>
          </a:p>
          <a:p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1BE0AEA-00D5-47BF-BECD-D90EB33D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z="1200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Eszközrendszer a teszt automatizálásához</a:t>
            </a:r>
            <a:endParaRPr lang="en-US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D621C5B-092B-4E1E-8A3F-B5396656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48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A7054A-D5A0-47AA-B737-5CC329A8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hu-HU" sz="3200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A tesztautomatizálási erőfeszítések jövőbiztosítása</a:t>
            </a:r>
            <a:br>
              <a:rPr lang="hu-HU" sz="3600" dirty="0">
                <a:solidFill>
                  <a:srgbClr val="002060"/>
                </a:solidFill>
                <a:latin typeface="Bahnschrift Light Condensed" panose="020B0502040204020203" pitchFamily="34" charset="0"/>
              </a:rPr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0E0802D-9675-45BF-B668-A4AF0BF79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031661"/>
            <a:ext cx="8246070" cy="3830664"/>
          </a:xfrm>
        </p:spPr>
        <p:txBody>
          <a:bodyPr>
            <a:normAutofit fontScale="85000" lnSpcReduction="20000"/>
          </a:bodyPr>
          <a:lstStyle/>
          <a:p>
            <a:r>
              <a:rPr lang="hu-HU" sz="2400" dirty="0">
                <a:latin typeface="Bahnschrift Light Condensed" panose="020B0502040204020203" pitchFamily="34" charset="0"/>
              </a:rPr>
              <a:t>Párhuzamos futtatás (</a:t>
            </a:r>
            <a:r>
              <a:rPr lang="hu-HU" sz="2400" dirty="0" err="1">
                <a:latin typeface="Bahnschrift Light Condensed" panose="020B0502040204020203" pitchFamily="34" charset="0"/>
              </a:rPr>
              <a:t>Running</a:t>
            </a:r>
            <a:r>
              <a:rPr lang="hu-HU" sz="2400" dirty="0">
                <a:latin typeface="Bahnschrift Light Condensed" panose="020B0502040204020203" pitchFamily="34" charset="0"/>
              </a:rPr>
              <a:t> in Parallel):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2400" dirty="0">
                <a:latin typeface="Bahnschrift Light Condensed" panose="020B0502040204020203" pitchFamily="34" charset="0"/>
              </a:rPr>
              <a:t> ha csak egy maroknyi automatizált tesztje van, azok egymás utáni futtatása nem tűnik nagy dolognak, azonban ahogy az automatizált tesztek száma nő, annál hosszabb ideig tart a teljes tesztcsomag befejezése, a megoldás erre az, hogy a teszteket párhuzamosan futtatjuk, azonban ez nem olyan egyszerű, mint egy kapcsoló átkapcsolása, a tesztjeinket erre tervezni kell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2400" dirty="0">
                <a:latin typeface="Bahnschrift Light Condensed" panose="020B0502040204020203" pitchFamily="34" charset="0"/>
              </a:rPr>
              <a:t>nem szabad, hogy a tesztek függjenek egymástól, ha pl. az egyes tesztek egymásra „támaszkodnak”,  úgy, hogy az egyik tesztet a másik teszt előtt kell futtatni, akkor ez esetben a két teszt nem futtatható párhuzamosan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2400" dirty="0">
                <a:latin typeface="Bahnschrift Light Condensed" panose="020B0502040204020203" pitchFamily="34" charset="0"/>
              </a:rPr>
              <a:t>kerülni kell a tesztadatok módosítását, amelyekre más tesztek támaszkodhatnak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2400" dirty="0">
                <a:latin typeface="Bahnschrift Light Condensed" panose="020B0502040204020203" pitchFamily="34" charset="0"/>
              </a:rPr>
              <a:t>objektumokat és a változókat, amelyeket több teszt is használ szálbiztos módon kell meghatározni, ami azt jelenti, hogy ne legyenek globálisak vagy statikusak, mivel értékeik megváltozhatnak 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E83981E-707A-45A0-9BA9-D24FE24E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z="1200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A tesztautomatizálási erőfeszítések jövőbiztosítása</a:t>
            </a:r>
            <a:endParaRPr lang="en-US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5E10C64-A99A-4583-A309-B285A218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75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377E83-08E2-4D1E-8F84-715EDDA02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281175"/>
            <a:ext cx="8246070" cy="3830664"/>
          </a:xfrm>
        </p:spPr>
        <p:txBody>
          <a:bodyPr/>
          <a:lstStyle/>
          <a:p>
            <a:r>
              <a:rPr lang="hu-HU" sz="2000" dirty="0">
                <a:latin typeface="Bahnschrift Light Condensed" panose="020B0502040204020203" pitchFamily="34" charset="0"/>
              </a:rPr>
              <a:t>Tiszta kódolás(</a:t>
            </a:r>
            <a:r>
              <a:rPr lang="hu-HU" sz="2000" dirty="0" err="1">
                <a:latin typeface="Bahnschrift Light Condensed" panose="020B0502040204020203" pitchFamily="34" charset="0"/>
              </a:rPr>
              <a:t>Clean</a:t>
            </a:r>
            <a:r>
              <a:rPr lang="hu-HU" sz="2000" dirty="0">
                <a:latin typeface="Bahnschrift Light Condensed" panose="020B0502040204020203" pitchFamily="34" charset="0"/>
              </a:rPr>
              <a:t> </a:t>
            </a:r>
            <a:r>
              <a:rPr lang="hu-HU" sz="2000" dirty="0" err="1">
                <a:latin typeface="Bahnschrift Light Condensed" panose="020B0502040204020203" pitchFamily="34" charset="0"/>
              </a:rPr>
              <a:t>coding</a:t>
            </a:r>
            <a:r>
              <a:rPr lang="hu-HU" sz="2000" dirty="0">
                <a:latin typeface="Bahnschrift Light Condensed" panose="020B0502040204020203" pitchFamily="34" charset="0"/>
              </a:rPr>
              <a:t>):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2000" dirty="0">
                <a:latin typeface="Bahnschrift Light Condensed" panose="020B0502040204020203" pitchFamily="34" charset="0"/>
              </a:rPr>
              <a:t> kerüljük a túlzott </a:t>
            </a:r>
            <a:r>
              <a:rPr lang="hu-HU" sz="2000" dirty="0" err="1">
                <a:latin typeface="Bahnschrift Light Condensed" panose="020B0502040204020203" pitchFamily="34" charset="0"/>
              </a:rPr>
              <a:t>kódduplikációt</a:t>
            </a:r>
            <a:r>
              <a:rPr lang="hu-HU" sz="2000" dirty="0">
                <a:latin typeface="Bahnschrift Light Condensed" panose="020B0502040204020203" pitchFamily="34" charset="0"/>
              </a:rPr>
              <a:t> a hosszú osztályokat és metódusokat, nem hatékony várakozást a teszteken belül, és más rossz gyakorlatokat</a:t>
            </a:r>
          </a:p>
          <a:p>
            <a:r>
              <a:rPr lang="hu-HU" sz="2000" dirty="0">
                <a:latin typeface="Bahnschrift Light Condensed" panose="020B0502040204020203" pitchFamily="34" charset="0"/>
              </a:rPr>
              <a:t>Programtervezési minta(Design </a:t>
            </a:r>
            <a:r>
              <a:rPr lang="hu-HU" sz="2000" dirty="0" err="1">
                <a:latin typeface="Bahnschrift Light Condensed" panose="020B0502040204020203" pitchFamily="34" charset="0"/>
              </a:rPr>
              <a:t>patterns</a:t>
            </a:r>
            <a:r>
              <a:rPr lang="hu-HU" sz="2000" dirty="0">
                <a:latin typeface="Bahnschrift Light Condensed" panose="020B0502040204020203" pitchFamily="34" charset="0"/>
              </a:rPr>
              <a:t>):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2000" dirty="0">
                <a:latin typeface="Bahnschrift Light Condensed" panose="020B0502040204020203" pitchFamily="34" charset="0"/>
              </a:rPr>
              <a:t>teszt automatizálási projektek számára különösen előnyös tervezési minták használata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2000" dirty="0">
                <a:latin typeface="Bahnschrift Light Condensed" panose="020B0502040204020203" pitchFamily="34" charset="0"/>
              </a:rPr>
              <a:t>ilyen design </a:t>
            </a:r>
            <a:r>
              <a:rPr lang="hu-HU" sz="2000" dirty="0" err="1">
                <a:latin typeface="Bahnschrift Light Condensed" panose="020B0502040204020203" pitchFamily="34" charset="0"/>
              </a:rPr>
              <a:t>pattern</a:t>
            </a:r>
            <a:r>
              <a:rPr lang="hu-HU" sz="2000" dirty="0">
                <a:latin typeface="Bahnschrift Light Condensed" panose="020B0502040204020203" pitchFamily="34" charset="0"/>
              </a:rPr>
              <a:t>-ek: </a:t>
            </a:r>
            <a:r>
              <a:rPr lang="hu-HU" sz="2000" dirty="0" err="1">
                <a:latin typeface="Bahnschrift Light Condensed" panose="020B0502040204020203" pitchFamily="34" charset="0"/>
              </a:rPr>
              <a:t>page</a:t>
            </a:r>
            <a:r>
              <a:rPr lang="hu-HU" sz="2000" dirty="0">
                <a:latin typeface="Bahnschrift Light Condensed" panose="020B0502040204020203" pitchFamily="34" charset="0"/>
              </a:rPr>
              <a:t> </a:t>
            </a:r>
            <a:r>
              <a:rPr lang="hu-HU" sz="2000" dirty="0" err="1">
                <a:latin typeface="Bahnschrift Light Condensed" panose="020B0502040204020203" pitchFamily="34" charset="0"/>
              </a:rPr>
              <a:t>object</a:t>
            </a:r>
            <a:r>
              <a:rPr lang="hu-HU" sz="2000" dirty="0">
                <a:latin typeface="Bahnschrift Light Condensed" panose="020B0502040204020203" pitchFamily="34" charset="0"/>
              </a:rPr>
              <a:t> </a:t>
            </a:r>
            <a:r>
              <a:rPr lang="hu-HU" sz="2000" dirty="0" err="1">
                <a:latin typeface="Bahnschrift Light Condensed" panose="020B0502040204020203" pitchFamily="34" charset="0"/>
              </a:rPr>
              <a:t>model</a:t>
            </a:r>
            <a:r>
              <a:rPr lang="hu-HU" sz="2000" dirty="0">
                <a:latin typeface="Bahnschrift Light Condensed" panose="020B0502040204020203" pitchFamily="34" charset="0"/>
              </a:rPr>
              <a:t>, </a:t>
            </a:r>
            <a:r>
              <a:rPr lang="hu-HU" sz="2000" dirty="0" err="1">
                <a:latin typeface="Bahnschrift Light Condensed" panose="020B0502040204020203" pitchFamily="34" charset="0"/>
              </a:rPr>
              <a:t>screenplay</a:t>
            </a:r>
            <a:r>
              <a:rPr lang="hu-HU" sz="2000" dirty="0">
                <a:latin typeface="Bahnschrift Light Condensed" panose="020B0502040204020203" pitchFamily="34" charset="0"/>
              </a:rPr>
              <a:t>, </a:t>
            </a:r>
            <a:r>
              <a:rPr lang="hu-HU" sz="2000" dirty="0" err="1">
                <a:latin typeface="Bahnschrift Light Condensed" panose="020B0502040204020203" pitchFamily="34" charset="0"/>
              </a:rPr>
              <a:t>fluent</a:t>
            </a:r>
            <a:r>
              <a:rPr lang="hu-HU" sz="2000" dirty="0">
                <a:latin typeface="Bahnschrift Light Condensed" panose="020B0502040204020203" pitchFamily="34" charset="0"/>
              </a:rPr>
              <a:t>, </a:t>
            </a:r>
            <a:r>
              <a:rPr lang="hu-HU" sz="2000" dirty="0" err="1">
                <a:latin typeface="Bahnschrift Light Condensed" panose="020B0502040204020203" pitchFamily="34" charset="0"/>
              </a:rPr>
              <a:t>builder</a:t>
            </a:r>
            <a:r>
              <a:rPr lang="hu-HU" sz="2000" dirty="0">
                <a:latin typeface="Bahnschrift Light Condensed" panose="020B0502040204020203" pitchFamily="34" charset="0"/>
              </a:rPr>
              <a:t>, </a:t>
            </a:r>
            <a:r>
              <a:rPr lang="hu-HU" sz="2000" dirty="0" err="1">
                <a:latin typeface="Bahnschrift Light Condensed" panose="020B0502040204020203" pitchFamily="34" charset="0"/>
              </a:rPr>
              <a:t>singleton</a:t>
            </a:r>
            <a:r>
              <a:rPr lang="hu-HU" sz="2000" dirty="0">
                <a:latin typeface="Bahnschrift Light Condensed" panose="020B0502040204020203" pitchFamily="34" charset="0"/>
              </a:rPr>
              <a:t>, </a:t>
            </a:r>
            <a:r>
              <a:rPr lang="hu-HU" sz="2000" dirty="0" err="1">
                <a:latin typeface="Bahnschrift Light Condensed" panose="020B0502040204020203" pitchFamily="34" charset="0"/>
              </a:rPr>
              <a:t>factory</a:t>
            </a:r>
            <a:r>
              <a:rPr lang="hu-HU" sz="2000" dirty="0">
                <a:latin typeface="Bahnschrift Light Condensed" panose="020B0502040204020203" pitchFamily="34" charset="0"/>
              </a:rPr>
              <a:t>, </a:t>
            </a:r>
            <a:r>
              <a:rPr lang="hu-HU" sz="2000" dirty="0" err="1">
                <a:latin typeface="Bahnschrift Light Condensed" panose="020B0502040204020203" pitchFamily="34" charset="0"/>
              </a:rPr>
              <a:t>facade</a:t>
            </a:r>
            <a:endParaRPr lang="hu-HU" sz="2000" dirty="0">
              <a:latin typeface="Bahnschrift Light 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hu-HU" sz="2000" dirty="0">
              <a:latin typeface="Bahnschrift Light 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hu-HU" sz="2000" dirty="0">
              <a:latin typeface="Bahnschrift Light Condensed" panose="020B0502040204020203" pitchFamily="34" charset="0"/>
            </a:endParaRPr>
          </a:p>
          <a:p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28AC4D8-4B0B-47B7-804A-1F58C6A96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z="1200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A tesztautomatizálási erőfeszítések jövőbiztosítása</a:t>
            </a:r>
            <a:endParaRPr lang="en-US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8507F98-0273-45F6-B1F3-6EAD31B77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84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CDF855-335E-4647-ABF8-82F305A26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hu-HU" sz="3200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A tesztautomatizálás skálázása</a:t>
            </a:r>
            <a:br>
              <a:rPr lang="hu-HU" sz="3600" dirty="0">
                <a:solidFill>
                  <a:srgbClr val="002060"/>
                </a:solidFill>
                <a:latin typeface="Bahnschrift Light Condensed" panose="020B0502040204020203" pitchFamily="34" charset="0"/>
              </a:rPr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0EC61A-7277-467B-AA9D-F1D769854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739290"/>
            <a:ext cx="8246070" cy="337254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u-HU" sz="2200" u="sng" dirty="0">
                <a:latin typeface="Bahnschrift Light Condensed" panose="020B0502040204020203" pitchFamily="34" charset="0"/>
              </a:rPr>
              <a:t>Fontos szempont: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200" dirty="0">
                <a:latin typeface="Bahnschrift Light Condensed" panose="020B0502040204020203" pitchFamily="34" charset="0"/>
              </a:rPr>
              <a:t>ha egy tesztcsomagot több környezetben, böngészőben és eszközökön akarunk futtatni</a:t>
            </a:r>
          </a:p>
          <a:p>
            <a:pPr marL="0" indent="0">
              <a:buNone/>
            </a:pPr>
            <a:endParaRPr lang="hu-HU" sz="2200" dirty="0">
              <a:latin typeface="Bahnschrift Light 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hu-HU" sz="2200" dirty="0">
                <a:latin typeface="Bahnschrift Light Condensed" panose="020B0502040204020203" pitchFamily="34" charset="0"/>
              </a:rPr>
              <a:t>Több környezetben(</a:t>
            </a:r>
            <a:r>
              <a:rPr lang="hu-HU" sz="2200" dirty="0" err="1">
                <a:latin typeface="Bahnschrift Light Condensed" panose="020B0502040204020203" pitchFamily="34" charset="0"/>
              </a:rPr>
              <a:t>Multiple</a:t>
            </a:r>
            <a:r>
              <a:rPr lang="hu-HU" sz="2200" dirty="0">
                <a:latin typeface="Bahnschrift Light Condensed" panose="020B0502040204020203" pitchFamily="34" charset="0"/>
              </a:rPr>
              <a:t> </a:t>
            </a:r>
            <a:r>
              <a:rPr lang="hu-HU" sz="2200" dirty="0" err="1">
                <a:latin typeface="Bahnschrift Light Condensed" panose="020B0502040204020203" pitchFamily="34" charset="0"/>
              </a:rPr>
              <a:t>environment</a:t>
            </a:r>
            <a:r>
              <a:rPr lang="hu-HU" sz="2200" dirty="0">
                <a:latin typeface="Bahnschrift Light Condensed" panose="020B0502040204020203" pitchFamily="34" charset="0"/>
              </a:rPr>
              <a:t>):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200" dirty="0">
                <a:latin typeface="Bahnschrift Light Condensed" panose="020B0502040204020203" pitchFamily="34" charset="0"/>
              </a:rPr>
              <a:t>automatizálási út egy bizonyos pontján szükségessé válhat az automatizált </a:t>
            </a:r>
            <a:r>
              <a:rPr lang="hu-HU" sz="2200" dirty="0" err="1">
                <a:latin typeface="Bahnschrift Light Condensed" panose="020B0502040204020203" pitchFamily="34" charset="0"/>
              </a:rPr>
              <a:t>szkriptek</a:t>
            </a:r>
            <a:r>
              <a:rPr lang="hu-HU" sz="2200" dirty="0">
                <a:latin typeface="Bahnschrift Light Condensed" panose="020B0502040204020203" pitchFamily="34" charset="0"/>
              </a:rPr>
              <a:t> futtatása különböző környezetekben.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200" dirty="0">
                <a:latin typeface="Bahnschrift Light Condensed" panose="020B0502040204020203" pitchFamily="34" charset="0"/>
              </a:rPr>
              <a:t>Azonban előfordulhat, hogy a különböző környezetek különbözőek információk, például az IP-cím vagy az URL-cím a bejelentkezési adatok az adatbázis-információk</a:t>
            </a:r>
          </a:p>
          <a:p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FFE40EB-30F1-4978-9916-029834455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z="1200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A tesztautomatizálás skálázása</a:t>
            </a:r>
            <a:endParaRPr lang="en-US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8F2F70A-0D0D-42ED-BE44-DF7719D9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24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8667B2-8419-4E55-85C8-9A0FBA2C3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379" y="102393"/>
            <a:ext cx="7626836" cy="475993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u-HU" sz="2000" dirty="0">
                <a:latin typeface="Bahnschrift Light Condensed" panose="020B0502040204020203" pitchFamily="34" charset="0"/>
              </a:rPr>
              <a:t>tulajdonság fájlok(</a:t>
            </a:r>
            <a:r>
              <a:rPr lang="hu-HU" sz="2000" dirty="0" err="1">
                <a:latin typeface="Bahnschrift Light Condensed" panose="020B0502040204020203" pitchFamily="34" charset="0"/>
              </a:rPr>
              <a:t>properties</a:t>
            </a:r>
            <a:r>
              <a:rPr lang="hu-HU" sz="2000" dirty="0">
                <a:latin typeface="Bahnschrift Light Condensed" panose="020B0502040204020203" pitchFamily="34" charset="0"/>
              </a:rPr>
              <a:t> </a:t>
            </a:r>
            <a:r>
              <a:rPr lang="hu-HU" sz="2000" dirty="0" err="1">
                <a:latin typeface="Bahnschrift Light Condensed" panose="020B0502040204020203" pitchFamily="34" charset="0"/>
              </a:rPr>
              <a:t>files</a:t>
            </a:r>
            <a:r>
              <a:rPr lang="hu-HU" sz="2000" dirty="0">
                <a:latin typeface="Bahnschrift Light Condensed" panose="020B0502040204020203" pitchFamily="34" charset="0"/>
              </a:rPr>
              <a:t>) használata, még az automatizálás korai szakaszában is, hogy ezek a megfontolások korán meggátolják, hogy később </a:t>
            </a:r>
            <a:r>
              <a:rPr lang="hu-HU" sz="2000" dirty="0" err="1">
                <a:latin typeface="Bahnschrift Light Condensed" panose="020B0502040204020203" pitchFamily="34" charset="0"/>
              </a:rPr>
              <a:t>refaktorálni</a:t>
            </a:r>
            <a:r>
              <a:rPr lang="hu-HU" sz="2000" dirty="0">
                <a:latin typeface="Bahnschrift Light Condensed" panose="020B0502040204020203" pitchFamily="34" charset="0"/>
              </a:rPr>
              <a:t> kelljen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000" dirty="0">
                <a:latin typeface="Bahnschrift Light Condensed" panose="020B0502040204020203" pitchFamily="34" charset="0"/>
              </a:rPr>
              <a:t>A tesztek automatizálásához szükséges adatok kezelése szintén nagyobb kihívást jelent, ha több környezetben is futtatjuk őket. Szerencsére az olyan megoldások, mint a </a:t>
            </a:r>
            <a:r>
              <a:rPr lang="hu-HU" sz="2000" dirty="0" err="1">
                <a:latin typeface="Bahnschrift Light Condensed" panose="020B0502040204020203" pitchFamily="34" charset="0"/>
              </a:rPr>
              <a:t>konténerizáció</a:t>
            </a:r>
            <a:r>
              <a:rPr lang="hu-HU" sz="2000" dirty="0">
                <a:latin typeface="Bahnschrift Light Condensed" panose="020B0502040204020203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2000" dirty="0">
                <a:latin typeface="Bahnschrift Light Condensed" panose="020B0502040204020203" pitchFamily="34" charset="0"/>
              </a:rPr>
              <a:t>Több böngészőben(</a:t>
            </a:r>
            <a:r>
              <a:rPr lang="hu-HU" sz="2000" dirty="0" err="1">
                <a:latin typeface="Bahnschrift Light Condensed" panose="020B0502040204020203" pitchFamily="34" charset="0"/>
              </a:rPr>
              <a:t>Multiple</a:t>
            </a:r>
            <a:r>
              <a:rPr lang="hu-HU" sz="2000" dirty="0">
                <a:latin typeface="Bahnschrift Light Condensed" panose="020B0502040204020203" pitchFamily="34" charset="0"/>
              </a:rPr>
              <a:t> </a:t>
            </a:r>
            <a:r>
              <a:rPr lang="hu-HU" sz="2000" dirty="0" err="1">
                <a:latin typeface="Bahnschrift Light Condensed" panose="020B0502040204020203" pitchFamily="34" charset="0"/>
              </a:rPr>
              <a:t>browsers</a:t>
            </a:r>
            <a:r>
              <a:rPr lang="hu-HU" sz="2000" dirty="0">
                <a:latin typeface="Bahnschrift Light Condensed" panose="020B0502040204020203" pitchFamily="34" charset="0"/>
              </a:rPr>
              <a:t>):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000" dirty="0">
                <a:latin typeface="Bahnschrift Light Condensed" panose="020B0502040204020203" pitchFamily="34" charset="0"/>
              </a:rPr>
              <a:t>szükség lehet arra, hogy a felhasználói felület tesztjeit több böngészőben is futtassuk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000" dirty="0">
                <a:latin typeface="Bahnschrift Light Condensed" panose="020B0502040204020203" pitchFamily="34" charset="0"/>
              </a:rPr>
              <a:t>ha a kockázat túl nagy, fontoljuk meg olyan felhőalapú megoldások használatát, amelyek a különböző verziók böngészőinek széles skáláját kínálják, amelyekkel bármikor futtathatóak</a:t>
            </a:r>
          </a:p>
          <a:p>
            <a:pPr>
              <a:buFont typeface="Wingdings" panose="05000000000000000000" pitchFamily="2" charset="2"/>
              <a:buChar char="§"/>
            </a:pPr>
            <a:endParaRPr lang="hu-HU" sz="2000" dirty="0">
              <a:latin typeface="Bahnschrift Light 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hu-HU" sz="2000" dirty="0">
              <a:latin typeface="Bahnschrift Light Condensed" panose="020B0502040204020203" pitchFamily="34" charset="0"/>
            </a:endParaRP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A910ACD-669E-4855-B653-914D0D54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z="1200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A tesztautomatizálás skálázása</a:t>
            </a:r>
            <a:endParaRPr lang="en-US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FEF5F07-F1EA-49B4-BE3D-D041543E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92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463405-F521-4AF3-9411-A79FF15D8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378" y="586586"/>
            <a:ext cx="7474131" cy="4107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u="sng" dirty="0">
                <a:latin typeface="Bahnschrift Light Condensed" panose="020B0502040204020203" pitchFamily="34" charset="0"/>
              </a:rPr>
              <a:t>Fontos szempont: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000" dirty="0">
                <a:latin typeface="Bahnschrift Light Condensed" panose="020B0502040204020203" pitchFamily="34" charset="0"/>
              </a:rPr>
              <a:t>Mi a helyzet a natív mobilalkalmazások esetében?, Az automatizálási csomagja futtatható iOS és Android rendszereken is?, Két különböző automatizálási projektet kell írnia, hogy mindkettőt támogassa?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000" dirty="0">
                <a:latin typeface="Bahnschrift Light Condensed" panose="020B0502040204020203" pitchFamily="34" charset="0"/>
              </a:rPr>
              <a:t>Vannak olyan könyvtárak, mint például az IBM, amelyek támogatják, hogy a teszt automatizálást csak egyszer kell megírni, de ennek ellenére is különböző mobil operációs rendszereken tudjuk futtatni az automatizált scriptjeinket. </a:t>
            </a:r>
          </a:p>
          <a:p>
            <a:pPr marL="0" indent="0">
              <a:buNone/>
            </a:pPr>
            <a:endParaRPr lang="hu-HU" sz="2000" u="sng" dirty="0">
              <a:latin typeface="Bahnschrift Light Condensed" panose="020B0502040204020203" pitchFamily="34" charset="0"/>
            </a:endParaRP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4112EE1-D82F-462F-9231-E062799D6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z="1200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A tesztautomatizálás skálázása</a:t>
            </a:r>
            <a:endParaRPr lang="en-US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9C9F35B-D66D-4302-B2DF-94011E68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65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AD0896-041C-4ED2-AB20-0F9E045E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hu-HU" sz="3200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A tesztautomatizálás értékének mérése</a:t>
            </a:r>
            <a:br>
              <a:rPr lang="hu-HU" sz="3600" dirty="0">
                <a:solidFill>
                  <a:srgbClr val="002060"/>
                </a:solidFill>
                <a:latin typeface="Bahnschrift Light Condensed" panose="020B0502040204020203" pitchFamily="34" charset="0"/>
              </a:rPr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8DE4238-74FB-422C-8A12-74E526214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379" y="891995"/>
            <a:ext cx="6308060" cy="412303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hu-HU" sz="2000" u="sng" dirty="0"/>
              <a:t>Fontos szempontok: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000" dirty="0"/>
              <a:t>Legjobb, ha korán azonosítjuk az elvárásokat és kommunikáljuk ezeket az elvárásokat az egész csapatnak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000" dirty="0"/>
              <a:t>A teszt automatizálás előnyeinek kihasználása nem megy egyik napról a másikra</a:t>
            </a:r>
          </a:p>
          <a:p>
            <a:pPr marL="0" indent="0">
              <a:buNone/>
            </a:pPr>
            <a:r>
              <a:rPr lang="hu-HU" sz="2000" u="sng" dirty="0"/>
              <a:t>Előnyök: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2000" dirty="0"/>
              <a:t>Rövidebb regressziós tesztelésre fordított idő: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000" dirty="0"/>
              <a:t>regressziós tesztek manuális végrehajtása sok időt emészt fel. Viszont ez automatizálva jelentős mértékben csökken. (több száz regressziós tesztet percek alatt lehet lefuttatni, nem pedig hetek alatt)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2000" dirty="0"/>
              <a:t>Gyors visszajelzés: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000" dirty="0"/>
              <a:t>kezdetben csak néhány naponta egyszer tudjuk lefuttatni a teszteket és összegyűjteni az eredményeket, mert manuális beavatkozásra van szükség, végül azonban képesek leszünk, hogy a tesztet automatikusan futtassuk. Amikor egy fejlesztő ellenőrzi a kódot, minél gyorsabb a visszajelzés, annál olcsóbb a talált problémák megoldása.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2000" dirty="0"/>
              <a:t>Megbízhatóság: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000" dirty="0"/>
              <a:t>lehetővé teszi a fejlesztők számára, hogy sokkal gyorsabban haladjanak, </a:t>
            </a:r>
            <a:r>
              <a:rPr lang="hu-HU" sz="2000" dirty="0" err="1"/>
              <a:t>tudván</a:t>
            </a:r>
            <a:r>
              <a:rPr lang="hu-HU" sz="2000" dirty="0"/>
              <a:t>, hogy a teszt megakadályozza, hogy túl nagy hibát kövessenek el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2000" dirty="0"/>
              <a:t>Skálázhatóság: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000" dirty="0"/>
              <a:t>az automatizált tesztek skálázásának képessége a különböző környezetekben, böngészőkben és eszközökön való futtatáshoz. Ez mindenképpen értékes megtérülés, ha ez fontos az üzleti stratégia számára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71EAB06-0E70-4304-8190-BFDCE84A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z="1200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A tesztautomatizálás értékének mérése</a:t>
            </a:r>
            <a:endParaRPr lang="en-US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3499097-2D2E-4BBD-87FF-65127F2A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90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00" y="1502815"/>
            <a:ext cx="8244000" cy="684000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hu-HU" sz="3200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A tesztautomatizálási stratégia megtervezése</a:t>
            </a:r>
            <a:br>
              <a:rPr lang="hu-HU" sz="3200" dirty="0">
                <a:solidFill>
                  <a:srgbClr val="002060"/>
                </a:solidFill>
                <a:latin typeface="Bahnschrift Light Condensed" panose="020B0502040204020203" pitchFamily="34" charset="0"/>
              </a:rPr>
            </a:br>
            <a:br>
              <a:rPr lang="hu-HU" sz="3200" dirty="0">
                <a:solidFill>
                  <a:srgbClr val="002060"/>
                </a:solidFill>
                <a:latin typeface="Bahnschrift Light Condensed" panose="020B0502040204020203" pitchFamily="34" charset="0"/>
              </a:rPr>
            </a:br>
            <a:br>
              <a:rPr lang="hu-HU" sz="3200" dirty="0">
                <a:solidFill>
                  <a:srgbClr val="002060"/>
                </a:solidFill>
                <a:latin typeface="Bahnschrift Light Condensed" panose="020B0502040204020203" pitchFamily="34" charset="0"/>
              </a:rPr>
            </a:br>
            <a:br>
              <a:rPr lang="hu-HU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350109"/>
            <a:ext cx="8246070" cy="2622063"/>
          </a:xfrm>
        </p:spPr>
        <p:txBody>
          <a:bodyPr>
            <a:normAutofit fontScale="92500" lnSpcReduction="20000"/>
          </a:bodyPr>
          <a:lstStyle/>
          <a:p>
            <a:endParaRPr lang="en-US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hu-HU" dirty="0">
                <a:latin typeface="Bahnschrift Light Condensed" panose="020B0502040204020203" pitchFamily="34" charset="0"/>
              </a:rPr>
              <a:t> M</a:t>
            </a:r>
            <a:r>
              <a:rPr lang="en-US" dirty="0" err="1">
                <a:latin typeface="Bahnschrift Light Condensed" panose="020B0502040204020203" pitchFamily="34" charset="0"/>
              </a:rPr>
              <a:t>i</a:t>
            </a:r>
            <a:r>
              <a:rPr lang="en-US" dirty="0">
                <a:latin typeface="Bahnschrift Light Condensed" panose="020B0502040204020203" pitchFamily="34" charset="0"/>
              </a:rPr>
              <a:t> a </a:t>
            </a:r>
            <a:r>
              <a:rPr lang="en-US" dirty="0" err="1">
                <a:latin typeface="Bahnschrift Light Condensed" panose="020B0502040204020203" pitchFamily="34" charset="0"/>
              </a:rPr>
              <a:t>cél</a:t>
            </a:r>
            <a:r>
              <a:rPr lang="en-US" dirty="0">
                <a:latin typeface="Bahnschrift Light Condensed" panose="020B0502040204020203" pitchFamily="34" charset="0"/>
              </a:rPr>
              <a:t> </a:t>
            </a:r>
            <a:r>
              <a:rPr lang="en-US" dirty="0" err="1">
                <a:latin typeface="Bahnschrift Light Condensed" panose="020B0502040204020203" pitchFamily="34" charset="0"/>
              </a:rPr>
              <a:t>egy</a:t>
            </a:r>
            <a:r>
              <a:rPr lang="en-US" dirty="0">
                <a:latin typeface="Bahnschrift Light Condensed" panose="020B0502040204020203" pitchFamily="34" charset="0"/>
              </a:rPr>
              <a:t> </a:t>
            </a:r>
            <a:r>
              <a:rPr lang="en-US" dirty="0" err="1">
                <a:latin typeface="Bahnschrift Light Condensed" panose="020B0502040204020203" pitchFamily="34" charset="0"/>
              </a:rPr>
              <a:t>tesztautomatizálási</a:t>
            </a:r>
            <a:r>
              <a:rPr lang="en-US" dirty="0">
                <a:latin typeface="Bahnschrift Light Condensed" panose="020B0502040204020203" pitchFamily="34" charset="0"/>
              </a:rPr>
              <a:t> </a:t>
            </a:r>
            <a:r>
              <a:rPr lang="en-US" dirty="0" err="1">
                <a:latin typeface="Bahnschrift Light Condensed" panose="020B0502040204020203" pitchFamily="34" charset="0"/>
              </a:rPr>
              <a:t>kezdeményezés</a:t>
            </a:r>
            <a:r>
              <a:rPr lang="en-US" dirty="0">
                <a:latin typeface="Bahnschrift Light Condensed" panose="020B0502040204020203" pitchFamily="34" charset="0"/>
              </a:rPr>
              <a:t> </a:t>
            </a:r>
            <a:r>
              <a:rPr lang="en-US" dirty="0" err="1">
                <a:latin typeface="Bahnschrift Light Condensed" panose="020B0502040204020203" pitchFamily="34" charset="0"/>
              </a:rPr>
              <a:t>elindításával</a:t>
            </a:r>
            <a:r>
              <a:rPr lang="en-US" dirty="0">
                <a:latin typeface="Bahnschrift Light Condensed" panose="020B0502040204020203" pitchFamily="34" charset="0"/>
              </a:rPr>
              <a:t>?</a:t>
            </a:r>
            <a:endParaRPr lang="hu-HU" dirty="0">
              <a:latin typeface="Bahnschrift Light 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hu-HU" dirty="0" err="1">
                <a:latin typeface="Bahnschrift Light Condensed" panose="020B0502040204020203" pitchFamily="34" charset="0"/>
              </a:rPr>
              <a:t>Regressós</a:t>
            </a:r>
            <a:r>
              <a:rPr lang="hu-HU" dirty="0">
                <a:latin typeface="Bahnschrift Light Condensed" panose="020B0502040204020203" pitchFamily="34" charset="0"/>
              </a:rPr>
              <a:t> tesztelés idejének lecsökkentése: </a:t>
            </a:r>
            <a:r>
              <a:rPr lang="hu-HU" sz="2000" dirty="0">
                <a:latin typeface="Bahnschrift Light Condensed" panose="020B0502040204020203" pitchFamily="34" charset="0"/>
              </a:rPr>
              <a:t>csökkenti a regressziós tesztek futtatásához szükséges manuális erőfeszítéseket (regressziós tesztek manuális futtatása sok időt igényel)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latin typeface="Bahnschrift Light Condensed" panose="020B0502040204020203" pitchFamily="34" charset="0"/>
              </a:rPr>
              <a:t>Gyorsabb </a:t>
            </a:r>
            <a:r>
              <a:rPr lang="hu-HU" dirty="0" err="1">
                <a:latin typeface="Bahnschrift Light Condensed" panose="020B0502040204020203" pitchFamily="34" charset="0"/>
              </a:rPr>
              <a:t>feature</a:t>
            </a:r>
            <a:r>
              <a:rPr lang="hu-HU" dirty="0">
                <a:latin typeface="Bahnschrift Light Condensed" panose="020B0502040204020203" pitchFamily="34" charset="0"/>
              </a:rPr>
              <a:t> </a:t>
            </a:r>
            <a:r>
              <a:rPr lang="hu-HU" dirty="0" err="1">
                <a:latin typeface="Bahnschrift Light Condensed" panose="020B0502040204020203" pitchFamily="34" charset="0"/>
              </a:rPr>
              <a:t>release</a:t>
            </a:r>
            <a:endParaRPr lang="hu-HU" dirty="0">
              <a:latin typeface="Bahnschrift Light 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latin typeface="Bahnschrift Light Condensed" panose="020B0502040204020203" pitchFamily="34" charset="0"/>
              </a:rPr>
              <a:t>„Folyamatos tesztelés” lehetővé tétele (CI/CD/CT)</a:t>
            </a:r>
            <a:endParaRPr lang="en-US" dirty="0">
              <a:latin typeface="Bahnschrift Light Condensed" panose="020B0502040204020203" pitchFamily="34" charset="0"/>
            </a:endParaRPr>
          </a:p>
          <a:p>
            <a:endParaRPr lang="en-US" dirty="0">
              <a:latin typeface="Bahnschrift Light Condensed" panose="020B0502040204020203" pitchFamily="34" charset="0"/>
            </a:endParaRP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67FD29E-1885-42B6-9AE2-D761B34F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z="1200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A tesztautomatizálási stratégia megtervezése</a:t>
            </a:r>
            <a:endParaRPr lang="en-US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D06E877-AA4C-429C-AC70-602254C8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433880"/>
            <a:ext cx="7635250" cy="33441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u-HU" sz="3300" dirty="0">
                <a:latin typeface="Bahnschrift Light Condensed" panose="020B0502040204020203" pitchFamily="34" charset="0"/>
              </a:rPr>
              <a:t>Bővebben az </a:t>
            </a:r>
            <a:r>
              <a:rPr lang="hu-HU" sz="3300" dirty="0" err="1">
                <a:latin typeface="Bahnschrift Light Condensed" panose="020B0502040204020203" pitchFamily="34" charset="0"/>
              </a:rPr>
              <a:t>tesztautomatizációs</a:t>
            </a:r>
            <a:r>
              <a:rPr lang="hu-HU" sz="3300" dirty="0">
                <a:latin typeface="Bahnschrift Light Condensed" panose="020B0502040204020203" pitchFamily="34" charset="0"/>
              </a:rPr>
              <a:t> stratégiáról: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latin typeface="Bahnschrift Light Condensed" panose="020B0502040204020203" pitchFamily="34" charset="0"/>
              </a:rPr>
              <a:t>Regressziós tesztek automatizálása és futtatása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latin typeface="Bahnschrift Light Condensed" panose="020B0502040204020203" pitchFamily="34" charset="0"/>
              </a:rPr>
              <a:t>Folyamatos tesztelés (CT) lehetővé tétele a ‚</a:t>
            </a:r>
            <a:r>
              <a:rPr lang="hu-HU" dirty="0" err="1">
                <a:latin typeface="Bahnschrift Light Condensed" panose="020B0502040204020203" pitchFamily="34" charset="0"/>
              </a:rPr>
              <a:t>build</a:t>
            </a:r>
            <a:r>
              <a:rPr lang="hu-HU" dirty="0">
                <a:latin typeface="Bahnschrift Light Condensed" panose="020B0502040204020203" pitchFamily="34" charset="0"/>
              </a:rPr>
              <a:t>’ folyamat részeként                 </a:t>
            </a:r>
          </a:p>
          <a:p>
            <a:pPr marL="0" indent="0">
              <a:buNone/>
            </a:pPr>
            <a:r>
              <a:rPr lang="hu-HU" dirty="0">
                <a:latin typeface="Bahnschrift Light Condensed" panose="020B0502040204020203" pitchFamily="34" charset="0"/>
              </a:rPr>
              <a:t>                       automata tesztek hozzáadása a CI </a:t>
            </a:r>
            <a:r>
              <a:rPr lang="hu-HU" dirty="0" err="1">
                <a:latin typeface="Bahnschrift Light Condensed" panose="020B0502040204020203" pitchFamily="34" charset="0"/>
              </a:rPr>
              <a:t>pipelinehoz</a:t>
            </a:r>
            <a:r>
              <a:rPr lang="hu-HU" dirty="0">
                <a:latin typeface="Bahnschrift Light Condensed" panose="020B0502040204020203" pitchFamily="34" charset="0"/>
              </a:rPr>
              <a:t>  </a:t>
            </a:r>
          </a:p>
          <a:p>
            <a:pPr marL="0" indent="0">
              <a:buNone/>
            </a:pPr>
            <a:r>
              <a:rPr lang="hu-HU" dirty="0">
                <a:latin typeface="Bahnschrift Light Condensed" panose="020B0502040204020203" pitchFamily="34" charset="0"/>
              </a:rPr>
              <a:t>A regressziós tesztek automatizálásának következményei: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latin typeface="Bahnschrift Light Condensed" panose="020B0502040204020203" pitchFamily="34" charset="0"/>
              </a:rPr>
              <a:t>Scriptek megírása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latin typeface="Bahnschrift Light Condensed" panose="020B0502040204020203" pitchFamily="34" charset="0"/>
              </a:rPr>
              <a:t>Eredmények </a:t>
            </a:r>
            <a:r>
              <a:rPr lang="hu-HU" dirty="0" err="1">
                <a:latin typeface="Bahnschrift Light Condensed" panose="020B0502040204020203" pitchFamily="34" charset="0"/>
              </a:rPr>
              <a:t>monitorizása</a:t>
            </a:r>
            <a:r>
              <a:rPr lang="hu-HU" dirty="0">
                <a:latin typeface="Bahnschrift Light Condensed" panose="020B0502040204020203" pitchFamily="34" charset="0"/>
              </a:rPr>
              <a:t>/folyamatos ellenőrzése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latin typeface="Bahnschrift Light Condensed" panose="020B0502040204020203" pitchFamily="34" charset="0"/>
              </a:rPr>
              <a:t>Tesztek frissítése: ha az alkalmazás viselkedése megváltozik, pl. új </a:t>
            </a:r>
            <a:r>
              <a:rPr lang="hu-HU" dirty="0" err="1">
                <a:latin typeface="Bahnschrift Light Condensed" panose="020B0502040204020203" pitchFamily="34" charset="0"/>
              </a:rPr>
              <a:t>feature</a:t>
            </a:r>
            <a:r>
              <a:rPr lang="hu-HU" dirty="0">
                <a:latin typeface="Bahnschrift Light Condensed" panose="020B0502040204020203" pitchFamily="34" charset="0"/>
              </a:rPr>
              <a:t> bevezetése történik</a:t>
            </a:r>
          </a:p>
        </p:txBody>
      </p:sp>
      <p:sp>
        <p:nvSpPr>
          <p:cNvPr id="6" name="Nyíl: jobbra mutató 5">
            <a:extLst>
              <a:ext uri="{FF2B5EF4-FFF2-40B4-BE49-F238E27FC236}">
                <a16:creationId xmlns:a16="http://schemas.microsoft.com/office/drawing/2014/main" id="{1E47ECEA-34CD-4EB4-A4EB-EC7446D16B87}"/>
              </a:ext>
            </a:extLst>
          </p:cNvPr>
          <p:cNvSpPr/>
          <p:nvPr/>
        </p:nvSpPr>
        <p:spPr>
          <a:xfrm>
            <a:off x="754375" y="150281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3CEC40C-BCC4-492A-9C74-89BB7721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z="1200">
                <a:solidFill>
                  <a:srgbClr val="002060"/>
                </a:solidFill>
                <a:latin typeface="Bahnschrift Light Condensed" panose="020B0502040204020203" pitchFamily="34" charset="0"/>
              </a:rPr>
              <a:t>A tesztautomatizálási stratégia megtervezése</a:t>
            </a:r>
          </a:p>
          <a:p>
            <a:endParaRPr lang="en-US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4725B26A-1AEB-483E-B8D8-7858C0433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67FDBA-E00D-4746-AD11-BE069D9CF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281174"/>
            <a:ext cx="8246070" cy="41230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dirty="0">
                <a:latin typeface="Bahnschrift Light Condensed" panose="020B0502040204020203" pitchFamily="34" charset="0"/>
              </a:rPr>
              <a:t>A meghatározott </a:t>
            </a:r>
            <a:r>
              <a:rPr lang="hu-HU" dirty="0" err="1">
                <a:latin typeface="Bahnschrift Light Condensed" panose="020B0502040204020203" pitchFamily="34" charset="0"/>
              </a:rPr>
              <a:t>teszautomatizálási</a:t>
            </a:r>
            <a:r>
              <a:rPr lang="hu-HU" dirty="0">
                <a:latin typeface="Bahnschrift Light Condensed" panose="020B0502040204020203" pitchFamily="34" charset="0"/>
              </a:rPr>
              <a:t> stratégia végrehajtása:</a:t>
            </a:r>
          </a:p>
          <a:p>
            <a:pPr marL="0" indent="0">
              <a:buNone/>
            </a:pPr>
            <a:r>
              <a:rPr lang="hu-HU" sz="2400" u="sng" dirty="0">
                <a:latin typeface="Bahnschrift Light Condensed" panose="020B0502040204020203" pitchFamily="34" charset="0"/>
              </a:rPr>
              <a:t>Fontos szempontok: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400" dirty="0">
                <a:latin typeface="Bahnschrift Light Condensed" panose="020B0502040204020203" pitchFamily="34" charset="0"/>
              </a:rPr>
              <a:t>Milyen teszteket kellene automatizálnunk?: Nem minden tesztet lehet/kell automatizálni, mivel sok időt, karbantartási és erőfeszítést igényel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400" dirty="0">
                <a:latin typeface="Bahnschrift Light Condensed" panose="020B0502040204020203" pitchFamily="34" charset="0"/>
              </a:rPr>
              <a:t>Ahhoz, hogy jól tudjuk a tesztjeinket automatizálni, szükséges a </a:t>
            </a:r>
            <a:r>
              <a:rPr lang="hu-HU" sz="2400" dirty="0" err="1">
                <a:latin typeface="Bahnschrift Light Condensed" panose="020B0502040204020203" pitchFamily="34" charset="0"/>
              </a:rPr>
              <a:t>Scenáriók</a:t>
            </a:r>
            <a:r>
              <a:rPr lang="hu-HU" sz="2400" dirty="0">
                <a:latin typeface="Bahnschrift Light Condensed" panose="020B0502040204020203" pitchFamily="34" charset="0"/>
              </a:rPr>
              <a:t> tiszta megértése, illetve jól kell definiálni a lépéseket, és az elvárt eredményeket (BIA </a:t>
            </a:r>
            <a:r>
              <a:rPr lang="hu-HU" sz="2400" dirty="0" err="1">
                <a:latin typeface="Bahnschrift Light Condensed" panose="020B0502040204020203" pitchFamily="34" charset="0"/>
              </a:rPr>
              <a:t>Acceptence</a:t>
            </a:r>
            <a:r>
              <a:rPr lang="hu-HU" sz="2400" dirty="0">
                <a:latin typeface="Bahnschrift Light Condensed" panose="020B0502040204020203" pitchFamily="34" charset="0"/>
              </a:rPr>
              <a:t> tesztek; </a:t>
            </a:r>
            <a:r>
              <a:rPr lang="hu-HU" sz="2400" dirty="0" err="1">
                <a:latin typeface="Bahnschrift Light Condensed" panose="020B0502040204020203" pitchFamily="34" charset="0"/>
              </a:rPr>
              <a:t>Gherkin</a:t>
            </a:r>
            <a:r>
              <a:rPr lang="hu-HU" sz="2400" dirty="0">
                <a:latin typeface="Bahnschrift Light Condensed" panose="020B0502040204020203" pitchFamily="34" charset="0"/>
              </a:rPr>
              <a:t> </a:t>
            </a:r>
            <a:r>
              <a:rPr lang="hu-HU" sz="2400" dirty="0" err="1">
                <a:latin typeface="Bahnschrift Light Condensed" panose="020B0502040204020203" pitchFamily="34" charset="0"/>
              </a:rPr>
              <a:t>scenáriók</a:t>
            </a:r>
            <a:r>
              <a:rPr lang="hu-HU" sz="2400" dirty="0">
                <a:latin typeface="Bahnschrift Light Condensed" panose="020B0502040204020203" pitchFamily="34" charset="0"/>
              </a:rPr>
              <a:t> vagy Tesztesetek)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400" dirty="0">
                <a:latin typeface="Bahnschrift Light Condensed" panose="020B0502040204020203" pitchFamily="34" charset="0"/>
              </a:rPr>
              <a:t>Az elvárt eredmények írásos összefoglalása nagyban megkönnyíti az automata tesztek írását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400" dirty="0">
                <a:latin typeface="Bahnschrift Light Condensed" panose="020B0502040204020203" pitchFamily="34" charset="0"/>
              </a:rPr>
              <a:t>Az automata teszteket folyamatosan ellenőrizni és karban tartani kell</a:t>
            </a:r>
          </a:p>
          <a:p>
            <a:pPr marL="0" indent="0">
              <a:buNone/>
            </a:pPr>
            <a:r>
              <a:rPr lang="hu-HU" sz="2400" dirty="0">
                <a:latin typeface="Bahnschrift Light Condensed" panose="020B0502040204020203" pitchFamily="34" charset="0"/>
              </a:rPr>
              <a:t>     (lokális futtatás, automata scriptek </a:t>
            </a:r>
            <a:r>
              <a:rPr lang="hu-HU" sz="2400" dirty="0" err="1">
                <a:latin typeface="Bahnschrift Light Condensed" panose="020B0502040204020203" pitchFamily="34" charset="0"/>
              </a:rPr>
              <a:t>debuggolása</a:t>
            </a:r>
            <a:r>
              <a:rPr lang="hu-HU" sz="2400" dirty="0">
                <a:latin typeface="Bahnschrift Light Condensed" panose="020B0502040204020203" pitchFamily="34" charset="0"/>
              </a:rPr>
              <a:t>, futtatási</a:t>
            </a:r>
          </a:p>
          <a:p>
            <a:pPr marL="0" indent="0">
              <a:buNone/>
            </a:pPr>
            <a:r>
              <a:rPr lang="hu-HU" sz="2400" dirty="0">
                <a:latin typeface="Bahnschrift Light Condensed" panose="020B0502040204020203" pitchFamily="34" charset="0"/>
              </a:rPr>
              <a:t>      eredmények ellenőrzése)</a:t>
            </a:r>
          </a:p>
        </p:txBody>
      </p:sp>
      <p:sp>
        <p:nvSpPr>
          <p:cNvPr id="2" name="Élőláb helye 1">
            <a:extLst>
              <a:ext uri="{FF2B5EF4-FFF2-40B4-BE49-F238E27FC236}">
                <a16:creationId xmlns:a16="http://schemas.microsoft.com/office/drawing/2014/main" id="{2D307CB8-6EE5-40CC-8BFA-24724F102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z="1200">
                <a:solidFill>
                  <a:srgbClr val="002060"/>
                </a:solidFill>
                <a:latin typeface="Bahnschrift Light Condensed" panose="020B0502040204020203" pitchFamily="34" charset="0"/>
              </a:rPr>
              <a:t>A tesztautomatizálási stratégia megtervezése</a:t>
            </a:r>
          </a:p>
          <a:p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37B7AAA-994A-4D7F-B3E9-4C32CF77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8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3CEEB0-D625-4F47-B447-CFEE7D2A8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128470"/>
            <a:ext cx="8246070" cy="39833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200" u="sng" dirty="0">
                <a:latin typeface="Bahnschrift Light Condensed" panose="020B0502040204020203" pitchFamily="34" charset="0"/>
              </a:rPr>
              <a:t>Implementáció: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200" dirty="0" err="1">
                <a:latin typeface="Bahnschrift Light Condensed" panose="020B0502040204020203" pitchFamily="34" charset="0"/>
              </a:rPr>
              <a:t>Teszautomatizációs</a:t>
            </a:r>
            <a:r>
              <a:rPr lang="hu-HU" sz="2200" dirty="0">
                <a:latin typeface="Bahnschrift Light Condensed" panose="020B0502040204020203" pitchFamily="34" charset="0"/>
              </a:rPr>
              <a:t> eszköz meghatározása: programozási nyelv kiválasztása az </a:t>
            </a:r>
            <a:r>
              <a:rPr lang="hu-HU" sz="2200" dirty="0" err="1">
                <a:latin typeface="Bahnschrift Light Condensed" panose="020B0502040204020203" pitchFamily="34" charset="0"/>
              </a:rPr>
              <a:t>automatizációhoz</a:t>
            </a:r>
            <a:r>
              <a:rPr lang="hu-HU" sz="1800" i="1" dirty="0">
                <a:latin typeface="Bahnschrift Light Condensed" panose="020B0502040204020203" pitchFamily="34" charset="0"/>
              </a:rPr>
              <a:t>(később részletesebben kifejtésre kerül)</a:t>
            </a:r>
          </a:p>
          <a:p>
            <a:pPr marL="0" indent="0">
              <a:buNone/>
            </a:pPr>
            <a:r>
              <a:rPr lang="hu-HU" sz="2200" u="sng" dirty="0">
                <a:latin typeface="Bahnschrift Light Condensed" panose="020B0502040204020203" pitchFamily="34" charset="0"/>
              </a:rPr>
              <a:t>Végrehajtás: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200" dirty="0">
                <a:latin typeface="Bahnschrift Light Condensed" panose="020B0502040204020203" pitchFamily="34" charset="0"/>
              </a:rPr>
              <a:t>néhányan szükség esetén elindítják az automatizálási teszteket, és jelentést tesznek az eredményekről</a:t>
            </a:r>
            <a:r>
              <a:rPr lang="hu-HU" sz="2200" i="1" dirty="0">
                <a:latin typeface="Bahnschrift Light Condensed" panose="020B0502040204020203" pitchFamily="34" charset="0"/>
              </a:rPr>
              <a:t>(</a:t>
            </a:r>
            <a:r>
              <a:rPr lang="hu-HU" sz="2200" i="1" dirty="0" err="1">
                <a:latin typeface="Bahnschrift Light Condensed" panose="020B0502040204020203" pitchFamily="34" charset="0"/>
              </a:rPr>
              <a:t>locally</a:t>
            </a:r>
            <a:r>
              <a:rPr lang="hu-HU" sz="2200" i="1" dirty="0">
                <a:latin typeface="Bahnschrift Light Condensed" panose="020B0502040204020203" pitchFamily="34" charset="0"/>
              </a:rPr>
              <a:t>-lokális futtatás)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1800" i="1" dirty="0">
                <a:latin typeface="Bahnschrift Light Condensed" panose="020B0502040204020203" pitchFamily="34" charset="0"/>
              </a:rPr>
              <a:t>Lassabb, de az eredmények kipróbáltak, ellenőrzöttek, ezáltal pontosabbak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200" dirty="0">
                <a:latin typeface="Bahnschrift Light Condensed" panose="020B0502040204020203" pitchFamily="34" charset="0"/>
              </a:rPr>
              <a:t>naponta többször is végrehajtják a saját CI-feladatukon belül (</a:t>
            </a:r>
            <a:r>
              <a:rPr lang="hu-HU" sz="2200" i="1" dirty="0" err="1">
                <a:latin typeface="Bahnschrift Light Condensed" panose="020B0502040204020203" pitchFamily="34" charset="0"/>
              </a:rPr>
              <a:t>seperate</a:t>
            </a:r>
            <a:r>
              <a:rPr lang="hu-HU" sz="2200" i="1" dirty="0">
                <a:latin typeface="Bahnschrift Light Condensed" panose="020B0502040204020203" pitchFamily="34" charset="0"/>
              </a:rPr>
              <a:t> </a:t>
            </a:r>
            <a:r>
              <a:rPr lang="hu-HU" sz="2200" i="1" dirty="0" err="1">
                <a:latin typeface="Bahnschrift Light Condensed" panose="020B0502040204020203" pitchFamily="34" charset="0"/>
              </a:rPr>
              <a:t>build-külün</a:t>
            </a:r>
            <a:r>
              <a:rPr lang="hu-HU" sz="2200" i="1" dirty="0">
                <a:latin typeface="Bahnschrift Light Condensed" panose="020B0502040204020203" pitchFamily="34" charset="0"/>
              </a:rPr>
              <a:t> </a:t>
            </a:r>
            <a:r>
              <a:rPr lang="hu-HU" sz="2200" i="1" dirty="0" err="1">
                <a:latin typeface="Bahnschrift Light Condensed" panose="020B0502040204020203" pitchFamily="34" charset="0"/>
              </a:rPr>
              <a:t>builden</a:t>
            </a:r>
            <a:r>
              <a:rPr lang="hu-HU" sz="2200" i="1" dirty="0">
                <a:latin typeface="Bahnschrift Light Condensed" panose="020B0502040204020203" pitchFamily="34" charset="0"/>
              </a:rPr>
              <a:t> futtatás)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1800" i="1" dirty="0">
                <a:latin typeface="Bahnschrift Light Condensed" panose="020B0502040204020203" pitchFamily="34" charset="0"/>
              </a:rPr>
              <a:t>Gyorsabb visszajelzésre ad lehetőséget, de eredmények nem kipróbáltak/ellenőrzöttek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200" dirty="0">
                <a:latin typeface="Bahnschrift Light Condensed" panose="020B0502040204020203" pitchFamily="34" charset="0"/>
              </a:rPr>
              <a:t>integrálódik a fejlesztői CI munkába, ahol bármikor végrehajtódnak, amikor valaki új kódot ellenőriz be. (</a:t>
            </a:r>
            <a:r>
              <a:rPr lang="hu-HU" sz="2200" i="1" dirty="0" err="1">
                <a:latin typeface="Bahnschrift Light Condensed" panose="020B0502040204020203" pitchFamily="34" charset="0"/>
              </a:rPr>
              <a:t>developer</a:t>
            </a:r>
            <a:r>
              <a:rPr lang="hu-HU" sz="2200" i="1" dirty="0">
                <a:latin typeface="Bahnschrift Light Condensed" panose="020B0502040204020203" pitchFamily="34" charset="0"/>
              </a:rPr>
              <a:t> </a:t>
            </a:r>
            <a:r>
              <a:rPr lang="hu-HU" sz="2200" i="1" dirty="0" err="1">
                <a:latin typeface="Bahnschrift Light Condensed" panose="020B0502040204020203" pitchFamily="34" charset="0"/>
              </a:rPr>
              <a:t>build</a:t>
            </a:r>
            <a:r>
              <a:rPr lang="hu-HU" sz="2200" i="1" dirty="0">
                <a:latin typeface="Bahnschrift Light Condensed" panose="020B0502040204020203" pitchFamily="34" charset="0"/>
              </a:rPr>
              <a:t>-fejlesztői </a:t>
            </a:r>
            <a:r>
              <a:rPr lang="hu-HU" sz="2200" i="1" dirty="0" err="1">
                <a:latin typeface="Bahnschrift Light Condensed" panose="020B0502040204020203" pitchFamily="34" charset="0"/>
              </a:rPr>
              <a:t>builden</a:t>
            </a:r>
            <a:r>
              <a:rPr lang="hu-HU" sz="2200" i="1" dirty="0">
                <a:latin typeface="Bahnschrift Light Condensed" panose="020B0502040204020203" pitchFamily="34" charset="0"/>
              </a:rPr>
              <a:t> futtatás)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1800" i="1" dirty="0">
                <a:latin typeface="Bahnschrift Light Condensed" panose="020B0502040204020203" pitchFamily="34" charset="0"/>
              </a:rPr>
              <a:t>Gyors, megbízható tesztek írását igényli</a:t>
            </a:r>
          </a:p>
          <a:p>
            <a:endParaRPr lang="hu-HU" sz="2200" dirty="0">
              <a:latin typeface="Bahnschrift Light Condensed" panose="020B0502040204020203" pitchFamily="34" charset="0"/>
            </a:endParaRPr>
          </a:p>
        </p:txBody>
      </p:sp>
      <p:sp>
        <p:nvSpPr>
          <p:cNvPr id="2" name="Élőláb helye 1">
            <a:extLst>
              <a:ext uri="{FF2B5EF4-FFF2-40B4-BE49-F238E27FC236}">
                <a16:creationId xmlns:a16="http://schemas.microsoft.com/office/drawing/2014/main" id="{84D21C56-8DA8-43CB-A015-6739D39A5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970121"/>
            <a:ext cx="2895600" cy="178782"/>
          </a:xfrm>
        </p:spPr>
        <p:txBody>
          <a:bodyPr/>
          <a:lstStyle/>
          <a:p>
            <a:r>
              <a:rPr lang="hu-HU" sz="1200">
                <a:solidFill>
                  <a:srgbClr val="002060"/>
                </a:solidFill>
                <a:latin typeface="Bahnschrift Light Condensed" panose="020B0502040204020203" pitchFamily="34" charset="0"/>
              </a:rPr>
              <a:t>A tesztautomatizálási stratégia megtervezése</a:t>
            </a:r>
          </a:p>
          <a:p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7A82AC4-A5E2-4B73-AA14-71880C9A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0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091C5E-621D-43EF-BDD8-7C036D66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hu-HU" sz="3100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A tesztek automatizálhatóságának fejlesztése</a:t>
            </a:r>
            <a:br>
              <a:rPr lang="hu-HU" sz="3600" dirty="0">
                <a:solidFill>
                  <a:srgbClr val="002060"/>
                </a:solidFill>
                <a:latin typeface="Bahnschrift Light Condensed" panose="020B0502040204020203" pitchFamily="34" charset="0"/>
              </a:rPr>
            </a:b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F0FD0E0-C4FB-461A-A28B-0D3400EB9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95" y="891995"/>
            <a:ext cx="5073482" cy="3079750"/>
          </a:xfrm>
        </p:spPr>
      </p:pic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939543C-7D09-4FBC-8DCE-B95AA0F3E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z="1200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A tesztek automatizálhatóságának fejlesztése</a:t>
            </a:r>
            <a:endParaRPr lang="en-US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A06AEBA-ED58-47E7-AF92-87C637BF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0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F02816-CD27-4B2C-94D5-13696923B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586585"/>
            <a:ext cx="8246070" cy="352525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hu-HU" sz="2400" dirty="0">
                <a:latin typeface="Bahnschrift Light Condensed" panose="020B0502040204020203" pitchFamily="34" charset="0"/>
              </a:rPr>
              <a:t>Unit teszt: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400" dirty="0">
                <a:latin typeface="Bahnschrift Light Condensed" panose="020B0502040204020203" pitchFamily="34" charset="0"/>
              </a:rPr>
              <a:t>legközelebb van a gyártási kódhoz. Kis moduláris tesztek, amelyek az egyes funkciók logikáját ellenőrzik anélkül, hogy más funkciók, adatbázisok vagy felhasználói felületek integrálására szükség lenne. Funkcióra pontosan megtalálhatjuk a hibák helyét.</a:t>
            </a:r>
          </a:p>
          <a:p>
            <a:pPr marL="0" indent="0">
              <a:buNone/>
            </a:pPr>
            <a:r>
              <a:rPr lang="hu-HU" sz="2400" dirty="0">
                <a:latin typeface="Bahnschrift Light Condensed" panose="020B0502040204020203" pitchFamily="34" charset="0"/>
              </a:rPr>
              <a:t>FONTOS: unit tesztek írását fejlesztők végzik, azonban ha más teszteket később automatizálásra alkalmasnak találják, de maguk a fejlesztők valamilyen okból kifolyólag nem veszik fel, akkor azokat a teszteket ezen a szinten bárki hozzáadhatja, aki rendelkezik a megírásukhoz szükséges ismeretekkel</a:t>
            </a:r>
          </a:p>
        </p:txBody>
      </p:sp>
      <p:sp>
        <p:nvSpPr>
          <p:cNvPr id="2" name="Élőláb helye 1">
            <a:extLst>
              <a:ext uri="{FF2B5EF4-FFF2-40B4-BE49-F238E27FC236}">
                <a16:creationId xmlns:a16="http://schemas.microsoft.com/office/drawing/2014/main" id="{7D3AFF14-EB51-4E59-8A69-6444F332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z="1200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A tesztek automatizálhatóságának fejlesztése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3C7C50F-643E-45AA-BD71-04F822AF8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3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9C4938-6D37-4255-A6EB-D7ABD549C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586585"/>
            <a:ext cx="8246070" cy="39703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hu-HU" sz="2400" dirty="0">
                <a:latin typeface="Bahnschrift Light Condensed" panose="020B0502040204020203" pitchFamily="34" charset="0"/>
              </a:rPr>
              <a:t>Service/API teszt: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400" dirty="0">
                <a:latin typeface="Bahnschrift Light Condensed" panose="020B0502040204020203" pitchFamily="34" charset="0"/>
              </a:rPr>
              <a:t>E</a:t>
            </a:r>
            <a:r>
              <a:rPr lang="es-ES" sz="2400" dirty="0" err="1">
                <a:latin typeface="Bahnschrift Light Condensed" panose="020B0502040204020203" pitchFamily="34" charset="0"/>
              </a:rPr>
              <a:t>gy</a:t>
            </a:r>
            <a:r>
              <a:rPr lang="es-ES" sz="2400" dirty="0">
                <a:latin typeface="Bahnschrift Light Condensed" panose="020B0502040204020203" pitchFamily="34" charset="0"/>
              </a:rPr>
              <a:t> </a:t>
            </a:r>
            <a:r>
              <a:rPr lang="es-ES" sz="2400" dirty="0" err="1">
                <a:latin typeface="Bahnschrift Light Condensed" panose="020B0502040204020203" pitchFamily="34" charset="0"/>
              </a:rPr>
              <a:t>kicsit</a:t>
            </a:r>
            <a:r>
              <a:rPr lang="es-ES" sz="2400" dirty="0">
                <a:latin typeface="Bahnschrift Light Condensed" panose="020B0502040204020203" pitchFamily="34" charset="0"/>
              </a:rPr>
              <a:t> </a:t>
            </a:r>
            <a:r>
              <a:rPr lang="es-ES" sz="2400" dirty="0" err="1">
                <a:latin typeface="Bahnschrift Light Condensed" panose="020B0502040204020203" pitchFamily="34" charset="0"/>
              </a:rPr>
              <a:t>távolabb</a:t>
            </a:r>
            <a:r>
              <a:rPr lang="es-ES" sz="2400" dirty="0">
                <a:latin typeface="Bahnschrift Light Condensed" panose="020B0502040204020203" pitchFamily="34" charset="0"/>
              </a:rPr>
              <a:t> van </a:t>
            </a:r>
            <a:r>
              <a:rPr lang="es-ES" sz="2400" dirty="0" err="1">
                <a:latin typeface="Bahnschrift Light Condensed" panose="020B0502040204020203" pitchFamily="34" charset="0"/>
              </a:rPr>
              <a:t>magától</a:t>
            </a:r>
            <a:r>
              <a:rPr lang="es-ES" sz="2400" dirty="0">
                <a:latin typeface="Bahnschrift Light Condensed" panose="020B0502040204020203" pitchFamily="34" charset="0"/>
              </a:rPr>
              <a:t> a </a:t>
            </a:r>
            <a:r>
              <a:rPr lang="es-ES" sz="2400" dirty="0" err="1">
                <a:latin typeface="Bahnschrift Light Condensed" panose="020B0502040204020203" pitchFamily="34" charset="0"/>
              </a:rPr>
              <a:t>kódtól</a:t>
            </a:r>
            <a:r>
              <a:rPr lang="hu-HU" sz="2400" dirty="0">
                <a:latin typeface="Bahnschrift Light Condensed" panose="020B0502040204020203" pitchFamily="34" charset="0"/>
              </a:rPr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400" dirty="0">
                <a:latin typeface="Bahnschrift Light Condensed" panose="020B0502040204020203" pitchFamily="34" charset="0"/>
              </a:rPr>
              <a:t>A funkcionalitásra fókuszál, amit a kód takar, de a </a:t>
            </a:r>
            <a:r>
              <a:rPr lang="hu-HU" sz="2400" dirty="0" err="1">
                <a:latin typeface="Bahnschrift Light Condensed" panose="020B0502040204020203" pitchFamily="34" charset="0"/>
              </a:rPr>
              <a:t>user</a:t>
            </a:r>
            <a:r>
              <a:rPr lang="hu-HU" sz="2400" dirty="0">
                <a:latin typeface="Bahnschrift Light Condensed" panose="020B0502040204020203" pitchFamily="34" charset="0"/>
              </a:rPr>
              <a:t> </a:t>
            </a:r>
            <a:r>
              <a:rPr lang="hu-HU" sz="2400" dirty="0" err="1">
                <a:latin typeface="Bahnschrift Light Condensed" panose="020B0502040204020203" pitchFamily="34" charset="0"/>
              </a:rPr>
              <a:t>interface</a:t>
            </a:r>
            <a:r>
              <a:rPr lang="hu-HU" sz="2400" dirty="0">
                <a:latin typeface="Bahnschrift Light Condensed" panose="020B0502040204020203" pitchFamily="34" charset="0"/>
              </a:rPr>
              <a:t> nélkül.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400" dirty="0">
                <a:latin typeface="Bahnschrift Light Condensed" panose="020B0502040204020203" pitchFamily="34" charset="0"/>
              </a:rPr>
              <a:t>Ezen a szinten hívásokat intézhetünk a termék API-</a:t>
            </a:r>
            <a:r>
              <a:rPr lang="hu-HU" sz="2400" dirty="0" err="1">
                <a:latin typeface="Bahnschrift Light Condensed" panose="020B0502040204020203" pitchFamily="34" charset="0"/>
              </a:rPr>
              <a:t>ihoz</a:t>
            </a:r>
            <a:r>
              <a:rPr lang="hu-HU" sz="2400" dirty="0">
                <a:latin typeface="Bahnschrift Light Condensed" panose="020B0502040204020203" pitchFamily="34" charset="0"/>
              </a:rPr>
              <a:t> vagy     webszolgáltatásaihoz és/vagy az üzleti logikához, hogy ellenőrizzük a különböző egyedi funkciók integrációját.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400" dirty="0">
                <a:latin typeface="Bahnschrift Light Condensed" panose="020B0502040204020203" pitchFamily="34" charset="0"/>
              </a:rPr>
              <a:t>Ennek a szintnek kell tartalmaznia a második legtöbb automatizált tesztet a Unit szint után</a:t>
            </a:r>
          </a:p>
        </p:txBody>
      </p:sp>
      <p:sp>
        <p:nvSpPr>
          <p:cNvPr id="2" name="Élőláb helye 1">
            <a:extLst>
              <a:ext uri="{FF2B5EF4-FFF2-40B4-BE49-F238E27FC236}">
                <a16:creationId xmlns:a16="http://schemas.microsoft.com/office/drawing/2014/main" id="{C655DBC4-60B3-4201-980C-77EA742A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z="1200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A tesztek automatizálhatóságának fejlesztése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C0C6581-F288-4066-AF5D-6549B824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66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2921</Words>
  <Application>Microsoft Office PowerPoint</Application>
  <PresentationFormat>Diavetítés a képernyőre (16:9 oldalarány)</PresentationFormat>
  <Paragraphs>240</Paragraphs>
  <Slides>28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28</vt:i4>
      </vt:variant>
    </vt:vector>
  </HeadingPairs>
  <TitlesOfParts>
    <vt:vector size="33" baseType="lpstr">
      <vt:lpstr>Arial</vt:lpstr>
      <vt:lpstr>Bahnschrift Light Condensed</vt:lpstr>
      <vt:lpstr>Calibri</vt:lpstr>
      <vt:lpstr>Wingdings</vt:lpstr>
      <vt:lpstr>Office Theme</vt:lpstr>
      <vt:lpstr>Kérdések</vt:lpstr>
      <vt:lpstr>Tesztautomatizáció</vt:lpstr>
      <vt:lpstr>A tesztautomatizálási stratégia megtervezése    </vt:lpstr>
      <vt:lpstr>PowerPoint-bemutató</vt:lpstr>
      <vt:lpstr>PowerPoint-bemutató</vt:lpstr>
      <vt:lpstr>PowerPoint-bemutató</vt:lpstr>
      <vt:lpstr>A tesztek automatizálhatóságának fejlesztése 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Eszközrendszer a teszt automatizálásához </vt:lpstr>
      <vt:lpstr>PowerPoint-bemutató</vt:lpstr>
      <vt:lpstr>PowerPoint-bemutató</vt:lpstr>
      <vt:lpstr>PowerPoint-bemutató</vt:lpstr>
      <vt:lpstr>PowerPoint-bemutató</vt:lpstr>
      <vt:lpstr>PowerPoint-bemutató</vt:lpstr>
      <vt:lpstr>A tesztautomatizálási erőfeszítések jövőbiztosítása </vt:lpstr>
      <vt:lpstr>PowerPoint-bemutató</vt:lpstr>
      <vt:lpstr>A tesztautomatizálás skálázása </vt:lpstr>
      <vt:lpstr>PowerPoint-bemutató</vt:lpstr>
      <vt:lpstr>PowerPoint-bemutató</vt:lpstr>
      <vt:lpstr>A tesztautomatizálás értékének mérése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2022-02-01T20:23:17Z</dcterms:modified>
</cp:coreProperties>
</file>