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6" r:id="rId3"/>
    <p:sldId id="260" r:id="rId4"/>
    <p:sldId id="261" r:id="rId5"/>
    <p:sldId id="262" r:id="rId6"/>
    <p:sldId id="263" r:id="rId7"/>
    <p:sldId id="264" r:id="rId8"/>
    <p:sldId id="265" r:id="rId9"/>
    <p:sldId id="286" r:id="rId10"/>
    <p:sldId id="282" r:id="rId11"/>
    <p:sldId id="283" r:id="rId12"/>
    <p:sldId id="287" r:id="rId13"/>
    <p:sldId id="258" r:id="rId14"/>
    <p:sldId id="259" r:id="rId15"/>
    <p:sldId id="270" r:id="rId16"/>
    <p:sldId id="267" r:id="rId17"/>
    <p:sldId id="268" r:id="rId18"/>
    <p:sldId id="278" r:id="rId19"/>
    <p:sldId id="279" r:id="rId20"/>
    <p:sldId id="280" r:id="rId21"/>
    <p:sldId id="26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2" r:id="rId43"/>
    <p:sldId id="299" r:id="rId44"/>
    <p:sldId id="300" r:id="rId45"/>
    <p:sldId id="303" r:id="rId46"/>
    <p:sldId id="301" r:id="rId47"/>
    <p:sldId id="304" r:id="rId48"/>
    <p:sldId id="305" r:id="rId49"/>
    <p:sldId id="306" r:id="rId50"/>
  </p:sldIdLst>
  <p:sldSz cx="9144000" cy="6858000" type="screen4x3"/>
  <p:notesSz cx="9926638" cy="6797675"/>
  <p:embeddedFontLst>
    <p:embeddedFont>
      <p:font typeface="Sansation" panose="02000000000000000000" pitchFamily="2" charset="0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FF"/>
    <a:srgbClr val="BBE0E3"/>
    <a:srgbClr val="FFFFFF"/>
    <a:srgbClr val="9E9E9E"/>
    <a:srgbClr val="C9C9C9"/>
    <a:srgbClr val="FF0000"/>
    <a:srgbClr val="556670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8" autoAdjust="0"/>
    <p:restoredTop sz="92607" autoAdjust="0"/>
  </p:normalViewPr>
  <p:slideViewPr>
    <p:cSldViewPr>
      <p:cViewPr>
        <p:scale>
          <a:sx n="75" d="100"/>
          <a:sy n="75" d="100"/>
        </p:scale>
        <p:origin x="67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5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2496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0561" cy="340278"/>
          </a:xfrm>
          <a:prstGeom prst="rect">
            <a:avLst/>
          </a:prstGeom>
        </p:spPr>
        <p:txBody>
          <a:bodyPr vert="horz" lIns="95559" tIns="47779" rIns="95559" bIns="47779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396" y="1"/>
            <a:ext cx="4300561" cy="340278"/>
          </a:xfrm>
          <a:prstGeom prst="rect">
            <a:avLst/>
          </a:prstGeom>
        </p:spPr>
        <p:txBody>
          <a:bodyPr vert="horz" lIns="95559" tIns="47779" rIns="95559" bIns="47779" rtlCol="0"/>
          <a:lstStyle>
            <a:lvl1pPr algn="r">
              <a:defRPr sz="1200"/>
            </a:lvl1pPr>
          </a:lstStyle>
          <a:p>
            <a:pPr>
              <a:defRPr/>
            </a:pPr>
            <a:fld id="{5F49DE5D-728B-40D7-9D45-C3184C6A469A}" type="datetimeFigureOut">
              <a:rPr lang="sk-SK"/>
              <a:pPr>
                <a:defRPr/>
              </a:pPr>
              <a:t>16. 12. 2019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7399"/>
            <a:ext cx="4300561" cy="338310"/>
          </a:xfrm>
          <a:prstGeom prst="rect">
            <a:avLst/>
          </a:prstGeom>
        </p:spPr>
        <p:txBody>
          <a:bodyPr vert="horz" lIns="95559" tIns="47779" rIns="95559" bIns="4777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396" y="6457399"/>
            <a:ext cx="4300561" cy="338310"/>
          </a:xfrm>
          <a:prstGeom prst="rect">
            <a:avLst/>
          </a:prstGeom>
        </p:spPr>
        <p:txBody>
          <a:bodyPr vert="horz" lIns="95559" tIns="47779" rIns="95559" bIns="47779" rtlCol="0" anchor="b"/>
          <a:lstStyle>
            <a:lvl1pPr algn="r">
              <a:defRPr sz="1200"/>
            </a:lvl1pPr>
          </a:lstStyle>
          <a:p>
            <a:pPr>
              <a:defRPr/>
            </a:pPr>
            <a:fld id="{5690B67C-33FA-45E2-9CDD-760DDA51A7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981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0561" cy="34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396" y="1"/>
            <a:ext cx="4300561" cy="34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137" y="3229683"/>
            <a:ext cx="7938365" cy="305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399"/>
            <a:ext cx="4300561" cy="33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396" y="6457399"/>
            <a:ext cx="4300561" cy="33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1A5F36-B61F-49EC-A0D1-BD4BBE826C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2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1A5F36-B61F-49EC-A0D1-BD4BBE826C8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5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t="9706" r="12964" b="9239"/>
          <a:stretch/>
        </p:blipFill>
        <p:spPr bwMode="auto">
          <a:xfrm>
            <a:off x="179513" y="1052736"/>
            <a:ext cx="2736304" cy="156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5877272"/>
            <a:ext cx="6372200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4C0F5-621C-4FEA-B6B4-91A0FC575A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3645024"/>
            <a:ext cx="6838544" cy="1224136"/>
          </a:xfrm>
        </p:spPr>
        <p:txBody>
          <a:bodyPr anchor="b"/>
          <a:lstStyle>
            <a:lvl1pPr algn="l">
              <a:defRPr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4869160"/>
            <a:ext cx="6838544" cy="1080120"/>
          </a:xfrm>
        </p:spPr>
        <p:txBody>
          <a:bodyPr anchor="ctr"/>
          <a:lstStyle>
            <a:lvl1pPr marL="0" indent="0" algn="l">
              <a:buNone/>
              <a:defRPr>
                <a:solidFill>
                  <a:srgbClr val="55667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92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876925"/>
            <a:ext cx="9144000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9511" y="3501008"/>
            <a:ext cx="4320481" cy="3240360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2448942"/>
          </a:xfrm>
        </p:spPr>
        <p:txBody>
          <a:bodyPr/>
          <a:lstStyle>
            <a:lvl1pPr>
              <a:defRPr sz="2800"/>
            </a:lvl1pPr>
            <a:lvl2pPr>
              <a:defRPr sz="2400" i="0"/>
            </a:lvl2pPr>
            <a:lvl3pPr>
              <a:defRPr sz="2000" i="1"/>
            </a:lvl3pPr>
            <a:lvl4pPr>
              <a:defRPr sz="2000" i="0"/>
            </a:lvl4pPr>
            <a:lvl5pPr>
              <a:defRPr sz="20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44008" y="3501008"/>
            <a:ext cx="4320481" cy="3240360"/>
          </a:xfrm>
        </p:spPr>
        <p:txBody>
          <a:bodyPr/>
          <a:lstStyle/>
          <a:p>
            <a:pPr lvl="0"/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82567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8CDB2-45DB-4A72-AFAF-0D3CF1554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3008313" cy="648072"/>
          </a:xfrm>
        </p:spPr>
        <p:txBody>
          <a:bodyPr anchor="b"/>
          <a:lstStyle>
            <a:lvl1pPr algn="l">
              <a:defRPr sz="2000" b="1"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8721"/>
            <a:ext cx="5111750" cy="5040560"/>
          </a:xfrm>
        </p:spPr>
        <p:txBody>
          <a:bodyPr/>
          <a:lstStyle>
            <a:lvl1pPr>
              <a:defRPr sz="3200">
                <a:solidFill>
                  <a:srgbClr val="556670"/>
                </a:solidFill>
              </a:defRPr>
            </a:lvl1pPr>
            <a:lvl2pPr>
              <a:defRPr sz="2800">
                <a:solidFill>
                  <a:srgbClr val="556670"/>
                </a:solidFill>
              </a:defRPr>
            </a:lvl2pPr>
            <a:lvl3pPr>
              <a:defRPr sz="2400">
                <a:solidFill>
                  <a:srgbClr val="556670"/>
                </a:solidFill>
              </a:defRPr>
            </a:lvl3pPr>
            <a:lvl4pPr>
              <a:defRPr sz="2000">
                <a:solidFill>
                  <a:srgbClr val="556670"/>
                </a:solidFill>
              </a:defRPr>
            </a:lvl4pPr>
            <a:lvl5pPr>
              <a:defRPr sz="2000">
                <a:solidFill>
                  <a:srgbClr val="5566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6793"/>
            <a:ext cx="3008313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55667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8063D-97A9-45A6-B82E-CCD924E8A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8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>
                <a:solidFill>
                  <a:srgbClr val="55667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81942"/>
          </a:xfrm>
        </p:spPr>
        <p:txBody>
          <a:bodyPr/>
          <a:lstStyle>
            <a:lvl1pPr marL="0" indent="0">
              <a:buNone/>
              <a:defRPr sz="1400">
                <a:solidFill>
                  <a:srgbClr val="55667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BA7A8-922F-425A-8270-ED4B7211D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35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ext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412" y="5949280"/>
            <a:ext cx="8930075" cy="908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624"/>
            <a:ext cx="8785225" cy="649287"/>
          </a:xfrm>
        </p:spPr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422912"/>
          </a:xfrm>
        </p:spPr>
        <p:txBody>
          <a:bodyPr/>
          <a:lstStyle>
            <a:lvl1pPr>
              <a:defRPr sz="2800">
                <a:solidFill>
                  <a:srgbClr val="556670"/>
                </a:solidFill>
              </a:defRPr>
            </a:lvl1pPr>
            <a:lvl2pPr>
              <a:defRPr sz="2400" i="0">
                <a:solidFill>
                  <a:srgbClr val="556670"/>
                </a:solidFill>
              </a:defRPr>
            </a:lvl2pPr>
            <a:lvl3pPr>
              <a:defRPr sz="2000" i="1">
                <a:solidFill>
                  <a:srgbClr val="556670"/>
                </a:solidFill>
              </a:defRPr>
            </a:lvl3pPr>
            <a:lvl4pPr>
              <a:defRPr sz="2000" i="0">
                <a:solidFill>
                  <a:srgbClr val="556670"/>
                </a:solidFill>
              </a:defRPr>
            </a:lvl4pPr>
            <a:lvl5pPr>
              <a:defRPr sz="2000" i="0">
                <a:solidFill>
                  <a:srgbClr val="5566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C83D1-3F28-4854-B4AE-D4A71392F4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7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CC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412" y="5949280"/>
            <a:ext cx="8930075" cy="908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624"/>
            <a:ext cx="8785225" cy="649287"/>
          </a:xfrm>
        </p:spPr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422912"/>
          </a:xfrm>
        </p:spPr>
        <p:txBody>
          <a:bodyPr/>
          <a:lstStyle>
            <a:lvl1pPr>
              <a:defRPr sz="2800">
                <a:solidFill>
                  <a:srgbClr val="556670"/>
                </a:solidFill>
              </a:defRPr>
            </a:lvl1pPr>
            <a:lvl2pPr>
              <a:defRPr sz="2400" i="0">
                <a:solidFill>
                  <a:srgbClr val="556670"/>
                </a:solidFill>
              </a:defRPr>
            </a:lvl2pPr>
            <a:lvl3pPr>
              <a:defRPr sz="2000" i="1">
                <a:solidFill>
                  <a:srgbClr val="556670"/>
                </a:solidFill>
              </a:defRPr>
            </a:lvl3pPr>
            <a:lvl4pPr>
              <a:defRPr sz="2000" i="0">
                <a:solidFill>
                  <a:srgbClr val="556670"/>
                </a:solidFill>
              </a:defRPr>
            </a:lvl4pPr>
            <a:lvl5pPr>
              <a:defRPr sz="2000" i="0">
                <a:solidFill>
                  <a:srgbClr val="5566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387" y="6473825"/>
            <a:ext cx="6481761" cy="2682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b="1"/>
              <a:t>LaTeX Seminár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C83D1-3F28-4854-B4AE-D4A71392F4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9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624"/>
            <a:ext cx="8785225" cy="649287"/>
          </a:xfrm>
        </p:spPr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56670"/>
                </a:solidFill>
              </a:defRPr>
            </a:lvl1pPr>
            <a:lvl2pPr>
              <a:defRPr sz="2400" i="0">
                <a:solidFill>
                  <a:srgbClr val="556670"/>
                </a:solidFill>
              </a:defRPr>
            </a:lvl2pPr>
            <a:lvl3pPr>
              <a:defRPr sz="2000" i="1">
                <a:solidFill>
                  <a:srgbClr val="556670"/>
                </a:solidFill>
              </a:defRPr>
            </a:lvl3pPr>
            <a:lvl4pPr>
              <a:defRPr sz="2000" i="0">
                <a:solidFill>
                  <a:srgbClr val="556670"/>
                </a:solidFill>
              </a:defRPr>
            </a:lvl4pPr>
            <a:lvl5pPr>
              <a:defRPr sz="2000" i="0">
                <a:solidFill>
                  <a:srgbClr val="5566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C83D1-3F28-4854-B4AE-D4A71392F4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9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8" y="1616819"/>
            <a:ext cx="8064896" cy="1362075"/>
          </a:xfrm>
        </p:spPr>
        <p:txBody>
          <a:bodyPr anchor="t"/>
          <a:lstStyle>
            <a:lvl1pPr algn="l">
              <a:defRPr sz="3800" b="1" cap="all" baseline="0">
                <a:solidFill>
                  <a:srgbClr val="55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42000" y="4077072"/>
            <a:ext cx="7560840" cy="1656184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55667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683568" y="908720"/>
            <a:ext cx="8064896" cy="708099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5667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EB78-C9A5-438E-A0F5-B78F040359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5667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5E74E-3329-476A-A8D1-976E86829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041900"/>
          </a:xfrm>
        </p:spPr>
        <p:txBody>
          <a:bodyPr/>
          <a:lstStyle>
            <a:lvl1pPr>
              <a:defRPr sz="2800">
                <a:solidFill>
                  <a:srgbClr val="556670"/>
                </a:solidFill>
              </a:defRPr>
            </a:lvl1pPr>
            <a:lvl2pPr>
              <a:defRPr sz="2400">
                <a:solidFill>
                  <a:srgbClr val="556670"/>
                </a:solidFill>
              </a:defRPr>
            </a:lvl2pPr>
            <a:lvl3pPr>
              <a:defRPr sz="2000">
                <a:solidFill>
                  <a:srgbClr val="556670"/>
                </a:solidFill>
              </a:defRPr>
            </a:lvl3pPr>
            <a:lvl4pPr>
              <a:defRPr sz="1800">
                <a:solidFill>
                  <a:srgbClr val="556670"/>
                </a:solidFill>
              </a:defRPr>
            </a:lvl4pPr>
            <a:lvl5pPr>
              <a:defRPr sz="1800">
                <a:solidFill>
                  <a:srgbClr val="55667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041900"/>
          </a:xfrm>
        </p:spPr>
        <p:txBody>
          <a:bodyPr/>
          <a:lstStyle>
            <a:lvl1pPr>
              <a:defRPr sz="2800">
                <a:solidFill>
                  <a:srgbClr val="556670"/>
                </a:solidFill>
              </a:defRPr>
            </a:lvl1pPr>
            <a:lvl2pPr>
              <a:defRPr sz="2400">
                <a:solidFill>
                  <a:srgbClr val="556670"/>
                </a:solidFill>
              </a:defRPr>
            </a:lvl2pPr>
            <a:lvl3pPr>
              <a:defRPr sz="2000">
                <a:solidFill>
                  <a:srgbClr val="556670"/>
                </a:solidFill>
              </a:defRPr>
            </a:lvl3pPr>
            <a:lvl4pPr>
              <a:defRPr sz="1800">
                <a:solidFill>
                  <a:srgbClr val="556670"/>
                </a:solidFill>
              </a:defRPr>
            </a:lvl4pPr>
            <a:lvl5pPr>
              <a:defRPr sz="1800">
                <a:solidFill>
                  <a:srgbClr val="55667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A4D76-014A-484B-AD5E-8FC647FD7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4317876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566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556793"/>
            <a:ext cx="4317876" cy="4392488"/>
          </a:xfrm>
        </p:spPr>
        <p:txBody>
          <a:bodyPr/>
          <a:lstStyle>
            <a:lvl1pPr>
              <a:defRPr sz="2400">
                <a:solidFill>
                  <a:srgbClr val="556670"/>
                </a:solidFill>
              </a:defRPr>
            </a:lvl1pPr>
            <a:lvl2pPr>
              <a:defRPr sz="2000">
                <a:solidFill>
                  <a:srgbClr val="556670"/>
                </a:solidFill>
              </a:defRPr>
            </a:lvl2pPr>
            <a:lvl3pPr>
              <a:defRPr sz="1800">
                <a:solidFill>
                  <a:srgbClr val="556670"/>
                </a:solidFill>
              </a:defRPr>
            </a:lvl3pPr>
            <a:lvl4pPr>
              <a:defRPr sz="1600">
                <a:solidFill>
                  <a:srgbClr val="556670"/>
                </a:solidFill>
              </a:defRPr>
            </a:lvl4pPr>
            <a:lvl5pPr>
              <a:defRPr sz="1600">
                <a:solidFill>
                  <a:srgbClr val="55667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319463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566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3"/>
            <a:ext cx="4319463" cy="4392488"/>
          </a:xfrm>
        </p:spPr>
        <p:txBody>
          <a:bodyPr/>
          <a:lstStyle>
            <a:lvl1pPr>
              <a:defRPr sz="2400">
                <a:solidFill>
                  <a:srgbClr val="556670"/>
                </a:solidFill>
              </a:defRPr>
            </a:lvl1pPr>
            <a:lvl2pPr>
              <a:defRPr sz="2000">
                <a:solidFill>
                  <a:srgbClr val="556670"/>
                </a:solidFill>
              </a:defRPr>
            </a:lvl2pPr>
            <a:lvl3pPr>
              <a:defRPr sz="1800">
                <a:solidFill>
                  <a:srgbClr val="556670"/>
                </a:solidFill>
              </a:defRPr>
            </a:lvl3pPr>
            <a:lvl4pPr>
              <a:defRPr sz="1600">
                <a:solidFill>
                  <a:srgbClr val="556670"/>
                </a:solidFill>
              </a:defRPr>
            </a:lvl4pPr>
            <a:lvl5pPr>
              <a:defRPr sz="1600">
                <a:solidFill>
                  <a:srgbClr val="55667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85225" cy="649287"/>
          </a:xfrm>
        </p:spPr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D2264-8B49-4BC0-9281-2EC031E4FE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E177D-BD6E-4A83-BAC6-95903DB645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876925"/>
            <a:ext cx="9144000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66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79511" y="980728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44008" y="980728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9511" y="3933056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44008" y="3933056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8751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876925"/>
            <a:ext cx="9144000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79511" y="980728"/>
            <a:ext cx="8784977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9511" y="3933056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44008" y="3933056"/>
            <a:ext cx="4320481" cy="2808312"/>
          </a:xfrm>
        </p:spPr>
        <p:txBody>
          <a:bodyPr/>
          <a:lstStyle/>
          <a:p>
            <a:pPr lvl="0"/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66776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62450"/>
            <a:ext cx="5400600" cy="67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 rot="10800000">
            <a:off x="0" y="0"/>
            <a:ext cx="9144000" cy="105251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556670">
                  <a:lumMod val="34000"/>
                  <a:lumOff val="6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852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32587" y="6473825"/>
            <a:ext cx="15843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E9E9E"/>
                </a:solidFill>
                <a:latin typeface="Sansation" pitchFamily="2" charset="0"/>
              </a:defRPr>
            </a:lvl1pPr>
          </a:lstStyle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736" y="6473825"/>
            <a:ext cx="432048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9E9E9E"/>
                </a:solidFill>
                <a:latin typeface="Sansation" pitchFamily="2" charset="0"/>
              </a:defRPr>
            </a:lvl1pPr>
          </a:lstStyle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473825"/>
            <a:ext cx="57626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E9E9E"/>
                </a:solidFill>
                <a:latin typeface="Sansation" pitchFamily="2" charset="0"/>
              </a:defRPr>
            </a:lvl1pPr>
          </a:lstStyle>
          <a:p>
            <a:pPr>
              <a:defRPr/>
            </a:pPr>
            <a:fld id="{20D4F602-34F6-4260-8238-0B426EE64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Line 11"/>
          <p:cNvSpPr>
            <a:spLocks noChangeShapeType="1"/>
          </p:cNvSpPr>
          <p:nvPr userDrawn="1"/>
        </p:nvSpPr>
        <p:spPr bwMode="auto">
          <a:xfrm>
            <a:off x="0" y="836712"/>
            <a:ext cx="6732588" cy="0"/>
          </a:xfrm>
          <a:prstGeom prst="line">
            <a:avLst/>
          </a:prstGeom>
          <a:noFill/>
          <a:ln w="101600" cap="rnd">
            <a:solidFill>
              <a:srgbClr val="55667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5" r:id="rId8"/>
    <p:sldLayoutId id="2147483866" r:id="rId9"/>
    <p:sldLayoutId id="2147483867" r:id="rId10"/>
    <p:sldLayoutId id="2147483861" r:id="rId11"/>
    <p:sldLayoutId id="2147483862" r:id="rId12"/>
    <p:sldLayoutId id="2147483863" r:id="rId13"/>
    <p:sldLayoutId id="2147483868" r:id="rId14"/>
    <p:sldLayoutId id="2147483869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Sansation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80808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80808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80808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80808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95959"/>
          </a:solidFill>
          <a:latin typeface="Sansation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595959"/>
          </a:solidFill>
          <a:latin typeface="Sansation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i="1">
          <a:solidFill>
            <a:srgbClr val="595959"/>
          </a:solidFill>
          <a:latin typeface="Sansation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i="1">
          <a:solidFill>
            <a:srgbClr val="595959"/>
          </a:solidFill>
          <a:latin typeface="Sansation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i="1">
          <a:solidFill>
            <a:srgbClr val="595959"/>
          </a:solidFill>
          <a:latin typeface="Sansation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.ktug.or.kr/dvipdfmx/" TargetMode="External"/><Relationship Id="rId2" Type="http://schemas.openxmlformats.org/officeDocument/2006/relationships/hyperlink" Target="http://gaspra.kettering.edu/dvipdf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BIG2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LaTeX </a:t>
            </a:r>
            <a:r>
              <a:rPr lang="en-US" dirty="0" err="1"/>
              <a:t>Semin</a:t>
            </a:r>
            <a:r>
              <a:rPr lang="hu-HU" dirty="0"/>
              <a:t>ár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G. Takács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5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</a:t>
            </a:r>
            <a:r>
              <a:rPr lang="sk-SK" dirty="0"/>
              <a:t>é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 samotnom texte musíme teda definovať, akú kódovú sadu používa samotný súbor *.</a:t>
            </a:r>
            <a:r>
              <a:rPr lang="sk-SK" b="1" dirty="0" err="1">
                <a:cs typeface="Courier New" panose="02070309020205020404" pitchFamily="49" charset="0"/>
              </a:rPr>
              <a:t>tex</a:t>
            </a:r>
            <a:r>
              <a:rPr lang="sk-SK" b="1" dirty="0">
                <a:cs typeface="Courier New" panose="02070309020205020404" pitchFamily="49" charset="0"/>
              </a:rPr>
              <a:t>, a to napríklad pomocou balíku „</a:t>
            </a:r>
            <a:r>
              <a:rPr lang="sk-SK" b="1" dirty="0" err="1">
                <a:cs typeface="Courier New" panose="02070309020205020404" pitchFamily="49" charset="0"/>
              </a:rPr>
              <a:t>inputenc</a:t>
            </a:r>
            <a:r>
              <a:rPr lang="sk-SK" b="1" dirty="0">
                <a:cs typeface="Courier New" panose="02070309020205020404" pitchFamily="49" charset="0"/>
              </a:rPr>
              <a:t>“: </a:t>
            </a: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\usepackage[utf8]{inputenc}</a:t>
            </a:r>
            <a:b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Toto už je potom lepšie, ale teraz LaTeX stále nepozná ako vyzerajú isté písmenká ako napríklad ľ  , takže všade dáva mäkčeň </a:t>
            </a: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365104"/>
            <a:ext cx="797393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6668616" y="4365104"/>
            <a:ext cx="1440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00192" y="4325660"/>
            <a:ext cx="1440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</a:t>
            </a:r>
            <a:r>
              <a:rPr lang="sk-SK" dirty="0"/>
              <a:t>é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Musíme teraz zavolať inú znakovú sadu, pomocou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[T1]{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 potom už je text v poriadku, a pomocou balíku „</a:t>
            </a:r>
            <a:r>
              <a:rPr lang="sk-SK" b="1" dirty="0" err="1">
                <a:cs typeface="Courier New" panose="02070309020205020404" pitchFamily="49" charset="0"/>
              </a:rPr>
              <a:t>babel</a:t>
            </a:r>
            <a:r>
              <a:rPr lang="sk-SK" b="1" dirty="0">
                <a:cs typeface="Courier New" panose="02070309020205020404" pitchFamily="49" charset="0"/>
              </a:rPr>
              <a:t>“ môžeme mať plne lokalizovaný dokument: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5877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2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Pozn</a:t>
            </a:r>
            <a:r>
              <a:rPr lang="sk-SK" dirty="0" err="1"/>
              <a:t>ámky</a:t>
            </a:r>
            <a:r>
              <a:rPr lang="sk-SK" dirty="0"/>
              <a:t> pod čiarou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automaticky očísluje poznámky pod čiarou: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pretium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ultrices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vulputate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\footnote{Toto je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nezname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latinske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}. 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33242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9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Kapitola: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\chapter{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Podkapitola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sekcia</a:t>
            </a:r>
            <a:r>
              <a:rPr lang="hu-HU" b="1" dirty="0">
                <a:cs typeface="Courier New" panose="02070309020205020404" pitchFamily="49" charset="0"/>
              </a:rPr>
              <a:t>):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Pod-podkapitola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Pod-pod-podkapitola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\subsubsection{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6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Názvoslovie súčasti 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obsahuje vnútorné názvy častí dokumentu po anglicky, eg. bude volať kapitolu ako </a:t>
            </a:r>
            <a:r>
              <a:rPr lang="sk-SK" b="1" dirty="0" err="1">
                <a:cs typeface="Courier New" panose="02070309020205020404" pitchFamily="49" charset="0"/>
              </a:rPr>
              <a:t>Chapter</a:t>
            </a:r>
            <a:r>
              <a:rPr lang="sk-SK" b="1" dirty="0">
                <a:cs typeface="Courier New" panose="02070309020205020404" pitchFamily="49" charset="0"/>
              </a:rPr>
              <a:t>. Ak to chceme zmeniť na slovenčinu, musíme zavolať knižnicu „</a:t>
            </a:r>
            <a:r>
              <a:rPr lang="sk-SK" b="1" dirty="0" err="1">
                <a:cs typeface="Courier New" panose="02070309020205020404" pitchFamily="49" charset="0"/>
              </a:rPr>
              <a:t>babel</a:t>
            </a:r>
            <a:r>
              <a:rPr lang="sk-SK" b="1" dirty="0">
                <a:cs typeface="Courier New" panose="02070309020205020404" pitchFamily="49" charset="0"/>
              </a:rPr>
              <a:t>“ pred začiatkom dokumentu: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05238"/>
            <a:ext cx="18764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24288"/>
            <a:ext cx="1895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347864" y="3573016"/>
            <a:ext cx="2016224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Odkazy</a:t>
            </a:r>
            <a:r>
              <a:rPr lang="en-US" dirty="0"/>
              <a:t> </a:t>
            </a:r>
            <a:r>
              <a:rPr lang="sk-SK" dirty="0"/>
              <a:t>štruktúra 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automaticky spravuje odkazy na štruktúru dokumentu. Najprv musíme označiť miesto </a:t>
            </a:r>
            <a:r>
              <a:rPr lang="hu-HU" b="1" dirty="0">
                <a:cs typeface="Courier New" panose="02070309020205020404" pitchFamily="49" charset="0"/>
              </a:rPr>
              <a:t>(v</a:t>
            </a:r>
            <a:r>
              <a:rPr lang="sk-SK" b="1" dirty="0" err="1">
                <a:cs typeface="Courier New" panose="02070309020205020404" pitchFamily="49" charset="0"/>
              </a:rPr>
              <a:t>äčšinou</a:t>
            </a:r>
            <a:r>
              <a:rPr lang="sk-SK" b="1" dirty="0">
                <a:cs typeface="Courier New" panose="02070309020205020404" pitchFamily="49" charset="0"/>
              </a:rPr>
              <a:t> pod príkazom na štruktúru</a:t>
            </a:r>
            <a:r>
              <a:rPr lang="hu-HU" b="1" dirty="0">
                <a:cs typeface="Courier New" panose="02070309020205020404" pitchFamily="49" charset="0"/>
              </a:rPr>
              <a:t>) s </a:t>
            </a:r>
            <a:r>
              <a:rPr lang="hu-HU" b="1" dirty="0" err="1">
                <a:cs typeface="Courier New" panose="02070309020205020404" pitchFamily="49" charset="0"/>
              </a:rPr>
              <a:t>takzvanou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“</a:t>
            </a:r>
            <a:r>
              <a:rPr lang="en-US" b="1" dirty="0" err="1">
                <a:cs typeface="Courier New" panose="02070309020205020404" pitchFamily="49" charset="0"/>
              </a:rPr>
              <a:t>etiketou</a:t>
            </a:r>
            <a:r>
              <a:rPr lang="en-US" b="1" dirty="0">
                <a:cs typeface="Courier New" panose="02070309020205020404" pitchFamily="49" charset="0"/>
              </a:rPr>
              <a:t>”, napr</a:t>
            </a:r>
            <a:r>
              <a:rPr lang="sk-SK" b="1" dirty="0" err="1">
                <a:cs typeface="Courier New" panose="02070309020205020404" pitchFamily="49" charset="0"/>
              </a:rPr>
              <a:t>íklad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\section{Toto je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podkapitola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\label{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mojnazov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Skvely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podkapitoly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Potom môžeme odkazovať na to miesto v texte: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mozeme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odkazat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strukturu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napriklad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\ref{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mojnazov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Do konca </a:t>
            </a:r>
            <a:r>
              <a:rPr lang="sk-SK" b="1" dirty="0" err="1">
                <a:cs typeface="Courier New" panose="02070309020205020404" pitchFamily="49" charset="0"/>
              </a:rPr>
              <a:t>mozeme</a:t>
            </a:r>
            <a:r>
              <a:rPr lang="sk-SK" b="1" dirty="0">
                <a:cs typeface="Courier New" panose="02070309020205020404" pitchFamily="49" charset="0"/>
              </a:rPr>
              <a:t> aj </a:t>
            </a:r>
            <a:r>
              <a:rPr lang="sk-SK" b="1" dirty="0" err="1">
                <a:cs typeface="Courier New" panose="02070309020205020404" pitchFamily="49" charset="0"/>
              </a:rPr>
              <a:t>odkazat</a:t>
            </a:r>
            <a:r>
              <a:rPr lang="sk-SK" b="1" dirty="0">
                <a:cs typeface="Courier New" panose="02070309020205020404" pitchFamily="49" charset="0"/>
              </a:rPr>
              <a:t> na </a:t>
            </a:r>
            <a:r>
              <a:rPr lang="sk-SK" b="1" dirty="0" err="1">
                <a:cs typeface="Courier New" panose="02070309020205020404" pitchFamily="49" charset="0"/>
              </a:rPr>
              <a:t>cislo</a:t>
            </a:r>
            <a:r>
              <a:rPr lang="sk-SK" b="1" dirty="0">
                <a:cs typeface="Courier New" panose="02070309020205020404" pitchFamily="49" charset="0"/>
              </a:rPr>
              <a:t> strany cez: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Najdete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stranke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mojnazov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4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Načítanie vonkajších súborov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píšeme dlhý text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eg</a:t>
            </a:r>
            <a:r>
              <a:rPr lang="hu-HU" b="1" dirty="0">
                <a:cs typeface="Courier New" panose="02070309020205020404" pitchFamily="49" charset="0"/>
              </a:rPr>
              <a:t>. </a:t>
            </a:r>
            <a:r>
              <a:rPr lang="hu-HU" b="1" dirty="0" err="1">
                <a:cs typeface="Courier New" panose="02070309020205020404" pitchFamily="49" charset="0"/>
              </a:rPr>
              <a:t>Bakalárku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diplomovku</a:t>
            </a:r>
            <a:r>
              <a:rPr lang="hu-HU" b="1" dirty="0">
                <a:cs typeface="Courier New" panose="02070309020205020404" pitchFamily="49" charset="0"/>
              </a:rPr>
              <a:t>), </a:t>
            </a:r>
            <a:r>
              <a:rPr lang="hu-HU" b="1" dirty="0" err="1">
                <a:cs typeface="Courier New" panose="02070309020205020404" pitchFamily="49" charset="0"/>
              </a:rPr>
              <a:t>ob</a:t>
            </a:r>
            <a:r>
              <a:rPr lang="sk-SK" b="1" dirty="0">
                <a:cs typeface="Courier New" panose="02070309020205020404" pitchFamily="49" charset="0"/>
              </a:rPr>
              <a:t>čas je dobrý nápad rozdeliť text na niekoľko súborov, napríklad podľa kapitol. LaTeX jednoducho načítava súbor </a:t>
            </a:r>
            <a:r>
              <a:rPr lang="hu-HU" b="1" dirty="0">
                <a:cs typeface="Courier New" panose="02070309020205020404" pitchFamily="49" charset="0"/>
              </a:rPr>
              <a:t>(*.</a:t>
            </a:r>
            <a:r>
              <a:rPr lang="hu-HU" b="1" dirty="0" err="1">
                <a:cs typeface="Courier New" panose="02070309020205020404" pitchFamily="49" charset="0"/>
              </a:rPr>
              <a:t>tex</a:t>
            </a:r>
            <a:r>
              <a:rPr lang="hu-HU" b="1" dirty="0">
                <a:cs typeface="Courier New" panose="02070309020205020404" pitchFamily="49" charset="0"/>
              </a:rPr>
              <a:t>) na </a:t>
            </a:r>
            <a:r>
              <a:rPr lang="hu-HU" b="1" dirty="0" err="1">
                <a:cs typeface="Courier New" panose="02070309020205020404" pitchFamily="49" charset="0"/>
              </a:rPr>
              <a:t>základe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pr</a:t>
            </a:r>
            <a:r>
              <a:rPr lang="sk-SK" b="1" dirty="0" err="1">
                <a:cs typeface="Courier New" panose="02070309020205020404" pitchFamily="49" charset="0"/>
              </a:rPr>
              <a:t>íkazu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nazovsuboru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sk-SK" b="1" dirty="0"/>
            </a:br>
            <a:r>
              <a:rPr lang="en-US" b="1" dirty="0" err="1"/>
              <a:t>Prostredie</a:t>
            </a:r>
            <a:r>
              <a:rPr lang="en-US" b="1" dirty="0"/>
              <a:t> v </a:t>
            </a:r>
            <a:r>
              <a:rPr lang="en-US" b="1" dirty="0" err="1"/>
              <a:t>ktorom</a:t>
            </a:r>
            <a:r>
              <a:rPr lang="en-US" b="1" dirty="0"/>
              <a:t> p</a:t>
            </a:r>
            <a:r>
              <a:rPr lang="sk-SK" b="1" dirty="0" err="1"/>
              <a:t>íšete</a:t>
            </a:r>
            <a:r>
              <a:rPr lang="sk-SK" b="1" dirty="0"/>
              <a:t> a kompilujete musí potom ale jasne definovať ktorý je hlavný súbor. To je väčšinou nejaké </a:t>
            </a:r>
            <a:r>
              <a:rPr lang="sk-SK" b="1" dirty="0" err="1"/>
              <a:t>tlačítko</a:t>
            </a:r>
            <a:r>
              <a:rPr lang="sk-SK" b="1" dirty="0"/>
              <a:t>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80"/>
          <a:stretch/>
        </p:blipFill>
        <p:spPr bwMode="auto">
          <a:xfrm>
            <a:off x="2195736" y="4365104"/>
            <a:ext cx="961229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6200000">
            <a:off x="683568" y="4221088"/>
            <a:ext cx="1152128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Spôsob písania rovníc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Rovnice môžeme písať ako súčasť textu, potom ich označíme pomocou znaku „</a:t>
            </a:r>
            <a:r>
              <a:rPr lang="en-US" b="1" dirty="0">
                <a:cs typeface="Courier New" panose="02070309020205020404" pitchFamily="49" charset="0"/>
              </a:rPr>
              <a:t>$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. Tak</a:t>
            </a:r>
            <a:r>
              <a:rPr lang="sk-SK" b="1" dirty="0" err="1">
                <a:cs typeface="Courier New" panose="02070309020205020404" pitchFamily="49" charset="0"/>
              </a:rPr>
              <a:t>éto</a:t>
            </a:r>
            <a:r>
              <a:rPr lang="sk-SK" b="1" dirty="0">
                <a:cs typeface="Courier New" panose="02070309020205020404" pitchFamily="49" charset="0"/>
              </a:rPr>
              <a:t> premenné, a matematické výrazy sú súčasťou samotného textu:</a:t>
            </a:r>
          </a:p>
          <a:p>
            <a:pPr marL="0" indent="0">
              <a:buNone/>
            </a:pP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Premenna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$A$ je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sucastou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tak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aj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rovnica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$1+1=2$. 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Rovnice môžu byť aj samostatné a číslované, ako</a:t>
            </a:r>
            <a:endParaRPr lang="sk-SK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1+1=2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1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Vymenovanie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Vymenovanie buď  môžeme takto urobiť  bez číslovania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Jablka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Hrusky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\end{itemize}</a:t>
            </a: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Alebo</a:t>
            </a:r>
            <a:r>
              <a:rPr lang="en-US" b="1" dirty="0">
                <a:cs typeface="Courier New" panose="02070309020205020404" pitchFamily="49" charset="0"/>
              </a:rPr>
              <a:t> to m</a:t>
            </a:r>
            <a:r>
              <a:rPr lang="sk-SK" b="1" dirty="0" err="1">
                <a:cs typeface="Courier New" panose="02070309020205020404" pitchFamily="49" charset="0"/>
              </a:rPr>
              <a:t>ôžeme</a:t>
            </a:r>
            <a:r>
              <a:rPr lang="sk-SK" b="1" dirty="0">
                <a:cs typeface="Courier New" panose="02070309020205020404" pitchFamily="49" charset="0"/>
              </a:rPr>
              <a:t> očíslovať: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Jablka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Hrusky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\end{enumerate}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</a:t>
            </a:r>
            <a:r>
              <a:rPr lang="sk-SK" dirty="0"/>
              <a:t>é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v predvolenom režime </a:t>
            </a:r>
            <a:r>
              <a:rPr lang="sk-SK" b="1" dirty="0" err="1">
                <a:cs typeface="Courier New" panose="02070309020205020404" pitchFamily="49" charset="0"/>
              </a:rPr>
              <a:t>nerendruje</a:t>
            </a:r>
            <a:r>
              <a:rPr lang="sk-SK" b="1" dirty="0">
                <a:cs typeface="Courier New" panose="02070309020205020404" pitchFamily="49" charset="0"/>
              </a:rPr>
              <a:t> pekne slovenské znaky, takže na text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Slovenské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znaky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môžu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problematické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ľščťžýáíéúäôň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By sme dostali asi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Mus</a:t>
            </a:r>
            <a:r>
              <a:rPr lang="sk-SK" b="1" dirty="0" err="1">
                <a:cs typeface="Courier New" panose="02070309020205020404" pitchFamily="49" charset="0"/>
              </a:rPr>
              <a:t>íme</a:t>
            </a:r>
            <a:r>
              <a:rPr lang="sk-SK" b="1" dirty="0">
                <a:cs typeface="Courier New" panose="02070309020205020404" pitchFamily="49" charset="0"/>
              </a:rPr>
              <a:t>  teda najprv zaistiť, že kódovanie znakov v samotnom súbore je správne. Môžeme napríklad používať znakovú sadu UTF-8, ktorý už obsahuje v sebe diakritiku na rozdiel od ASCII. 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2130"/>
            <a:ext cx="9258526" cy="58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3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Základný súbor pre 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píšeme dokument v prostredí LaTeX, píšeme do jednoduchého textového súboru: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mojdokument.tex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Kódovanie súboru je jedno pre anglický dokument, pre slovenčinu bude neskoršie ale podstatné, odporúčam UTF-8.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Medzeru nepoužívajte</a:t>
            </a:r>
            <a:r>
              <a:rPr lang="en-US" b="1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oj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dokument.tex</a:t>
            </a: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5536" y="4797152"/>
            <a:ext cx="2736304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528" y="4797152"/>
            <a:ext cx="295232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5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</a:t>
            </a:r>
            <a:r>
              <a:rPr lang="sk-SK" dirty="0"/>
              <a:t>é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Mus</a:t>
            </a:r>
            <a:r>
              <a:rPr lang="sk-SK" b="1" dirty="0" err="1">
                <a:cs typeface="Courier New" panose="02070309020205020404" pitchFamily="49" charset="0"/>
              </a:rPr>
              <a:t>íme</a:t>
            </a:r>
            <a:r>
              <a:rPr lang="sk-SK" b="1" dirty="0">
                <a:cs typeface="Courier New" panose="02070309020205020404" pitchFamily="49" charset="0"/>
              </a:rPr>
              <a:t>  teda najprv zaistiť, že kódovanie znakov v samotnom súbore je správne. Môžeme napríklad používať znakovú sadu UTF-8, ktorý už obsahuje v sebe diakritiku na rozdiel od ASCII. </a:t>
            </a:r>
          </a:p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WinEdt</a:t>
            </a:r>
            <a:r>
              <a:rPr lang="sk-SK" b="1" dirty="0">
                <a:cs typeface="Courier New" panose="02070309020205020404" pitchFamily="49" charset="0"/>
              </a:rPr>
              <a:t> napríklad ukáže kódovú sadu súboru dole, napr:</a:t>
            </a:r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1" y="2996952"/>
            <a:ext cx="8966473" cy="324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380312" y="4797152"/>
            <a:ext cx="1152128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501261">
            <a:off x="5486141" y="4037527"/>
            <a:ext cx="2304256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Spôsob písania rovníc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Môžeme písať viacero rovníc pod sebou. Nový riadok rozdeľujeme znakmi „</a:t>
            </a:r>
            <a:r>
              <a:rPr lang="en-US" b="1" dirty="0">
                <a:cs typeface="Courier New" panose="02070309020205020404" pitchFamily="49" charset="0"/>
              </a:rPr>
              <a:t>\\” a </a:t>
            </a:r>
            <a:r>
              <a:rPr lang="en-US" b="1" dirty="0" err="1">
                <a:cs typeface="Courier New" panose="02070309020205020404" pitchFamily="49" charset="0"/>
              </a:rPr>
              <a:t>miesto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kde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maj</a:t>
            </a:r>
            <a:r>
              <a:rPr lang="hu-HU" b="1" dirty="0">
                <a:cs typeface="Courier New" panose="02070309020205020404" pitchFamily="49" charset="0"/>
              </a:rPr>
              <a:t>ú </a:t>
            </a:r>
            <a:r>
              <a:rPr lang="hu-HU" b="1" dirty="0" err="1">
                <a:cs typeface="Courier New" panose="02070309020205020404" pitchFamily="49" charset="0"/>
              </a:rPr>
              <a:t>by</a:t>
            </a:r>
            <a:r>
              <a:rPr lang="sk-SK" b="1" dirty="0">
                <a:cs typeface="Courier New" panose="02070309020205020404" pitchFamily="49" charset="0"/>
              </a:rPr>
              <a:t>ť rovnice zarovnané pomocou </a:t>
            </a:r>
            <a:r>
              <a:rPr lang="hu-HU" b="1" dirty="0" err="1">
                <a:cs typeface="Courier New" panose="02070309020205020404" pitchFamily="49" charset="0"/>
              </a:rPr>
              <a:t>znaku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“&amp;”</a:t>
            </a:r>
            <a:endParaRPr lang="sk-SK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1+1&amp;=&amp;2\\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1+1&amp;=&amp;2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Odkazovanie a označenie rovníc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Vo vedeckom texte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Ako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je</a:t>
            </a:r>
            <a:r>
              <a:rPr lang="hu-HU" b="1" dirty="0">
                <a:cs typeface="Courier New" panose="02070309020205020404" pitchFamily="49" charset="0"/>
              </a:rPr>
              <a:t> aj BP a DP) </a:t>
            </a:r>
            <a:r>
              <a:rPr lang="sk-SK" b="1" dirty="0">
                <a:cs typeface="Courier New" panose="02070309020205020404" pitchFamily="49" charset="0"/>
              </a:rPr>
              <a:t>často odkazujeme na rovnice v texte. Označenie rovnice je rovnaké ako označenie na elementy štruktúry textu:</a:t>
            </a:r>
            <a:endParaRPr lang="sk-SK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\label{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mojarovnica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1+1=2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sk-SK" b="1" dirty="0">
                <a:cs typeface="Courier New" panose="02070309020205020404" pitchFamily="49" charset="0"/>
              </a:rPr>
            </a:br>
            <a:r>
              <a:rPr lang="sk-SK" b="1" dirty="0">
                <a:cs typeface="Courier New" panose="02070309020205020404" pitchFamily="49" charset="0"/>
              </a:rPr>
              <a:t>a</a:t>
            </a:r>
            <a:r>
              <a:rPr lang="en-US" b="1" dirty="0">
                <a:cs typeface="Courier New" panose="02070309020205020404" pitchFamily="49" charset="0"/>
              </a:rPr>
              <a:t>le v </a:t>
            </a:r>
            <a:r>
              <a:rPr lang="en-US" b="1" dirty="0" err="1">
                <a:cs typeface="Courier New" panose="02070309020205020404" pitchFamily="49" charset="0"/>
              </a:rPr>
              <a:t>texte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mus</a:t>
            </a:r>
            <a:r>
              <a:rPr lang="sk-SK" b="1" dirty="0" err="1">
                <a:cs typeface="Courier New" panose="02070309020205020404" pitchFamily="49" charset="0"/>
              </a:rPr>
              <a:t>íme</a:t>
            </a:r>
            <a:r>
              <a:rPr lang="sk-SK" b="1" dirty="0">
                <a:cs typeface="Courier New" panose="02070309020205020404" pitchFamily="49" charset="0"/>
              </a:rPr>
              <a:t> rozlišovať štruktúru dokumentu od rovníc. To robíme tak, že odkaz dáme do zátvoriek pomocou: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\ref{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mojarovnica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5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Odkazovanie a označenie rovníc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Alebo</a:t>
            </a:r>
            <a:r>
              <a:rPr lang="en-US" b="1" dirty="0">
                <a:cs typeface="Courier New" panose="02070309020205020404" pitchFamily="49" charset="0"/>
              </a:rPr>
              <a:t> m</a:t>
            </a:r>
            <a:r>
              <a:rPr lang="sk-SK" b="1" dirty="0" err="1">
                <a:cs typeface="Courier New" panose="02070309020205020404" pitchFamily="49" charset="0"/>
              </a:rPr>
              <a:t>ôžeme</a:t>
            </a:r>
            <a:r>
              <a:rPr lang="sk-SK" b="1" dirty="0">
                <a:cs typeface="Courier New" panose="02070309020205020404" pitchFamily="49" charset="0"/>
              </a:rPr>
              <a:t> zavolať  balík na rozšírenie základnej matematickej funkcionality: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amsmath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(AMS=American Mathematical Society) co </a:t>
            </a:r>
            <a:r>
              <a:rPr lang="en-US" b="1" dirty="0" err="1">
                <a:cs typeface="Courier New" panose="02070309020205020404" pitchFamily="49" charset="0"/>
              </a:rPr>
              <a:t>definuje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specialne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odkazovanie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vo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forme</a:t>
            </a:r>
            <a:r>
              <a:rPr lang="en-US" b="1" dirty="0">
                <a:cs typeface="Courier New" panose="02070309020205020404" pitchFamily="49" charset="0"/>
              </a:rPr>
              <a:t>:</a:t>
            </a: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mojarovnica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Odpor</a:t>
            </a:r>
            <a:r>
              <a:rPr lang="sk-SK" b="1" dirty="0" err="1">
                <a:cs typeface="Courier New" panose="02070309020205020404" pitchFamily="49" charset="0"/>
              </a:rPr>
              <a:t>účam</a:t>
            </a:r>
            <a:r>
              <a:rPr lang="sk-SK" b="1" dirty="0">
                <a:cs typeface="Courier New" panose="02070309020205020404" pitchFamily="49" charset="0"/>
              </a:rPr>
              <a:t> využívať </a:t>
            </a:r>
            <a:r>
              <a:rPr lang="en-US" b="1" dirty="0">
                <a:cs typeface="Courier New" panose="02070309020205020404" pitchFamily="49" charset="0"/>
              </a:rPr>
              <a:t>“</a:t>
            </a:r>
            <a:r>
              <a:rPr lang="en-US" b="1" dirty="0" err="1">
                <a:cs typeface="Courier New" panose="02070309020205020404" pitchFamily="49" charset="0"/>
              </a:rPr>
              <a:t>eqref</a:t>
            </a:r>
            <a:r>
              <a:rPr lang="en-US" b="1" dirty="0">
                <a:cs typeface="Courier New" panose="02070309020205020404" pitchFamily="49" charset="0"/>
              </a:rPr>
              <a:t>”</a:t>
            </a:r>
            <a:r>
              <a:rPr lang="sk-SK" b="1" dirty="0">
                <a:cs typeface="Courier New" panose="02070309020205020404" pitchFamily="49" charset="0"/>
              </a:rPr>
              <a:t> pre lepšie výsledky.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51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Grécke písmená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Grécke písmená zavoláme podľa Anglického mena. Veľké začiatočné písmeno znamená veľkú verziu písmenka. Napríklad: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pismenko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$\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$ ale toto je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$\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</a:p>
          <a:p>
            <a:pPr marL="0" indent="0">
              <a:buNone/>
            </a:pPr>
            <a:r>
              <a:rPr lang="pl-PL" b="1" dirty="0" err="1">
                <a:cs typeface="Courier New" panose="02070309020205020404" pitchFamily="49" charset="0"/>
              </a:rPr>
              <a:t>Stačí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vedieť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anglickú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ekvivalentu</a:t>
            </a:r>
            <a:r>
              <a:rPr lang="pl-PL" b="1" dirty="0">
                <a:cs typeface="Courier New" panose="02070309020205020404" pitchFamily="49" charset="0"/>
              </a:rPr>
              <a:t>, </a:t>
            </a:r>
            <a:r>
              <a:rPr lang="pl-PL" b="1" dirty="0" err="1">
                <a:cs typeface="Courier New" panose="02070309020205020404" pitchFamily="49" charset="0"/>
              </a:rPr>
              <a:t>resp</a:t>
            </a:r>
            <a:r>
              <a:rPr lang="pl-PL" b="1" dirty="0">
                <a:cs typeface="Courier New" panose="02070309020205020404" pitchFamily="49" charset="0"/>
              </a:rPr>
              <a:t>.  </a:t>
            </a:r>
            <a:r>
              <a:rPr lang="pl-PL" b="1" dirty="0" err="1">
                <a:cs typeface="Courier New" panose="02070309020205020404" pitchFamily="49" charset="0"/>
              </a:rPr>
              <a:t>Vyhladať</a:t>
            </a:r>
            <a:r>
              <a:rPr lang="pl-PL" b="1" dirty="0">
                <a:cs typeface="Courier New" panose="02070309020205020404" pitchFamily="49" charset="0"/>
              </a:rPr>
              <a:t> cez Google </a:t>
            </a:r>
            <a:r>
              <a:rPr lang="pl-PL" b="1" dirty="0" err="1">
                <a:cs typeface="Courier New" panose="02070309020205020404" pitchFamily="49" charset="0"/>
              </a:rPr>
              <a:t>čo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potrebujete</a:t>
            </a:r>
            <a:r>
              <a:rPr lang="pl-PL" b="1" dirty="0"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pl-PL" b="1" dirty="0" err="1">
                <a:cs typeface="Courier New" panose="02070309020205020404" pitchFamily="49" charset="0"/>
              </a:rPr>
              <a:t>Niektoré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písmenká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majú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pl-PL" b="1" dirty="0" err="1">
                <a:cs typeface="Courier New" panose="02070309020205020404" pitchFamily="49" charset="0"/>
              </a:rPr>
              <a:t>variácie</a:t>
            </a:r>
            <a:r>
              <a:rPr lang="pl-PL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Niektoré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písmenká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variácie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napríklad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môže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$\sigma$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alebo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varsigma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8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Grécke písmená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074" name="Picture 2" descr="Image result for Greek LaT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7"/>
            <a:ext cx="8712968" cy="47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1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Indexy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Dolný index píšeme znakom </a:t>
            </a:r>
            <a:r>
              <a:rPr lang="en-US" b="1" dirty="0">
                <a:cs typeface="Courier New" panose="02070309020205020404" pitchFamily="49" charset="0"/>
              </a:rPr>
              <a:t>“_” a horn</a:t>
            </a:r>
            <a:r>
              <a:rPr lang="sk-SK" b="1" dirty="0">
                <a:cs typeface="Courier New" panose="02070309020205020404" pitchFamily="49" charset="0"/>
              </a:rPr>
              <a:t>ý index znakom „</a:t>
            </a:r>
            <a:r>
              <a:rPr lang="en-US" b="1" dirty="0">
                <a:cs typeface="Courier New" panose="02070309020205020404" pitchFamily="49" charset="0"/>
              </a:rPr>
              <a:t>^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. LaTeX v</a:t>
            </a:r>
            <a:r>
              <a:rPr lang="sk-SK" b="1" dirty="0" err="1">
                <a:cs typeface="Courier New" panose="02070309020205020404" pitchFamily="49" charset="0"/>
              </a:rPr>
              <a:t>ždy</a:t>
            </a:r>
            <a:r>
              <a:rPr lang="sk-SK" b="1" dirty="0">
                <a:cs typeface="Courier New" panose="02070309020205020404" pitchFamily="49" charset="0"/>
              </a:rPr>
              <a:t> dáva iba nasledujúci znak do indexu, ak chceme viac za sebou, používame zátvorky:</a:t>
            </a: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pismenko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dolnym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indexom $A_1$ a toto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pismenko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dlhsim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dolnym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indexom $\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_{max}$.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Takisto to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plati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aj pre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horny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teda toto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premenna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hornym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indexom $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Y^b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$ a toto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pismenko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dlhsim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hornym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indexom $X^{b3}$.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Mozeme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horny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dolny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aj kombinovať ako napríklad $X^b_1$.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Zlomky a zátvorky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Zlomky píšeme funkciou </a:t>
            </a:r>
            <a:r>
              <a:rPr lang="en-US" b="1" dirty="0">
                <a:cs typeface="Courier New" panose="02070309020205020404" pitchFamily="49" charset="0"/>
              </a:rPr>
              <a:t>\fraction, napr</a:t>
            </a:r>
            <a:r>
              <a:rPr lang="sk-SK" b="1" dirty="0" err="1">
                <a:cs typeface="Courier New" panose="02070309020205020404" pitchFamily="49" charset="0"/>
              </a:rPr>
              <a:t>íklad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G(s)=\frac{1}{s^2}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máme matematický výraz, ktorý nie je vysoký</a:t>
            </a:r>
            <a:r>
              <a:rPr lang="en-US" b="1" dirty="0">
                <a:cs typeface="Courier New" panose="02070309020205020404" pitchFamily="49" charset="0"/>
              </a:rPr>
              <a:t>; napr</a:t>
            </a:r>
            <a:r>
              <a:rPr lang="sk-SK" b="1" dirty="0" err="1">
                <a:cs typeface="Courier New" panose="02070309020205020404" pitchFamily="49" charset="0"/>
              </a:rPr>
              <a:t>íklad</a:t>
            </a:r>
            <a:r>
              <a:rPr lang="sk-SK" b="1" dirty="0">
                <a:cs typeface="Courier New" panose="02070309020205020404" pitchFamily="49" charset="0"/>
              </a:rPr>
              <a:t> nemá zlomky, môžeme používať znaky rovno ako pri písaní, napríklad: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Toto je normalna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zatvorka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matike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$a(b+2)$ ale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takisto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toto je v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poriadku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$a[b+2]$.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matematický výraz je vysoký, musíme používať špeciálne znaky: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G(s)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\left(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{1}{s^2}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\right)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alebo</a:t>
            </a:r>
            <a:endParaRPr lang="sk-SK" b="1" dirty="0">
              <a:solidFill>
                <a:srgbClr val="5F5F5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G(s) = \left[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{1}{s^2}  \right]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Zlomky a zátvorky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Samozrejme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indexy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funguj</a:t>
            </a:r>
            <a:r>
              <a:rPr lang="sk-SK" b="1" dirty="0">
                <a:cs typeface="Courier New" panose="02070309020205020404" pitchFamily="49" charset="0"/>
              </a:rPr>
              <a:t>ú aj pri zátvorkách: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G(s) = \left(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{1}{s^2}  \right)^N_{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204864"/>
            <a:ext cx="269664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601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Suma, integrál, atď.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Špeciálne znaky ako sumy, integrály atď. píše LaTeX veľmi pekne.</a:t>
            </a:r>
            <a:r>
              <a:rPr lang="en-US" b="1" dirty="0">
                <a:cs typeface="Courier New" panose="02070309020205020404" pitchFamily="49" charset="0"/>
              </a:rPr>
              <a:t> Horn</a:t>
            </a:r>
            <a:r>
              <a:rPr lang="sk-SK" b="1" dirty="0">
                <a:cs typeface="Courier New" panose="02070309020205020404" pitchFamily="49" charset="0"/>
              </a:rPr>
              <a:t>é a dolné limity dosadí na správne miesta. Napríklad suma je „</a:t>
            </a:r>
            <a:r>
              <a:rPr lang="en-US" b="1" dirty="0">
                <a:cs typeface="Courier New" panose="02070309020205020404" pitchFamily="49" charset="0"/>
              </a:rPr>
              <a:t>\sum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J=\sum_{i=1}^N (1+b_i)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Napríklad limita je „</a:t>
            </a:r>
            <a:r>
              <a:rPr lang="en-US" b="1" dirty="0">
                <a:cs typeface="Courier New" panose="02070309020205020404" pitchFamily="49" charset="0"/>
              </a:rPr>
              <a:t>\</a:t>
            </a:r>
            <a:r>
              <a:rPr lang="sk-SK" b="1" dirty="0" err="1">
                <a:cs typeface="Courier New" panose="02070309020205020404" pitchFamily="49" charset="0"/>
              </a:rPr>
              <a:t>lim</a:t>
            </a:r>
            <a:r>
              <a:rPr lang="sk-SK" b="1" dirty="0">
                <a:cs typeface="Courier New" panose="02070309020205020404" pitchFamily="49" charset="0"/>
              </a:rPr>
              <a:t>“ je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J=\lim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_{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i\rightarrow\infty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(1+b_i)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Typograficky deriváciu „d“ píšeme s normálnym písmom, nie šikmým. Normálne písmo v matematike môžeme písať cez príkaz  </a:t>
            </a:r>
            <a:r>
              <a:rPr lang="en-US" b="1" dirty="0">
                <a:cs typeface="Courier New" panose="02070309020205020404" pitchFamily="49" charset="0"/>
              </a:rPr>
              <a:t>“\</a:t>
            </a:r>
            <a:r>
              <a:rPr lang="en-US" b="1" dirty="0" err="1">
                <a:cs typeface="Courier New" panose="02070309020205020404" pitchFamily="49" charset="0"/>
              </a:rPr>
              <a:t>mathrm</a:t>
            </a:r>
            <a:r>
              <a:rPr lang="en-US" b="1" dirty="0">
                <a:cs typeface="Courier New" panose="02070309020205020404" pitchFamily="49" charset="0"/>
              </a:rPr>
              <a:t>{blah}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mathrm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{Q}{t} =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mathrm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{s}{t}</a:t>
            </a:r>
          </a:p>
        </p:txBody>
      </p:sp>
    </p:spTree>
    <p:extLst>
      <p:ext uri="{BB962C8B-B14F-4D97-AF65-F5344CB8AC3E}">
        <p14:creationId xmlns:p14="http://schemas.microsoft.com/office/powerpoint/2010/main" val="115185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Funkci</a:t>
            </a:r>
            <a:r>
              <a:rPr lang="en-US" dirty="0"/>
              <a:t>e a </a:t>
            </a:r>
            <a:r>
              <a:rPr lang="en-US" dirty="0" err="1"/>
              <a:t>prostredia</a:t>
            </a:r>
            <a:r>
              <a:rPr lang="en-US" dirty="0"/>
              <a:t> </a:t>
            </a:r>
            <a:r>
              <a:rPr lang="sk-SK" dirty="0"/>
              <a:t>v jazyku 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Funkci</a:t>
            </a:r>
            <a:r>
              <a:rPr lang="en-US" b="1" dirty="0">
                <a:cs typeface="Courier New" panose="02070309020205020404" pitchFamily="49" charset="0"/>
              </a:rPr>
              <a:t>a bez </a:t>
            </a:r>
            <a:r>
              <a:rPr lang="en-US" b="1" dirty="0" err="1">
                <a:cs typeface="Courier New" panose="02070309020205020404" pitchFamily="49" charset="0"/>
              </a:rPr>
              <a:t>parametrov</a:t>
            </a:r>
            <a:r>
              <a:rPr lang="sk-SK" b="1" dirty="0">
                <a:cs typeface="Courier New" panose="02070309020205020404" pitchFamily="49" charset="0"/>
              </a:rPr>
              <a:t> v </a:t>
            </a:r>
            <a:r>
              <a:rPr lang="sk-SK" b="1" dirty="0" err="1">
                <a:cs typeface="Courier New" panose="02070309020205020404" pitchFamily="49" charset="0"/>
              </a:rPr>
              <a:t>makro-jazyku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LaTex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napr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\LaTeX</a:t>
            </a: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v</a:t>
            </a:r>
            <a:r>
              <a:rPr lang="en-US" dirty="0" err="1">
                <a:cs typeface="Courier New" panose="02070309020205020404" pitchFamily="49" charset="0"/>
              </a:rPr>
              <a:t>ytla</a:t>
            </a:r>
            <a:r>
              <a:rPr lang="sk-SK" dirty="0">
                <a:cs typeface="Courier New" panose="02070309020205020404" pitchFamily="49" charset="0"/>
              </a:rPr>
              <a:t>čí logo </a:t>
            </a:r>
            <a:r>
              <a:rPr lang="sk-SK" dirty="0" err="1">
                <a:cs typeface="Courier New" panose="02070309020205020404" pitchFamily="49" charset="0"/>
              </a:rPr>
              <a:t>LaTeX</a:t>
            </a:r>
            <a:r>
              <a:rPr lang="sk-SK" dirty="0">
                <a:cs typeface="Courier New" panose="02070309020205020404" pitchFamily="49" charset="0"/>
              </a:rPr>
              <a:t> do textu. Je to citlivé na malé a veľké písmená.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Funkci</a:t>
            </a:r>
            <a:r>
              <a:rPr lang="en-US" b="1" dirty="0">
                <a:cs typeface="Courier New" panose="02070309020205020404" pitchFamily="49" charset="0"/>
              </a:rPr>
              <a:t>a s </a:t>
            </a:r>
            <a:r>
              <a:rPr lang="en-US" b="1" dirty="0" err="1">
                <a:cs typeface="Courier New" panose="02070309020205020404" pitchFamily="49" charset="0"/>
              </a:rPr>
              <a:t>parametrom</a:t>
            </a:r>
            <a:r>
              <a:rPr lang="sk-SK" b="1" dirty="0">
                <a:cs typeface="Courier New" panose="02070309020205020404" pitchFamily="49" charset="0"/>
              </a:rPr>
              <a:t> v </a:t>
            </a:r>
            <a:r>
              <a:rPr lang="sk-SK" b="1" dirty="0" err="1">
                <a:cs typeface="Courier New" panose="02070309020205020404" pitchFamily="49" charset="0"/>
              </a:rPr>
              <a:t>makro-jazyku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LaTex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{parameter}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Alebo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{parameter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1,parameter2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Prostredie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hu-HU" b="1" dirty="0">
                <a:cs typeface="Courier New" panose="02070309020205020404" pitchFamily="49" charset="0"/>
              </a:rPr>
              <a:t>– </a:t>
            </a:r>
            <a:r>
              <a:rPr lang="hu-HU" b="1" dirty="0" err="1">
                <a:cs typeface="Courier New" panose="02070309020205020404" pitchFamily="49" charset="0"/>
              </a:rPr>
              <a:t>Environment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(napr</a:t>
            </a:r>
            <a:r>
              <a:rPr lang="sk-SK" b="1" dirty="0" err="1">
                <a:cs typeface="Courier New" panose="02070309020205020404" pitchFamily="49" charset="0"/>
              </a:rPr>
              <a:t>íklad</a:t>
            </a:r>
            <a:r>
              <a:rPr lang="sk-SK" b="1" dirty="0">
                <a:cs typeface="Courier New" panose="02070309020205020404" pitchFamily="49" charset="0"/>
              </a:rPr>
              <a:t> na formátovanie</a:t>
            </a:r>
            <a:r>
              <a:rPr lang="hu-HU" b="1" dirty="0">
                <a:cs typeface="Courier New" panose="02070309020205020404" pitchFamily="49" charset="0"/>
              </a:rPr>
              <a:t>) </a:t>
            </a:r>
            <a:r>
              <a:rPr lang="sk-SK" b="1" dirty="0">
                <a:cs typeface="Courier New" panose="02070309020205020404" pitchFamily="49" charset="0"/>
              </a:rPr>
              <a:t>v </a:t>
            </a:r>
            <a:r>
              <a:rPr lang="sk-SK" b="1" dirty="0" err="1">
                <a:cs typeface="Courier New" panose="02070309020205020404" pitchFamily="49" charset="0"/>
              </a:rPr>
              <a:t>makro-jazyku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LaTex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prostredie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Blah, blah, blah.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prostredie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47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Suma, integrál, atď.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Znak</a:t>
            </a:r>
            <a:r>
              <a:rPr lang="en-US" b="1" dirty="0">
                <a:cs typeface="Courier New" panose="02070309020205020404" pitchFamily="49" charset="0"/>
              </a:rPr>
              <a:t> na </a:t>
            </a:r>
            <a:r>
              <a:rPr lang="en-US" b="1" dirty="0" err="1">
                <a:cs typeface="Courier New" panose="02070309020205020404" pitchFamily="49" charset="0"/>
              </a:rPr>
              <a:t>parci</a:t>
            </a:r>
            <a:r>
              <a:rPr lang="sk-SK" b="1" dirty="0" err="1">
                <a:cs typeface="Courier New" panose="02070309020205020404" pitchFamily="49" charset="0"/>
              </a:rPr>
              <a:t>álnu</a:t>
            </a:r>
            <a:r>
              <a:rPr lang="sk-SK" b="1" dirty="0">
                <a:cs typeface="Courier New" panose="02070309020205020404" pitchFamily="49" charset="0"/>
              </a:rPr>
              <a:t> deriváciu je </a:t>
            </a:r>
            <a:r>
              <a:rPr lang="en-US" b="1" dirty="0">
                <a:cs typeface="Courier New" panose="02070309020205020404" pitchFamily="49" charset="0"/>
              </a:rPr>
              <a:t>\partial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Q}{\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t} =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s}{\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t}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Znak</a:t>
            </a:r>
            <a:r>
              <a:rPr lang="en-US" b="1" dirty="0">
                <a:cs typeface="Courier New" panose="02070309020205020404" pitchFamily="49" charset="0"/>
              </a:rPr>
              <a:t> na </a:t>
            </a:r>
            <a:r>
              <a:rPr lang="en-US" b="1" dirty="0" err="1">
                <a:cs typeface="Courier New" panose="02070309020205020404" pitchFamily="49" charset="0"/>
              </a:rPr>
              <a:t>integr</a:t>
            </a:r>
            <a:r>
              <a:rPr lang="sk-SK" b="1" dirty="0" err="1">
                <a:cs typeface="Courier New" panose="02070309020205020404" pitchFamily="49" charset="0"/>
              </a:rPr>
              <a:t>ál</a:t>
            </a:r>
            <a:r>
              <a:rPr lang="sk-SK" b="1" dirty="0">
                <a:cs typeface="Courier New" panose="02070309020205020404" pitchFamily="49" charset="0"/>
              </a:rPr>
              <a:t> je </a:t>
            </a:r>
            <a:r>
              <a:rPr lang="en-US" b="1" dirty="0">
                <a:cs typeface="Courier New" panose="02070309020205020404" pitchFamily="49" charset="0"/>
              </a:rPr>
              <a:t>\int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a=\int_{i=0}^\infty (i+2)</a:t>
            </a:r>
          </a:p>
        </p:txBody>
      </p:sp>
    </p:spTree>
    <p:extLst>
      <p:ext uri="{BB962C8B-B14F-4D97-AF65-F5344CB8AC3E}">
        <p14:creationId xmlns:p14="http://schemas.microsoft.com/office/powerpoint/2010/main" val="90161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Počítačový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Počítačový program môžeme zadať do textu pomocou balíku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listings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 potom podobne ako pri matematike buď písať príkazy do textu ako napríklad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Toto je funkcia rovno v texte,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napriklad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funkcia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lstinline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mojafunkcia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()}.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Alebo môžeme písať zvlášť s tým že ešte aj zadefinujeme jazyk:</a:t>
            </a: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\</a:t>
            </a:r>
            <a:r>
              <a:rPr lang="sk-SK" dirty="0" err="1">
                <a:cs typeface="Courier New" panose="02070309020205020404" pitchFamily="49" charset="0"/>
              </a:rPr>
              <a:t>begin</a:t>
            </a:r>
            <a:r>
              <a:rPr lang="sk-SK" dirty="0">
                <a:cs typeface="Courier New" panose="02070309020205020404" pitchFamily="49" charset="0"/>
              </a:rPr>
              <a:t>{</a:t>
            </a:r>
            <a:r>
              <a:rPr lang="sk-SK" dirty="0" err="1">
                <a:cs typeface="Courier New" panose="02070309020205020404" pitchFamily="49" charset="0"/>
              </a:rPr>
              <a:t>lstlisting</a:t>
            </a:r>
            <a:r>
              <a:rPr lang="sk-SK" dirty="0">
                <a:cs typeface="Courier New" panose="02070309020205020404" pitchFamily="49" charset="0"/>
              </a:rPr>
              <a:t>}[</a:t>
            </a:r>
            <a:r>
              <a:rPr lang="sk-SK" dirty="0" err="1">
                <a:cs typeface="Courier New" panose="02070309020205020404" pitchFamily="49" charset="0"/>
              </a:rPr>
              <a:t>language=Matlab</a:t>
            </a:r>
            <a:r>
              <a:rPr lang="sk-SK" dirty="0"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sk-SK" dirty="0" err="1">
                <a:cs typeface="Courier New" panose="02070309020205020404" pitchFamily="49" charset="0"/>
              </a:rPr>
              <a:t>A=eig</a:t>
            </a:r>
            <a:r>
              <a:rPr lang="sk-SK" dirty="0">
                <a:cs typeface="Courier New" panose="02070309020205020404" pitchFamily="49" charset="0"/>
              </a:rPr>
              <a:t>(B); %Vlastne </a:t>
            </a:r>
            <a:r>
              <a:rPr lang="sk-SK" dirty="0" err="1">
                <a:cs typeface="Courier New" panose="02070309020205020404" pitchFamily="49" charset="0"/>
              </a:rPr>
              <a:t>cisla</a:t>
            </a: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\end{</a:t>
            </a:r>
            <a:r>
              <a:rPr lang="sk-SK" dirty="0" err="1">
                <a:cs typeface="Courier New" panose="02070309020205020404" pitchFamily="49" charset="0"/>
              </a:rPr>
              <a:t>lstlisting</a:t>
            </a:r>
            <a:r>
              <a:rPr lang="sk-SK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153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Počítačový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Alebo viete načítať aj vonkajšie súbory, rovno do </a:t>
            </a:r>
            <a:r>
              <a:rPr lang="sk-SK" b="1" dirty="0" err="1">
                <a:cs typeface="Courier New" panose="02070309020205020404" pitchFamily="49" charset="0"/>
              </a:rPr>
              <a:t>LaTeXu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lstinputlisting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language=Matlab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 firstline=2, lastline=2]{matlabsubor.m}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Vieme zadefinovať vlastné jazyky, resp. rozšírenie jazykov: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lstdefinelanguage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mojMatlab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}[]{Matlab} 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morekeywords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mojafunkcia,mojadruhafunkcia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sensitive=true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alsoletter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={_}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Plus veľa </a:t>
            </a:r>
            <a:r>
              <a:rPr lang="sk-SK" b="1" dirty="0" err="1">
                <a:cs typeface="Courier New" panose="02070309020205020404" pitchFamily="49" charset="0"/>
              </a:rPr>
              <a:t>ďaľších</a:t>
            </a:r>
            <a:r>
              <a:rPr lang="sk-SK" b="1" dirty="0">
                <a:cs typeface="Courier New" panose="02070309020205020404" pitchFamily="49" charset="0"/>
              </a:rPr>
              <a:t> funkcií, ako napríklad formátovanie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farby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sk-SK" b="1" dirty="0">
                <a:cs typeface="Courier New" panose="02070309020205020404" pitchFamily="49" charset="0"/>
              </a:rPr>
              <a:t>čísla riadkov, atď.</a:t>
            </a:r>
            <a:r>
              <a:rPr lang="hu-HU" b="1" dirty="0">
                <a:cs typeface="Courier New" panose="02070309020205020404" pitchFamily="49" charset="0"/>
              </a:rPr>
              <a:t>).</a:t>
            </a: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38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Tabuľky definujeme s prostredím „</a:t>
            </a:r>
            <a:r>
              <a:rPr lang="sk-SK" b="1" dirty="0" err="1">
                <a:cs typeface="Courier New" panose="02070309020205020404" pitchFamily="49" charset="0"/>
              </a:rPr>
              <a:t>tabular</a:t>
            </a:r>
            <a:r>
              <a:rPr lang="sk-SK" b="1" dirty="0">
                <a:cs typeface="Courier New" panose="02070309020205020404" pitchFamily="49" charset="0"/>
              </a:rPr>
              <a:t>“. Nový stĺpec je znak </a:t>
            </a:r>
            <a:r>
              <a:rPr lang="en-US" b="1" dirty="0">
                <a:cs typeface="Courier New" panose="02070309020205020404" pitchFamily="49" charset="0"/>
              </a:rPr>
              <a:t>“&amp;” a </a:t>
            </a:r>
            <a:r>
              <a:rPr lang="en-US" b="1" dirty="0" err="1">
                <a:cs typeface="Courier New" panose="02070309020205020404" pitchFamily="49" charset="0"/>
              </a:rPr>
              <a:t>nov</a:t>
            </a:r>
            <a:r>
              <a:rPr lang="sk-SK" b="1" dirty="0">
                <a:cs typeface="Courier New" panose="02070309020205020404" pitchFamily="49" charset="0"/>
              </a:rPr>
              <a:t>ý riadok je „</a:t>
            </a:r>
            <a:r>
              <a:rPr lang="en-US" b="1" dirty="0">
                <a:cs typeface="Courier New" panose="02070309020205020404" pitchFamily="49" charset="0"/>
              </a:rPr>
              <a:t>\\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. </a:t>
            </a:r>
            <a:r>
              <a:rPr lang="en-US" b="1" dirty="0" err="1">
                <a:cs typeface="Courier New" panose="02070309020205020404" pitchFamily="49" charset="0"/>
              </a:rPr>
              <a:t>Ved</a:t>
            </a:r>
            <a:r>
              <a:rPr lang="sk-SK" b="1" dirty="0">
                <a:cs typeface="Courier New" panose="02070309020205020404" pitchFamily="49" charset="0"/>
              </a:rPr>
              <a:t>ľa tabuľky môžeme zadefinovať aj zarovnanie buniek: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}{ l c r 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0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Vertikálne čiary môžeme pridať s </a:t>
            </a:r>
            <a:r>
              <a:rPr lang="sk-SK" b="1" dirty="0" err="1">
                <a:cs typeface="Courier New" panose="02070309020205020404" pitchFamily="49" charset="0"/>
              </a:rPr>
              <a:t>charakterterom</a:t>
            </a:r>
            <a:r>
              <a:rPr lang="sk-SK" b="1" dirty="0">
                <a:cs typeface="Courier New" panose="02070309020205020404" pitchFamily="49" charset="0"/>
              </a:rPr>
              <a:t> „</a:t>
            </a:r>
            <a:r>
              <a:rPr lang="en-US" b="1" dirty="0">
                <a:cs typeface="Courier New" panose="02070309020205020404" pitchFamily="49" charset="0"/>
              </a:rPr>
              <a:t>|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pri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defin</a:t>
            </a:r>
            <a:r>
              <a:rPr lang="sk-SK" b="1" dirty="0" err="1">
                <a:cs typeface="Courier New" panose="02070309020205020404" pitchFamily="49" charset="0"/>
              </a:rPr>
              <a:t>ícii</a:t>
            </a:r>
            <a:r>
              <a:rPr lang="sk-SK" b="1" dirty="0">
                <a:cs typeface="Courier New" panose="02070309020205020404" pitchFamily="49" charset="0"/>
              </a:rPr>
              <a:t> zarovnávania a horizontálne čiary cez „</a:t>
            </a:r>
            <a:r>
              <a:rPr lang="en-US" b="1" dirty="0">
                <a:cs typeface="Courier New" panose="02070309020205020404" pitchFamily="49" charset="0"/>
              </a:rPr>
              <a:t>\</a:t>
            </a:r>
            <a:r>
              <a:rPr lang="en-US" b="1" dirty="0" err="1">
                <a:cs typeface="Courier New" panose="02070309020205020404" pitchFamily="49" charset="0"/>
              </a:rPr>
              <a:t>hline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r>
              <a:rPr lang="en-US" b="1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}{| l  | c | r | 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\hline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78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Tabuľku musíme zadefinovať ako „</a:t>
            </a:r>
            <a:r>
              <a:rPr lang="sk-SK" b="1" dirty="0" err="1">
                <a:cs typeface="Courier New" panose="02070309020205020404" pitchFamily="49" charset="0"/>
              </a:rPr>
              <a:t>float</a:t>
            </a:r>
            <a:r>
              <a:rPr lang="sk-SK" b="1" dirty="0">
                <a:cs typeface="Courier New" panose="02070309020205020404" pitchFamily="49" charset="0"/>
              </a:rPr>
              <a:t>“, ktorú vie LaTeX umiestniť dynamicky. Toto robíme s prostredím </a:t>
            </a:r>
            <a:r>
              <a:rPr lang="en-US" b="1" dirty="0">
                <a:cs typeface="Courier New" panose="02070309020205020404" pitchFamily="49" charset="0"/>
              </a:rPr>
              <a:t>“table”. </a:t>
            </a:r>
            <a:r>
              <a:rPr lang="sk-SK" b="1" dirty="0">
                <a:cs typeface="Courier New" panose="02070309020205020404" pitchFamily="49" charset="0"/>
              </a:rPr>
              <a:t>Ďalej, tabuľky sú zväčša zarovnané do stredu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en-US" b="1" dirty="0">
                <a:cs typeface="Courier New" panose="02070309020205020404" pitchFamily="49" charset="0"/>
              </a:rPr>
              <a:t>\c</a:t>
            </a:r>
            <a:r>
              <a:rPr lang="hu-HU" b="1" dirty="0">
                <a:cs typeface="Courier New" panose="02070309020205020404" pitchFamily="49" charset="0"/>
              </a:rPr>
              <a:t>entering) a </a:t>
            </a:r>
            <a:r>
              <a:rPr lang="hu-HU" b="1" dirty="0" err="1">
                <a:cs typeface="Courier New" panose="02070309020205020404" pitchFamily="49" charset="0"/>
              </a:rPr>
              <a:t>je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zvykom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dáva</a:t>
            </a:r>
            <a:r>
              <a:rPr lang="sk-SK" b="1" dirty="0">
                <a:cs typeface="Courier New" panose="02070309020205020404" pitchFamily="49" charset="0"/>
              </a:rPr>
              <a:t>ť popis</a:t>
            </a:r>
            <a:r>
              <a:rPr lang="en-US" b="1" dirty="0">
                <a:cs typeface="Courier New" panose="02070309020205020404" pitchFamily="49" charset="0"/>
              </a:rPr>
              <a:t> (\caption)</a:t>
            </a:r>
            <a:r>
              <a:rPr lang="sk-SK" b="1" dirty="0">
                <a:cs typeface="Courier New" panose="02070309020205020404" pitchFamily="49" charset="0"/>
              </a:rPr>
              <a:t> nad tabuľkou. </a:t>
            </a:r>
            <a:r>
              <a:rPr lang="en-US" b="1" dirty="0" err="1">
                <a:cs typeface="Courier New" panose="02070309020205020404" pitchFamily="49" charset="0"/>
              </a:rPr>
              <a:t>Odkazova</a:t>
            </a:r>
            <a:r>
              <a:rPr lang="sk-SK" b="1" dirty="0">
                <a:cs typeface="Courier New" panose="02070309020205020404" pitchFamily="49" charset="0"/>
              </a:rPr>
              <a:t>ť na tabuľky tak ako na štruktúru textu, t.j. cez pár </a:t>
            </a:r>
            <a:r>
              <a:rPr lang="en-US" b="1" dirty="0">
                <a:cs typeface="Courier New" panose="02070309020205020404" pitchFamily="49" charset="0"/>
              </a:rPr>
              <a:t>\label{} a \ref{}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{table}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{Popis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tabulky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}{ l   c  r  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\hline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mojatabulka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Umiestnenie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tabu</a:t>
            </a:r>
            <a:r>
              <a:rPr lang="sk-SK" b="1" dirty="0" err="1">
                <a:cs typeface="Courier New" panose="02070309020205020404" pitchFamily="49" charset="0"/>
              </a:rPr>
              <a:t>ľiek</a:t>
            </a:r>
            <a:r>
              <a:rPr lang="sk-SK" b="1" dirty="0">
                <a:cs typeface="Courier New" panose="02070309020205020404" pitchFamily="49" charset="0"/>
              </a:rPr>
              <a:t>, obrázkov a grafov vybavuje LaTeX automaticky podľa typografických pravidiel. Ak chcete nútiť umiestnenie, </a:t>
            </a:r>
            <a:r>
              <a:rPr lang="sk-SK" b="1" dirty="0" err="1">
                <a:cs typeface="Courier New" panose="02070309020205020404" pitchFamily="49" charset="0"/>
              </a:rPr>
              <a:t>môžeťe</a:t>
            </a:r>
            <a:r>
              <a:rPr lang="sk-SK" b="1" dirty="0">
                <a:cs typeface="Courier New" panose="02070309020205020404" pitchFamily="49" charset="0"/>
              </a:rPr>
              <a:t> používať napríklad skratky </a:t>
            </a:r>
            <a:r>
              <a:rPr lang="hu-HU" b="1" dirty="0">
                <a:cs typeface="Courier New" panose="02070309020205020404" pitchFamily="49" charset="0"/>
              </a:rPr>
              <a:t>na </a:t>
            </a:r>
            <a:r>
              <a:rPr lang="sk-SK" b="1" dirty="0">
                <a:cs typeface="Courier New" panose="02070309020205020404" pitchFamily="49" charset="0"/>
              </a:rPr>
              <a:t>„h“, </a:t>
            </a:r>
            <a:r>
              <a:rPr lang="en-US" b="1" dirty="0">
                <a:cs typeface="Courier New" panose="02070309020205020404" pitchFamily="49" charset="0"/>
              </a:rPr>
              <a:t>“b”, </a:t>
            </a:r>
            <a:r>
              <a:rPr lang="sk-SK" b="1" dirty="0">
                <a:cs typeface="Courier New" panose="02070309020205020404" pitchFamily="49" charset="0"/>
              </a:rPr>
              <a:t>„t“, „p“ </a:t>
            </a:r>
            <a:r>
              <a:rPr lang="hu-HU" b="1" dirty="0">
                <a:cs typeface="Courier New" panose="02070309020205020404" pitchFamily="49" charset="0"/>
              </a:rPr>
              <a:t>(here, </a:t>
            </a:r>
            <a:r>
              <a:rPr lang="hu-HU" b="1" dirty="0" err="1">
                <a:cs typeface="Courier New" panose="02070309020205020404" pitchFamily="49" charset="0"/>
              </a:rPr>
              <a:t>bottom</a:t>
            </a:r>
            <a:r>
              <a:rPr lang="hu-HU" b="1" dirty="0">
                <a:cs typeface="Courier New" panose="02070309020205020404" pitchFamily="49" charset="0"/>
              </a:rPr>
              <a:t>, top, </a:t>
            </a:r>
            <a:r>
              <a:rPr lang="hu-HU" b="1" dirty="0" err="1">
                <a:cs typeface="Courier New" panose="02070309020205020404" pitchFamily="49" charset="0"/>
              </a:rPr>
              <a:t>page</a:t>
            </a:r>
            <a:r>
              <a:rPr lang="en-US" b="1" dirty="0">
                <a:cs typeface="Courier New" panose="02070309020205020404" pitchFamily="49" charset="0"/>
              </a:rPr>
              <a:t>) </a:t>
            </a:r>
            <a:r>
              <a:rPr lang="en-US" b="1" dirty="0" err="1">
                <a:cs typeface="Courier New" panose="02070309020205020404" pitchFamily="49" charset="0"/>
              </a:rPr>
              <a:t>alebo</a:t>
            </a:r>
            <a:r>
              <a:rPr lang="en-US" b="1" dirty="0">
                <a:cs typeface="Courier New" panose="02070309020205020404" pitchFamily="49" charset="0"/>
              </a:rPr>
              <a:t> n</a:t>
            </a:r>
            <a:r>
              <a:rPr lang="sk-SK" b="1" dirty="0" err="1">
                <a:cs typeface="Courier New" panose="02070309020205020404" pitchFamily="49" charset="0"/>
              </a:rPr>
              <a:t>útene</a:t>
            </a:r>
            <a:r>
              <a:rPr lang="sk-SK" b="1" dirty="0">
                <a:cs typeface="Courier New" panose="02070309020205020404" pitchFamily="49" charset="0"/>
              </a:rPr>
              <a:t> cez výkričník, napr. „</a:t>
            </a:r>
            <a:r>
              <a:rPr lang="en-US" b="1" dirty="0">
                <a:cs typeface="Courier New" panose="02070309020205020404" pitchFamily="49" charset="0"/>
              </a:rPr>
              <a:t>[!h]</a:t>
            </a:r>
            <a:r>
              <a:rPr lang="sk-SK" b="1" dirty="0">
                <a:cs typeface="Courier New" panose="02070309020205020404" pitchFamily="49" charset="0"/>
              </a:rPr>
              <a:t>“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{table}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</a:t>
            </a:r>
            <a:r>
              <a:rPr lang="hu-HU" dirty="0">
                <a:cs typeface="Courier New" panose="02070309020205020404" pitchFamily="49" charset="0"/>
              </a:rPr>
              <a:t>ú </a:t>
            </a:r>
            <a:r>
              <a:rPr lang="hu-HU" dirty="0" err="1">
                <a:cs typeface="Courier New" panose="02070309020205020404" pitchFamily="49" charset="0"/>
              </a:rPr>
              <a:t>generátory</a:t>
            </a:r>
            <a:r>
              <a:rPr lang="hu-HU" dirty="0">
                <a:cs typeface="Courier New" panose="02070309020205020404" pitchFamily="49" charset="0"/>
              </a:rPr>
              <a:t> tabu</a:t>
            </a:r>
            <a:r>
              <a:rPr lang="sk-SK" dirty="0" err="1">
                <a:cs typeface="Courier New" panose="02070309020205020404" pitchFamily="49" charset="0"/>
              </a:rPr>
              <a:t>ľiek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sk-SK" dirty="0" err="1">
                <a:cs typeface="Courier New" panose="02070309020205020404" pitchFamily="49" charset="0"/>
              </a:rPr>
              <a:t>online</a:t>
            </a:r>
            <a:r>
              <a:rPr lang="sk-SK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http://www.tablesgenerator.com/</a:t>
            </a:r>
          </a:p>
        </p:txBody>
      </p:sp>
    </p:spTree>
    <p:extLst>
      <p:ext uri="{BB962C8B-B14F-4D97-AF65-F5344CB8AC3E}">
        <p14:creationId xmlns:p14="http://schemas.microsoft.com/office/powerpoint/2010/main" val="3432922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Obrázky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Grafiku</a:t>
            </a:r>
            <a:r>
              <a:rPr lang="en-US" b="1" dirty="0">
                <a:cs typeface="Courier New" panose="02070309020205020404" pitchFamily="49" charset="0"/>
              </a:rPr>
              <a:t> m</a:t>
            </a:r>
            <a:r>
              <a:rPr lang="sk-SK" b="1" dirty="0" err="1">
                <a:cs typeface="Courier New" panose="02070309020205020404" pitchFamily="49" charset="0"/>
              </a:rPr>
              <a:t>ôžeme</a:t>
            </a:r>
            <a:r>
              <a:rPr lang="sk-SK" b="1" dirty="0">
                <a:cs typeface="Courier New" panose="02070309020205020404" pitchFamily="49" charset="0"/>
              </a:rPr>
              <a:t> zahrnúť pomocou balíku </a:t>
            </a:r>
            <a:r>
              <a:rPr lang="sk-SK" b="1" dirty="0" err="1">
                <a:cs typeface="Courier New" panose="02070309020205020404" pitchFamily="49" charset="0"/>
              </a:rPr>
              <a:t>graphicx</a:t>
            </a:r>
            <a:r>
              <a:rPr lang="sk-SK" b="1" dirty="0">
                <a:cs typeface="Courier New" panose="02070309020205020404" pitchFamily="49" charset="0"/>
              </a:rPr>
              <a:t>, teda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\</a:t>
            </a:r>
            <a:r>
              <a:rPr lang="sk-SK" b="1" dirty="0" err="1">
                <a:cs typeface="Courier New" panose="02070309020205020404" pitchFamily="49" charset="0"/>
              </a:rPr>
              <a:t>usepackage</a:t>
            </a:r>
            <a:r>
              <a:rPr lang="sk-SK" b="1" dirty="0">
                <a:cs typeface="Courier New" panose="02070309020205020404" pitchFamily="49" charset="0"/>
              </a:rPr>
              <a:t>{</a:t>
            </a:r>
            <a:r>
              <a:rPr lang="sk-SK" b="1" dirty="0" err="1">
                <a:cs typeface="Courier New" panose="02070309020205020404" pitchFamily="49" charset="0"/>
              </a:rPr>
              <a:t>graphicx</a:t>
            </a:r>
            <a:r>
              <a:rPr lang="sk-SK" b="1" dirty="0"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To, že aké formáty pochopí LaTeX určí spôsob kompilácie. Tak napríklad:</a:t>
            </a:r>
          </a:p>
          <a:p>
            <a:r>
              <a:rPr lang="sk-SK" dirty="0"/>
              <a:t>LaTeX (</a:t>
            </a:r>
            <a:r>
              <a:rPr lang="sk-SK" dirty="0" err="1"/>
              <a:t>dvi</a:t>
            </a:r>
            <a:r>
              <a:rPr lang="sk-SK" dirty="0"/>
              <a:t> </a:t>
            </a:r>
            <a:r>
              <a:rPr lang="sk-SK" dirty="0" err="1"/>
              <a:t>mode</a:t>
            </a:r>
            <a:r>
              <a:rPr lang="sk-SK" dirty="0"/>
              <a:t>, </a:t>
            </a:r>
            <a:r>
              <a:rPr lang="sk-SK" dirty="0" err="1"/>
              <a:t>using</a:t>
            </a:r>
            <a:r>
              <a:rPr lang="sk-SK" dirty="0"/>
              <a:t> </a:t>
            </a:r>
            <a:r>
              <a:rPr lang="sk-SK" dirty="0" err="1"/>
              <a:t>dvips</a:t>
            </a:r>
            <a:r>
              <a:rPr lang="sk-SK" dirty="0"/>
              <a:t>):</a:t>
            </a:r>
          </a:p>
          <a:p>
            <a:pPr lvl="1"/>
            <a:r>
              <a:rPr lang="sk-SK" dirty="0"/>
              <a:t>eps</a:t>
            </a:r>
          </a:p>
          <a:p>
            <a:r>
              <a:rPr lang="sk-SK" dirty="0"/>
              <a:t>LaTeX (</a:t>
            </a:r>
            <a:r>
              <a:rPr lang="sk-SK" dirty="0" err="1"/>
              <a:t>dvi</a:t>
            </a:r>
            <a:r>
              <a:rPr lang="sk-SK" dirty="0"/>
              <a:t> </a:t>
            </a:r>
            <a:r>
              <a:rPr lang="sk-SK" dirty="0" err="1"/>
              <a:t>mode</a:t>
            </a:r>
            <a:r>
              <a:rPr lang="sk-SK" dirty="0"/>
              <a:t>, </a:t>
            </a:r>
            <a:r>
              <a:rPr lang="sk-SK" dirty="0" err="1"/>
              <a:t>using</a:t>
            </a:r>
            <a:r>
              <a:rPr lang="sk-SK" dirty="0"/>
              <a:t> </a:t>
            </a:r>
            <a:r>
              <a:rPr lang="sk-SK" dirty="0" err="1">
                <a:hlinkClick r:id="rId2"/>
              </a:rPr>
              <a:t>dvipdfm</a:t>
            </a:r>
            <a:r>
              <a:rPr lang="sk-SK" dirty="0"/>
              <a:t>(</a:t>
            </a:r>
            <a:r>
              <a:rPr lang="sk-SK" dirty="0">
                <a:hlinkClick r:id="rId3"/>
              </a:rPr>
              <a:t>x</a:t>
            </a:r>
            <a:r>
              <a:rPr lang="sk-SK" dirty="0"/>
              <a:t>)):</a:t>
            </a:r>
          </a:p>
          <a:p>
            <a:pPr lvl="1"/>
            <a:r>
              <a:rPr lang="sk-SK" dirty="0" err="1"/>
              <a:t>pdf</a:t>
            </a:r>
            <a:endParaRPr lang="sk-SK" dirty="0"/>
          </a:p>
          <a:p>
            <a:pPr lvl="1"/>
            <a:r>
              <a:rPr lang="sk-SK" dirty="0" err="1"/>
              <a:t>png</a:t>
            </a:r>
            <a:endParaRPr lang="sk-SK" dirty="0"/>
          </a:p>
          <a:p>
            <a:pPr lvl="1"/>
            <a:r>
              <a:rPr lang="sk-SK" dirty="0" err="1"/>
              <a:t>jpeg</a:t>
            </a:r>
            <a:endParaRPr lang="sk-SK" dirty="0"/>
          </a:p>
          <a:p>
            <a:pPr lvl="1"/>
            <a:r>
              <a:rPr lang="sk-SK" dirty="0"/>
              <a:t>eps</a:t>
            </a:r>
          </a:p>
          <a:p>
            <a:r>
              <a:rPr lang="sk-SK" dirty="0" err="1"/>
              <a:t>pdfLaTeX</a:t>
            </a:r>
            <a:r>
              <a:rPr lang="sk-SK" dirty="0"/>
              <a:t> (</a:t>
            </a:r>
            <a:r>
              <a:rPr lang="sk-SK" dirty="0" err="1"/>
              <a:t>pdf</a:t>
            </a:r>
            <a:r>
              <a:rPr lang="sk-SK" dirty="0"/>
              <a:t> </a:t>
            </a:r>
            <a:r>
              <a:rPr lang="sk-SK" dirty="0" err="1"/>
              <a:t>mode</a:t>
            </a:r>
            <a:r>
              <a:rPr lang="sk-SK" dirty="0"/>
              <a:t>):</a:t>
            </a:r>
          </a:p>
          <a:p>
            <a:pPr lvl="1"/>
            <a:r>
              <a:rPr lang="sk-SK" dirty="0" err="1"/>
              <a:t>pdf</a:t>
            </a:r>
            <a:endParaRPr lang="sk-SK" dirty="0"/>
          </a:p>
          <a:p>
            <a:pPr lvl="1"/>
            <a:r>
              <a:rPr lang="sk-SK" dirty="0" err="1"/>
              <a:t>png</a:t>
            </a:r>
            <a:endParaRPr lang="sk-SK" dirty="0"/>
          </a:p>
          <a:p>
            <a:pPr lvl="1"/>
            <a:r>
              <a:rPr lang="sk-SK" dirty="0" err="1"/>
              <a:t>Jpeg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jbig2</a:t>
            </a:r>
            <a:endParaRPr lang="sk-SK" dirty="0"/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58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Obrázky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Ideálne by bolo používať  JPEG na fotky, EPS na vektorové formáty a PNG pre </a:t>
            </a:r>
            <a:r>
              <a:rPr lang="sk-SK" b="1" dirty="0" err="1">
                <a:cs typeface="Courier New" panose="02070309020205020404" pitchFamily="49" charset="0"/>
              </a:rPr>
              <a:t>screenshoty</a:t>
            </a:r>
            <a:r>
              <a:rPr lang="sk-SK" b="1" dirty="0">
                <a:cs typeface="Courier New" panose="02070309020205020404" pitchFamily="49" charset="0"/>
              </a:rPr>
              <a:t>. Takú kombináciu môžete zabezpečiť pomocou balíku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epstopdf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 tým pádom cez </a:t>
            </a:r>
            <a:r>
              <a:rPr lang="sk-SK" b="1" dirty="0" err="1">
                <a:cs typeface="Courier New" panose="02070309020205020404" pitchFamily="49" charset="0"/>
              </a:rPr>
              <a:t>PDFLaTeX</a:t>
            </a:r>
            <a:r>
              <a:rPr lang="sk-SK" b="1" dirty="0">
                <a:cs typeface="Courier New" panose="02070309020205020404" pitchFamily="49" charset="0"/>
              </a:rPr>
              <a:t> viete používať všetky formáty.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Obrázky dávame do rozhrania </a:t>
            </a:r>
            <a:r>
              <a:rPr lang="sk-SK" b="1" dirty="0" err="1">
                <a:cs typeface="Courier New" panose="02070309020205020404" pitchFamily="49" charset="0"/>
              </a:rPr>
              <a:t>figure</a:t>
            </a:r>
            <a:r>
              <a:rPr lang="sk-SK" b="1" dirty="0">
                <a:cs typeface="Courier New" panose="02070309020205020404" pitchFamily="49" charset="0"/>
              </a:rPr>
              <a:t>, teda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Obrazky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ktorý tak ako pri tabuľke je automaticky umiestnený ale môžete nútiť cez </a:t>
            </a:r>
            <a:r>
              <a:rPr lang="sk-SK" b="1" dirty="0" err="1">
                <a:cs typeface="Courier New" panose="02070309020205020404" pitchFamily="49" charset="0"/>
              </a:rPr>
              <a:t>h,t,b,p</a:t>
            </a:r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07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Obrázky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Popis obrázku je cez </a:t>
            </a:r>
            <a:r>
              <a:rPr lang="en-US" b="1" dirty="0">
                <a:cs typeface="Courier New" panose="02070309020205020404" pitchFamily="49" charset="0"/>
              </a:rPr>
              <a:t>\caption, </a:t>
            </a:r>
            <a:r>
              <a:rPr lang="en-US" b="1" dirty="0" err="1">
                <a:cs typeface="Courier New" panose="02070309020205020404" pitchFamily="49" charset="0"/>
              </a:rPr>
              <a:t>nastavenie</a:t>
            </a:r>
            <a:r>
              <a:rPr lang="en-US" b="1" dirty="0">
                <a:cs typeface="Courier New" panose="02070309020205020404" pitchFamily="49" charset="0"/>
              </a:rPr>
              <a:t> do </a:t>
            </a:r>
            <a:r>
              <a:rPr lang="en-US" b="1" dirty="0" err="1">
                <a:cs typeface="Courier New" panose="02070309020205020404" pitchFamily="49" charset="0"/>
              </a:rPr>
              <a:t>stredu</a:t>
            </a:r>
            <a:r>
              <a:rPr lang="en-US" b="1" dirty="0">
                <a:cs typeface="Courier New" panose="02070309020205020404" pitchFamily="49" charset="0"/>
              </a:rPr>
              <a:t> je \centering a \label je </a:t>
            </a:r>
            <a:r>
              <a:rPr lang="en-US" b="1" dirty="0" err="1">
                <a:cs typeface="Courier New" panose="02070309020205020404" pitchFamily="49" charset="0"/>
              </a:rPr>
              <a:t>mo</a:t>
            </a:r>
            <a:r>
              <a:rPr lang="sk-SK" b="1" dirty="0" err="1">
                <a:cs typeface="Courier New" panose="02070309020205020404" pitchFamily="49" charset="0"/>
              </a:rPr>
              <a:t>žné</a:t>
            </a:r>
            <a:r>
              <a:rPr lang="sk-SK" b="1" dirty="0">
                <a:cs typeface="Courier New" panose="02070309020205020404" pitchFamily="49" charset="0"/>
              </a:rPr>
              <a:t> využiť na odkazy. Samotné načítanie obrázku je cez príkaz </a:t>
            </a:r>
            <a:r>
              <a:rPr lang="en-US" b="1" dirty="0">
                <a:cs typeface="Courier New" panose="02070309020205020404" pitchFamily="49" charset="0"/>
              </a:rPr>
              <a:t>\</a:t>
            </a:r>
            <a:r>
              <a:rPr lang="en-US" b="1" dirty="0" err="1">
                <a:cs typeface="Courier New" panose="02070309020205020404" pitchFamily="49" charset="0"/>
              </a:rPr>
              <a:t>includegraphics</a:t>
            </a:r>
            <a:r>
              <a:rPr lang="en-US" b="1" dirty="0">
                <a:cs typeface="Courier New" panose="02070309020205020404" pitchFamily="49" charset="0"/>
              </a:rPr>
              <a:t>, </a:t>
            </a:r>
            <a:r>
              <a:rPr lang="en-US" b="1" dirty="0" err="1">
                <a:cs typeface="Courier New" panose="02070309020205020404" pitchFamily="49" charset="0"/>
              </a:rPr>
              <a:t>kde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parametre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pred</a:t>
            </a:r>
            <a:r>
              <a:rPr lang="en-US" b="1" dirty="0">
                <a:cs typeface="Courier New" panose="02070309020205020404" pitchFamily="49" charset="0"/>
              </a:rPr>
              <a:t> m</a:t>
            </a:r>
            <a:r>
              <a:rPr lang="sk-SK" b="1" dirty="0" err="1">
                <a:cs typeface="Courier New" panose="02070309020205020404" pitchFamily="49" charset="0"/>
              </a:rPr>
              <a:t>ôžu</a:t>
            </a:r>
            <a:r>
              <a:rPr lang="sk-SK" b="1" dirty="0">
                <a:cs typeface="Courier New" panose="02070309020205020404" pitchFamily="49" charset="0"/>
              </a:rPr>
              <a:t> definovať veľkosť.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\includegraphics[width=5cm]{OBRAZOK1_1}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obrazok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odkaznaobrazok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90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Jazyk</a:t>
            </a:r>
            <a:r>
              <a:rPr lang="en-US" dirty="0"/>
              <a:t> </a:t>
            </a:r>
            <a:r>
              <a:rPr lang="sk-SK" dirty="0"/>
              <a:t>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Pozn</a:t>
            </a:r>
            <a:r>
              <a:rPr lang="sk-SK" b="1" dirty="0" err="1">
                <a:cs typeface="Courier New" panose="02070309020205020404" pitchFamily="49" charset="0"/>
              </a:rPr>
              <a:t>ámky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ako</a:t>
            </a:r>
            <a:r>
              <a:rPr lang="hu-HU" b="1" dirty="0">
                <a:cs typeface="Courier New" panose="02070309020205020404" pitchFamily="49" charset="0"/>
              </a:rPr>
              <a:t> v </a:t>
            </a:r>
            <a:r>
              <a:rPr lang="hu-HU" b="1" dirty="0" err="1">
                <a:cs typeface="Courier New" panose="02070309020205020404" pitchFamily="49" charset="0"/>
              </a:rPr>
              <a:t>Matlabe</a:t>
            </a:r>
            <a:r>
              <a:rPr lang="hu-HU" b="1" dirty="0">
                <a:cs typeface="Courier New" panose="02070309020205020404" pitchFamily="49" charset="0"/>
              </a:rPr>
              <a:t>)</a:t>
            </a: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poznamka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err="1">
                <a:cs typeface="Courier New" panose="02070309020205020404" pitchFamily="49" charset="0"/>
              </a:rPr>
              <a:t>Ukon</a:t>
            </a:r>
            <a:r>
              <a:rPr lang="sk-SK" b="1" dirty="0" err="1">
                <a:cs typeface="Courier New" panose="02070309020205020404" pitchFamily="49" charset="0"/>
              </a:rPr>
              <a:t>čenie</a:t>
            </a:r>
            <a:r>
              <a:rPr lang="sk-SK" b="1" dirty="0">
                <a:cs typeface="Courier New" panose="02070309020205020404" pitchFamily="49" charset="0"/>
              </a:rPr>
              <a:t> riadku netreba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nie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ako</a:t>
            </a:r>
            <a:r>
              <a:rPr lang="hu-HU" b="1" dirty="0">
                <a:cs typeface="Courier New" panose="02070309020205020404" pitchFamily="49" charset="0"/>
              </a:rPr>
              <a:t> v C/</a:t>
            </a:r>
            <a:r>
              <a:rPr lang="hu-HU" b="1" dirty="0" err="1">
                <a:cs typeface="Courier New" panose="02070309020205020404" pitchFamily="49" charset="0"/>
              </a:rPr>
              <a:t>C</a:t>
            </a:r>
            <a:r>
              <a:rPr lang="hu-HU" b="1" dirty="0">
                <a:cs typeface="Courier New" panose="02070309020205020404" pitchFamily="49" charset="0"/>
              </a:rPr>
              <a:t>++).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solidFill>
                  <a:srgbClr val="5F5F5F"/>
                </a:solidFill>
                <a:cs typeface="Courier New" panose="02070309020205020404" pitchFamily="49" charset="0"/>
              </a:rPr>
              <a:t>Vonkajšie knižnice sú v názvosloví </a:t>
            </a:r>
            <a:r>
              <a:rPr lang="sk-SK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LaTeXu</a:t>
            </a:r>
            <a:r>
              <a:rPr lang="sk-SK" b="1" dirty="0">
                <a:solidFill>
                  <a:srgbClr val="5F5F5F"/>
                </a:solidFill>
                <a:cs typeface="Courier New" panose="02070309020205020404" pitchFamily="49" charset="0"/>
              </a:rPr>
              <a:t> balíčky 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(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package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) a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zavoláme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ich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pred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začiatkom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dokumentu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ako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sk-SK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ík</a:t>
            </a: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[parameter]{</a:t>
            </a:r>
            <a:r>
              <a:rPr lang="en-US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sk-SK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ík</a:t>
            </a:r>
            <a:r>
              <a:rPr lang="en-US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solidFill>
                <a:srgbClr val="5F5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LaTeX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automaticky</a:t>
            </a:r>
            <a:r>
              <a:rPr lang="hu-HU" b="1" dirty="0">
                <a:solidFill>
                  <a:srgbClr val="5F5F5F"/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in</a:t>
            </a:r>
            <a:r>
              <a:rPr lang="sk-SK" b="1" dirty="0" err="1">
                <a:solidFill>
                  <a:srgbClr val="5F5F5F"/>
                </a:solidFill>
                <a:cs typeface="Courier New" panose="02070309020205020404" pitchFamily="49" charset="0"/>
              </a:rPr>
              <a:t>štaluje</a:t>
            </a:r>
            <a:r>
              <a:rPr lang="sk-SK" b="1" dirty="0">
                <a:solidFill>
                  <a:srgbClr val="5F5F5F"/>
                </a:solidFill>
                <a:cs typeface="Courier New" panose="02070309020205020404" pitchFamily="49" charset="0"/>
              </a:rPr>
              <a:t> vonkajšie balíčky, stačí zavolať. </a:t>
            </a:r>
            <a:endParaRPr lang="en-US" b="1" dirty="0">
              <a:solidFill>
                <a:srgbClr val="5F5F5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91680" y="2708920"/>
            <a:ext cx="216024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91589" y="2780928"/>
            <a:ext cx="41620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98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Obrázky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Odkazovat</a:t>
            </a:r>
            <a:r>
              <a:rPr lang="sk-SK" b="1" dirty="0">
                <a:cs typeface="Courier New" panose="02070309020205020404" pitchFamily="49" charset="0"/>
              </a:rPr>
              <a:t> na </a:t>
            </a:r>
            <a:r>
              <a:rPr lang="sk-SK" b="1" dirty="0" err="1">
                <a:cs typeface="Courier New" panose="02070309020205020404" pitchFamily="49" charset="0"/>
              </a:rPr>
              <a:t>obrazky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mozeme</a:t>
            </a:r>
            <a:r>
              <a:rPr lang="sk-SK" b="1" dirty="0">
                <a:cs typeface="Courier New" panose="02070309020205020404" pitchFamily="49" charset="0"/>
              </a:rPr>
              <a:t> potom cez:</a:t>
            </a:r>
          </a:p>
          <a:p>
            <a:pPr marL="0" indent="0">
              <a:buNone/>
            </a:pP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Odkazovat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mozem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obrazok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Obr. \ref{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odkaznaobrazok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pPr marL="0" indent="0">
              <a:buNone/>
            </a:pPr>
            <a:r>
              <a:rPr lang="pl-PL" b="1" dirty="0">
                <a:cs typeface="Courier New" panose="02070309020205020404" pitchFamily="49" charset="0"/>
              </a:rPr>
              <a:t>Ak </a:t>
            </a:r>
            <a:r>
              <a:rPr lang="pl-PL" b="1" dirty="0" err="1">
                <a:cs typeface="Courier New" panose="02070309020205020404" pitchFamily="49" charset="0"/>
              </a:rPr>
              <a:t>chcete</a:t>
            </a:r>
            <a:r>
              <a:rPr lang="pl-PL" b="1" dirty="0">
                <a:cs typeface="Courier New" panose="02070309020205020404" pitchFamily="49" charset="0"/>
              </a:rPr>
              <a:t> pod-</a:t>
            </a:r>
            <a:r>
              <a:rPr lang="pl-PL" b="1" dirty="0" err="1">
                <a:cs typeface="Courier New" panose="02070309020205020404" pitchFamily="49" charset="0"/>
              </a:rPr>
              <a:t>obrazky</a:t>
            </a:r>
            <a:r>
              <a:rPr lang="pl-PL" b="1" dirty="0">
                <a:cs typeface="Courier New" panose="02070309020205020404" pitchFamily="49" charset="0"/>
              </a:rPr>
              <a:t> </a:t>
            </a:r>
            <a:r>
              <a:rPr lang="hu-HU" b="1" dirty="0">
                <a:cs typeface="Courier New" panose="02070309020205020404" pitchFamily="49" charset="0"/>
              </a:rPr>
              <a:t>(a, b</a:t>
            </a:r>
            <a:r>
              <a:rPr lang="en-US" b="1" dirty="0">
                <a:cs typeface="Courier New" panose="02070309020205020404" pitchFamily="49" charset="0"/>
              </a:rPr>
              <a:t>) </a:t>
            </a:r>
            <a:r>
              <a:rPr lang="en-US" b="1" dirty="0" err="1">
                <a:cs typeface="Courier New" panose="02070309020205020404" pitchFamily="49" charset="0"/>
              </a:rPr>
              <a:t>tak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musite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pouzivat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balik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sk-SK" b="1" dirty="0">
                <a:cs typeface="Courier New" panose="02070309020205020404" pitchFamily="49" charset="0"/>
              </a:rPr>
              <a:t>„</a:t>
            </a:r>
            <a:r>
              <a:rPr lang="sk-SK" b="1" dirty="0" err="1">
                <a:cs typeface="Courier New" panose="02070309020205020404" pitchFamily="49" charset="0"/>
              </a:rPr>
              <a:t>subfigure</a:t>
            </a:r>
            <a:r>
              <a:rPr lang="sk-SK" b="1" dirty="0">
                <a:cs typeface="Courier New" panose="02070309020205020404" pitchFamily="49" charset="0"/>
              </a:rPr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413627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Extrémne silnou stránkou </a:t>
            </a:r>
            <a:r>
              <a:rPr lang="sk-SK" b="1" dirty="0" err="1">
                <a:cs typeface="Courier New" panose="02070309020205020404" pitchFamily="49" charset="0"/>
              </a:rPr>
              <a:t>LaTeXu</a:t>
            </a:r>
            <a:r>
              <a:rPr lang="sk-SK" b="1" dirty="0">
                <a:cs typeface="Courier New" panose="02070309020205020404" pitchFamily="49" charset="0"/>
              </a:rPr>
              <a:t> sú citácie a bibliografia. LaTeX to spravuje automaticky, čísluje automaticky aj formátuje automaticky.</a:t>
            </a:r>
          </a:p>
        </p:txBody>
      </p:sp>
    </p:spTree>
    <p:extLst>
      <p:ext uri="{BB962C8B-B14F-4D97-AF65-F5344CB8AC3E}">
        <p14:creationId xmlns:p14="http://schemas.microsoft.com/office/powerpoint/2010/main" val="1899838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Bibliografická databáza je súbor </a:t>
            </a:r>
            <a:r>
              <a:rPr lang="en-US" b="1" dirty="0">
                <a:cs typeface="Courier New" panose="02070309020205020404" pitchFamily="49" charset="0"/>
              </a:rPr>
              <a:t>“*.bib”. </a:t>
            </a:r>
            <a:r>
              <a:rPr lang="en-US" b="1" dirty="0" err="1">
                <a:cs typeface="Courier New" panose="02070309020205020404" pitchFamily="49" charset="0"/>
              </a:rPr>
              <a:t>Datab</a:t>
            </a:r>
            <a:r>
              <a:rPr lang="sk-SK" b="1" dirty="0" err="1">
                <a:cs typeface="Courier New" panose="02070309020205020404" pitchFamily="49" charset="0"/>
              </a:rPr>
              <a:t>ázu</a:t>
            </a:r>
            <a:r>
              <a:rPr lang="sk-SK" b="1" dirty="0">
                <a:cs typeface="Courier New" panose="02070309020205020404" pitchFamily="49" charset="0"/>
              </a:rPr>
              <a:t> netreba písať  v poradí a nie všetky záznamy musí LaTeX nutne využívať. </a:t>
            </a:r>
            <a:r>
              <a:rPr lang="sk-SK" b="1" dirty="0" err="1">
                <a:cs typeface="Courier New" panose="02070309020205020404" pitchFamily="49" charset="0"/>
              </a:rPr>
              <a:t>Príkad</a:t>
            </a:r>
            <a:r>
              <a:rPr lang="sk-SK" b="1" dirty="0">
                <a:cs typeface="Courier New" panose="02070309020205020404" pitchFamily="49" charset="0"/>
              </a:rPr>
              <a:t> na knihu: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Kniha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ook{Eykhoff84,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= {P.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Eykhoff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= {System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Willey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and Sons},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= {1984},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= {London},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ISBN      = {},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69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Príkad</a:t>
            </a:r>
            <a:r>
              <a:rPr lang="sk-SK" b="1" dirty="0">
                <a:cs typeface="Courier New" panose="02070309020205020404" pitchFamily="49" charset="0"/>
              </a:rPr>
              <a:t> na článok v časopise: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Clanok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casopise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@ARTICLE{Far90,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{J.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Farison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and S. Kolla},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Asymptotic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stability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discrete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uncertainties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journal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{IEEE Trans. of Auto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.},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 {1990},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{35},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	{2},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{382-384},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973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 err="1">
                <a:cs typeface="Courier New" panose="02070309020205020404" pitchFamily="49" charset="0"/>
              </a:rPr>
              <a:t>Príkad</a:t>
            </a:r>
            <a:r>
              <a:rPr lang="sk-SK" b="1" dirty="0">
                <a:cs typeface="Courier New" panose="02070309020205020404" pitchFamily="49" charset="0"/>
              </a:rPr>
              <a:t> na </a:t>
            </a:r>
            <a:r>
              <a:rPr lang="sk-SK" b="1" dirty="0" err="1">
                <a:cs typeface="Courier New" panose="02070309020205020404" pitchFamily="49" charset="0"/>
              </a:rPr>
              <a:t>webstránku</a:t>
            </a:r>
            <a:r>
              <a:rPr lang="sk-SK" b="1" dirty="0">
                <a:cs typeface="Courier New" panose="02070309020205020404" pitchFamily="49" charset="0"/>
              </a:rPr>
              <a:t>, software </a:t>
            </a:r>
            <a:r>
              <a:rPr lang="sk-SK" b="1" dirty="0" err="1">
                <a:cs typeface="Courier New" panose="02070309020205020404" pitchFamily="49" charset="0"/>
              </a:rPr>
              <a:t>etc</a:t>
            </a:r>
            <a:r>
              <a:rPr lang="sk-SK" b="1" dirty="0">
                <a:cs typeface="Courier New" panose="02070309020205020404" pitchFamily="49" charset="0"/>
              </a:rPr>
              <a:t>.: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Webstranka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manual, podobne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nezoraditelne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veci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@MISC{MatlabRECURSIVE2014,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{{The Mathworks}},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Center, System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Toolbox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Input-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howpublished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User's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manual. Online.},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 {2014},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 {3.7.2014, \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{http://www.mathworks.com/help/ident/ug/algorithms-for-recursive-estimation.html}},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380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Mnoho vedeckých zdrojov umožňuje stiahnutie citácie: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56292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485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Bibliografická databáza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7016" y="980728"/>
            <a:ext cx="8785225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Latex musí vedieť akým štýlom musí vygenerovať citácie a referencie, napríklad: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abbrv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Na miesto kde dáme 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nazovsuboru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Vygeneruje LaTeX bibliografiu. Odkázať na literatúru môžeme pomocou príkazu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\cite{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mojeoznacenie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z </a:t>
            </a:r>
            <a:r>
              <a:rPr lang="en-US" b="1" dirty="0" err="1">
                <a:cs typeface="Courier New" panose="02070309020205020404" pitchFamily="49" charset="0"/>
              </a:rPr>
              <a:t>datab</a:t>
            </a:r>
            <a:r>
              <a:rPr lang="sk-SK" b="1" dirty="0" err="1">
                <a:cs typeface="Courier New" panose="02070309020205020404" pitchFamily="49" charset="0"/>
              </a:rPr>
              <a:t>ázy</a:t>
            </a:r>
            <a:r>
              <a:rPr lang="sk-SK" b="1" dirty="0">
                <a:cs typeface="Courier New" panose="02070309020205020404" pitchFamily="49" charset="0"/>
              </a:rPr>
              <a:t>. Citácia je vždy súčasťou vety. Citovať môžeme viacero zdrojov aj naraz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\cite{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zdroj1,zdroj2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59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Skratky pre odkazy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cs typeface="Courier New" panose="02070309020205020404" pitchFamily="49" charset="0"/>
              </a:rPr>
              <a:t>V</a:t>
            </a:r>
            <a:r>
              <a:rPr lang="sk-SK" b="1" dirty="0" err="1">
                <a:cs typeface="Courier New" panose="02070309020205020404" pitchFamily="49" charset="0"/>
              </a:rPr>
              <a:t>ýrazy</a:t>
            </a:r>
            <a:r>
              <a:rPr lang="sk-SK" b="1" dirty="0">
                <a:cs typeface="Courier New" panose="02070309020205020404" pitchFamily="49" charset="0"/>
              </a:rPr>
              <a:t> Kapitola, Podkapitola, Obrázok, Tabuľka, Rovnica vypíšeme iba v prípade že to je na začiatku vety:</a:t>
            </a: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Kapitola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\ref{kap5}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predstav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í...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tieto výrazy sú niekde inde ako na začiatku vety, používame skratky: Kap., </a:t>
            </a:r>
            <a:r>
              <a:rPr lang="hu-HU" b="1" dirty="0">
                <a:cs typeface="Courier New" panose="02070309020205020404" pitchFamily="49" charset="0"/>
              </a:rPr>
              <a:t>(Kap. aj </a:t>
            </a:r>
            <a:r>
              <a:rPr lang="hu-HU" b="1" dirty="0" err="1">
                <a:cs typeface="Courier New" panose="02070309020205020404" pitchFamily="49" charset="0"/>
              </a:rPr>
              <a:t>pre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podkapitoly</a:t>
            </a:r>
            <a:r>
              <a:rPr lang="hu-HU" b="1" dirty="0">
                <a:cs typeface="Courier New" panose="02070309020205020404" pitchFamily="49" charset="0"/>
              </a:rPr>
              <a:t>), Obr., Tab., </a:t>
            </a:r>
            <a:r>
              <a:rPr lang="hu-HU" b="1" dirty="0" err="1">
                <a:cs typeface="Courier New" panose="02070309020205020404" pitchFamily="49" charset="0"/>
              </a:rPr>
              <a:t>Rov</a:t>
            </a:r>
            <a:r>
              <a:rPr lang="hu-HU" b="1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Videli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v Kap.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\ref{kap5}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že...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68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Pomlčníky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Typografia pozná tri druhy </a:t>
            </a:r>
            <a:r>
              <a:rPr lang="sk-SK" b="1" dirty="0" err="1">
                <a:cs typeface="Courier New" panose="02070309020205020404" pitchFamily="49" charset="0"/>
              </a:rPr>
              <a:t>pomlčníkov</a:t>
            </a:r>
            <a:r>
              <a:rPr lang="sk-SK" b="1" dirty="0">
                <a:cs typeface="Courier New" panose="02070309020205020404" pitchFamily="49" charset="0"/>
              </a:rPr>
              <a:t>: </a:t>
            </a:r>
          </a:p>
          <a:p>
            <a:r>
              <a:rPr lang="sk-SK" b="1" dirty="0">
                <a:cs typeface="Courier New" panose="02070309020205020404" pitchFamily="49" charset="0"/>
              </a:rPr>
              <a:t>klasický </a:t>
            </a:r>
            <a:r>
              <a:rPr lang="sk-SK" b="1" dirty="0" err="1">
                <a:cs typeface="Courier New" panose="02070309020205020404" pitchFamily="49" charset="0"/>
              </a:rPr>
              <a:t>pomlčník</a:t>
            </a:r>
            <a:r>
              <a:rPr lang="sk-SK" b="1" dirty="0">
                <a:cs typeface="Courier New" panose="02070309020205020404" pitchFamily="49" charset="0"/>
              </a:rPr>
              <a:t>, - </a:t>
            </a:r>
          </a:p>
          <a:p>
            <a:r>
              <a:rPr lang="hu-HU" b="1" dirty="0" err="1">
                <a:cs typeface="Courier New" panose="02070309020205020404" pitchFamily="49" charset="0"/>
              </a:rPr>
              <a:t>dlh</a:t>
            </a:r>
            <a:r>
              <a:rPr lang="sk-SK" b="1" dirty="0" err="1">
                <a:cs typeface="Courier New" panose="02070309020205020404" pitchFamily="49" charset="0"/>
              </a:rPr>
              <a:t>ší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en-dash</a:t>
            </a:r>
            <a:r>
              <a:rPr lang="hu-HU" b="1" dirty="0">
                <a:cs typeface="Courier New" panose="02070309020205020404" pitchFamily="49" charset="0"/>
              </a:rPr>
              <a:t> --, </a:t>
            </a:r>
            <a:r>
              <a:rPr lang="hu-HU" b="1" dirty="0" err="1">
                <a:cs typeface="Courier New" panose="02070309020205020404" pitchFamily="49" charset="0"/>
              </a:rPr>
              <a:t>pre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rozsahy</a:t>
            </a:r>
            <a:r>
              <a:rPr lang="hu-HU" b="1" dirty="0">
                <a:cs typeface="Courier New" panose="02070309020205020404" pitchFamily="49" charset="0"/>
              </a:rPr>
              <a:t> (5—10, 2000—2005,</a:t>
            </a:r>
            <a:r>
              <a:rPr lang="hu-HU" b="1" dirty="0" err="1">
                <a:cs typeface="Courier New" panose="02070309020205020404" pitchFamily="49" charset="0"/>
              </a:rPr>
              <a:t>hore</a:t>
            </a:r>
            <a:r>
              <a:rPr lang="hu-HU" b="1" dirty="0">
                <a:cs typeface="Courier New" panose="02070309020205020404" pitchFamily="49" charset="0"/>
              </a:rPr>
              <a:t>—</a:t>
            </a:r>
            <a:r>
              <a:rPr lang="hu-HU" b="1" dirty="0" err="1">
                <a:cs typeface="Courier New" panose="02070309020205020404" pitchFamily="49" charset="0"/>
              </a:rPr>
              <a:t>dole</a:t>
            </a:r>
            <a:r>
              <a:rPr lang="hu-HU" b="1" dirty="0">
                <a:cs typeface="Courier New" panose="02070309020205020404" pitchFamily="49" charset="0"/>
              </a:rPr>
              <a:t>)</a:t>
            </a:r>
          </a:p>
          <a:p>
            <a:r>
              <a:rPr lang="hu-HU" b="1" dirty="0" err="1">
                <a:cs typeface="Courier New" panose="02070309020205020404" pitchFamily="49" charset="0"/>
              </a:rPr>
              <a:t>Ešte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dlhší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em-dash</a:t>
            </a:r>
            <a:r>
              <a:rPr lang="hu-HU" b="1" dirty="0">
                <a:cs typeface="Courier New" panose="02070309020205020404" pitchFamily="49" charset="0"/>
              </a:rPr>
              <a:t> ---, </a:t>
            </a:r>
            <a:r>
              <a:rPr lang="hu-HU" b="1" dirty="0" err="1">
                <a:cs typeface="Courier New" panose="02070309020205020404" pitchFamily="49" charset="0"/>
              </a:rPr>
              <a:t>pre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vložené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myšlienky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vo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vete</a:t>
            </a:r>
            <a:r>
              <a:rPr lang="hu-HU" b="1" dirty="0">
                <a:cs typeface="Courier New" panose="02070309020205020404" pitchFamily="49" charset="0"/>
              </a:rPr>
              <a:t> ( </a:t>
            </a:r>
            <a:r>
              <a:rPr lang="hu-HU" b="1" dirty="0" err="1">
                <a:cs typeface="Courier New" panose="02070309020205020404" pitchFamily="49" charset="0"/>
              </a:rPr>
              <a:t>Bol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pekn</a:t>
            </a:r>
            <a:r>
              <a:rPr lang="sk-SK" b="1" dirty="0">
                <a:cs typeface="Courier New" panose="02070309020205020404" pitchFamily="49" charset="0"/>
              </a:rPr>
              <a:t>ý deň---síce včera pršalo---preto som išiel von.</a:t>
            </a:r>
            <a:r>
              <a:rPr lang="hu-HU" b="1" dirty="0">
                <a:cs typeface="Courier New" panose="02070309020205020404" pitchFamily="49" charset="0"/>
              </a:rPr>
              <a:t>)</a:t>
            </a:r>
          </a:p>
          <a:p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7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Slovník a pravopis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388" y="980728"/>
            <a:ext cx="878522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Súbor obsahuje slová v oddeľovanej forme. </a:t>
            </a:r>
            <a:r>
              <a:rPr lang="sk-SK" b="1" dirty="0" err="1">
                <a:cs typeface="Courier New" panose="02070309020205020404" pitchFamily="49" charset="0"/>
              </a:rPr>
              <a:t>Databazu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mozete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zmenit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napriklad</a:t>
            </a:r>
            <a:r>
              <a:rPr lang="sk-SK" b="1" dirty="0">
                <a:cs typeface="Courier New" panose="02070309020205020404" pitchFamily="49" charset="0"/>
              </a:rPr>
              <a:t> vo </a:t>
            </a:r>
            <a:r>
              <a:rPr lang="sk-SK" b="1" dirty="0" err="1">
                <a:cs typeface="Courier New" panose="02070309020205020404" pitchFamily="49" charset="0"/>
              </a:rPr>
              <a:t>WinEDT</a:t>
            </a:r>
            <a:r>
              <a:rPr lang="sk-SK" b="1" dirty="0">
                <a:cs typeface="Courier New" panose="02070309020205020404" pitchFamily="49" charset="0"/>
              </a:rPr>
              <a:t> cestou: </a:t>
            </a:r>
            <a:r>
              <a:rPr lang="sk-SK" b="1" dirty="0" err="1">
                <a:cs typeface="Courier New" panose="02070309020205020404" pitchFamily="49" charset="0"/>
              </a:rPr>
              <a:t>Spell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sk-SK" b="1" dirty="0" err="1">
                <a:cs typeface="Courier New" panose="02070309020205020404" pitchFamily="49" charset="0"/>
              </a:rPr>
              <a:t>Checking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 (Show Spell Check Dialog) &gt; Spell Check &gt; File (Dictionary Manager) &gt; Dictionary Manager</a:t>
            </a:r>
            <a:endParaRPr lang="hu-HU" b="1" dirty="0">
              <a:cs typeface="Courier New" panose="02070309020205020404" pitchFamily="49" charset="0"/>
            </a:endParaRPr>
          </a:p>
          <a:p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36812"/>
            <a:ext cx="5396264" cy="48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86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Na </a:t>
            </a:r>
            <a:r>
              <a:rPr lang="en-US" b="1" dirty="0" err="1">
                <a:cs typeface="Courier New" panose="02070309020205020404" pitchFamily="49" charset="0"/>
              </a:rPr>
              <a:t>za</a:t>
            </a:r>
            <a:r>
              <a:rPr lang="sk-SK" b="1" dirty="0" err="1">
                <a:cs typeface="Courier New" panose="02070309020205020404" pitchFamily="49" charset="0"/>
              </a:rPr>
              <a:t>čiatku</a:t>
            </a:r>
            <a:r>
              <a:rPr lang="sk-SK" b="1" dirty="0">
                <a:cs typeface="Courier New" panose="02070309020205020404" pitchFamily="49" charset="0"/>
              </a:rPr>
              <a:t> treba deklarovať aký dokument píšeme: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typdokumentu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Najčastejšie sú kniha – </a:t>
            </a:r>
            <a:r>
              <a:rPr lang="sk-SK" b="1" dirty="0" err="1">
                <a:cs typeface="Courier New" panose="02070309020205020404" pitchFamily="49" charset="0"/>
              </a:rPr>
              <a:t>book</a:t>
            </a:r>
            <a:r>
              <a:rPr lang="sk-SK" b="1" dirty="0">
                <a:cs typeface="Courier New" panose="02070309020205020404" pitchFamily="49" charset="0"/>
              </a:rPr>
              <a:t> – čo je použiteľné aj pre bakalárske a diplomové práce:</a:t>
            </a:r>
            <a:endParaRPr 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Alebo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vedeck</a:t>
            </a:r>
            <a:r>
              <a:rPr lang="sk-SK" b="1" dirty="0">
                <a:cs typeface="Courier New" panose="02070309020205020404" pitchFamily="49" charset="0"/>
              </a:rPr>
              <a:t>é články – </a:t>
            </a:r>
            <a:r>
              <a:rPr lang="sk-SK" b="1" dirty="0" err="1">
                <a:cs typeface="Courier New" panose="02070309020205020404" pitchFamily="49" charset="0"/>
              </a:rPr>
              <a:t>article</a:t>
            </a:r>
            <a:r>
              <a:rPr lang="sk-SK" b="1" dirty="0">
                <a:cs typeface="Courier New" panose="02070309020205020404" pitchFamily="49" charset="0"/>
              </a:rPr>
              <a:t>:</a:t>
            </a:r>
            <a:endParaRPr lang="hu-HU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{article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err="1">
                <a:cs typeface="Courier New" panose="02070309020205020404" pitchFamily="49" charset="0"/>
              </a:rPr>
              <a:t>Existuje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cs typeface="Courier New" panose="02070309020205020404" pitchFamily="49" charset="0"/>
              </a:rPr>
              <a:t>ešte</a:t>
            </a:r>
            <a:r>
              <a:rPr lang="hu-HU" b="1" dirty="0">
                <a:cs typeface="Courier New" panose="02070309020205020404" pitchFamily="49" charset="0"/>
              </a:rPr>
              <a:t>: </a:t>
            </a:r>
            <a:r>
              <a:rPr lang="hu-HU" b="1" dirty="0" err="1">
                <a:cs typeface="Courier New" panose="02070309020205020404" pitchFamily="49" charset="0"/>
              </a:rPr>
              <a:t>report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slides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memoir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letter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beamer</a:t>
            </a:r>
            <a:r>
              <a:rPr lang="hu-HU" b="1" dirty="0">
                <a:cs typeface="Courier New" panose="02070309020205020404" pitchFamily="49" charset="0"/>
              </a:rPr>
              <a:t>, </a:t>
            </a:r>
            <a:r>
              <a:rPr lang="hu-HU" b="1" dirty="0" err="1">
                <a:cs typeface="Courier New" panose="02070309020205020404" pitchFamily="49" charset="0"/>
              </a:rPr>
              <a:t>proc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8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Začiatok a koniec</a:t>
            </a:r>
            <a:r>
              <a:rPr lang="en-US" dirty="0"/>
              <a:t> </a:t>
            </a:r>
            <a:r>
              <a:rPr lang="en-US" dirty="0" err="1"/>
              <a:t>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Obsah dokumentu píšeme do prostredia „</a:t>
            </a:r>
            <a:r>
              <a:rPr lang="sk-SK" b="1" dirty="0" err="1">
                <a:cs typeface="Courier New" panose="02070309020205020404" pitchFamily="49" charset="0"/>
              </a:rPr>
              <a:t>document</a:t>
            </a:r>
            <a:r>
              <a:rPr lang="sk-SK" b="1" dirty="0">
                <a:cs typeface="Courier New" panose="02070309020205020404" pitchFamily="49" charset="0"/>
              </a:rPr>
              <a:t>“, teda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Moja práca.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Minimálny dokument obsahuje typ dokumentu a prostredie „</a:t>
            </a:r>
            <a:r>
              <a:rPr lang="sk-SK" b="1" dirty="0" err="1">
                <a:cs typeface="Courier New" panose="02070309020205020404" pitchFamily="49" charset="0"/>
              </a:rPr>
              <a:t>document</a:t>
            </a:r>
            <a:r>
              <a:rPr lang="sk-SK" b="1" dirty="0">
                <a:cs typeface="Courier New" panose="02070309020205020404" pitchFamily="49" charset="0"/>
              </a:rPr>
              <a:t>“: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Pred</a:t>
            </a:r>
            <a:r>
              <a:rPr lang="en-US" b="1" dirty="0">
                <a:cs typeface="Courier New" panose="02070309020205020404" pitchFamily="49" charset="0"/>
              </a:rPr>
              <a:t> t</a:t>
            </a:r>
            <a:r>
              <a:rPr lang="sk-SK" b="1" dirty="0" err="1">
                <a:cs typeface="Courier New" panose="02070309020205020404" pitchFamily="49" charset="0"/>
              </a:rPr>
              <a:t>ou</a:t>
            </a:r>
            <a:r>
              <a:rPr lang="sk-SK" b="1" dirty="0">
                <a:cs typeface="Courier New" panose="02070309020205020404" pitchFamily="49" charset="0"/>
              </a:rPr>
              <a:t> časťou je </a:t>
            </a:r>
            <a:r>
              <a:rPr lang="sk-SK" b="1" dirty="0" err="1">
                <a:cs typeface="Courier New" panose="02070309020205020404" pitchFamily="49" charset="0"/>
              </a:rPr>
              <a:t>preambulum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preamble</a:t>
            </a:r>
            <a:r>
              <a:rPr lang="hu-HU" b="1" dirty="0">
                <a:cs typeface="Courier New" panose="02070309020205020404" pitchFamily="49" charset="0"/>
              </a:rPr>
              <a:t>)</a:t>
            </a: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Preambulum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baliky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LaTeX je super.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formátovanie textu: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Text píšeme súvisle bez ohľadu na budúce formátovanie. Koniec riadku rieši LaTeX automaticky.</a:t>
            </a:r>
            <a:br>
              <a:rPr lang="sk-SK" b="1" dirty="0">
                <a:cs typeface="Courier New" panose="02070309020205020404" pitchFamily="49" charset="0"/>
              </a:rPr>
            </a:br>
            <a:br>
              <a:rPr lang="sk-SK" b="1" dirty="0">
                <a:cs typeface="Courier New" panose="02070309020205020404" pitchFamily="49" charset="0"/>
              </a:rPr>
            </a:br>
            <a:r>
              <a:rPr lang="sk-SK" b="1" dirty="0">
                <a:cs typeface="Courier New" panose="02070309020205020404" pitchFamily="49" charset="0"/>
              </a:rPr>
              <a:t>Medzeru samozrejme berie do úvahy, extra medzeru ale ignoruje: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To isté.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To    isté.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To            isté.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formátovanie textu: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Ak začíname nový paragraf , vynecháme prázdny riadok: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Text paragrafu  1.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Text paragrafu 2.</a:t>
            </a: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cs typeface="Courier New" panose="02070309020205020404" pitchFamily="49" charset="0"/>
              </a:rPr>
              <a:t>Tabulátor </a:t>
            </a:r>
            <a:r>
              <a:rPr lang="hu-HU" b="1" dirty="0">
                <a:cs typeface="Courier New" panose="02070309020205020404" pitchFamily="49" charset="0"/>
              </a:rPr>
              <a:t>(</a:t>
            </a:r>
            <a:r>
              <a:rPr lang="hu-HU" b="1" dirty="0" err="1">
                <a:cs typeface="Courier New" panose="02070309020205020404" pitchFamily="49" charset="0"/>
              </a:rPr>
              <a:t>indenting</a:t>
            </a:r>
            <a:r>
              <a:rPr lang="hu-HU" b="1" dirty="0">
                <a:cs typeface="Courier New" panose="02070309020205020404" pitchFamily="49" charset="0"/>
              </a:rPr>
              <a:t>) </a:t>
            </a:r>
            <a:r>
              <a:rPr lang="hu-HU" b="1" dirty="0" err="1">
                <a:cs typeface="Courier New" panose="02070309020205020404" pitchFamily="49" charset="0"/>
              </a:rPr>
              <a:t>rie</a:t>
            </a:r>
            <a:r>
              <a:rPr lang="sk-SK" b="1" dirty="0">
                <a:cs typeface="Courier New" panose="02070309020205020404" pitchFamily="49" charset="0"/>
              </a:rPr>
              <a:t>ši LaTeX automaticky.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6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formátovanie textu: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Form</a:t>
            </a:r>
            <a:r>
              <a:rPr lang="sk-SK" b="1" dirty="0" err="1">
                <a:cs typeface="Courier New" panose="02070309020205020404" pitchFamily="49" charset="0"/>
              </a:rPr>
              <a:t>átovanie</a:t>
            </a:r>
            <a:r>
              <a:rPr lang="sk-SK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p</a:t>
            </a:r>
            <a:r>
              <a:rPr lang="sk-SK" b="1" dirty="0" err="1">
                <a:cs typeface="Courier New" panose="02070309020205020404" pitchFamily="49" charset="0"/>
              </a:rPr>
              <a:t>ísmena</a:t>
            </a:r>
            <a:r>
              <a:rPr lang="sk-SK" b="1" dirty="0">
                <a:cs typeface="Courier New" panose="02070309020205020404" pitchFamily="49" charset="0"/>
              </a:rPr>
              <a:t> používame v LaTeX iba zriedkavo, radšej na to zabudnúť. Keď je treba, tak hrubé písmo je „</a:t>
            </a:r>
            <a:r>
              <a:rPr lang="sk-SK" b="1" dirty="0" err="1">
                <a:cs typeface="Courier New" panose="02070309020205020404" pitchFamily="49" charset="0"/>
              </a:rPr>
              <a:t>bold</a:t>
            </a:r>
            <a:r>
              <a:rPr lang="sk-SK" b="1" dirty="0">
                <a:cs typeface="Courier New" panose="02070309020205020404" pitchFamily="49" charset="0"/>
              </a:rPr>
              <a:t> font“, teda 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{\bf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hruby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text}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Sikmy</a:t>
            </a:r>
            <a:r>
              <a:rPr lang="en-US" b="1" dirty="0">
                <a:cs typeface="Courier New" panose="02070309020205020404" pitchFamily="49" charset="0"/>
              </a:rPr>
              <a:t> font </a:t>
            </a:r>
            <a:r>
              <a:rPr lang="en-US" b="1" dirty="0" err="1">
                <a:cs typeface="Courier New" panose="02070309020205020404" pitchFamily="49" charset="0"/>
              </a:rPr>
              <a:t>dostaneme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pomocou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prikazu</a:t>
            </a:r>
            <a:r>
              <a:rPr lang="en-US" b="1" dirty="0">
                <a:cs typeface="Courier New" panose="02070309020205020404" pitchFamily="49" charset="0"/>
              </a:rPr>
              <a:t> \</a:t>
            </a:r>
            <a:r>
              <a:rPr lang="en-US" b="1" dirty="0" err="1">
                <a:cs typeface="Courier New" panose="02070309020205020404" pitchFamily="49" charset="0"/>
              </a:rPr>
              <a:t>emph</a:t>
            </a:r>
            <a:r>
              <a:rPr lang="en-US" b="1" dirty="0">
                <a:cs typeface="Courier New" panose="02070309020205020404" pitchFamily="49" charset="0"/>
              </a:rPr>
              <a:t>{</a:t>
            </a:r>
            <a:r>
              <a:rPr lang="en-US" b="1" dirty="0" err="1">
                <a:cs typeface="Courier New" panose="02070309020205020404" pitchFamily="49" charset="0"/>
              </a:rPr>
              <a:t>asdasd</a:t>
            </a:r>
            <a:r>
              <a:rPr lang="en-US" b="1" dirty="0">
                <a:cs typeface="Courier New" panose="02070309020205020404" pitchFamily="49" charset="0"/>
              </a:rPr>
              <a:t>} </a:t>
            </a:r>
            <a:r>
              <a:rPr lang="en-US" b="1" dirty="0" err="1">
                <a:cs typeface="Courier New" panose="02070309020205020404" pitchFamily="49" charset="0"/>
              </a:rPr>
              <a:t>ktor</a:t>
            </a:r>
            <a:r>
              <a:rPr lang="sk-SK" b="1" dirty="0">
                <a:cs typeface="Courier New" panose="02070309020205020404" pitchFamily="49" charset="0"/>
              </a:rPr>
              <a:t>ý </a:t>
            </a:r>
            <a:r>
              <a:rPr lang="en-US" dirty="0">
                <a:cs typeface="Courier New" panose="02070309020205020404" pitchFamily="49" charset="0"/>
              </a:rPr>
              <a:t>\</a:t>
            </a:r>
            <a:r>
              <a:rPr lang="en-US" dirty="0" err="1">
                <a:cs typeface="Courier New" panose="02070309020205020404" pitchFamily="49" charset="0"/>
              </a:rPr>
              <a:t>emph</a:t>
            </a:r>
            <a:r>
              <a:rPr lang="en-US" dirty="0">
                <a:cs typeface="Courier New" panose="02070309020205020404" pitchFamily="49" charset="0"/>
              </a:rPr>
              <a:t>{</a:t>
            </a:r>
            <a:r>
              <a:rPr lang="en-US" dirty="0" err="1">
                <a:cs typeface="Courier New" panose="02070309020205020404" pitchFamily="49" charset="0"/>
              </a:rPr>
              <a:t>dolezite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slovo</a:t>
            </a:r>
            <a:r>
              <a:rPr lang="en-US" dirty="0">
                <a:cs typeface="Courier New" panose="02070309020205020404" pitchFamily="49" charset="0"/>
              </a:rPr>
              <a:t>}</a:t>
            </a: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Dec.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LaTeX Seminár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83D1-3F28-4854-B4AE-D4A71392F4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75518"/>
      </p:ext>
    </p:extLst>
  </p:cSld>
  <p:clrMapOvr>
    <a:masterClrMapping/>
  </p:clrMapOvr>
</p:sld>
</file>

<file path=ppt/theme/theme1.xml><?xml version="1.0" encoding="utf-8"?>
<a:theme xmlns:a="http://schemas.openxmlformats.org/drawingml/2006/main" name="STU SjF">
  <a:themeElements>
    <a:clrScheme name="STU Sj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U SjF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 Sj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 Sj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 Sj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15629</TotalTime>
  <Words>3323</Words>
  <Application>Microsoft Office PowerPoint</Application>
  <PresentationFormat>On-screen Show (4:3)</PresentationFormat>
  <Paragraphs>506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Sansation</vt:lpstr>
      <vt:lpstr>Verdana</vt:lpstr>
      <vt:lpstr>Courier New</vt:lpstr>
      <vt:lpstr>Arial</vt:lpstr>
      <vt:lpstr>STU SjF</vt:lpstr>
      <vt:lpstr>LaTeX Seminár</vt:lpstr>
      <vt:lpstr>Základný súbor pre LaTeX</vt:lpstr>
      <vt:lpstr>Funkcie a prostredia v jazyku LaTeX</vt:lpstr>
      <vt:lpstr>Jazyk LaTeX</vt:lpstr>
      <vt:lpstr>Typ dokumentu</vt:lpstr>
      <vt:lpstr>Začiatok a koniec dokumentu</vt:lpstr>
      <vt:lpstr>Základné formátovanie textu:</vt:lpstr>
      <vt:lpstr>Základné formátovanie textu:</vt:lpstr>
      <vt:lpstr>Základné formátovanie textu:</vt:lpstr>
      <vt:lpstr>Slovenské znaky</vt:lpstr>
      <vt:lpstr>Slovenské znaky</vt:lpstr>
      <vt:lpstr>Poznámky pod čiarou</vt:lpstr>
      <vt:lpstr>Štruktúra dokumentu</vt:lpstr>
      <vt:lpstr>Názvoslovie súčasti dokumentu</vt:lpstr>
      <vt:lpstr>Odkazy štruktúra dokumentu</vt:lpstr>
      <vt:lpstr>Načítanie vonkajších súborov</vt:lpstr>
      <vt:lpstr>Spôsob písania rovníc</vt:lpstr>
      <vt:lpstr>Vymenovanie</vt:lpstr>
      <vt:lpstr>Slovenské znaky</vt:lpstr>
      <vt:lpstr>Slovenské znaky</vt:lpstr>
      <vt:lpstr>Spôsob písania rovníc</vt:lpstr>
      <vt:lpstr>Odkazovanie a označenie rovníc</vt:lpstr>
      <vt:lpstr>Odkazovanie a označenie rovníc</vt:lpstr>
      <vt:lpstr>Grécke písmená</vt:lpstr>
      <vt:lpstr>Grécke písmená</vt:lpstr>
      <vt:lpstr>Indexy</vt:lpstr>
      <vt:lpstr>Zlomky a zátvorky</vt:lpstr>
      <vt:lpstr>Zlomky a zátvorky</vt:lpstr>
      <vt:lpstr>Suma, integrál, atď.</vt:lpstr>
      <vt:lpstr>Suma, integrál, atď.</vt:lpstr>
      <vt:lpstr>Počítačový program</vt:lpstr>
      <vt:lpstr>Počítačový program</vt:lpstr>
      <vt:lpstr>Tabuľky</vt:lpstr>
      <vt:lpstr>Tabuľky</vt:lpstr>
      <vt:lpstr>Tabuľky</vt:lpstr>
      <vt:lpstr>Tabuľky</vt:lpstr>
      <vt:lpstr>Obrázky</vt:lpstr>
      <vt:lpstr>Obrázky</vt:lpstr>
      <vt:lpstr>Obrázky</vt:lpstr>
      <vt:lpstr>Obrázky</vt:lpstr>
      <vt:lpstr>Bibliografia</vt:lpstr>
      <vt:lpstr>Bibliografická databáza</vt:lpstr>
      <vt:lpstr>Bibliografická databáza</vt:lpstr>
      <vt:lpstr>Bibliografická databáza</vt:lpstr>
      <vt:lpstr>Bibliografická databáza</vt:lpstr>
      <vt:lpstr>Bibliografická databáza</vt:lpstr>
      <vt:lpstr>Skratky pre odkazy</vt:lpstr>
      <vt:lpstr>Pomlčníky</vt:lpstr>
      <vt:lpstr>Slovník a pravopis</vt:lpstr>
    </vt:vector>
  </TitlesOfParts>
  <Company>UAMAI, SJF,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Gergely Takács</dc:creator>
  <cp:lastModifiedBy>Gergely Takács</cp:lastModifiedBy>
  <cp:revision>573</cp:revision>
  <cp:lastPrinted>2016-02-01T09:34:54Z</cp:lastPrinted>
  <dcterms:created xsi:type="dcterms:W3CDTF">2010-06-02T09:35:14Z</dcterms:created>
  <dcterms:modified xsi:type="dcterms:W3CDTF">2019-12-16T12:45:40Z</dcterms:modified>
</cp:coreProperties>
</file>