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1EA7DD-44DC-4B39-8223-A8E439A127F5}"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C4C9924-BDAC-4F70-9BD0-00216C57B8B8}">
      <dgm:prSet/>
      <dgm:spPr/>
      <dgm:t>
        <a:bodyPr/>
        <a:lstStyle/>
        <a:p>
          <a:r>
            <a:rPr lang="ro-RO" b="1"/>
            <a:t>Context</a:t>
          </a:r>
          <a:r>
            <a:rPr lang="ro-RO"/>
            <a:t>: Orașele se confruntă cu diverse probleme ce necesită atenție rapidă din partea autorităților. În același timp, cetățenii își doresc să se implice și să aibă acces la informații esențiale despre comunitatea lor.</a:t>
          </a:r>
          <a:endParaRPr lang="en-US"/>
        </a:p>
      </dgm:t>
    </dgm:pt>
    <dgm:pt modelId="{20EF9834-CCFA-4664-A7AB-38AB6A53D5D0}" type="parTrans" cxnId="{CEEABE2E-1447-4AE3-A519-69462F7CF531}">
      <dgm:prSet/>
      <dgm:spPr/>
      <dgm:t>
        <a:bodyPr/>
        <a:lstStyle/>
        <a:p>
          <a:endParaRPr lang="en-US"/>
        </a:p>
      </dgm:t>
    </dgm:pt>
    <dgm:pt modelId="{1D1F78CF-1541-433D-9125-6F1232E70FDD}" type="sibTrans" cxnId="{CEEABE2E-1447-4AE3-A519-69462F7CF531}">
      <dgm:prSet/>
      <dgm:spPr/>
      <dgm:t>
        <a:bodyPr/>
        <a:lstStyle/>
        <a:p>
          <a:endParaRPr lang="en-US"/>
        </a:p>
      </dgm:t>
    </dgm:pt>
    <dgm:pt modelId="{C9723ED1-5747-41F0-811D-6892A07A7DD4}">
      <dgm:prSet/>
      <dgm:spPr/>
      <dgm:t>
        <a:bodyPr/>
        <a:lstStyle/>
        <a:p>
          <a:r>
            <a:rPr lang="ro-RO" b="1"/>
            <a:t>Scop</a:t>
          </a:r>
          <a:r>
            <a:rPr lang="ro-RO"/>
            <a:t>: Proiectul nostru răspunde nevoii de comunicare directă între cetățeni și administrația locală, oferind o platformă de raportare a problemelor, gestionare a evenimentelor comunitare, precum și servicii conexe.</a:t>
          </a:r>
          <a:endParaRPr lang="en-US"/>
        </a:p>
      </dgm:t>
    </dgm:pt>
    <dgm:pt modelId="{67B9C660-A51C-43B6-B4F9-80D6BBBCF4D9}" type="parTrans" cxnId="{6308FCB6-5290-405B-A20D-4D5931C7F4BF}">
      <dgm:prSet/>
      <dgm:spPr/>
      <dgm:t>
        <a:bodyPr/>
        <a:lstStyle/>
        <a:p>
          <a:endParaRPr lang="en-US"/>
        </a:p>
      </dgm:t>
    </dgm:pt>
    <dgm:pt modelId="{A512FA81-5FD3-47A5-90D3-3FC79BF256B7}" type="sibTrans" cxnId="{6308FCB6-5290-405B-A20D-4D5931C7F4BF}">
      <dgm:prSet/>
      <dgm:spPr/>
      <dgm:t>
        <a:bodyPr/>
        <a:lstStyle/>
        <a:p>
          <a:endParaRPr lang="en-US"/>
        </a:p>
      </dgm:t>
    </dgm:pt>
    <dgm:pt modelId="{19FA2AFB-089E-4BDB-BB36-0788A23F2D4E}" type="pres">
      <dgm:prSet presAssocID="{781EA7DD-44DC-4B39-8223-A8E439A127F5}" presName="hierChild1" presStyleCnt="0">
        <dgm:presLayoutVars>
          <dgm:chPref val="1"/>
          <dgm:dir/>
          <dgm:animOne val="branch"/>
          <dgm:animLvl val="lvl"/>
          <dgm:resizeHandles/>
        </dgm:presLayoutVars>
      </dgm:prSet>
      <dgm:spPr/>
    </dgm:pt>
    <dgm:pt modelId="{11281CA5-7CE1-44BB-A3AF-E0E311409C5A}" type="pres">
      <dgm:prSet presAssocID="{4C4C9924-BDAC-4F70-9BD0-00216C57B8B8}" presName="hierRoot1" presStyleCnt="0"/>
      <dgm:spPr/>
    </dgm:pt>
    <dgm:pt modelId="{CA8C0DB1-7FC3-4CC0-9DA7-EFC8E9FAB576}" type="pres">
      <dgm:prSet presAssocID="{4C4C9924-BDAC-4F70-9BD0-00216C57B8B8}" presName="composite" presStyleCnt="0"/>
      <dgm:spPr/>
    </dgm:pt>
    <dgm:pt modelId="{389AB7B4-0CED-4C2F-AB2D-D20A6AAA8E25}" type="pres">
      <dgm:prSet presAssocID="{4C4C9924-BDAC-4F70-9BD0-00216C57B8B8}" presName="background" presStyleLbl="node0" presStyleIdx="0" presStyleCnt="2"/>
      <dgm:spPr/>
    </dgm:pt>
    <dgm:pt modelId="{CE603369-52D6-4F45-8F2A-C9A4E77B107B}" type="pres">
      <dgm:prSet presAssocID="{4C4C9924-BDAC-4F70-9BD0-00216C57B8B8}" presName="text" presStyleLbl="fgAcc0" presStyleIdx="0" presStyleCnt="2">
        <dgm:presLayoutVars>
          <dgm:chPref val="3"/>
        </dgm:presLayoutVars>
      </dgm:prSet>
      <dgm:spPr/>
    </dgm:pt>
    <dgm:pt modelId="{F123FB04-9A17-460D-8824-FB5C83DB26DE}" type="pres">
      <dgm:prSet presAssocID="{4C4C9924-BDAC-4F70-9BD0-00216C57B8B8}" presName="hierChild2" presStyleCnt="0"/>
      <dgm:spPr/>
    </dgm:pt>
    <dgm:pt modelId="{A00E5761-7DDC-40BC-A7E5-8416C39AC362}" type="pres">
      <dgm:prSet presAssocID="{C9723ED1-5747-41F0-811D-6892A07A7DD4}" presName="hierRoot1" presStyleCnt="0"/>
      <dgm:spPr/>
    </dgm:pt>
    <dgm:pt modelId="{40541A3E-5F10-4D38-ABB2-E6F2B952D181}" type="pres">
      <dgm:prSet presAssocID="{C9723ED1-5747-41F0-811D-6892A07A7DD4}" presName="composite" presStyleCnt="0"/>
      <dgm:spPr/>
    </dgm:pt>
    <dgm:pt modelId="{1223634B-3F6C-4915-AF09-3E97394A290D}" type="pres">
      <dgm:prSet presAssocID="{C9723ED1-5747-41F0-811D-6892A07A7DD4}" presName="background" presStyleLbl="node0" presStyleIdx="1" presStyleCnt="2"/>
      <dgm:spPr/>
    </dgm:pt>
    <dgm:pt modelId="{1719C105-968E-4555-B03F-36EB7BFCDEE3}" type="pres">
      <dgm:prSet presAssocID="{C9723ED1-5747-41F0-811D-6892A07A7DD4}" presName="text" presStyleLbl="fgAcc0" presStyleIdx="1" presStyleCnt="2">
        <dgm:presLayoutVars>
          <dgm:chPref val="3"/>
        </dgm:presLayoutVars>
      </dgm:prSet>
      <dgm:spPr/>
    </dgm:pt>
    <dgm:pt modelId="{5C90B633-82B0-4212-947F-896813419AB0}" type="pres">
      <dgm:prSet presAssocID="{C9723ED1-5747-41F0-811D-6892A07A7DD4}" presName="hierChild2" presStyleCnt="0"/>
      <dgm:spPr/>
    </dgm:pt>
  </dgm:ptLst>
  <dgm:cxnLst>
    <dgm:cxn modelId="{CEEABE2E-1447-4AE3-A519-69462F7CF531}" srcId="{781EA7DD-44DC-4B39-8223-A8E439A127F5}" destId="{4C4C9924-BDAC-4F70-9BD0-00216C57B8B8}" srcOrd="0" destOrd="0" parTransId="{20EF9834-CCFA-4664-A7AB-38AB6A53D5D0}" sibTransId="{1D1F78CF-1541-433D-9125-6F1232E70FDD}"/>
    <dgm:cxn modelId="{BEA882B6-FEC6-4CDA-8E7D-60B720656225}" type="presOf" srcId="{781EA7DD-44DC-4B39-8223-A8E439A127F5}" destId="{19FA2AFB-089E-4BDB-BB36-0788A23F2D4E}" srcOrd="0" destOrd="0" presId="urn:microsoft.com/office/officeart/2005/8/layout/hierarchy1"/>
    <dgm:cxn modelId="{6308FCB6-5290-405B-A20D-4D5931C7F4BF}" srcId="{781EA7DD-44DC-4B39-8223-A8E439A127F5}" destId="{C9723ED1-5747-41F0-811D-6892A07A7DD4}" srcOrd="1" destOrd="0" parTransId="{67B9C660-A51C-43B6-B4F9-80D6BBBCF4D9}" sibTransId="{A512FA81-5FD3-47A5-90D3-3FC79BF256B7}"/>
    <dgm:cxn modelId="{B7357FDA-C826-4EE2-8598-B8DDE53186D2}" type="presOf" srcId="{4C4C9924-BDAC-4F70-9BD0-00216C57B8B8}" destId="{CE603369-52D6-4F45-8F2A-C9A4E77B107B}" srcOrd="0" destOrd="0" presId="urn:microsoft.com/office/officeart/2005/8/layout/hierarchy1"/>
    <dgm:cxn modelId="{40D4BDEA-E055-4C85-9E28-D26A7BD79BE6}" type="presOf" srcId="{C9723ED1-5747-41F0-811D-6892A07A7DD4}" destId="{1719C105-968E-4555-B03F-36EB7BFCDEE3}" srcOrd="0" destOrd="0" presId="urn:microsoft.com/office/officeart/2005/8/layout/hierarchy1"/>
    <dgm:cxn modelId="{146995D8-BEF6-45F4-BC36-4C1C82C641BA}" type="presParOf" srcId="{19FA2AFB-089E-4BDB-BB36-0788A23F2D4E}" destId="{11281CA5-7CE1-44BB-A3AF-E0E311409C5A}" srcOrd="0" destOrd="0" presId="urn:microsoft.com/office/officeart/2005/8/layout/hierarchy1"/>
    <dgm:cxn modelId="{414C29C4-CA35-49A7-A9EC-024CD4238108}" type="presParOf" srcId="{11281CA5-7CE1-44BB-A3AF-E0E311409C5A}" destId="{CA8C0DB1-7FC3-4CC0-9DA7-EFC8E9FAB576}" srcOrd="0" destOrd="0" presId="urn:microsoft.com/office/officeart/2005/8/layout/hierarchy1"/>
    <dgm:cxn modelId="{BB96A93A-794F-49E5-96FE-6C9CFDEDA531}" type="presParOf" srcId="{CA8C0DB1-7FC3-4CC0-9DA7-EFC8E9FAB576}" destId="{389AB7B4-0CED-4C2F-AB2D-D20A6AAA8E25}" srcOrd="0" destOrd="0" presId="urn:microsoft.com/office/officeart/2005/8/layout/hierarchy1"/>
    <dgm:cxn modelId="{9BED2820-F5BB-4F66-BF2D-F83C4C5D75D6}" type="presParOf" srcId="{CA8C0DB1-7FC3-4CC0-9DA7-EFC8E9FAB576}" destId="{CE603369-52D6-4F45-8F2A-C9A4E77B107B}" srcOrd="1" destOrd="0" presId="urn:microsoft.com/office/officeart/2005/8/layout/hierarchy1"/>
    <dgm:cxn modelId="{4D3C63C6-5FD7-423B-8635-175EC3D4DA34}" type="presParOf" srcId="{11281CA5-7CE1-44BB-A3AF-E0E311409C5A}" destId="{F123FB04-9A17-460D-8824-FB5C83DB26DE}" srcOrd="1" destOrd="0" presId="urn:microsoft.com/office/officeart/2005/8/layout/hierarchy1"/>
    <dgm:cxn modelId="{81E30E9F-6A62-4A51-A0D4-595E0AAEAE10}" type="presParOf" srcId="{19FA2AFB-089E-4BDB-BB36-0788A23F2D4E}" destId="{A00E5761-7DDC-40BC-A7E5-8416C39AC362}" srcOrd="1" destOrd="0" presId="urn:microsoft.com/office/officeart/2005/8/layout/hierarchy1"/>
    <dgm:cxn modelId="{E2803CA2-F494-43E9-BF03-D9CBBD6E5A37}" type="presParOf" srcId="{A00E5761-7DDC-40BC-A7E5-8416C39AC362}" destId="{40541A3E-5F10-4D38-ABB2-E6F2B952D181}" srcOrd="0" destOrd="0" presId="urn:microsoft.com/office/officeart/2005/8/layout/hierarchy1"/>
    <dgm:cxn modelId="{5F4AE154-1DD5-4006-8062-6CBA4D59E8F6}" type="presParOf" srcId="{40541A3E-5F10-4D38-ABB2-E6F2B952D181}" destId="{1223634B-3F6C-4915-AF09-3E97394A290D}" srcOrd="0" destOrd="0" presId="urn:microsoft.com/office/officeart/2005/8/layout/hierarchy1"/>
    <dgm:cxn modelId="{9D3A62DA-2C29-48B2-AEE5-DBF7DC140B9E}" type="presParOf" srcId="{40541A3E-5F10-4D38-ABB2-E6F2B952D181}" destId="{1719C105-968E-4555-B03F-36EB7BFCDEE3}" srcOrd="1" destOrd="0" presId="urn:microsoft.com/office/officeart/2005/8/layout/hierarchy1"/>
    <dgm:cxn modelId="{D9F5DBFD-66CC-472B-BE90-E3625A5346DF}" type="presParOf" srcId="{A00E5761-7DDC-40BC-A7E5-8416C39AC362}" destId="{5C90B633-82B0-4212-947F-896813419A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AB7B4-0CED-4C2F-AB2D-D20A6AAA8E25}">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3369-52D6-4F45-8F2A-C9A4E77B107B}">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o-RO" sz="2100" b="1" kern="1200"/>
            <a:t>Context</a:t>
          </a:r>
          <a:r>
            <a:rPr lang="ro-RO" sz="2100" kern="1200"/>
            <a:t>: Orașele se confruntă cu diverse probleme ce necesită atenție rapidă din partea autorităților. În același timp, cetățenii își doresc să se implice și să aibă acces la informații esențiale despre comunitatea lor.</a:t>
          </a:r>
          <a:endParaRPr lang="en-US" sz="2100" kern="1200"/>
        </a:p>
      </dsp:txBody>
      <dsp:txXfrm>
        <a:off x="696297" y="538547"/>
        <a:ext cx="4171627" cy="2590157"/>
      </dsp:txXfrm>
    </dsp:sp>
    <dsp:sp modelId="{1223634B-3F6C-4915-AF09-3E97394A290D}">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9C105-968E-4555-B03F-36EB7BFCDEE3}">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ro-RO" sz="2100" b="1" kern="1200"/>
            <a:t>Scop</a:t>
          </a:r>
          <a:r>
            <a:rPr lang="ro-RO" sz="2100" kern="1200"/>
            <a:t>: Proiectul nostru răspunde nevoii de comunicare directă între cetățeni și administrația locală, oferind o platformă de raportare a problemelor, gestionare a evenimentelor comunitare, precum și servicii conexe.</a:t>
          </a:r>
          <a:endParaRPr lang="en-US" sz="2100" kern="1200"/>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4D64A48-112D-BCF0-62E0-424BBF86C01F}"/>
              </a:ext>
            </a:extLst>
          </p:cNvPr>
          <p:cNvSpPr>
            <a:spLocks noGrp="1"/>
          </p:cNvSpPr>
          <p:nvPr>
            <p:ph type="ctrTitle"/>
          </p:nvPr>
        </p:nvSpPr>
        <p:spPr>
          <a:xfrm>
            <a:off x="1524000" y="1122363"/>
            <a:ext cx="9144000" cy="2387600"/>
          </a:xfrm>
        </p:spPr>
        <p:txBody>
          <a:bodyPr anchor="b"/>
          <a:lstStyle>
            <a:lvl1pPr algn="ctr">
              <a:defRPr sz="6000"/>
            </a:lvl1pPr>
          </a:lstStyle>
          <a:p>
            <a:r>
              <a:rPr lang="ro-RO"/>
              <a:t>Faceți clic pentru a edita stilul de titlu coordonator</a:t>
            </a:r>
          </a:p>
        </p:txBody>
      </p:sp>
      <p:sp>
        <p:nvSpPr>
          <p:cNvPr id="3" name="Subtitlu 2">
            <a:extLst>
              <a:ext uri="{FF2B5EF4-FFF2-40B4-BE49-F238E27FC236}">
                <a16:creationId xmlns:a16="http://schemas.microsoft.com/office/drawing/2014/main" id="{CE53C659-1603-8743-CA30-F28283244F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p>
        </p:txBody>
      </p:sp>
      <p:sp>
        <p:nvSpPr>
          <p:cNvPr id="4" name="Substituent dată 3">
            <a:extLst>
              <a:ext uri="{FF2B5EF4-FFF2-40B4-BE49-F238E27FC236}">
                <a16:creationId xmlns:a16="http://schemas.microsoft.com/office/drawing/2014/main" id="{24DDB1C9-E97D-D045-A4CC-CA2792DCC4B9}"/>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E65D3383-CD89-9A65-07F1-78A288D40B26}"/>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412EEBA8-5401-0B08-1EF8-BAE5140DBA3F}"/>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280229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E787F3D-C8D9-11B2-8E8D-597714AD552E}"/>
              </a:ext>
            </a:extLst>
          </p:cNvPr>
          <p:cNvSpPr>
            <a:spLocks noGrp="1"/>
          </p:cNvSpPr>
          <p:nvPr>
            <p:ph type="title"/>
          </p:nvPr>
        </p:nvSpPr>
        <p:spPr/>
        <p:txBody>
          <a:bodyPr/>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15CC3EAE-8484-0ED1-C812-F1267B5350F7}"/>
              </a:ext>
            </a:extLst>
          </p:cNvPr>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447EB7E6-4EC2-43C6-C77C-B9AFB48203EC}"/>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CBD9DBD0-2E63-C95A-82D3-8EDEC0AEE989}"/>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B55E4D05-8BD3-4BDE-872D-D59A06C90D4B}"/>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278574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a:extLst>
              <a:ext uri="{FF2B5EF4-FFF2-40B4-BE49-F238E27FC236}">
                <a16:creationId xmlns:a16="http://schemas.microsoft.com/office/drawing/2014/main" id="{AF949506-D9E7-E6BB-CB61-9C4796F029B5}"/>
              </a:ext>
            </a:extLst>
          </p:cNvPr>
          <p:cNvSpPr>
            <a:spLocks noGrp="1"/>
          </p:cNvSpPr>
          <p:nvPr>
            <p:ph type="title" orient="vert"/>
          </p:nvPr>
        </p:nvSpPr>
        <p:spPr>
          <a:xfrm>
            <a:off x="8724900" y="365125"/>
            <a:ext cx="2628900" cy="5811838"/>
          </a:xfrm>
        </p:spPr>
        <p:txBody>
          <a:bodyPr vert="eaVert"/>
          <a:lstStyle/>
          <a:p>
            <a:r>
              <a:rPr lang="ro-RO"/>
              <a:t>Faceți clic pentru a edita stilul de titlu coordonator</a:t>
            </a:r>
          </a:p>
        </p:txBody>
      </p:sp>
      <p:sp>
        <p:nvSpPr>
          <p:cNvPr id="3" name="Substituent text vertical 2">
            <a:extLst>
              <a:ext uri="{FF2B5EF4-FFF2-40B4-BE49-F238E27FC236}">
                <a16:creationId xmlns:a16="http://schemas.microsoft.com/office/drawing/2014/main" id="{A7F99913-9FF7-1AFD-795D-11003CB31C44}"/>
              </a:ext>
            </a:extLst>
          </p:cNvPr>
          <p:cNvSpPr>
            <a:spLocks noGrp="1"/>
          </p:cNvSpPr>
          <p:nvPr>
            <p:ph type="body" orient="vert" idx="1"/>
          </p:nvPr>
        </p:nvSpPr>
        <p:spPr>
          <a:xfrm>
            <a:off x="838200" y="365125"/>
            <a:ext cx="7734300" cy="5811838"/>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B9F45A22-A1CD-D5A3-C577-266683185D6B}"/>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BB92C14D-6E6C-9E1C-81F7-8BFD09E4FA77}"/>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89D255B1-B186-C730-23EF-747F8E8889A7}"/>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205787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EE38FB1-9FCC-8363-C64A-7755FFBF7322}"/>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15874AD6-94EB-C9BC-765C-87E4B5542400}"/>
              </a:ext>
            </a:extLst>
          </p:cNvPr>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20CAF550-1C42-D17E-381D-C3C7D6FBBCB1}"/>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C9E06D37-1576-9873-9F01-C32CE4B745B4}"/>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9CD79D14-38F7-35EE-9BDB-AAED9FC22CBB}"/>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65733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27C9B3-5446-0501-6128-1C16C5DC4FCF}"/>
              </a:ext>
            </a:extLst>
          </p:cNvPr>
          <p:cNvSpPr>
            <a:spLocks noGrp="1"/>
          </p:cNvSpPr>
          <p:nvPr>
            <p:ph type="title"/>
          </p:nvPr>
        </p:nvSpPr>
        <p:spPr>
          <a:xfrm>
            <a:off x="831850" y="1709738"/>
            <a:ext cx="10515600" cy="2852737"/>
          </a:xfrm>
        </p:spPr>
        <p:txBody>
          <a:bodyPr anchor="b"/>
          <a:lstStyle>
            <a:lvl1pPr>
              <a:defRPr sz="6000"/>
            </a:lvl1pPr>
          </a:lstStyle>
          <a:p>
            <a:r>
              <a:rPr lang="ro-RO"/>
              <a:t>Faceți clic pentru a edita stilul de titlu coordonator</a:t>
            </a:r>
          </a:p>
        </p:txBody>
      </p:sp>
      <p:sp>
        <p:nvSpPr>
          <p:cNvPr id="3" name="Substituent text 2">
            <a:extLst>
              <a:ext uri="{FF2B5EF4-FFF2-40B4-BE49-F238E27FC236}">
                <a16:creationId xmlns:a16="http://schemas.microsoft.com/office/drawing/2014/main" id="{77195E9A-A5F9-A209-FB46-1FA9D07F09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o-RO"/>
              <a:t>Faceţi clic pentru a edita Master stiluri text</a:t>
            </a:r>
          </a:p>
        </p:txBody>
      </p:sp>
      <p:sp>
        <p:nvSpPr>
          <p:cNvPr id="4" name="Substituent dată 3">
            <a:extLst>
              <a:ext uri="{FF2B5EF4-FFF2-40B4-BE49-F238E27FC236}">
                <a16:creationId xmlns:a16="http://schemas.microsoft.com/office/drawing/2014/main" id="{19DB685D-AF85-DADF-2C5B-07BBEF788140}"/>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507DF7D3-18E1-DA83-23FF-6452F88337D9}"/>
              </a:ext>
            </a:extLst>
          </p:cNvPr>
          <p:cNvSpPr>
            <a:spLocks noGrp="1"/>
          </p:cNvSpPr>
          <p:nvPr>
            <p:ph type="ftr" sz="quarter" idx="11"/>
          </p:nvPr>
        </p:nvSpPr>
        <p:spPr/>
        <p:txBody>
          <a:bodyPr/>
          <a:lstStyle/>
          <a:p>
            <a:endParaRPr lang="ro-RO"/>
          </a:p>
        </p:txBody>
      </p:sp>
      <p:sp>
        <p:nvSpPr>
          <p:cNvPr id="6" name="Substituent număr diapozitiv 5">
            <a:extLst>
              <a:ext uri="{FF2B5EF4-FFF2-40B4-BE49-F238E27FC236}">
                <a16:creationId xmlns:a16="http://schemas.microsoft.com/office/drawing/2014/main" id="{A1245527-6CEA-B120-E7D7-62D44DBA04B9}"/>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4207326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13B258D-C100-1AC8-9D3B-F08E7FBEB3B7}"/>
              </a:ext>
            </a:extLst>
          </p:cNvPr>
          <p:cNvSpPr>
            <a:spLocks noGrp="1"/>
          </p:cNvSpPr>
          <p:nvPr>
            <p:ph type="title"/>
          </p:nvPr>
        </p:nvSpPr>
        <p:spPr/>
        <p:txBody>
          <a:body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206A969E-ED5E-F6BD-79DD-89D54971FDEC}"/>
              </a:ext>
            </a:extLst>
          </p:cNvPr>
          <p:cNvSpPr>
            <a:spLocks noGrp="1"/>
          </p:cNvSpPr>
          <p:nvPr>
            <p:ph sz="half" idx="1"/>
          </p:nvPr>
        </p:nvSpPr>
        <p:spPr>
          <a:xfrm>
            <a:off x="838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conținut 3">
            <a:extLst>
              <a:ext uri="{FF2B5EF4-FFF2-40B4-BE49-F238E27FC236}">
                <a16:creationId xmlns:a16="http://schemas.microsoft.com/office/drawing/2014/main" id="{B1F71DE9-FB30-5F3E-AE2E-88A9502A57FD}"/>
              </a:ext>
            </a:extLst>
          </p:cNvPr>
          <p:cNvSpPr>
            <a:spLocks noGrp="1"/>
          </p:cNvSpPr>
          <p:nvPr>
            <p:ph sz="half" idx="2"/>
          </p:nvPr>
        </p:nvSpPr>
        <p:spPr>
          <a:xfrm>
            <a:off x="6172200" y="1825625"/>
            <a:ext cx="5181600" cy="435133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dată 4">
            <a:extLst>
              <a:ext uri="{FF2B5EF4-FFF2-40B4-BE49-F238E27FC236}">
                <a16:creationId xmlns:a16="http://schemas.microsoft.com/office/drawing/2014/main" id="{FA02EAA0-0D4A-E5AE-A59C-9630760A2712}"/>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6" name="Substituent subsol 5">
            <a:extLst>
              <a:ext uri="{FF2B5EF4-FFF2-40B4-BE49-F238E27FC236}">
                <a16:creationId xmlns:a16="http://schemas.microsoft.com/office/drawing/2014/main" id="{F7234383-974C-2F3D-0CE8-80D7ACD10FA4}"/>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57AF4B58-1D40-3014-1220-DCF70C0C7965}"/>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420495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AF3FDB7-A92E-13BB-775F-FA4E25671580}"/>
              </a:ext>
            </a:extLst>
          </p:cNvPr>
          <p:cNvSpPr>
            <a:spLocks noGrp="1"/>
          </p:cNvSpPr>
          <p:nvPr>
            <p:ph type="title"/>
          </p:nvPr>
        </p:nvSpPr>
        <p:spPr>
          <a:xfrm>
            <a:off x="839788" y="365125"/>
            <a:ext cx="10515600" cy="1325563"/>
          </a:xfrm>
        </p:spPr>
        <p:txBody>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E5B80249-9B56-8807-5FB9-30A53E379B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Substituent conținut 3">
            <a:extLst>
              <a:ext uri="{FF2B5EF4-FFF2-40B4-BE49-F238E27FC236}">
                <a16:creationId xmlns:a16="http://schemas.microsoft.com/office/drawing/2014/main" id="{87FF5CBA-ABCC-F3B4-719B-E2BE208E6A28}"/>
              </a:ext>
            </a:extLst>
          </p:cNvPr>
          <p:cNvSpPr>
            <a:spLocks noGrp="1"/>
          </p:cNvSpPr>
          <p:nvPr>
            <p:ph sz="half" idx="2"/>
          </p:nvPr>
        </p:nvSpPr>
        <p:spPr>
          <a:xfrm>
            <a:off x="839788" y="2505075"/>
            <a:ext cx="5157787"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5" name="Substituent text 4">
            <a:extLst>
              <a:ext uri="{FF2B5EF4-FFF2-40B4-BE49-F238E27FC236}">
                <a16:creationId xmlns:a16="http://schemas.microsoft.com/office/drawing/2014/main" id="{D56261F6-F147-827B-313B-649278767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Substituent conținut 5">
            <a:extLst>
              <a:ext uri="{FF2B5EF4-FFF2-40B4-BE49-F238E27FC236}">
                <a16:creationId xmlns:a16="http://schemas.microsoft.com/office/drawing/2014/main" id="{383B7FEC-AA1F-A7E8-240E-0875BB9BDABF}"/>
              </a:ext>
            </a:extLst>
          </p:cNvPr>
          <p:cNvSpPr>
            <a:spLocks noGrp="1"/>
          </p:cNvSpPr>
          <p:nvPr>
            <p:ph sz="quarter" idx="4"/>
          </p:nvPr>
        </p:nvSpPr>
        <p:spPr>
          <a:xfrm>
            <a:off x="6172200" y="2505075"/>
            <a:ext cx="5183188" cy="3684588"/>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7" name="Substituent dată 6">
            <a:extLst>
              <a:ext uri="{FF2B5EF4-FFF2-40B4-BE49-F238E27FC236}">
                <a16:creationId xmlns:a16="http://schemas.microsoft.com/office/drawing/2014/main" id="{3FEC913D-50E5-1978-1151-4F0CD3BF2C88}"/>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8" name="Substituent subsol 7">
            <a:extLst>
              <a:ext uri="{FF2B5EF4-FFF2-40B4-BE49-F238E27FC236}">
                <a16:creationId xmlns:a16="http://schemas.microsoft.com/office/drawing/2014/main" id="{C934633E-33F5-A5A2-F7FA-4303F7620C2B}"/>
              </a:ext>
            </a:extLst>
          </p:cNvPr>
          <p:cNvSpPr>
            <a:spLocks noGrp="1"/>
          </p:cNvSpPr>
          <p:nvPr>
            <p:ph type="ftr" sz="quarter" idx="11"/>
          </p:nvPr>
        </p:nvSpPr>
        <p:spPr/>
        <p:txBody>
          <a:bodyPr/>
          <a:lstStyle/>
          <a:p>
            <a:endParaRPr lang="ro-RO"/>
          </a:p>
        </p:txBody>
      </p:sp>
      <p:sp>
        <p:nvSpPr>
          <p:cNvPr id="9" name="Substituent număr diapozitiv 8">
            <a:extLst>
              <a:ext uri="{FF2B5EF4-FFF2-40B4-BE49-F238E27FC236}">
                <a16:creationId xmlns:a16="http://schemas.microsoft.com/office/drawing/2014/main" id="{5F025A94-A5EE-4386-C5D8-1CEE035C04F2}"/>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275385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CF87D26-5CE0-D73D-12E9-5623F82AC7A8}"/>
              </a:ext>
            </a:extLst>
          </p:cNvPr>
          <p:cNvSpPr>
            <a:spLocks noGrp="1"/>
          </p:cNvSpPr>
          <p:nvPr>
            <p:ph type="title"/>
          </p:nvPr>
        </p:nvSpPr>
        <p:spPr/>
        <p:txBody>
          <a:bodyPr/>
          <a:lstStyle/>
          <a:p>
            <a:r>
              <a:rPr lang="ro-RO"/>
              <a:t>Faceți clic pentru a edita stilul de titlu coordonator</a:t>
            </a:r>
          </a:p>
        </p:txBody>
      </p:sp>
      <p:sp>
        <p:nvSpPr>
          <p:cNvPr id="3" name="Substituent dată 2">
            <a:extLst>
              <a:ext uri="{FF2B5EF4-FFF2-40B4-BE49-F238E27FC236}">
                <a16:creationId xmlns:a16="http://schemas.microsoft.com/office/drawing/2014/main" id="{CC652B7A-261C-8092-F13B-F83B66404B2C}"/>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4" name="Substituent subsol 3">
            <a:extLst>
              <a:ext uri="{FF2B5EF4-FFF2-40B4-BE49-F238E27FC236}">
                <a16:creationId xmlns:a16="http://schemas.microsoft.com/office/drawing/2014/main" id="{6CDF12AD-FFCD-EB44-7F24-DE89D68D46C1}"/>
              </a:ext>
            </a:extLst>
          </p:cNvPr>
          <p:cNvSpPr>
            <a:spLocks noGrp="1"/>
          </p:cNvSpPr>
          <p:nvPr>
            <p:ph type="ftr" sz="quarter" idx="11"/>
          </p:nvPr>
        </p:nvSpPr>
        <p:spPr/>
        <p:txBody>
          <a:bodyPr/>
          <a:lstStyle/>
          <a:p>
            <a:endParaRPr lang="ro-RO"/>
          </a:p>
        </p:txBody>
      </p:sp>
      <p:sp>
        <p:nvSpPr>
          <p:cNvPr id="5" name="Substituent număr diapozitiv 4">
            <a:extLst>
              <a:ext uri="{FF2B5EF4-FFF2-40B4-BE49-F238E27FC236}">
                <a16:creationId xmlns:a16="http://schemas.microsoft.com/office/drawing/2014/main" id="{CFC4892F-BA0D-957E-44F2-474A6D716A1D}"/>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175393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1">
            <a:extLst>
              <a:ext uri="{FF2B5EF4-FFF2-40B4-BE49-F238E27FC236}">
                <a16:creationId xmlns:a16="http://schemas.microsoft.com/office/drawing/2014/main" id="{8EFD6BC3-DF4E-1018-8625-EC425A755067}"/>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3" name="Substituent subsol 2">
            <a:extLst>
              <a:ext uri="{FF2B5EF4-FFF2-40B4-BE49-F238E27FC236}">
                <a16:creationId xmlns:a16="http://schemas.microsoft.com/office/drawing/2014/main" id="{06EE679F-BED4-DE68-6F18-31AA3551E9DF}"/>
              </a:ext>
            </a:extLst>
          </p:cNvPr>
          <p:cNvSpPr>
            <a:spLocks noGrp="1"/>
          </p:cNvSpPr>
          <p:nvPr>
            <p:ph type="ftr" sz="quarter" idx="11"/>
          </p:nvPr>
        </p:nvSpPr>
        <p:spPr/>
        <p:txBody>
          <a:bodyPr/>
          <a:lstStyle/>
          <a:p>
            <a:endParaRPr lang="ro-RO"/>
          </a:p>
        </p:txBody>
      </p:sp>
      <p:sp>
        <p:nvSpPr>
          <p:cNvPr id="4" name="Substituent număr diapozitiv 3">
            <a:extLst>
              <a:ext uri="{FF2B5EF4-FFF2-40B4-BE49-F238E27FC236}">
                <a16:creationId xmlns:a16="http://schemas.microsoft.com/office/drawing/2014/main" id="{8B9738EA-5A57-6E23-DBD6-356EF3C95334}"/>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365246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1EBA01A-47ED-64E9-BB8C-5BC50C821AEC}"/>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conținut 2">
            <a:extLst>
              <a:ext uri="{FF2B5EF4-FFF2-40B4-BE49-F238E27FC236}">
                <a16:creationId xmlns:a16="http://schemas.microsoft.com/office/drawing/2014/main" id="{F9071873-0027-4D66-ABD3-36A322E52C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text 3">
            <a:extLst>
              <a:ext uri="{FF2B5EF4-FFF2-40B4-BE49-F238E27FC236}">
                <a16:creationId xmlns:a16="http://schemas.microsoft.com/office/drawing/2014/main" id="{EF648D21-EFFE-B587-B1BA-CFA531C88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B6DA0548-D3EB-B2C9-A3F6-88D63B50DCBB}"/>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6" name="Substituent subsol 5">
            <a:extLst>
              <a:ext uri="{FF2B5EF4-FFF2-40B4-BE49-F238E27FC236}">
                <a16:creationId xmlns:a16="http://schemas.microsoft.com/office/drawing/2014/main" id="{0DB81405-9758-3B3D-7AD3-AE6041AC6B24}"/>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86546818-D8B8-AAE2-78EE-0970F8B73191}"/>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418743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4CB862A-4E6D-3099-B9CA-2A52851D298E}"/>
              </a:ext>
            </a:extLst>
          </p:cNvPr>
          <p:cNvSpPr>
            <a:spLocks noGrp="1"/>
          </p:cNvSpPr>
          <p:nvPr>
            <p:ph type="title"/>
          </p:nvPr>
        </p:nvSpPr>
        <p:spPr>
          <a:xfrm>
            <a:off x="839788" y="457200"/>
            <a:ext cx="3932237" cy="1600200"/>
          </a:xfrm>
        </p:spPr>
        <p:txBody>
          <a:bodyPr anchor="b"/>
          <a:lstStyle>
            <a:lvl1pPr>
              <a:defRPr sz="3200"/>
            </a:lvl1pPr>
          </a:lstStyle>
          <a:p>
            <a:r>
              <a:rPr lang="ro-RO"/>
              <a:t>Faceți clic pentru a edita stilul de titlu coordonator</a:t>
            </a:r>
          </a:p>
        </p:txBody>
      </p:sp>
      <p:sp>
        <p:nvSpPr>
          <p:cNvPr id="3" name="Substituent imagine 2">
            <a:extLst>
              <a:ext uri="{FF2B5EF4-FFF2-40B4-BE49-F238E27FC236}">
                <a16:creationId xmlns:a16="http://schemas.microsoft.com/office/drawing/2014/main" id="{495D40BF-2653-554D-63D2-3D264216AD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Substituent text 3">
            <a:extLst>
              <a:ext uri="{FF2B5EF4-FFF2-40B4-BE49-F238E27FC236}">
                <a16:creationId xmlns:a16="http://schemas.microsoft.com/office/drawing/2014/main" id="{316DE1E6-77ED-0057-4D8A-4AFDE0AF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Substituent dată 4">
            <a:extLst>
              <a:ext uri="{FF2B5EF4-FFF2-40B4-BE49-F238E27FC236}">
                <a16:creationId xmlns:a16="http://schemas.microsoft.com/office/drawing/2014/main" id="{E90A1D06-0BF9-F973-CEDF-2336123F38DB}"/>
              </a:ext>
            </a:extLst>
          </p:cNvPr>
          <p:cNvSpPr>
            <a:spLocks noGrp="1"/>
          </p:cNvSpPr>
          <p:nvPr>
            <p:ph type="dt" sz="half" idx="10"/>
          </p:nvPr>
        </p:nvSpPr>
        <p:spPr/>
        <p:txBody>
          <a:bodyPr/>
          <a:lstStyle/>
          <a:p>
            <a:fld id="{0C8DCD72-559C-40D2-81EA-FFE7145B506F}" type="datetimeFigureOut">
              <a:rPr lang="ro-RO" smtClean="0"/>
              <a:t>14.01.2025</a:t>
            </a:fld>
            <a:endParaRPr lang="ro-RO"/>
          </a:p>
        </p:txBody>
      </p:sp>
      <p:sp>
        <p:nvSpPr>
          <p:cNvPr id="6" name="Substituent subsol 5">
            <a:extLst>
              <a:ext uri="{FF2B5EF4-FFF2-40B4-BE49-F238E27FC236}">
                <a16:creationId xmlns:a16="http://schemas.microsoft.com/office/drawing/2014/main" id="{58C219E2-496B-A386-4831-BFC0B0CC3D0F}"/>
              </a:ext>
            </a:extLst>
          </p:cNvPr>
          <p:cNvSpPr>
            <a:spLocks noGrp="1"/>
          </p:cNvSpPr>
          <p:nvPr>
            <p:ph type="ftr" sz="quarter" idx="11"/>
          </p:nvPr>
        </p:nvSpPr>
        <p:spPr/>
        <p:txBody>
          <a:bodyPr/>
          <a:lstStyle/>
          <a:p>
            <a:endParaRPr lang="ro-RO"/>
          </a:p>
        </p:txBody>
      </p:sp>
      <p:sp>
        <p:nvSpPr>
          <p:cNvPr id="7" name="Substituent număr diapozitiv 6">
            <a:extLst>
              <a:ext uri="{FF2B5EF4-FFF2-40B4-BE49-F238E27FC236}">
                <a16:creationId xmlns:a16="http://schemas.microsoft.com/office/drawing/2014/main" id="{A06B72B5-3286-52E8-D052-E76A8D939B08}"/>
              </a:ext>
            </a:extLst>
          </p:cNvPr>
          <p:cNvSpPr>
            <a:spLocks noGrp="1"/>
          </p:cNvSpPr>
          <p:nvPr>
            <p:ph type="sldNum" sz="quarter" idx="12"/>
          </p:nvPr>
        </p:nvSpPr>
        <p:spPr/>
        <p:txBody>
          <a:bodyPr/>
          <a:lstStyle/>
          <a:p>
            <a:fld id="{605BB6CD-D43A-4BC4-A877-3A1DF89965FB}" type="slidenum">
              <a:rPr lang="ro-RO" smtClean="0"/>
              <a:t>‹#›</a:t>
            </a:fld>
            <a:endParaRPr lang="ro-RO"/>
          </a:p>
        </p:txBody>
      </p:sp>
    </p:spTree>
    <p:extLst>
      <p:ext uri="{BB962C8B-B14F-4D97-AF65-F5344CB8AC3E}">
        <p14:creationId xmlns:p14="http://schemas.microsoft.com/office/powerpoint/2010/main" val="150770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titlu 1">
            <a:extLst>
              <a:ext uri="{FF2B5EF4-FFF2-40B4-BE49-F238E27FC236}">
                <a16:creationId xmlns:a16="http://schemas.microsoft.com/office/drawing/2014/main" id="{CF2AC714-6214-C91B-68AB-B8CF04E61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o-RO"/>
              <a:t>Faceți clic pentru a edita stilul de titlu coordonator</a:t>
            </a:r>
          </a:p>
        </p:txBody>
      </p:sp>
      <p:sp>
        <p:nvSpPr>
          <p:cNvPr id="3" name="Substituent text 2">
            <a:extLst>
              <a:ext uri="{FF2B5EF4-FFF2-40B4-BE49-F238E27FC236}">
                <a16:creationId xmlns:a16="http://schemas.microsoft.com/office/drawing/2014/main" id="{7EB4113A-1E91-3C16-F074-2FDAE3410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4" name="Substituent dată 3">
            <a:extLst>
              <a:ext uri="{FF2B5EF4-FFF2-40B4-BE49-F238E27FC236}">
                <a16:creationId xmlns:a16="http://schemas.microsoft.com/office/drawing/2014/main" id="{7F574A1A-3DC5-D068-82B1-F9785A1CA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8DCD72-559C-40D2-81EA-FFE7145B506F}" type="datetimeFigureOut">
              <a:rPr lang="ro-RO" smtClean="0"/>
              <a:t>14.01.2025</a:t>
            </a:fld>
            <a:endParaRPr lang="ro-RO"/>
          </a:p>
        </p:txBody>
      </p:sp>
      <p:sp>
        <p:nvSpPr>
          <p:cNvPr id="5" name="Substituent subsol 4">
            <a:extLst>
              <a:ext uri="{FF2B5EF4-FFF2-40B4-BE49-F238E27FC236}">
                <a16:creationId xmlns:a16="http://schemas.microsoft.com/office/drawing/2014/main" id="{B97AB74C-C023-908B-E70A-AB78FD3AAE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o-RO"/>
          </a:p>
        </p:txBody>
      </p:sp>
      <p:sp>
        <p:nvSpPr>
          <p:cNvPr id="6" name="Substituent număr diapozitiv 5">
            <a:extLst>
              <a:ext uri="{FF2B5EF4-FFF2-40B4-BE49-F238E27FC236}">
                <a16:creationId xmlns:a16="http://schemas.microsoft.com/office/drawing/2014/main" id="{CFD039D3-37EF-7FB7-8D28-293AEB616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5BB6CD-D43A-4BC4-A877-3A1DF89965FB}" type="slidenum">
              <a:rPr lang="ro-RO" smtClean="0"/>
              <a:t>‹#›</a:t>
            </a:fld>
            <a:endParaRPr lang="ro-RO"/>
          </a:p>
        </p:txBody>
      </p:sp>
    </p:spTree>
    <p:extLst>
      <p:ext uri="{BB962C8B-B14F-4D97-AF65-F5344CB8AC3E}">
        <p14:creationId xmlns:p14="http://schemas.microsoft.com/office/powerpoint/2010/main" val="2953274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asetăText 2">
            <a:extLst>
              <a:ext uri="{FF2B5EF4-FFF2-40B4-BE49-F238E27FC236}">
                <a16:creationId xmlns:a16="http://schemas.microsoft.com/office/drawing/2014/main" id="{B6C45040-5C11-3AE6-B92E-E079130DCD93}"/>
              </a:ext>
            </a:extLst>
          </p:cNvPr>
          <p:cNvSpPr txBox="1"/>
          <p:nvPr/>
        </p:nvSpPr>
        <p:spPr>
          <a:xfrm>
            <a:off x="2900172" y="219456"/>
            <a:ext cx="6391656" cy="707886"/>
          </a:xfrm>
          <a:prstGeom prst="rect">
            <a:avLst/>
          </a:prstGeom>
          <a:noFill/>
        </p:spPr>
        <p:txBody>
          <a:bodyPr wrap="square" rtlCol="0">
            <a:spAutoFit/>
          </a:bodyPr>
          <a:lstStyle/>
          <a:p>
            <a:pPr algn="ctr">
              <a:spcAft>
                <a:spcPts val="600"/>
              </a:spcAft>
            </a:pPr>
            <a:r>
              <a:rPr lang="ro-RO" sz="4000" b="1" dirty="0"/>
              <a:t>Introducere</a:t>
            </a:r>
          </a:p>
        </p:txBody>
      </p:sp>
      <p:graphicFrame>
        <p:nvGraphicFramePr>
          <p:cNvPr id="5" name="CasetăText 1">
            <a:extLst>
              <a:ext uri="{FF2B5EF4-FFF2-40B4-BE49-F238E27FC236}">
                <a16:creationId xmlns:a16="http://schemas.microsoft.com/office/drawing/2014/main" id="{89C30785-3C0D-56AC-5F46-942215096395}"/>
              </a:ext>
            </a:extLst>
          </p:cNvPr>
          <p:cNvGraphicFramePr/>
          <p:nvPr>
            <p:extLst>
              <p:ext uri="{D42A27DB-BD31-4B8C-83A1-F6EECF244321}">
                <p14:modId xmlns:p14="http://schemas.microsoft.com/office/powerpoint/2010/main" val="2574781798"/>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76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4EA3E1-FA5F-C618-BA86-81506DBF8C0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tăText 2">
            <a:extLst>
              <a:ext uri="{FF2B5EF4-FFF2-40B4-BE49-F238E27FC236}">
                <a16:creationId xmlns:a16="http://schemas.microsoft.com/office/drawing/2014/main" id="{DCD749C4-9777-8A2D-B0E7-99AEBFDF929A}"/>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Descrierea proiectului</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tăText 1">
            <a:extLst>
              <a:ext uri="{FF2B5EF4-FFF2-40B4-BE49-F238E27FC236}">
                <a16:creationId xmlns:a16="http://schemas.microsoft.com/office/drawing/2014/main" id="{F52F5364-3885-5FE8-B814-8A5CF7655FAC}"/>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1"/>
              <a:t>Platformă web interactivă</a:t>
            </a:r>
            <a:r>
              <a:rPr lang="en-US" sz="1700"/>
              <a:t> bazată pe o hartă (OpenStreetMap), unde utilizatorii pot:</a:t>
            </a:r>
          </a:p>
          <a:p>
            <a:pPr marL="742950" lvl="1" indent="-228600">
              <a:lnSpc>
                <a:spcPct val="90000"/>
              </a:lnSpc>
              <a:spcAft>
                <a:spcPts val="600"/>
              </a:spcAft>
              <a:buFont typeface="Arial" panose="020B0604020202020204" pitchFamily="34" charset="0"/>
              <a:buChar char="•"/>
            </a:pPr>
            <a:r>
              <a:rPr lang="en-US" sz="1700"/>
              <a:t>Semnala probleme stradale sau de infrastructură („Semnalează o problemă”).</a:t>
            </a:r>
          </a:p>
          <a:p>
            <a:pPr marL="742950" lvl="1" indent="-228600">
              <a:lnSpc>
                <a:spcPct val="90000"/>
              </a:lnSpc>
              <a:spcAft>
                <a:spcPts val="600"/>
              </a:spcAft>
              <a:buFont typeface="Arial" panose="020B0604020202020204" pitchFamily="34" charset="0"/>
              <a:buChar char="•"/>
            </a:pPr>
            <a:r>
              <a:rPr lang="en-US" sz="1700"/>
              <a:t>Filtra și vizualiza diferite categorii de raportări (lumină publică, gropi, poluare, etc.).</a:t>
            </a:r>
          </a:p>
          <a:p>
            <a:pPr marL="742950" lvl="1" indent="-228600">
              <a:lnSpc>
                <a:spcPct val="90000"/>
              </a:lnSpc>
              <a:spcAft>
                <a:spcPts val="600"/>
              </a:spcAft>
              <a:buFont typeface="Arial" panose="020B0604020202020204" pitchFamily="34" charset="0"/>
              <a:buChar char="•"/>
            </a:pPr>
            <a:r>
              <a:rPr lang="en-US" sz="1700"/>
              <a:t>Vizualiza evenimente comunitare (ex. târguri, dezbateri publice, ședințe).</a:t>
            </a:r>
          </a:p>
          <a:p>
            <a:pPr marL="742950" lvl="1" indent="-228600">
              <a:lnSpc>
                <a:spcPct val="90000"/>
              </a:lnSpc>
              <a:spcAft>
                <a:spcPts val="600"/>
              </a:spcAft>
              <a:buFont typeface="Arial" panose="020B0604020202020204" pitchFamily="34" charset="0"/>
              <a:buChar char="•"/>
            </a:pPr>
            <a:r>
              <a:rPr lang="en-US" sz="1700"/>
              <a:t>Rezerva direct întâlniri/sesiuni cu reprezentanți ai poliției locale.</a:t>
            </a:r>
          </a:p>
          <a:p>
            <a:pPr marL="742950" lvl="1" indent="-228600">
              <a:lnSpc>
                <a:spcPct val="90000"/>
              </a:lnSpc>
              <a:spcAft>
                <a:spcPts val="600"/>
              </a:spcAft>
              <a:buFont typeface="Arial" panose="020B0604020202020204" pitchFamily="34" charset="0"/>
              <a:buChar char="•"/>
            </a:pPr>
            <a:r>
              <a:rPr lang="en-US" sz="1700"/>
              <a:t>Urmări campanii publice (ex. colectare selectivă, reîmpădurire).</a:t>
            </a:r>
          </a:p>
          <a:p>
            <a:pPr indent="-228600">
              <a:lnSpc>
                <a:spcPct val="90000"/>
              </a:lnSpc>
              <a:spcAft>
                <a:spcPts val="600"/>
              </a:spcAft>
              <a:buFont typeface="Arial" panose="020B0604020202020204" pitchFamily="34" charset="0"/>
              <a:buChar char="•"/>
            </a:pPr>
            <a:r>
              <a:rPr lang="en-US" sz="1700" b="1"/>
              <a:t>Tehnologii</a:t>
            </a:r>
            <a:r>
              <a:rPr lang="en-US" sz="1700"/>
              <a:t>: React (front-end), integrare cu hărți OpenStreetMap, potențial back-end cu Node.js/Python pentru gestionarea datelor și API-urilor.</a:t>
            </a:r>
          </a:p>
        </p:txBody>
      </p:sp>
    </p:spTree>
    <p:extLst>
      <p:ext uri="{BB962C8B-B14F-4D97-AF65-F5344CB8AC3E}">
        <p14:creationId xmlns:p14="http://schemas.microsoft.com/office/powerpoint/2010/main" val="67719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715920-456A-C774-5FC3-44F26781ADF9}"/>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39" name="Rectangle 38">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42" name="Rectangle 41">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setăText 30">
            <a:extLst>
              <a:ext uri="{FF2B5EF4-FFF2-40B4-BE49-F238E27FC236}">
                <a16:creationId xmlns:a16="http://schemas.microsoft.com/office/drawing/2014/main" id="{DEEB12D3-1C2F-ED9B-97CA-30581B83A958}"/>
              </a:ext>
            </a:extLst>
          </p:cNvPr>
          <p:cNvSpPr txBox="1"/>
          <p:nvPr/>
        </p:nvSpPr>
        <p:spPr>
          <a:xfrm>
            <a:off x="1153618" y="1239927"/>
            <a:ext cx="4008586" cy="46805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kern="1200">
                <a:solidFill>
                  <a:schemeClr val="tx1"/>
                </a:solidFill>
                <a:latin typeface="+mj-lt"/>
                <a:ea typeface="+mj-ea"/>
                <a:cs typeface="+mj-cs"/>
              </a:rPr>
              <a:t>Caracteristici ale utilizatorilor</a:t>
            </a:r>
          </a:p>
        </p:txBody>
      </p:sp>
      <p:sp>
        <p:nvSpPr>
          <p:cNvPr id="2" name="CasetăText 1">
            <a:extLst>
              <a:ext uri="{FF2B5EF4-FFF2-40B4-BE49-F238E27FC236}">
                <a16:creationId xmlns:a16="http://schemas.microsoft.com/office/drawing/2014/main" id="{69EB6379-FAE9-8003-2BBD-A7B6361BFF0F}"/>
              </a:ext>
            </a:extLst>
          </p:cNvPr>
          <p:cNvSpPr txBox="1"/>
          <p:nvPr/>
        </p:nvSpPr>
        <p:spPr>
          <a:xfrm>
            <a:off x="6291923" y="1239927"/>
            <a:ext cx="4971824" cy="468058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ro-RO" sz="1600" b="1" dirty="0"/>
              <a:t>1. </a:t>
            </a:r>
            <a:r>
              <a:rPr lang="en-US" sz="1600" b="1" dirty="0" err="1"/>
              <a:t>Cetățeni</a:t>
            </a:r>
            <a:r>
              <a:rPr lang="en-US" sz="1600" b="1" dirty="0"/>
              <a:t> </a:t>
            </a:r>
            <a:r>
              <a:rPr lang="en-US" sz="1600" b="1" dirty="0" err="1"/>
              <a:t>preocupați</a:t>
            </a:r>
            <a:r>
              <a:rPr lang="en-US" sz="1600" dirty="0"/>
              <a:t> de </a:t>
            </a:r>
            <a:r>
              <a:rPr lang="en-US" sz="1600" dirty="0" err="1"/>
              <a:t>starea</a:t>
            </a:r>
            <a:r>
              <a:rPr lang="en-US" sz="1600" dirty="0"/>
              <a:t> </a:t>
            </a:r>
            <a:r>
              <a:rPr lang="en-US" sz="1600" dirty="0" err="1"/>
              <a:t>infrastructurii</a:t>
            </a:r>
            <a:r>
              <a:rPr lang="en-US" sz="1600" dirty="0"/>
              <a:t>:</a:t>
            </a:r>
            <a:endParaRPr lang="ro-RO" sz="1600" dirty="0"/>
          </a:p>
          <a:p>
            <a:pPr lvl="1" indent="-228600">
              <a:lnSpc>
                <a:spcPct val="90000"/>
              </a:lnSpc>
              <a:spcAft>
                <a:spcPts val="600"/>
              </a:spcAft>
              <a:buFont typeface="Arial" panose="020B0604020202020204" pitchFamily="34" charset="0"/>
              <a:buChar char="•"/>
            </a:pPr>
            <a:r>
              <a:rPr lang="en-US" sz="1600" dirty="0" err="1"/>
              <a:t>Doresc</a:t>
            </a:r>
            <a:r>
              <a:rPr lang="en-US" sz="1600" dirty="0"/>
              <a:t> </a:t>
            </a:r>
            <a:r>
              <a:rPr lang="en-US" sz="1600" dirty="0" err="1"/>
              <a:t>să</a:t>
            </a:r>
            <a:r>
              <a:rPr lang="en-US" sz="1600" dirty="0"/>
              <a:t> </a:t>
            </a:r>
            <a:r>
              <a:rPr lang="en-US" sz="1600" dirty="0" err="1"/>
              <a:t>raporteze</a:t>
            </a:r>
            <a:r>
              <a:rPr lang="en-US" sz="1600" dirty="0"/>
              <a:t> rapid </a:t>
            </a:r>
            <a:r>
              <a:rPr lang="en-US" sz="1600" dirty="0" err="1"/>
              <a:t>defecțiuni</a:t>
            </a:r>
            <a:r>
              <a:rPr lang="en-US" sz="1600" dirty="0"/>
              <a:t>, </a:t>
            </a:r>
            <a:r>
              <a:rPr lang="en-US" sz="1600" dirty="0" err="1"/>
              <a:t>probleme</a:t>
            </a:r>
            <a:r>
              <a:rPr lang="en-US" sz="1600" dirty="0"/>
              <a:t> de </a:t>
            </a:r>
            <a:r>
              <a:rPr lang="en-US" sz="1600" dirty="0" err="1"/>
              <a:t>igienă</a:t>
            </a:r>
            <a:r>
              <a:rPr lang="en-US" sz="1600" dirty="0"/>
              <a:t> </a:t>
            </a:r>
            <a:r>
              <a:rPr lang="en-US" sz="1600" dirty="0" err="1"/>
              <a:t>urbană</a:t>
            </a:r>
            <a:r>
              <a:rPr lang="en-US" sz="1600" dirty="0"/>
              <a:t>.</a:t>
            </a:r>
            <a:endParaRPr lang="ro-RO" sz="1600" dirty="0"/>
          </a:p>
          <a:p>
            <a:pPr lvl="1" indent="-228600">
              <a:lnSpc>
                <a:spcPct val="90000"/>
              </a:lnSpc>
              <a:spcAft>
                <a:spcPts val="600"/>
              </a:spcAft>
              <a:buFont typeface="Arial" panose="020B0604020202020204" pitchFamily="34" charset="0"/>
              <a:buChar char="•"/>
            </a:pPr>
            <a:r>
              <a:rPr lang="en-US" sz="1600" dirty="0" err="1"/>
              <a:t>Acces</a:t>
            </a:r>
            <a:r>
              <a:rPr lang="en-US" sz="1600" dirty="0"/>
              <a:t> </a:t>
            </a:r>
            <a:r>
              <a:rPr lang="en-US" sz="1600" dirty="0" err="1"/>
              <a:t>facil</a:t>
            </a:r>
            <a:r>
              <a:rPr lang="en-US" sz="1600" dirty="0"/>
              <a:t> la </a:t>
            </a:r>
            <a:r>
              <a:rPr lang="en-US" sz="1600" dirty="0" err="1"/>
              <a:t>evenimente</a:t>
            </a:r>
            <a:r>
              <a:rPr lang="en-US" sz="1600" dirty="0"/>
              <a:t> </a:t>
            </a:r>
            <a:r>
              <a:rPr lang="en-US" sz="1600" dirty="0" err="1"/>
              <a:t>și</a:t>
            </a:r>
            <a:r>
              <a:rPr lang="en-US" sz="1600" dirty="0"/>
              <a:t> </a:t>
            </a:r>
            <a:r>
              <a:rPr lang="en-US" sz="1600" dirty="0" err="1"/>
              <a:t>campanii</a:t>
            </a:r>
            <a:r>
              <a:rPr lang="en-US" sz="1600" dirty="0"/>
              <a:t> care </a:t>
            </a:r>
            <a:r>
              <a:rPr lang="en-US" sz="1600" dirty="0" err="1"/>
              <a:t>îi</a:t>
            </a:r>
            <a:r>
              <a:rPr lang="en-US" sz="1600" dirty="0"/>
              <a:t> </a:t>
            </a:r>
            <a:r>
              <a:rPr lang="en-US" sz="1600" dirty="0" err="1"/>
              <a:t>interesează</a:t>
            </a:r>
            <a:r>
              <a:rPr lang="en-US" sz="1600" dirty="0"/>
              <a:t>.</a:t>
            </a:r>
          </a:p>
          <a:p>
            <a:pPr marL="228600" lvl="1">
              <a:lnSpc>
                <a:spcPct val="90000"/>
              </a:lnSpc>
              <a:spcAft>
                <a:spcPts val="600"/>
              </a:spcAft>
            </a:pPr>
            <a:r>
              <a:rPr lang="en-US" sz="1600" dirty="0"/>
              <a:t>2. </a:t>
            </a:r>
            <a:r>
              <a:rPr lang="en-US" sz="1600" dirty="0" err="1"/>
              <a:t>Autorități</a:t>
            </a:r>
            <a:r>
              <a:rPr lang="en-US" sz="1600" dirty="0"/>
              <a:t> locale:</a:t>
            </a:r>
          </a:p>
          <a:p>
            <a:pPr lvl="2" indent="-228600">
              <a:lnSpc>
                <a:spcPct val="90000"/>
              </a:lnSpc>
              <a:spcAft>
                <a:spcPts val="600"/>
              </a:spcAft>
              <a:buFont typeface="Arial" panose="020B0604020202020204" pitchFamily="34" charset="0"/>
              <a:buChar char="•"/>
            </a:pPr>
            <a:r>
              <a:rPr lang="en-US" sz="1600" dirty="0" err="1"/>
              <a:t>Centralizează</a:t>
            </a:r>
            <a:r>
              <a:rPr lang="en-US" sz="1600" dirty="0"/>
              <a:t> </a:t>
            </a:r>
            <a:r>
              <a:rPr lang="en-US" sz="1600" dirty="0" err="1"/>
              <a:t>problemele</a:t>
            </a:r>
            <a:r>
              <a:rPr lang="en-US" sz="1600" dirty="0"/>
              <a:t> </a:t>
            </a:r>
            <a:r>
              <a:rPr lang="en-US" sz="1600" dirty="0" err="1"/>
              <a:t>raportate</a:t>
            </a:r>
            <a:r>
              <a:rPr lang="en-US" sz="1600" dirty="0"/>
              <a:t> de </a:t>
            </a:r>
            <a:r>
              <a:rPr lang="en-US" sz="1600" dirty="0" err="1"/>
              <a:t>cetățeni</a:t>
            </a:r>
            <a:r>
              <a:rPr lang="en-US" sz="1600" dirty="0"/>
              <a:t> </a:t>
            </a:r>
            <a:r>
              <a:rPr lang="en-US" sz="1600" dirty="0" err="1"/>
              <a:t>și</a:t>
            </a:r>
            <a:r>
              <a:rPr lang="en-US" sz="1600" dirty="0"/>
              <a:t> le </a:t>
            </a:r>
            <a:r>
              <a:rPr lang="en-US" sz="1600" dirty="0" err="1"/>
              <a:t>prioritizează</a:t>
            </a:r>
            <a:r>
              <a:rPr lang="en-US" sz="1600" dirty="0"/>
              <a:t>.</a:t>
            </a:r>
          </a:p>
          <a:p>
            <a:pPr lvl="2" indent="-228600">
              <a:lnSpc>
                <a:spcPct val="90000"/>
              </a:lnSpc>
              <a:spcAft>
                <a:spcPts val="600"/>
              </a:spcAft>
              <a:buFont typeface="Arial" panose="020B0604020202020204" pitchFamily="34" charset="0"/>
              <a:buChar char="•"/>
            </a:pPr>
            <a:r>
              <a:rPr lang="en-US" sz="1600" dirty="0" err="1"/>
              <a:t>Publică</a:t>
            </a:r>
            <a:r>
              <a:rPr lang="en-US" sz="1600" dirty="0"/>
              <a:t> </a:t>
            </a:r>
            <a:r>
              <a:rPr lang="en-US" sz="1600" dirty="0" err="1"/>
              <a:t>informații</a:t>
            </a:r>
            <a:r>
              <a:rPr lang="en-US" sz="1600" dirty="0"/>
              <a:t> </a:t>
            </a:r>
            <a:r>
              <a:rPr lang="en-US" sz="1600" dirty="0" err="1"/>
              <a:t>despre</a:t>
            </a:r>
            <a:r>
              <a:rPr lang="en-US" sz="1600" dirty="0"/>
              <a:t> </a:t>
            </a:r>
            <a:r>
              <a:rPr lang="en-US" sz="1600" dirty="0" err="1"/>
              <a:t>evenimente</a:t>
            </a:r>
            <a:r>
              <a:rPr lang="en-US" sz="1600" dirty="0"/>
              <a:t> </a:t>
            </a:r>
            <a:r>
              <a:rPr lang="en-US" sz="1600" dirty="0" err="1"/>
              <a:t>și</a:t>
            </a:r>
            <a:r>
              <a:rPr lang="en-US" sz="1600" dirty="0"/>
              <a:t> </a:t>
            </a:r>
            <a:r>
              <a:rPr lang="en-US" sz="1600" dirty="0" err="1"/>
              <a:t>campanii</a:t>
            </a:r>
            <a:r>
              <a:rPr lang="en-US" sz="1600" dirty="0"/>
              <a:t> </a:t>
            </a:r>
            <a:r>
              <a:rPr lang="en-US" sz="1600" dirty="0" err="1"/>
              <a:t>oficiale</a:t>
            </a:r>
            <a:r>
              <a:rPr lang="en-US" sz="1600" dirty="0"/>
              <a:t>.</a:t>
            </a:r>
          </a:p>
          <a:p>
            <a:pPr lvl="2" indent="-228600">
              <a:lnSpc>
                <a:spcPct val="90000"/>
              </a:lnSpc>
              <a:spcAft>
                <a:spcPts val="600"/>
              </a:spcAft>
              <a:buFont typeface="Arial" panose="020B0604020202020204" pitchFamily="34" charset="0"/>
              <a:buChar char="•"/>
            </a:pPr>
            <a:r>
              <a:rPr lang="en-US" sz="1600" dirty="0" err="1"/>
              <a:t>Planifică</a:t>
            </a:r>
            <a:r>
              <a:rPr lang="en-US" sz="1600" dirty="0"/>
              <a:t> </a:t>
            </a:r>
            <a:r>
              <a:rPr lang="en-US" sz="1600" dirty="0" err="1"/>
              <a:t>intervenții</a:t>
            </a:r>
            <a:r>
              <a:rPr lang="en-US" sz="1600" dirty="0"/>
              <a:t>/</a:t>
            </a:r>
            <a:r>
              <a:rPr lang="en-US" sz="1600" dirty="0" err="1"/>
              <a:t>rezolvări</a:t>
            </a:r>
            <a:r>
              <a:rPr lang="en-US" sz="1600" dirty="0"/>
              <a:t> </a:t>
            </a:r>
            <a:r>
              <a:rPr lang="en-US" sz="1600" dirty="0" err="1"/>
              <a:t>și</a:t>
            </a:r>
            <a:r>
              <a:rPr lang="en-US" sz="1600" dirty="0"/>
              <a:t> </a:t>
            </a:r>
            <a:r>
              <a:rPr lang="en-US" sz="1600" dirty="0" err="1"/>
              <a:t>oferă</a:t>
            </a:r>
            <a:r>
              <a:rPr lang="en-US" sz="1600" dirty="0"/>
              <a:t> feedback direct </a:t>
            </a:r>
            <a:r>
              <a:rPr lang="en-US" sz="1600" dirty="0" err="1"/>
              <a:t>utilizatorilor</a:t>
            </a:r>
            <a:r>
              <a:rPr lang="en-US" sz="1600" dirty="0"/>
              <a:t>.</a:t>
            </a:r>
          </a:p>
          <a:p>
            <a:pPr marL="228600" lvl="1">
              <a:lnSpc>
                <a:spcPct val="90000"/>
              </a:lnSpc>
              <a:spcAft>
                <a:spcPts val="600"/>
              </a:spcAft>
            </a:pPr>
            <a:r>
              <a:rPr lang="en-US" sz="1600" dirty="0"/>
              <a:t>3. ONG-</a:t>
            </a:r>
            <a:r>
              <a:rPr lang="en-US" sz="1600" dirty="0" err="1"/>
              <a:t>uri</a:t>
            </a:r>
            <a:r>
              <a:rPr lang="en-US" sz="1600" dirty="0"/>
              <a:t> </a:t>
            </a:r>
            <a:r>
              <a:rPr lang="en-US" sz="1600" dirty="0" err="1"/>
              <a:t>și</a:t>
            </a:r>
            <a:r>
              <a:rPr lang="en-US" sz="1600" dirty="0"/>
              <a:t> </a:t>
            </a:r>
            <a:r>
              <a:rPr lang="en-US" sz="1600" dirty="0" err="1"/>
              <a:t>inițiative</a:t>
            </a:r>
            <a:r>
              <a:rPr lang="en-US" sz="1600" dirty="0"/>
              <a:t> civile:</a:t>
            </a:r>
          </a:p>
          <a:p>
            <a:pPr lvl="2" indent="-228600">
              <a:lnSpc>
                <a:spcPct val="90000"/>
              </a:lnSpc>
              <a:spcAft>
                <a:spcPts val="600"/>
              </a:spcAft>
              <a:buFont typeface="Arial" panose="020B0604020202020204" pitchFamily="34" charset="0"/>
              <a:buChar char="•"/>
            </a:pPr>
            <a:r>
              <a:rPr lang="en-US" sz="1600" dirty="0" err="1"/>
              <a:t>Promovează</a:t>
            </a:r>
            <a:r>
              <a:rPr lang="en-US" sz="1600" dirty="0"/>
              <a:t> </a:t>
            </a:r>
            <a:r>
              <a:rPr lang="en-US" sz="1600" dirty="0" err="1"/>
              <a:t>evenimente</a:t>
            </a:r>
            <a:r>
              <a:rPr lang="en-US" sz="1600" dirty="0"/>
              <a:t> </a:t>
            </a:r>
            <a:r>
              <a:rPr lang="en-US" sz="1600" dirty="0" err="1"/>
              <a:t>comunitare</a:t>
            </a:r>
            <a:r>
              <a:rPr lang="en-US" sz="1600" dirty="0"/>
              <a:t> (</a:t>
            </a:r>
            <a:r>
              <a:rPr lang="en-US" sz="1600" dirty="0" err="1"/>
              <a:t>curățenie</a:t>
            </a:r>
            <a:r>
              <a:rPr lang="en-US" sz="1600" dirty="0"/>
              <a:t>, </a:t>
            </a:r>
            <a:r>
              <a:rPr lang="en-US" sz="1600" dirty="0" err="1"/>
              <a:t>plantări</a:t>
            </a:r>
            <a:r>
              <a:rPr lang="en-US" sz="1600" dirty="0"/>
              <a:t> de </a:t>
            </a:r>
            <a:r>
              <a:rPr lang="en-US" sz="1600" dirty="0" err="1"/>
              <a:t>copaci</a:t>
            </a:r>
            <a:r>
              <a:rPr lang="en-US" sz="1600" dirty="0"/>
              <a:t>).</a:t>
            </a:r>
          </a:p>
          <a:p>
            <a:pPr lvl="2" indent="-228600">
              <a:lnSpc>
                <a:spcPct val="90000"/>
              </a:lnSpc>
              <a:spcAft>
                <a:spcPts val="600"/>
              </a:spcAft>
              <a:buFont typeface="Arial" panose="020B0604020202020204" pitchFamily="34" charset="0"/>
              <a:buChar char="•"/>
            </a:pPr>
            <a:r>
              <a:rPr lang="en-US" sz="1600" dirty="0" err="1"/>
              <a:t>Monitorizează</a:t>
            </a:r>
            <a:r>
              <a:rPr lang="en-US" sz="1600" dirty="0"/>
              <a:t> </a:t>
            </a:r>
            <a:r>
              <a:rPr lang="en-US" sz="1600" dirty="0" err="1"/>
              <a:t>progresul</a:t>
            </a:r>
            <a:r>
              <a:rPr lang="en-US" sz="1600" dirty="0"/>
              <a:t> </a:t>
            </a:r>
            <a:r>
              <a:rPr lang="en-US" sz="1600" dirty="0" err="1"/>
              <a:t>rezolvărilor</a:t>
            </a:r>
            <a:r>
              <a:rPr lang="en-US" sz="1600" dirty="0"/>
              <a:t> </a:t>
            </a:r>
            <a:r>
              <a:rPr lang="en-US" sz="1600" dirty="0" err="1"/>
              <a:t>și</a:t>
            </a:r>
            <a:r>
              <a:rPr lang="en-US" sz="1600" dirty="0"/>
              <a:t> </a:t>
            </a:r>
            <a:r>
              <a:rPr lang="en-US" sz="1600" dirty="0" err="1"/>
              <a:t>colaborează</a:t>
            </a:r>
            <a:r>
              <a:rPr lang="en-US" sz="1600" dirty="0"/>
              <a:t> cu </a:t>
            </a:r>
            <a:r>
              <a:rPr lang="en-US" sz="1600" dirty="0" err="1"/>
              <a:t>autoritățile</a:t>
            </a:r>
            <a:r>
              <a:rPr lang="en-US" sz="1600" dirty="0"/>
              <a:t>.</a:t>
            </a:r>
          </a:p>
          <a:p>
            <a:pPr lvl="1"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71607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585EDF-0A53-ADF8-B4CD-347357CCE4B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tăText 6">
            <a:extLst>
              <a:ext uri="{FF2B5EF4-FFF2-40B4-BE49-F238E27FC236}">
                <a16:creationId xmlns:a16="http://schemas.microsoft.com/office/drawing/2014/main" id="{9147EB72-ACAC-2151-7B2E-00DC3E3BB24A}"/>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Obiectivele proiectului</a:t>
            </a:r>
          </a:p>
        </p:txBody>
      </p:sp>
      <p:grpSp>
        <p:nvGrpSpPr>
          <p:cNvPr id="14" name="Group 13">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tăText 1">
            <a:extLst>
              <a:ext uri="{FF2B5EF4-FFF2-40B4-BE49-F238E27FC236}">
                <a16:creationId xmlns:a16="http://schemas.microsoft.com/office/drawing/2014/main" id="{F5F2918C-35D2-2362-2C98-FFCAF32B9455}"/>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a:t>Creșterea implicării civice</a:t>
            </a:r>
            <a:r>
              <a:rPr lang="en-US" sz="2200"/>
              <a:t> prin facilitarea raportării rapide și transparente a problemelor.</a:t>
            </a:r>
          </a:p>
          <a:p>
            <a:pPr indent="-228600">
              <a:lnSpc>
                <a:spcPct val="90000"/>
              </a:lnSpc>
              <a:spcAft>
                <a:spcPts val="600"/>
              </a:spcAft>
              <a:buFont typeface="Arial" panose="020B0604020202020204" pitchFamily="34" charset="0"/>
              <a:buChar char="•"/>
            </a:pPr>
            <a:r>
              <a:rPr lang="en-US" sz="2200" b="1"/>
              <a:t>Eficiență administrativă</a:t>
            </a:r>
            <a:r>
              <a:rPr lang="en-US" sz="2200"/>
              <a:t>: optimizarea timpului de răspuns și a gestionării intervențiilor.</a:t>
            </a:r>
          </a:p>
          <a:p>
            <a:pPr indent="-228600">
              <a:lnSpc>
                <a:spcPct val="90000"/>
              </a:lnSpc>
              <a:spcAft>
                <a:spcPts val="600"/>
              </a:spcAft>
              <a:buFont typeface="Arial" panose="020B0604020202020204" pitchFamily="34" charset="0"/>
              <a:buChar char="•"/>
            </a:pPr>
            <a:r>
              <a:rPr lang="en-US" sz="2200" b="1"/>
              <a:t>Comunicare deschisă</a:t>
            </a:r>
            <a:r>
              <a:rPr lang="en-US" sz="2200"/>
              <a:t> între cetățeni, autorități și organizații.</a:t>
            </a:r>
          </a:p>
          <a:p>
            <a:pPr indent="-228600">
              <a:lnSpc>
                <a:spcPct val="90000"/>
              </a:lnSpc>
              <a:spcAft>
                <a:spcPts val="600"/>
              </a:spcAft>
              <a:buFont typeface="Arial" panose="020B0604020202020204" pitchFamily="34" charset="0"/>
              <a:buChar char="•"/>
            </a:pPr>
            <a:r>
              <a:rPr lang="en-US" sz="2200" b="1"/>
              <a:t>Transparență și încredere</a:t>
            </a:r>
            <a:r>
              <a:rPr lang="en-US" sz="2200"/>
              <a:t>: fiecare raportare sau inițiativă are un status actualizat și un canal direct de feedback.</a:t>
            </a:r>
          </a:p>
        </p:txBody>
      </p:sp>
    </p:spTree>
    <p:extLst>
      <p:ext uri="{BB962C8B-B14F-4D97-AF65-F5344CB8AC3E}">
        <p14:creationId xmlns:p14="http://schemas.microsoft.com/office/powerpoint/2010/main" val="2916156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928152-B5E7-5FE2-BB1C-7144F7EA8C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tăText 2">
            <a:extLst>
              <a:ext uri="{FF2B5EF4-FFF2-40B4-BE49-F238E27FC236}">
                <a16:creationId xmlns:a16="http://schemas.microsoft.com/office/drawing/2014/main" id="{2EE4046C-3239-EE8F-0550-B542485BD311}"/>
              </a:ext>
            </a:extLst>
          </p:cNvPr>
          <p:cNvSpPr txBox="1"/>
          <p:nvPr/>
        </p:nvSpPr>
        <p:spPr>
          <a:xfrm>
            <a:off x="1045028" y="1336329"/>
            <a:ext cx="3892732" cy="438258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Provocări</a:t>
            </a:r>
            <a:endParaRPr lang="en-US" sz="5400" kern="1200">
              <a:solidFill>
                <a:schemeClr val="tx1"/>
              </a:solidFill>
              <a:latin typeface="+mj-lt"/>
              <a:ea typeface="+mj-ea"/>
              <a:cs typeface="+mj-cs"/>
            </a:endParaRP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8"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tăText 1">
            <a:extLst>
              <a:ext uri="{FF2B5EF4-FFF2-40B4-BE49-F238E27FC236}">
                <a16:creationId xmlns:a16="http://schemas.microsoft.com/office/drawing/2014/main" id="{8F789501-A392-9A51-BFE5-1E48B444568D}"/>
              </a:ext>
            </a:extLst>
          </p:cNvPr>
          <p:cNvSpPr txBox="1"/>
          <p:nvPr/>
        </p:nvSpPr>
        <p:spPr>
          <a:xfrm>
            <a:off x="6096001" y="1336329"/>
            <a:ext cx="5260848" cy="438258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r>
              <a:rPr lang="en-US" sz="1900" b="1"/>
              <a:t>Acoperirea geografică și precizia datelor</a:t>
            </a:r>
            <a:r>
              <a:rPr lang="en-US" sz="1900"/>
              <a:t>: Harta trebuie să fie actualizată, iar localizarea problemelor să fie cât mai exactă.</a:t>
            </a:r>
          </a:p>
          <a:p>
            <a:pPr indent="-228600">
              <a:lnSpc>
                <a:spcPct val="90000"/>
              </a:lnSpc>
              <a:spcAft>
                <a:spcPts val="600"/>
              </a:spcAft>
              <a:buFont typeface="Arial" panose="020B0604020202020204" pitchFamily="34" charset="0"/>
              <a:buChar char="•"/>
            </a:pPr>
            <a:r>
              <a:rPr lang="en-US" sz="1900" b="1"/>
              <a:t>Managementul volumului mare de solicitări</a:t>
            </a:r>
            <a:r>
              <a:rPr lang="en-US" sz="1900"/>
              <a:t>: prioritizarea și redirecționarea automată a raportărilor pe categorii, zone, instituții responsabile.</a:t>
            </a:r>
          </a:p>
          <a:p>
            <a:pPr indent="-228600">
              <a:lnSpc>
                <a:spcPct val="90000"/>
              </a:lnSpc>
              <a:spcAft>
                <a:spcPts val="600"/>
              </a:spcAft>
              <a:buFont typeface="Arial" panose="020B0604020202020204" pitchFamily="34" charset="0"/>
              <a:buChar char="•"/>
            </a:pPr>
            <a:r>
              <a:rPr lang="en-US" sz="1900" b="1"/>
              <a:t>Securitate și confidențialitate</a:t>
            </a:r>
            <a:r>
              <a:rPr lang="en-US" sz="1900"/>
              <a:t>: protecția datelor utilizatorilor și prevenirea raportărilor false sau abuzive.</a:t>
            </a:r>
          </a:p>
          <a:p>
            <a:pPr indent="-228600">
              <a:lnSpc>
                <a:spcPct val="90000"/>
              </a:lnSpc>
              <a:spcAft>
                <a:spcPts val="600"/>
              </a:spcAft>
              <a:buFont typeface="Arial" panose="020B0604020202020204" pitchFamily="34" charset="0"/>
              <a:buChar char="•"/>
            </a:pPr>
            <a:r>
              <a:rPr lang="en-US" sz="1900" b="1"/>
              <a:t>Integrarea cu sisteme existente</a:t>
            </a:r>
            <a:r>
              <a:rPr lang="en-US" sz="1900"/>
              <a:t>: colaborarea cu bazele de date și procesele autorităților publice pentru un flux de lucru eficient.</a:t>
            </a:r>
          </a:p>
        </p:txBody>
      </p:sp>
    </p:spTree>
    <p:extLst>
      <p:ext uri="{BB962C8B-B14F-4D97-AF65-F5344CB8AC3E}">
        <p14:creationId xmlns:p14="http://schemas.microsoft.com/office/powerpoint/2010/main" val="55322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4593E0-6B12-05F7-55A6-391697DB785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asetăText 1">
            <a:extLst>
              <a:ext uri="{FF2B5EF4-FFF2-40B4-BE49-F238E27FC236}">
                <a16:creationId xmlns:a16="http://schemas.microsoft.com/office/drawing/2014/main" id="{E9743897-523D-C361-A386-27074381D096}"/>
              </a:ext>
            </a:extLst>
          </p:cNvPr>
          <p:cNvSpPr txBox="1"/>
          <p:nvPr/>
        </p:nvSpPr>
        <p:spPr>
          <a:xfrm>
            <a:off x="5138928" y="1338729"/>
            <a:ext cx="4795584" cy="418054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700" b="1"/>
              <a:t>Notificări inteligente</a:t>
            </a:r>
            <a:r>
              <a:rPr lang="en-US" sz="1700"/>
              <a:t>: utilizatorii primesc alerte personalizate în funcție de zona în care locuiesc sau de tipul de problemă.</a:t>
            </a:r>
          </a:p>
          <a:p>
            <a:pPr indent="-228600">
              <a:lnSpc>
                <a:spcPct val="90000"/>
              </a:lnSpc>
              <a:spcAft>
                <a:spcPts val="600"/>
              </a:spcAft>
              <a:buFont typeface="Arial" panose="020B0604020202020204" pitchFamily="34" charset="0"/>
              <a:buChar char="•"/>
            </a:pPr>
            <a:r>
              <a:rPr lang="en-US" sz="1700" b="1"/>
              <a:t>Gamificare</a:t>
            </a:r>
            <a:r>
              <a:rPr lang="en-US" sz="1700"/>
              <a:t>: puncte și recompense simbolice pentru cetățenii activi (ex. odată cu 5 probleme valide raportate și rezolvate, obții un „badge” de cetățean implicat).</a:t>
            </a:r>
          </a:p>
          <a:p>
            <a:pPr indent="-228600">
              <a:lnSpc>
                <a:spcPct val="90000"/>
              </a:lnSpc>
              <a:spcAft>
                <a:spcPts val="600"/>
              </a:spcAft>
              <a:buFont typeface="Arial" panose="020B0604020202020204" pitchFamily="34" charset="0"/>
              <a:buChar char="•"/>
            </a:pPr>
            <a:r>
              <a:rPr lang="en-US" sz="1700" b="1"/>
              <a:t>Integrare cu rețele de senzori urbani</a:t>
            </a:r>
            <a:r>
              <a:rPr lang="en-US" sz="1700"/>
              <a:t>: informații în timp real despre trafic, calitatea aerului, iluminat public.</a:t>
            </a:r>
          </a:p>
          <a:p>
            <a:pPr indent="-228600">
              <a:lnSpc>
                <a:spcPct val="90000"/>
              </a:lnSpc>
              <a:spcAft>
                <a:spcPts val="600"/>
              </a:spcAft>
              <a:buFont typeface="Arial" panose="020B0604020202020204" pitchFamily="34" charset="0"/>
              <a:buChar char="•"/>
            </a:pPr>
            <a:r>
              <a:rPr lang="en-US" sz="1700" b="1"/>
              <a:t>Analiză predictivă</a:t>
            </a:r>
            <a:r>
              <a:rPr lang="en-US" sz="1700"/>
              <a:t>: folosirea datelor istorice pentru a anticipa probleme recurente (ex. zone predispuse la inundații, străzi cu trafic intens).</a:t>
            </a:r>
          </a:p>
          <a:p>
            <a:pPr indent="-228600">
              <a:lnSpc>
                <a:spcPct val="90000"/>
              </a:lnSpc>
              <a:spcAft>
                <a:spcPts val="600"/>
              </a:spcAft>
              <a:buFont typeface="Arial" panose="020B0604020202020204" pitchFamily="34" charset="0"/>
              <a:buChar char="•"/>
            </a:pPr>
            <a:r>
              <a:rPr lang="en-US" sz="1700" b="1"/>
              <a:t>Extensii mobile</a:t>
            </a:r>
            <a:r>
              <a:rPr lang="en-US" sz="1700"/>
              <a:t>: aplicație de mobil pentru raportări rapide (inclusiv cu foto/video) și acces instant la statusul problemelor.</a:t>
            </a:r>
          </a:p>
        </p:txBody>
      </p:sp>
      <p:sp>
        <p:nvSpPr>
          <p:cNvPr id="3" name="CasetăText 2">
            <a:extLst>
              <a:ext uri="{FF2B5EF4-FFF2-40B4-BE49-F238E27FC236}">
                <a16:creationId xmlns:a16="http://schemas.microsoft.com/office/drawing/2014/main" id="{CCED70B4-4037-0F9E-4143-32E9EEEADC15}"/>
              </a:ext>
            </a:extLst>
          </p:cNvPr>
          <p:cNvSpPr txBox="1"/>
          <p:nvPr/>
        </p:nvSpPr>
        <p:spPr>
          <a:xfrm>
            <a:off x="4120896" y="246888"/>
            <a:ext cx="3950208" cy="369332"/>
          </a:xfrm>
          <a:prstGeom prst="rect">
            <a:avLst/>
          </a:prstGeom>
          <a:noFill/>
        </p:spPr>
        <p:txBody>
          <a:bodyPr wrap="square" rtlCol="0">
            <a:spAutoFit/>
          </a:bodyPr>
          <a:lstStyle/>
          <a:p>
            <a:pPr algn="ctr">
              <a:spcAft>
                <a:spcPts val="600"/>
              </a:spcAft>
            </a:pPr>
            <a:r>
              <a:rPr lang="ro-RO" b="1" dirty="0"/>
              <a:t>Idei inovatoare și plan de dezvoltare</a:t>
            </a:r>
            <a:endParaRPr lang="ro-RO" b="1"/>
          </a:p>
        </p:txBody>
      </p:sp>
    </p:spTree>
    <p:extLst>
      <p:ext uri="{BB962C8B-B14F-4D97-AF65-F5344CB8AC3E}">
        <p14:creationId xmlns:p14="http://schemas.microsoft.com/office/powerpoint/2010/main" val="422949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59D7D4-997A-3465-C8D3-2C9F4940242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setăText 2">
            <a:extLst>
              <a:ext uri="{FF2B5EF4-FFF2-40B4-BE49-F238E27FC236}">
                <a16:creationId xmlns:a16="http://schemas.microsoft.com/office/drawing/2014/main" id="{5AB216D9-E2C3-11BE-67F0-F50DAE51D99B}"/>
              </a:ext>
            </a:extLst>
          </p:cNvPr>
          <p:cNvSpPr txBox="1"/>
          <p:nvPr/>
        </p:nvSpPr>
        <p:spPr>
          <a:xfrm>
            <a:off x="645065" y="1463040"/>
            <a:ext cx="3796306"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mj-lt"/>
                <a:ea typeface="+mj-ea"/>
                <a:cs typeface="+mj-cs"/>
              </a:rPr>
              <a:t>Concluzii și pași următori</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tăText 1">
            <a:extLst>
              <a:ext uri="{FF2B5EF4-FFF2-40B4-BE49-F238E27FC236}">
                <a16:creationId xmlns:a16="http://schemas.microsoft.com/office/drawing/2014/main" id="{F268AE2E-10F9-1008-3BC5-4EA4CC02F88F}"/>
              </a:ext>
            </a:extLst>
          </p:cNvPr>
          <p:cNvSpPr txBox="1"/>
          <p:nvPr/>
        </p:nvSpPr>
        <p:spPr>
          <a:xfrm>
            <a:off x="5656218" y="1463039"/>
            <a:ext cx="5542387" cy="430044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1"/>
              <a:t>Beneficii pentru comunitate</a:t>
            </a:r>
            <a:r>
              <a:rPr lang="en-US" sz="2200"/>
              <a:t>:</a:t>
            </a:r>
          </a:p>
          <a:p>
            <a:pPr marL="742950" lvl="1" indent="-228600">
              <a:lnSpc>
                <a:spcPct val="90000"/>
              </a:lnSpc>
              <a:spcAft>
                <a:spcPts val="600"/>
              </a:spcAft>
              <a:buFont typeface="Arial" panose="020B0604020202020204" pitchFamily="34" charset="0"/>
              <a:buChar char="•"/>
            </a:pPr>
            <a:r>
              <a:rPr lang="en-US" sz="2200"/>
              <a:t>Accesibilitate mare, feedback transparent, rezolvare mai rapidă a problemelor.</a:t>
            </a:r>
          </a:p>
          <a:p>
            <a:pPr indent="-228600">
              <a:lnSpc>
                <a:spcPct val="90000"/>
              </a:lnSpc>
              <a:spcAft>
                <a:spcPts val="600"/>
              </a:spcAft>
              <a:buFont typeface="Arial" panose="020B0604020202020204" pitchFamily="34" charset="0"/>
              <a:buChar char="•"/>
            </a:pPr>
            <a:r>
              <a:rPr lang="en-US" sz="2200" b="1"/>
              <a:t>Plan de scalare</a:t>
            </a:r>
            <a:r>
              <a:rPr lang="en-US" sz="2200"/>
              <a:t>:</a:t>
            </a:r>
          </a:p>
          <a:p>
            <a:pPr marL="742950" lvl="1" indent="-228600">
              <a:lnSpc>
                <a:spcPct val="90000"/>
              </a:lnSpc>
              <a:spcAft>
                <a:spcPts val="600"/>
              </a:spcAft>
              <a:buFont typeface="Arial" panose="020B0604020202020204" pitchFamily="34" charset="0"/>
              <a:buChar char="•"/>
            </a:pPr>
            <a:r>
              <a:rPr lang="en-US" sz="2200"/>
              <a:t>Extindere în alte orașe, parteneriate cu ONG-uri și companii private.</a:t>
            </a:r>
          </a:p>
          <a:p>
            <a:pPr indent="-228600">
              <a:lnSpc>
                <a:spcPct val="90000"/>
              </a:lnSpc>
              <a:spcAft>
                <a:spcPts val="600"/>
              </a:spcAft>
              <a:buFont typeface="Arial" panose="020B0604020202020204" pitchFamily="34" charset="0"/>
              <a:buChar char="•"/>
            </a:pPr>
            <a:r>
              <a:rPr lang="en-US" sz="2200" b="1"/>
              <a:t>Invitație la testare</a:t>
            </a:r>
            <a:r>
              <a:rPr lang="en-US" sz="2200"/>
              <a:t>:</a:t>
            </a:r>
          </a:p>
          <a:p>
            <a:pPr marL="742950" lvl="1" indent="-228600">
              <a:lnSpc>
                <a:spcPct val="90000"/>
              </a:lnSpc>
              <a:spcAft>
                <a:spcPts val="600"/>
              </a:spcAft>
              <a:buFont typeface="Arial" panose="020B0604020202020204" pitchFamily="34" charset="0"/>
              <a:buChar char="•"/>
            </a:pPr>
            <a:r>
              <a:rPr lang="en-US" sz="2200"/>
              <a:t>Cetățenii și instituțiile sunt încurajați să se înregistreze și să ofere feedback pentru îmbunătățirea platformei.</a:t>
            </a:r>
          </a:p>
        </p:txBody>
      </p:sp>
    </p:spTree>
    <p:extLst>
      <p:ext uri="{BB962C8B-B14F-4D97-AF65-F5344CB8AC3E}">
        <p14:creationId xmlns:p14="http://schemas.microsoft.com/office/powerpoint/2010/main" val="3477557766"/>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574</Words>
  <Application>Microsoft Office PowerPoint</Application>
  <PresentationFormat>Ecran lat</PresentationFormat>
  <Paragraphs>46</Paragraphs>
  <Slides>7</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7</vt:i4>
      </vt:variant>
    </vt:vector>
  </HeadingPairs>
  <TitlesOfParts>
    <vt:vector size="11" baseType="lpstr">
      <vt:lpstr>Aptos</vt:lpstr>
      <vt:lpstr>Aptos Display</vt:lpstr>
      <vt:lpstr>Arial</vt:lpstr>
      <vt:lpstr>Temă Office</vt:lpstr>
      <vt:lpstr>Prezentare PowerPoint</vt:lpstr>
      <vt:lpstr>Prezentare PowerPoint</vt:lpstr>
      <vt:lpstr>Prezentare PowerPoint</vt:lpstr>
      <vt:lpstr>Prezentare PowerPoint</vt:lpstr>
      <vt:lpstr>Prezentare PowerPoint</vt:lpstr>
      <vt:lpstr>Prezentare PowerPoint</vt:lpstr>
      <vt:lpstr>Prezentare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Claudiu Sirbu</dc:creator>
  <cp:lastModifiedBy>Claudiu Sirbu</cp:lastModifiedBy>
  <cp:revision>3</cp:revision>
  <dcterms:created xsi:type="dcterms:W3CDTF">2025-01-14T11:58:00Z</dcterms:created>
  <dcterms:modified xsi:type="dcterms:W3CDTF">2025-01-14T12:09:02Z</dcterms:modified>
</cp:coreProperties>
</file>