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257" r:id="rId3"/>
    <p:sldId id="256" r:id="rId4"/>
    <p:sldId id="261" r:id="rId5"/>
    <p:sldId id="258" r:id="rId6"/>
    <p:sldId id="259" r:id="rId7"/>
    <p:sldId id="260" r:id="rId8"/>
    <p:sldId id="265" r:id="rId9"/>
    <p:sldId id="263" r:id="rId10"/>
    <p:sldId id="268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1352" autoAdjust="0"/>
  </p:normalViewPr>
  <p:slideViewPr>
    <p:cSldViewPr snapToGrid="0">
      <p:cViewPr varScale="1">
        <p:scale>
          <a:sx n="72" d="100"/>
          <a:sy n="72" d="100"/>
        </p:scale>
        <p:origin x="84" y="3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8053B-F1D7-4535-AAEB-C749E53EA470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25128-50EF-4C34-B79C-1BF466B5BB9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46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estiona.madrid.org/azul_internet/html/web/DescripcionEstacionAccion.icm?ESTADO_MENU=3_2&amp;idEstacion=6" TargetMode="External"/><Relationship Id="rId13" Type="http://schemas.openxmlformats.org/officeDocument/2006/relationships/hyperlink" Target="https://gestiona.madrid.org/azul_internet/html/web/DescripcionEstacionAccion.icm?ESTADO_MENU=3_2&amp;idEstacion=12" TargetMode="External"/><Relationship Id="rId18" Type="http://schemas.openxmlformats.org/officeDocument/2006/relationships/hyperlink" Target="https://gestiona.madrid.org/azul_internet/html/web/DescripcionEstacionAccion.icm?ESTADO_MENU=3_2&amp;idEstacion=17" TargetMode="External"/><Relationship Id="rId3" Type="http://schemas.openxmlformats.org/officeDocument/2006/relationships/hyperlink" Target="https://gestiona.madrid.org/azul_internet/html/web/DescripcionEstacionAccion.icm?ESTADO_MENU=3_2&amp;idEstacion=1" TargetMode="External"/><Relationship Id="rId21" Type="http://schemas.openxmlformats.org/officeDocument/2006/relationships/hyperlink" Target="https://gestiona.madrid.org/azul_internet/html/web/DescripcionEstacionAccion.icm?ESTADO_MENU=3_2&amp;idEstacion=20" TargetMode="External"/><Relationship Id="rId7" Type="http://schemas.openxmlformats.org/officeDocument/2006/relationships/hyperlink" Target="https://gestiona.madrid.org/azul_internet/html/web/DescripcionEstacionAccion.icm?ESTADO_MENU=3_2&amp;idEstacion=5" TargetMode="External"/><Relationship Id="rId12" Type="http://schemas.openxmlformats.org/officeDocument/2006/relationships/hyperlink" Target="https://gestiona.madrid.org/azul_internet/html/web/DescripcionEstacionAccion.icm?ESTADO_MENU=3_2&amp;idEstacion=11" TargetMode="External"/><Relationship Id="rId17" Type="http://schemas.openxmlformats.org/officeDocument/2006/relationships/hyperlink" Target="https://gestiona.madrid.org/azul_internet/html/web/DescripcionEstacionAccion.icm?ESTADO_MENU=3_2&amp;idEstacion=16" TargetMode="External"/><Relationship Id="rId25" Type="http://schemas.openxmlformats.org/officeDocument/2006/relationships/hyperlink" Target="https://gestiona.madrid.org/azul_internet/html/web/DescripcionEstacionAccion.icm?ESTADO_MENU=3_2&amp;idEstacion=24" TargetMode="External"/><Relationship Id="rId2" Type="http://schemas.openxmlformats.org/officeDocument/2006/relationships/slide" Target="../slides/slide3.xml"/><Relationship Id="rId16" Type="http://schemas.openxmlformats.org/officeDocument/2006/relationships/hyperlink" Target="https://gestiona.madrid.org/azul_internet/html/web/DescripcionEstacionAccion.icm?ESTADO_MENU=3_2&amp;idEstacion=15" TargetMode="External"/><Relationship Id="rId20" Type="http://schemas.openxmlformats.org/officeDocument/2006/relationships/hyperlink" Target="https://gestiona.madrid.org/azul_internet/html/web/DescripcionEstacionAccion.icm?ESTADO_MENU=3_2&amp;idEstacion=19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estiona.madrid.org/azul_internet/html/web/DescripcionEstacionAccion.icm?ESTADO_MENU=3_2&amp;idEstacion=4" TargetMode="External"/><Relationship Id="rId11" Type="http://schemas.openxmlformats.org/officeDocument/2006/relationships/hyperlink" Target="https://gestiona.madrid.org/azul_internet/html/web/DescripcionEstacionAccion.icm?ESTADO_MENU=3_2&amp;idEstacion=9" TargetMode="External"/><Relationship Id="rId24" Type="http://schemas.openxmlformats.org/officeDocument/2006/relationships/hyperlink" Target="https://gestiona.madrid.org/azul_internet/html/web/DescripcionEstacionAccion.icm?ESTADO_MENU=3_2&amp;idEstacion=23" TargetMode="External"/><Relationship Id="rId5" Type="http://schemas.openxmlformats.org/officeDocument/2006/relationships/hyperlink" Target="https://gestiona.madrid.org/azul_internet/html/web/DescripcionEstacionAccion.icm?ESTADO_MENU=3_2&amp;idEstacion=3" TargetMode="External"/><Relationship Id="rId15" Type="http://schemas.openxmlformats.org/officeDocument/2006/relationships/hyperlink" Target="https://gestiona.madrid.org/azul_internet/html/web/DescripcionEstacionAccion.icm?ESTADO_MENU=3_2&amp;idEstacion=14" TargetMode="External"/><Relationship Id="rId23" Type="http://schemas.openxmlformats.org/officeDocument/2006/relationships/hyperlink" Target="https://gestiona.madrid.org/azul_internet/html/web/DescripcionEstacionAccion.icm?ESTADO_MENU=3_2&amp;idEstacion=22" TargetMode="External"/><Relationship Id="rId10" Type="http://schemas.openxmlformats.org/officeDocument/2006/relationships/hyperlink" Target="https://gestiona.madrid.org/azul_internet/html/web/DescripcionEstacionAccion.icm?ESTADO_MENU=3_2&amp;idEstacion=8" TargetMode="External"/><Relationship Id="rId19" Type="http://schemas.openxmlformats.org/officeDocument/2006/relationships/hyperlink" Target="https://gestiona.madrid.org/azul_internet/html/web/DescripcionEstacionAccion.icm?ESTADO_MENU=3_2&amp;idEstacion=18" TargetMode="External"/><Relationship Id="rId4" Type="http://schemas.openxmlformats.org/officeDocument/2006/relationships/hyperlink" Target="https://gestiona.madrid.org/azul_internet/html/web/DescripcionEstacionAccion.icm?ESTADO_MENU=3_2&amp;idEstacion=2" TargetMode="External"/><Relationship Id="rId9" Type="http://schemas.openxmlformats.org/officeDocument/2006/relationships/hyperlink" Target="https://gestiona.madrid.org/azul_internet/html/web/DescripcionEstacionAccion.icm?ESTADO_MENU=3_2&amp;idEstacion=7" TargetMode="External"/><Relationship Id="rId14" Type="http://schemas.openxmlformats.org/officeDocument/2006/relationships/hyperlink" Target="https://gestiona.madrid.org/azul_internet/html/web/DescripcionEstacionAccion.icm?ESTADO_MENU=3_2&amp;idEstacion=13" TargetMode="External"/><Relationship Id="rId22" Type="http://schemas.openxmlformats.org/officeDocument/2006/relationships/hyperlink" Target="https://gestiona.madrid.org/azul_internet/html/web/DescripcionEstacionAccion.icm?ESTADO_MENU=3_2&amp;idEstacion=21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Imagen: </a:t>
            </a:r>
            <a:r>
              <a:rPr lang="es-ES" dirty="0" err="1"/>
              <a:t>laSextaTv</a:t>
            </a:r>
            <a:r>
              <a:rPr lang="es-ES" dirty="0"/>
              <a:t> -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Contaminación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Madrid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25128-50EF-4C34-B79C-1BF466B5BB9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216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https://gestiona.madrid.org/azul_internet/html/web/3_1.htm?ESTADO_MENU=3_1</a:t>
            </a:r>
          </a:p>
          <a:p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Getafe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(zona sur </a:t>
            </a:r>
            <a:r>
              <a:rPr lang="en-GB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cerca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… )</a:t>
            </a:r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Leganés</a:t>
            </a:r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Alcalá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 de Henares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Alcobendas</a:t>
            </a:r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Fuenlabrada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Móstoles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Torrejón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 de </a:t>
            </a:r>
            <a:r>
              <a:rPr lang="en-GB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Ardoz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GB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cerca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Barajas … )</a:t>
            </a:r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Alcorcón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Coslada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GB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cerca</a:t>
            </a:r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Madrid)</a:t>
            </a:r>
            <a:endParaRPr lang="en-GB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Colmenar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 Viejo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Majadahonda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Aranjuez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Collado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Villalba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Arganda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 del Rey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Villarejo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 de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Salvanés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(para O3 de forma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aislada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8"/>
              </a:rPr>
              <a:t>San Martín de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8"/>
              </a:rPr>
              <a:t>Valdeiglesias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9"/>
              </a:rPr>
              <a:t>Rivas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9"/>
              </a:rPr>
              <a:t>Vaciamadrid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0"/>
              </a:rPr>
              <a:t>Guadalix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0"/>
              </a:rPr>
              <a:t> de la Sierra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1"/>
              </a:rPr>
              <a:t>Algete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2"/>
              </a:rPr>
              <a:t>Valdemoro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3"/>
              </a:rPr>
              <a:t>El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3"/>
              </a:rPr>
              <a:t>Atazar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4"/>
              </a:rPr>
              <a:t>Villa del Prado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5"/>
              </a:rPr>
              <a:t>Orusco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5"/>
              </a:rPr>
              <a:t> de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5"/>
              </a:rPr>
              <a:t>Tajuña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(para O3 de forma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aislada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25128-50EF-4C34-B79C-1BF466B5BB9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035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https://gestiona.madrid.org/azul_internet/html/web/ListaEstacionesAccion.icm?ESTADO_MENU=3_2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25128-50EF-4C34-B79C-1BF466B5BB9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23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9B3AA-8731-4D34-9130-61CE48F72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696BB0-6474-4D41-B85A-74E41914B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CE25A4-BAA7-41A6-B203-2A2E9AA1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6DC4-EBD1-4EA6-88E5-7B9F2ED195FF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34CD52-29DD-4264-8162-6DBB162C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33E8E5-C2AD-4A40-AF09-EAF66808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126A-F3EB-4D0D-AA56-EA2A6CF3589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07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34945-CFC4-44FE-BA81-DA1921DA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2E5EF7-7ACE-4466-888F-47C1F1B12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8947F2-5289-4197-A6A7-EF84D031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6DC4-EBD1-4EA6-88E5-7B9F2ED195FF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40A66B-B481-4D0C-B339-F5688DFB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21AC6B-CA29-4046-9841-F5D1463B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126A-F3EB-4D0D-AA56-EA2A6CF3589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19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569882-F409-41DD-BF8D-AC9358290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F02E5E-AAB9-46BA-A499-25F5B475C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8048B0-31F5-4BEF-A3A7-15285EDF4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6DC4-EBD1-4EA6-88E5-7B9F2ED195FF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3EA60E-41A8-48A0-A245-A0A0D9A05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1640F4-4A5E-4015-AC6B-CBC56A43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126A-F3EB-4D0D-AA56-EA2A6CF3589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80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173FB-2507-4706-AEA2-A8DB86B0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70B158-AAA5-48E3-9D15-F18555416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CDF7A1-B2DB-47D1-A645-B00A4F58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6DC4-EBD1-4EA6-88E5-7B9F2ED195FF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07E750-8D68-4A19-B437-8C3715AF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96ADFB-9ADF-4DDB-AB3F-AB2F2772F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126A-F3EB-4D0D-AA56-EA2A6CF3589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04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FB05F-FE67-45EF-898F-70F2DC2A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65A019-01DC-483F-8DBF-25F8C05A5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854E18-54ED-4FB3-AF1F-CF02D055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6DC4-EBD1-4EA6-88E5-7B9F2ED195FF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093E88-38B0-44CD-9E42-947882AA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0F0C29-D457-417C-B1A3-33C1C744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126A-F3EB-4D0D-AA56-EA2A6CF3589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34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24B59-752E-4DD7-8FE1-8D9851DAC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3CC9F6-D9A8-4AF2-801B-A0502448F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DBA992-56DD-4C63-B5C8-3A401861D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BFD729-022E-4C83-B238-1F8C7911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6DC4-EBD1-4EA6-88E5-7B9F2ED195FF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83C0F3-127C-4D49-885A-CD13D3334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DF1F31-1E78-4E62-8FD4-0AA901BA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126A-F3EB-4D0D-AA56-EA2A6CF3589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25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B14B4-183D-47CA-8573-0A79538E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F8391D-9A52-4D96-B951-171BCBA01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604FE8-EEED-4B61-AF4D-732ADC5BF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A5CB76B-2420-4EBA-BD81-F1C0E1AB3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12991-199D-4CF0-8BE1-E53D9B729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0DF73D-E626-46F5-AA39-5A7944CF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6DC4-EBD1-4EA6-88E5-7B9F2ED195FF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039E4EF-D68A-4337-B23F-8F9B4A78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8C4509C-A15E-4FF8-AE09-1EB60C89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126A-F3EB-4D0D-AA56-EA2A6CF3589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64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F5EA5-773E-4A4D-BAF8-0D9AC131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EA0D3D8-2D66-45B1-8086-50FC5C1C2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6DC4-EBD1-4EA6-88E5-7B9F2ED195FF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8CD580-6DA7-48C6-9C8D-C26451C0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FF991CA-5BAC-4DB9-BB77-1EADF0BAB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126A-F3EB-4D0D-AA56-EA2A6CF3589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08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0340CC7-4743-4476-88A1-E20E9EA0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6DC4-EBD1-4EA6-88E5-7B9F2ED195FF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6BF0D28-4435-47C6-9B68-556EC71C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97E572-990C-4221-899B-C52AF99E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126A-F3EB-4D0D-AA56-EA2A6CF3589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8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5EE22-EDAC-484C-AFC7-EEDB7025A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BB9D72-61E0-42BE-8DCB-95F0DE025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71E010-1391-41BB-BFBC-F47BFB784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38BE64-F164-471C-B28F-6914189DC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6DC4-EBD1-4EA6-88E5-7B9F2ED195FF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C24986-6086-49BF-B413-7336F6E0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6EDD07-8224-4CC9-B2C5-FB73FF1F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126A-F3EB-4D0D-AA56-EA2A6CF3589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80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DE418-80B1-4995-9879-34C322C22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C8A95B7-AAFA-42A5-A078-34E135C8B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D20088-8E84-481F-B1CB-DB82A4401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6E65AD-EACF-4277-922B-6FB1DBD8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46DC4-EBD1-4EA6-88E5-7B9F2ED195FF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5D8E9F-5781-4ED8-A8DF-080EB614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7FC1F2-9064-40BA-B176-1CCDD1B3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1126A-F3EB-4D0D-AA56-EA2A6CF3589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61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5AD8B66-7466-4361-BF0C-90225F9F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80ADC5-8D74-4E03-B71C-40783206F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FBF9AB-5800-49BA-ABAD-5994800B6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46DC4-EBD1-4EA6-88E5-7B9F2ED195FF}" type="datetimeFigureOut">
              <a:rPr lang="en-GB" smtClean="0"/>
              <a:t>08/02/2018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00BEBC-EC16-4FB7-9370-D165A68FD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44419E-34B1-4993-9AC1-63DB38194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1126A-F3EB-4D0D-AA56-EA2A6CF3589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72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ambiente.munimadrid.es/opencms/export/sites/default/calaire/Anexos/Episodios/EPISODIO_23_25_ENERO_2018.pdf" TargetMode="External"/><Relationship Id="rId3" Type="http://schemas.openxmlformats.org/officeDocument/2006/relationships/hyperlink" Target="http://www.mambiente.munimadrid.es/opencms/export/sites/default/calaire/Anexos/Episodios/EPISODIO_29_SEPT_01_OCT_2017.pdf" TargetMode="External"/><Relationship Id="rId7" Type="http://schemas.openxmlformats.org/officeDocument/2006/relationships/hyperlink" Target="http://www.mambiente.munimadrid.es/opencms/export/sites/default/calaire/Anexos/Episodios/EPISODIO_5_9_DICIEMBRE_2017.pdf" TargetMode="External"/><Relationship Id="rId2" Type="http://schemas.openxmlformats.org/officeDocument/2006/relationships/hyperlink" Target="http://www.mambiente.munimadrid.es/opencms/export/sites/default/calaire/Anexos/Episodios/EPISODIO_9_11_MARZO_2017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mambiente.munimadrid.es/opencms/export/sites/default/calaire/Anexos/Episodios/EPISODIO_15_25_NOVIEMBRE_2017.pdf" TargetMode="External"/><Relationship Id="rId5" Type="http://schemas.openxmlformats.org/officeDocument/2006/relationships/hyperlink" Target="http://www.mambiente.munimadrid.es/opencms/export/sites/default/calaire/Anexos/Episodios/EPISODIO_23_29_OCTUBRE_2017.pdf" TargetMode="External"/><Relationship Id="rId4" Type="http://schemas.openxmlformats.org/officeDocument/2006/relationships/hyperlink" Target="http://www.mambiente.munimadrid.es/opencms/export/sites/default/calaire/Anexos/Episodios/EPISODIO_10_15_OCTUBRE_2017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estiona.madrid.org/azul_internet/html/web/DescripcionEstacionAccion.icm?ESTADO_MENU=3_2&amp;idEstacion=5" TargetMode="External"/><Relationship Id="rId13" Type="http://schemas.openxmlformats.org/officeDocument/2006/relationships/hyperlink" Target="https://gestiona.madrid.org/azul_internet/html/web/DescripcionEstacionAccion.icm?ESTADO_MENU=3_2&amp;idEstacion=11" TargetMode="External"/><Relationship Id="rId18" Type="http://schemas.openxmlformats.org/officeDocument/2006/relationships/hyperlink" Target="https://gestiona.madrid.org/azul_internet/html/web/DescripcionEstacionAccion.icm?ESTADO_MENU=3_2&amp;idEstacion=16" TargetMode="External"/><Relationship Id="rId26" Type="http://schemas.openxmlformats.org/officeDocument/2006/relationships/hyperlink" Target="https://gestiona.madrid.org/azul_internet/html/web/DescripcionEstacionAccion.icm?ESTADO_MENU=3_2&amp;idEstacion=24" TargetMode="External"/><Relationship Id="rId3" Type="http://schemas.openxmlformats.org/officeDocument/2006/relationships/image" Target="../media/image2.gif"/><Relationship Id="rId21" Type="http://schemas.openxmlformats.org/officeDocument/2006/relationships/hyperlink" Target="https://gestiona.madrid.org/azul_internet/html/web/DescripcionEstacionAccion.icm?ESTADO_MENU=3_2&amp;idEstacion=19" TargetMode="External"/><Relationship Id="rId7" Type="http://schemas.openxmlformats.org/officeDocument/2006/relationships/hyperlink" Target="https://gestiona.madrid.org/azul_internet/html/web/DescripcionEstacionAccion.icm?ESTADO_MENU=3_2&amp;idEstacion=4" TargetMode="External"/><Relationship Id="rId12" Type="http://schemas.openxmlformats.org/officeDocument/2006/relationships/hyperlink" Target="https://gestiona.madrid.org/azul_internet/html/web/DescripcionEstacionAccion.icm?ESTADO_MENU=3_2&amp;idEstacion=9" TargetMode="External"/><Relationship Id="rId17" Type="http://schemas.openxmlformats.org/officeDocument/2006/relationships/hyperlink" Target="https://gestiona.madrid.org/azul_internet/html/web/DescripcionEstacionAccion.icm?ESTADO_MENU=3_2&amp;idEstacion=15" TargetMode="External"/><Relationship Id="rId25" Type="http://schemas.openxmlformats.org/officeDocument/2006/relationships/hyperlink" Target="https://gestiona.madrid.org/azul_internet/html/web/DescripcionEstacionAccion.icm?ESTADO_MENU=3_2&amp;idEstacion=23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gestiona.madrid.org/azul_internet/html/web/DescripcionEstacionAccion.icm?ESTADO_MENU=3_2&amp;idEstacion=14" TargetMode="External"/><Relationship Id="rId20" Type="http://schemas.openxmlformats.org/officeDocument/2006/relationships/hyperlink" Target="https://gestiona.madrid.org/azul_internet/html/web/DescripcionEstacionAccion.icm?ESTADO_MENU=3_2&amp;idEstacion=18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estiona.madrid.org/azul_internet/html/web/DescripcionEstacionAccion.icm?ESTADO_MENU=3_2&amp;idEstacion=3" TargetMode="External"/><Relationship Id="rId11" Type="http://schemas.openxmlformats.org/officeDocument/2006/relationships/hyperlink" Target="https://gestiona.madrid.org/azul_internet/html/web/DescripcionEstacionAccion.icm?ESTADO_MENU=3_2&amp;idEstacion=8" TargetMode="External"/><Relationship Id="rId24" Type="http://schemas.openxmlformats.org/officeDocument/2006/relationships/hyperlink" Target="https://gestiona.madrid.org/azul_internet/html/web/DescripcionEstacionAccion.icm?ESTADO_MENU=3_2&amp;idEstacion=22" TargetMode="External"/><Relationship Id="rId5" Type="http://schemas.openxmlformats.org/officeDocument/2006/relationships/hyperlink" Target="https://gestiona.madrid.org/azul_internet/html/web/DescripcionEstacionAccion.icm?ESTADO_MENU=3_2&amp;idEstacion=2" TargetMode="External"/><Relationship Id="rId15" Type="http://schemas.openxmlformats.org/officeDocument/2006/relationships/hyperlink" Target="https://gestiona.madrid.org/azul_internet/html/web/DescripcionEstacionAccion.icm?ESTADO_MENU=3_2&amp;idEstacion=13" TargetMode="External"/><Relationship Id="rId23" Type="http://schemas.openxmlformats.org/officeDocument/2006/relationships/hyperlink" Target="https://gestiona.madrid.org/azul_internet/html/web/DescripcionEstacionAccion.icm?ESTADO_MENU=3_2&amp;idEstacion=21" TargetMode="External"/><Relationship Id="rId10" Type="http://schemas.openxmlformats.org/officeDocument/2006/relationships/hyperlink" Target="https://gestiona.madrid.org/azul_internet/html/web/DescripcionEstacionAccion.icm?ESTADO_MENU=3_2&amp;idEstacion=7" TargetMode="External"/><Relationship Id="rId19" Type="http://schemas.openxmlformats.org/officeDocument/2006/relationships/hyperlink" Target="https://gestiona.madrid.org/azul_internet/html/web/DescripcionEstacionAccion.icm?ESTADO_MENU=3_2&amp;idEstacion=17" TargetMode="External"/><Relationship Id="rId4" Type="http://schemas.openxmlformats.org/officeDocument/2006/relationships/hyperlink" Target="https://gestiona.madrid.org/azul_internet/html/web/DescripcionEstacionAccion.icm?ESTADO_MENU=3_2&amp;idEstacion=1" TargetMode="External"/><Relationship Id="rId9" Type="http://schemas.openxmlformats.org/officeDocument/2006/relationships/hyperlink" Target="https://gestiona.madrid.org/azul_internet/html/web/DescripcionEstacionAccion.icm?ESTADO_MENU=3_2&amp;idEstacion=6" TargetMode="External"/><Relationship Id="rId14" Type="http://schemas.openxmlformats.org/officeDocument/2006/relationships/hyperlink" Target="https://gestiona.madrid.org/azul_internet/html/web/DescripcionEstacionAccion.icm?ESTADO_MENU=3_2&amp;idEstacion=12" TargetMode="External"/><Relationship Id="rId22" Type="http://schemas.openxmlformats.org/officeDocument/2006/relationships/hyperlink" Target="https://gestiona.madrid.org/azul_internet/html/web/DescripcionEstacionAccion.icm?ESTADO_MENU=3_2&amp;idEstacion=2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red estaciones contaminacion madrid">
            <a:extLst>
              <a:ext uri="{FF2B5EF4-FFF2-40B4-BE49-F238E27FC236}">
                <a16:creationId xmlns:a16="http://schemas.microsoft.com/office/drawing/2014/main" id="{C812D768-C5B2-473A-9F4B-924BFA786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1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6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3CCB877A-BD07-4363-8C4C-5FE107CF1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286444"/>
              </p:ext>
            </p:extLst>
          </p:nvPr>
        </p:nvGraphicFramePr>
        <p:xfrm>
          <a:off x="712006" y="519341"/>
          <a:ext cx="6895701" cy="6106080"/>
        </p:xfrm>
        <a:graphic>
          <a:graphicData uri="http://schemas.openxmlformats.org/drawingml/2006/table">
            <a:tbl>
              <a:tblPr/>
              <a:tblGrid>
                <a:gridCol w="289480">
                  <a:extLst>
                    <a:ext uri="{9D8B030D-6E8A-4147-A177-3AD203B41FA5}">
                      <a16:colId xmlns:a16="http://schemas.microsoft.com/office/drawing/2014/main" val="442665315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335089513"/>
                    </a:ext>
                  </a:extLst>
                </a:gridCol>
                <a:gridCol w="275771">
                  <a:extLst>
                    <a:ext uri="{9D8B030D-6E8A-4147-A177-3AD203B41FA5}">
                      <a16:colId xmlns:a16="http://schemas.microsoft.com/office/drawing/2014/main" val="3482958793"/>
                    </a:ext>
                  </a:extLst>
                </a:gridCol>
                <a:gridCol w="919609">
                  <a:extLst>
                    <a:ext uri="{9D8B030D-6E8A-4147-A177-3AD203B41FA5}">
                      <a16:colId xmlns:a16="http://schemas.microsoft.com/office/drawing/2014/main" val="3884815002"/>
                    </a:ext>
                  </a:extLst>
                </a:gridCol>
                <a:gridCol w="938457">
                  <a:extLst>
                    <a:ext uri="{9D8B030D-6E8A-4147-A177-3AD203B41FA5}">
                      <a16:colId xmlns:a16="http://schemas.microsoft.com/office/drawing/2014/main" val="1319034231"/>
                    </a:ext>
                  </a:extLst>
                </a:gridCol>
                <a:gridCol w="1173070">
                  <a:extLst>
                    <a:ext uri="{9D8B030D-6E8A-4147-A177-3AD203B41FA5}">
                      <a16:colId xmlns:a16="http://schemas.microsoft.com/office/drawing/2014/main" val="1507829764"/>
                    </a:ext>
                  </a:extLst>
                </a:gridCol>
                <a:gridCol w="938457">
                  <a:extLst>
                    <a:ext uri="{9D8B030D-6E8A-4147-A177-3AD203B41FA5}">
                      <a16:colId xmlns:a16="http://schemas.microsoft.com/office/drawing/2014/main" val="2500366535"/>
                    </a:ext>
                  </a:extLst>
                </a:gridCol>
                <a:gridCol w="938457">
                  <a:extLst>
                    <a:ext uri="{9D8B030D-6E8A-4147-A177-3AD203B41FA5}">
                      <a16:colId xmlns:a16="http://schemas.microsoft.com/office/drawing/2014/main" val="1254345879"/>
                    </a:ext>
                  </a:extLst>
                </a:gridCol>
              </a:tblGrid>
              <a:tr h="22937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MADRID</a:t>
                      </a:r>
                    </a:p>
                  </a:txBody>
                  <a:tcPr marL="72000" marR="72000" marT="36000" marB="36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Alternativas</a:t>
                      </a:r>
                    </a:p>
                  </a:txBody>
                  <a:tcPr marL="72000" marR="72000" marT="36000" marB="36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936314"/>
                  </a:ext>
                </a:extLst>
              </a:tr>
              <a:tr h="22937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2000" marR="72000" marT="36000" marB="36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Nombre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36000" marB="36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Nombre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Nombre</a:t>
                      </a:r>
                    </a:p>
                  </a:txBody>
                  <a:tcPr marL="72000" marR="72000" marT="36000" marB="36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Nombre</a:t>
                      </a:r>
                    </a:p>
                  </a:txBody>
                  <a:tcPr marL="72000" marR="72000" marT="36000" marB="36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Nombre</a:t>
                      </a:r>
                    </a:p>
                  </a:txBody>
                  <a:tcPr marL="72000" marR="72000" marT="36000" marB="36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Nombre</a:t>
                      </a:r>
                    </a:p>
                  </a:txBody>
                  <a:tcPr marL="72000" marR="72000" marT="36000" marB="36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386467"/>
                  </a:ext>
                </a:extLst>
              </a:tr>
              <a:tr h="21979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Pza</a:t>
                      </a: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de </a:t>
                      </a:r>
                      <a:r>
                        <a:rPr lang="en-GB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España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057056"/>
                  </a:ext>
                </a:extLst>
              </a:tr>
              <a:tr h="2293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Escuelas</a:t>
                      </a: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Aguirre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Coslada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Leganes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Getafe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233463"/>
                  </a:ext>
                </a:extLst>
              </a:tr>
              <a:tr h="2293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Avda</a:t>
                      </a: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Ramón y </a:t>
                      </a:r>
                      <a:r>
                        <a:rPr lang="en-GB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Cajal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Coslada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Leganes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Getafe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Alcobendas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463425"/>
                  </a:ext>
                </a:extLst>
              </a:tr>
              <a:tr h="2293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Arturo Soria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Coslada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8897"/>
                  </a:ext>
                </a:extLst>
              </a:tr>
              <a:tr h="2293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Villaverde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Getafe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Leganes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146766"/>
                  </a:ext>
                </a:extLst>
              </a:tr>
              <a:tr h="2293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Farolillo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Leganes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Getafe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321823"/>
                  </a:ext>
                </a:extLst>
              </a:tr>
              <a:tr h="2293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Casa de Campo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Leganes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Coslada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Alcobendas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53821"/>
                  </a:ext>
                </a:extLst>
              </a:tr>
              <a:tr h="2293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Barajas Pueblo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Coslada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Torrejon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616233"/>
                  </a:ext>
                </a:extLst>
              </a:tr>
              <a:tr h="2293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Pza. del Carmen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792877"/>
                  </a:ext>
                </a:extLst>
              </a:tr>
              <a:tr h="2293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Moratalaz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Coslada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795990"/>
                  </a:ext>
                </a:extLst>
              </a:tr>
              <a:tr h="2293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Cuatro Caminos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Coslada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Alcobendas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Leganes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892140"/>
                  </a:ext>
                </a:extLst>
              </a:tr>
              <a:tr h="2293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Barrio del Pilar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Alcobendas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635247"/>
                  </a:ext>
                </a:extLst>
              </a:tr>
              <a:tr h="2293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Vallecas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Coslada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Leganes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246137"/>
                  </a:ext>
                </a:extLst>
              </a:tr>
              <a:tr h="2293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Mendez Alvaro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Leganes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Coslada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564900"/>
                  </a:ext>
                </a:extLst>
              </a:tr>
              <a:tr h="2293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Castellana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Coslada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Leganes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Alcobendas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03914"/>
                  </a:ext>
                </a:extLst>
              </a:tr>
              <a:tr h="2293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Parque del Retiro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Coslada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Leganes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Getafe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799856"/>
                  </a:ext>
                </a:extLst>
              </a:tr>
              <a:tr h="2293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Plaza Castilla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Alcobendas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766259"/>
                  </a:ext>
                </a:extLst>
              </a:tr>
              <a:tr h="2293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Ensanche de Vallecas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Coslada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Coslada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Getafe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70435"/>
                  </a:ext>
                </a:extLst>
              </a:tr>
              <a:tr h="2293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</a:t>
                      </a: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</a:t>
                      </a:r>
                      <a:r>
                        <a:rPr lang="en-GB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Embajada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Coslada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9693641"/>
                  </a:ext>
                </a:extLst>
              </a:tr>
              <a:tr h="2293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Pza</a:t>
                      </a:r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Fernández </a:t>
                      </a:r>
                      <a:r>
                        <a:rPr lang="en-GB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Ladreda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Leganes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Getafe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467886"/>
                  </a:ext>
                </a:extLst>
              </a:tr>
              <a:tr h="2293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Sanchinarro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Alcobendas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806763"/>
                  </a:ext>
                </a:extLst>
              </a:tr>
              <a:tr h="2293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Pardo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Colmenar Viejo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211279"/>
                  </a:ext>
                </a:extLst>
              </a:tr>
              <a:tr h="2293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Juan Carlos I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Coslada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906273"/>
                  </a:ext>
                </a:extLst>
              </a:tr>
              <a:tr h="2293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Tres </a:t>
                      </a:r>
                      <a:r>
                        <a:rPr lang="en-GB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Olivos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Alcobendas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963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704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www.mambiente.munimadrid.es/opencms/export/sites/default/calaire/imagenes/550x170xsist_info_concepto_2.jpg.pagespeed.ic.BYBlQ3859h.webp">
            <a:extLst>
              <a:ext uri="{FF2B5EF4-FFF2-40B4-BE49-F238E27FC236}">
                <a16:creationId xmlns:a16="http://schemas.microsoft.com/office/drawing/2014/main" id="{94E29CEC-80C2-4173-A25C-DE4660A206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D16BD05-90D3-4E04-813E-242DCAB95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741413"/>
            <a:ext cx="5238750" cy="161925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8F175D95-7BCA-4A2C-A42A-0730E4483CFF}"/>
              </a:ext>
            </a:extLst>
          </p:cNvPr>
          <p:cNvSpPr/>
          <p:nvPr/>
        </p:nvSpPr>
        <p:spPr>
          <a:xfrm>
            <a:off x="624840" y="1797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0" i="0">
                <a:solidFill>
                  <a:srgbClr val="555555"/>
                </a:solidFill>
                <a:effectLst/>
                <a:latin typeface="Arial" panose="020B0604020202020204" pitchFamily="34" charset="0"/>
              </a:rPr>
              <a:t>El índice horario de calidad del aire con el que se informa a la población se muestra en la siguiente tabla:</a:t>
            </a:r>
            <a:endParaRPr lang="en-GB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A9B6EB3-A643-4BCE-B4D9-7FC4EF91071E}"/>
              </a:ext>
            </a:extLst>
          </p:cNvPr>
          <p:cNvSpPr/>
          <p:nvPr/>
        </p:nvSpPr>
        <p:spPr>
          <a:xfrm>
            <a:off x="704849" y="2356967"/>
            <a:ext cx="106219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Source: http://www.mambiente.munimadrid.es/opencms/opencms/calaire/SistemaIntegral/SistInformacion.html?CSRF_TOKEN=caf036c6ec2ac2e14b33d8d26270ae1ed60ca0b7</a:t>
            </a:r>
          </a:p>
        </p:txBody>
      </p:sp>
    </p:spTree>
    <p:extLst>
      <p:ext uri="{BB962C8B-B14F-4D97-AF65-F5344CB8AC3E}">
        <p14:creationId xmlns:p14="http://schemas.microsoft.com/office/powerpoint/2010/main" val="3923948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A0EE71-60E3-4544-A9E3-364B5BDFD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086" y="1393371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30134" rIns="0" bIns="13013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585F69"/>
                </a:solidFill>
                <a:effectLst/>
                <a:latin typeface="Open Sans"/>
                <a:cs typeface="Arial" panose="020B0604020202020204" pitchFamily="34" charset="0"/>
              </a:rPr>
              <a:t>Listado de episodios de contaminación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Open Sans"/>
                <a:cs typeface="Arial" panose="020B0604020202020204" pitchFamily="34" charset="0"/>
                <a:hlinkClick r:id="rId2"/>
              </a:rPr>
              <a:t>Informe sobre episodio de alta contaminación por NO</a:t>
            </a:r>
            <a:r>
              <a:rPr kumimoji="0" lang="en-US" altLang="en-US" sz="900" b="0" i="0" u="none" strike="noStrike" cap="none" normalizeH="0" baseline="-30000">
                <a:ln>
                  <a:noFill/>
                </a:ln>
                <a:solidFill>
                  <a:srgbClr val="555555"/>
                </a:solidFill>
                <a:effectLst/>
                <a:latin typeface="Open Sans"/>
                <a:cs typeface="Arial" panose="020B0604020202020204" pitchFamily="34" charset="0"/>
                <a:hlinkClick r:id="rId2"/>
              </a:rPr>
              <a:t>2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Open Sans"/>
                <a:cs typeface="Arial" panose="020B0604020202020204" pitchFamily="34" charset="0"/>
                <a:hlinkClick r:id="rId2"/>
              </a:rPr>
              <a:t> del 9 al 11 de marzo de 2017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rgbClr val="686868"/>
              </a:solidFill>
              <a:effectLst/>
              <a:latin typeface="Open Sans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69F130-435B-4A70-A8AD-0FB62FD36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086" y="1850571"/>
            <a:ext cx="5443538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A02CE7-03E7-4BEC-8872-69283D03B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086" y="1866446"/>
            <a:ext cx="5443538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30134" rIns="0" bIns="13013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Open Sans"/>
                <a:cs typeface="Arial" panose="020B0604020202020204" pitchFamily="34" charset="0"/>
                <a:hlinkClick r:id="rId3"/>
              </a:rPr>
              <a:t>Informe sobre episodio de alta contaminación por NO</a:t>
            </a:r>
            <a:r>
              <a:rPr kumimoji="0" lang="en-US" altLang="en-US" sz="900" b="0" i="0" u="none" strike="noStrike" cap="none" normalizeH="0" baseline="-30000">
                <a:ln>
                  <a:noFill/>
                </a:ln>
                <a:solidFill>
                  <a:srgbClr val="555555"/>
                </a:solidFill>
                <a:effectLst/>
                <a:latin typeface="Open Sans"/>
                <a:cs typeface="Arial" panose="020B0604020202020204" pitchFamily="34" charset="0"/>
                <a:hlinkClick r:id="rId3"/>
              </a:rPr>
              <a:t>2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Open Sans"/>
                <a:cs typeface="Arial" panose="020B0604020202020204" pitchFamily="34" charset="0"/>
                <a:hlinkClick r:id="rId3"/>
              </a:rPr>
              <a:t> del 29 de septiembre al 1 de octubre de 2017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rgbClr val="686868"/>
              </a:solidFill>
              <a:effectLst/>
              <a:latin typeface="Open Sans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434259-F410-470F-B842-E122C5C8B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086" y="2323646"/>
            <a:ext cx="5443538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D17CD8-4471-40D9-946A-A89A5CCEA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086" y="2339521"/>
            <a:ext cx="5443538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30134" rIns="0" bIns="13013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686868"/>
                </a:solidFill>
                <a:effectLst/>
                <a:latin typeface="Open Sans"/>
                <a:cs typeface="Arial" panose="020B0604020202020204" pitchFamily="34" charset="0"/>
              </a:rPr>
              <a:t> 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Open Sans"/>
                <a:cs typeface="Arial" panose="020B0604020202020204" pitchFamily="34" charset="0"/>
                <a:hlinkClick r:id="rId4"/>
              </a:rPr>
              <a:t>Informe sobre episodio de alta contaminación por NO</a:t>
            </a:r>
            <a:r>
              <a:rPr kumimoji="0" lang="en-US" altLang="en-US" sz="900" b="0" i="0" u="none" strike="noStrike" cap="none" normalizeH="0" baseline="-30000">
                <a:ln>
                  <a:noFill/>
                </a:ln>
                <a:solidFill>
                  <a:srgbClr val="555555"/>
                </a:solidFill>
                <a:effectLst/>
                <a:latin typeface="Open Sans"/>
                <a:cs typeface="Arial" panose="020B0604020202020204" pitchFamily="34" charset="0"/>
                <a:hlinkClick r:id="rId4"/>
              </a:rPr>
              <a:t>2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Open Sans"/>
                <a:cs typeface="Arial" panose="020B0604020202020204" pitchFamily="34" charset="0"/>
                <a:hlinkClick r:id="rId4"/>
              </a:rPr>
              <a:t> del 10 al 15 de octubre de 2017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rgbClr val="686868"/>
              </a:solidFill>
              <a:effectLst/>
              <a:latin typeface="Open Sans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6BDBFA-0408-4319-A966-E40068D62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086" y="2796721"/>
            <a:ext cx="5443538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4E40FF-630D-4C93-BA32-4E9A8A8F5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086" y="2812596"/>
            <a:ext cx="5443538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30134" rIns="0" bIns="13013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686868"/>
                </a:solidFill>
                <a:effectLst/>
                <a:latin typeface="Open Sans"/>
                <a:cs typeface="Arial" panose="020B0604020202020204" pitchFamily="34" charset="0"/>
              </a:rPr>
              <a:t> 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Open Sans"/>
                <a:cs typeface="Arial" panose="020B0604020202020204" pitchFamily="34" charset="0"/>
                <a:hlinkClick r:id="rId5"/>
              </a:rPr>
              <a:t>Informe sobre episodio de alta contaminación por NO</a:t>
            </a:r>
            <a:r>
              <a:rPr kumimoji="0" lang="en-US" altLang="en-US" sz="900" b="0" i="0" u="none" strike="noStrike" cap="none" normalizeH="0" baseline="-30000">
                <a:ln>
                  <a:noFill/>
                </a:ln>
                <a:solidFill>
                  <a:srgbClr val="555555"/>
                </a:solidFill>
                <a:effectLst/>
                <a:latin typeface="Open Sans"/>
                <a:cs typeface="Arial" panose="020B0604020202020204" pitchFamily="34" charset="0"/>
                <a:hlinkClick r:id="rId5"/>
              </a:rPr>
              <a:t>2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Open Sans"/>
                <a:cs typeface="Arial" panose="020B0604020202020204" pitchFamily="34" charset="0"/>
                <a:hlinkClick r:id="rId5"/>
              </a:rPr>
              <a:t> del 23 al 29 de octubre de 2017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rgbClr val="686868"/>
              </a:solidFill>
              <a:effectLst/>
              <a:latin typeface="Open Sans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1CF8EF-90C4-4465-BF31-EADEC9C79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086" y="3269796"/>
            <a:ext cx="5443538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B7475E-7308-4140-973A-7DD7FCF99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086" y="3285671"/>
            <a:ext cx="5443538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30134" rIns="0" bIns="13013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686868"/>
                </a:solidFill>
                <a:effectLst/>
                <a:latin typeface="Open Sans"/>
                <a:cs typeface="Arial" panose="020B0604020202020204" pitchFamily="34" charset="0"/>
              </a:rPr>
              <a:t> 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Open Sans"/>
                <a:cs typeface="Arial" panose="020B0604020202020204" pitchFamily="34" charset="0"/>
                <a:hlinkClick r:id="rId6"/>
              </a:rPr>
              <a:t>Informe sobre episodio de alta contaminación por NO</a:t>
            </a:r>
            <a:r>
              <a:rPr kumimoji="0" lang="en-US" altLang="en-US" sz="900" b="0" i="0" u="none" strike="noStrike" cap="none" normalizeH="0" baseline="-30000">
                <a:ln>
                  <a:noFill/>
                </a:ln>
                <a:solidFill>
                  <a:srgbClr val="555555"/>
                </a:solidFill>
                <a:effectLst/>
                <a:latin typeface="Open Sans"/>
                <a:cs typeface="Arial" panose="020B0604020202020204" pitchFamily="34" charset="0"/>
                <a:hlinkClick r:id="rId6"/>
              </a:rPr>
              <a:t>2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Open Sans"/>
                <a:cs typeface="Arial" panose="020B0604020202020204" pitchFamily="34" charset="0"/>
                <a:hlinkClick r:id="rId6"/>
              </a:rPr>
              <a:t> del 15 al 25 de noviembre de 2017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686868"/>
                </a:solidFill>
                <a:effectLst/>
                <a:latin typeface="Open Sans"/>
                <a:cs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B858B8-63C1-45D9-A1D3-DD4982FD7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086" y="3742871"/>
            <a:ext cx="5443538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685088-89D0-420C-8309-F9B90A3F5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086" y="3758746"/>
            <a:ext cx="5443538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30134" rIns="0" bIns="13013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686868"/>
                </a:solidFill>
                <a:effectLst/>
                <a:latin typeface="Open Sans"/>
                <a:cs typeface="Arial" panose="020B0604020202020204" pitchFamily="34" charset="0"/>
              </a:rPr>
              <a:t> 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Open Sans"/>
                <a:cs typeface="Arial" panose="020B0604020202020204" pitchFamily="34" charset="0"/>
                <a:hlinkClick r:id="rId7"/>
              </a:rPr>
              <a:t>Informe sobre episodio de alta contaminación por NO</a:t>
            </a:r>
            <a:r>
              <a:rPr kumimoji="0" lang="en-US" altLang="en-US" sz="900" b="0" i="0" u="none" strike="noStrike" cap="none" normalizeH="0" baseline="-30000">
                <a:ln>
                  <a:noFill/>
                </a:ln>
                <a:solidFill>
                  <a:srgbClr val="555555"/>
                </a:solidFill>
                <a:effectLst/>
                <a:latin typeface="Open Sans"/>
                <a:cs typeface="Arial" panose="020B0604020202020204" pitchFamily="34" charset="0"/>
                <a:hlinkClick r:id="rId7"/>
              </a:rPr>
              <a:t>2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Open Sans"/>
                <a:cs typeface="Arial" panose="020B0604020202020204" pitchFamily="34" charset="0"/>
                <a:hlinkClick r:id="rId7"/>
              </a:rPr>
              <a:t> del 5 al 9 de diciembre de 2017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rgbClr val="686868"/>
              </a:solidFill>
              <a:effectLst/>
              <a:latin typeface="Open Sans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33F7D0-AB76-4CF6-93DA-C3B4482EE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086" y="4215946"/>
            <a:ext cx="5443538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30FE1A-29F9-491D-BEAB-3DD36AB49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086" y="4231821"/>
            <a:ext cx="5443538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3332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686868"/>
                </a:solidFill>
                <a:effectLst/>
                <a:latin typeface="Open Sans"/>
                <a:cs typeface="Arial" panose="020B0604020202020204" pitchFamily="34" charset="0"/>
              </a:rPr>
              <a:t> 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Open Sans"/>
                <a:cs typeface="Arial" panose="020B0604020202020204" pitchFamily="34" charset="0"/>
                <a:hlinkClick r:id="rId8"/>
              </a:rPr>
              <a:t>Informe sobre episodio de alta contaminación por NO</a:t>
            </a:r>
            <a:r>
              <a:rPr kumimoji="0" lang="en-US" altLang="en-US" sz="900" b="0" i="0" u="none" strike="noStrike" cap="none" normalizeH="0" baseline="-30000">
                <a:ln>
                  <a:noFill/>
                </a:ln>
                <a:solidFill>
                  <a:srgbClr val="555555"/>
                </a:solidFill>
                <a:effectLst/>
                <a:latin typeface="Open Sans"/>
                <a:cs typeface="Arial" panose="020B0604020202020204" pitchFamily="34" charset="0"/>
                <a:hlinkClick r:id="rId8"/>
              </a:rPr>
              <a:t>2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Open Sans"/>
                <a:cs typeface="Arial" panose="020B0604020202020204" pitchFamily="34" charset="0"/>
                <a:hlinkClick r:id="rId8"/>
              </a:rPr>
              <a:t> del 23 al 25 de enero de 2018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rgbClr val="686868"/>
              </a:solidFill>
              <a:effectLst/>
              <a:latin typeface="Open Sans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33773A1-953D-400F-BED0-D34AE5507B1B}"/>
              </a:ext>
            </a:extLst>
          </p:cNvPr>
          <p:cNvSpPr/>
          <p:nvPr/>
        </p:nvSpPr>
        <p:spPr>
          <a:xfrm>
            <a:off x="159657" y="289840"/>
            <a:ext cx="1107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http://www.mambiente.munimadrid.es/opencms/opencms/calaire/Episodios/Informes_episodios.html</a:t>
            </a:r>
          </a:p>
        </p:txBody>
      </p:sp>
    </p:spTree>
    <p:extLst>
      <p:ext uri="{BB962C8B-B14F-4D97-AF65-F5344CB8AC3E}">
        <p14:creationId xmlns:p14="http://schemas.microsoft.com/office/powerpoint/2010/main" val="116568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EB24A32-E16B-4DEC-A3CD-4FB0E48F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Red Estaciones Comunidad de Madrid</a:t>
            </a:r>
            <a:endParaRPr lang="en-GB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2A2DE78-EE80-492D-A84D-82C09EACFA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67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estiona.madrid.org/azul_internet/images/mapaZonas.gif">
            <a:extLst>
              <a:ext uri="{FF2B5EF4-FFF2-40B4-BE49-F238E27FC236}">
                <a16:creationId xmlns:a16="http://schemas.microsoft.com/office/drawing/2014/main" id="{05C4EE0A-1CE1-4BB5-8FCB-5EA069F47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447967"/>
            <a:ext cx="5143500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5A57695E-0768-4CA2-9587-CDACE4495BFC}"/>
              </a:ext>
            </a:extLst>
          </p:cNvPr>
          <p:cNvSpPr/>
          <p:nvPr/>
        </p:nvSpPr>
        <p:spPr>
          <a:xfrm>
            <a:off x="610476" y="351844"/>
            <a:ext cx="1752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0" dirty="0" err="1">
                <a:solidFill>
                  <a:srgbClr val="4C4C4C"/>
                </a:solidFill>
                <a:effectLst/>
                <a:latin typeface="Georgia" panose="02040502050405020303" pitchFamily="18" charset="0"/>
              </a:rPr>
              <a:t>Zonificación</a:t>
            </a:r>
            <a:r>
              <a:rPr lang="en-GB" b="1" i="0" dirty="0">
                <a:solidFill>
                  <a:srgbClr val="4C4C4C"/>
                </a:solidFill>
                <a:effectLst/>
                <a:latin typeface="Georgia" panose="02040502050405020303" pitchFamily="18" charset="0"/>
              </a:rPr>
              <a:t>.</a:t>
            </a:r>
            <a:endParaRPr lang="en-GB" b="0" i="0" dirty="0">
              <a:solidFill>
                <a:srgbClr val="4C4C4C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146D18D-3E66-4F01-AE07-7F9FEBEEF48A}"/>
              </a:ext>
            </a:extLst>
          </p:cNvPr>
          <p:cNvSpPr/>
          <p:nvPr/>
        </p:nvSpPr>
        <p:spPr>
          <a:xfrm>
            <a:off x="7137400" y="721176"/>
            <a:ext cx="2679700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hlinkClick r:id="rId4"/>
              </a:rPr>
              <a:t>Getafe</a:t>
            </a:r>
            <a:endParaRPr lang="en-GB" sz="1600" dirty="0"/>
          </a:p>
          <a:p>
            <a:r>
              <a:rPr lang="en-GB" sz="1600" dirty="0" err="1">
                <a:hlinkClick r:id="rId5"/>
              </a:rPr>
              <a:t>Leganés</a:t>
            </a:r>
            <a:endParaRPr lang="en-GB" sz="1600" dirty="0"/>
          </a:p>
          <a:p>
            <a:r>
              <a:rPr lang="en-GB" sz="1600" dirty="0" err="1">
                <a:hlinkClick r:id="rId6"/>
              </a:rPr>
              <a:t>Alcalá</a:t>
            </a:r>
            <a:r>
              <a:rPr lang="en-GB" sz="1600" dirty="0">
                <a:hlinkClick r:id="rId6"/>
              </a:rPr>
              <a:t> de Henares</a:t>
            </a:r>
            <a:endParaRPr lang="en-GB" sz="1600" dirty="0"/>
          </a:p>
          <a:p>
            <a:r>
              <a:rPr lang="en-GB" sz="1600" dirty="0">
                <a:hlinkClick r:id="rId7"/>
              </a:rPr>
              <a:t>Alcobendas</a:t>
            </a:r>
            <a:endParaRPr lang="en-GB" sz="1600" dirty="0"/>
          </a:p>
          <a:p>
            <a:r>
              <a:rPr lang="en-GB" sz="1600" dirty="0">
                <a:hlinkClick r:id="rId8"/>
              </a:rPr>
              <a:t>Fuenlabrada</a:t>
            </a:r>
            <a:endParaRPr lang="en-GB" sz="1600" dirty="0"/>
          </a:p>
          <a:p>
            <a:r>
              <a:rPr lang="en-GB" sz="1600" dirty="0" err="1">
                <a:hlinkClick r:id="rId9"/>
              </a:rPr>
              <a:t>Móstoles</a:t>
            </a:r>
            <a:endParaRPr lang="en-GB" sz="1600" dirty="0"/>
          </a:p>
          <a:p>
            <a:r>
              <a:rPr lang="en-GB" sz="1600" dirty="0" err="1">
                <a:hlinkClick r:id="rId10"/>
              </a:rPr>
              <a:t>Torrejón</a:t>
            </a:r>
            <a:r>
              <a:rPr lang="en-GB" sz="1600" dirty="0">
                <a:hlinkClick r:id="rId10"/>
              </a:rPr>
              <a:t> de </a:t>
            </a:r>
            <a:r>
              <a:rPr lang="en-GB" sz="1600" dirty="0" err="1">
                <a:hlinkClick r:id="rId10"/>
              </a:rPr>
              <a:t>Ardoz</a:t>
            </a:r>
            <a:endParaRPr lang="en-GB" sz="1600" dirty="0"/>
          </a:p>
          <a:p>
            <a:r>
              <a:rPr lang="en-GB" sz="1600" dirty="0" err="1">
                <a:hlinkClick r:id="rId11"/>
              </a:rPr>
              <a:t>Alcorcón</a:t>
            </a:r>
            <a:endParaRPr lang="en-GB" sz="1600" dirty="0"/>
          </a:p>
          <a:p>
            <a:r>
              <a:rPr lang="en-GB" sz="1600" dirty="0" err="1">
                <a:hlinkClick r:id="rId12"/>
              </a:rPr>
              <a:t>Coslada</a:t>
            </a:r>
            <a:endParaRPr lang="en-GB" sz="1600" dirty="0"/>
          </a:p>
          <a:p>
            <a:r>
              <a:rPr lang="en-GB" sz="1600" dirty="0" err="1">
                <a:hlinkClick r:id="rId13"/>
              </a:rPr>
              <a:t>Colmenar</a:t>
            </a:r>
            <a:r>
              <a:rPr lang="en-GB" sz="1600" dirty="0">
                <a:hlinkClick r:id="rId13"/>
              </a:rPr>
              <a:t> Viejo</a:t>
            </a:r>
            <a:endParaRPr lang="en-GB" sz="1600" dirty="0"/>
          </a:p>
          <a:p>
            <a:r>
              <a:rPr lang="en-GB" sz="1600" dirty="0" err="1">
                <a:hlinkClick r:id="rId14"/>
              </a:rPr>
              <a:t>Majadahonda</a:t>
            </a:r>
            <a:endParaRPr lang="en-GB" sz="1600" dirty="0"/>
          </a:p>
          <a:p>
            <a:r>
              <a:rPr lang="en-GB" sz="1600" dirty="0" err="1">
                <a:hlinkClick r:id="rId15"/>
              </a:rPr>
              <a:t>Aranjuez</a:t>
            </a:r>
            <a:endParaRPr lang="en-GB" sz="1600" dirty="0"/>
          </a:p>
          <a:p>
            <a:r>
              <a:rPr lang="en-GB" sz="1600" dirty="0" err="1">
                <a:hlinkClick r:id="rId16"/>
              </a:rPr>
              <a:t>Collado</a:t>
            </a:r>
            <a:r>
              <a:rPr lang="en-GB" sz="1600" dirty="0">
                <a:hlinkClick r:id="rId16"/>
              </a:rPr>
              <a:t> </a:t>
            </a:r>
            <a:r>
              <a:rPr lang="en-GB" sz="1600" dirty="0" err="1">
                <a:hlinkClick r:id="rId16"/>
              </a:rPr>
              <a:t>Villalba</a:t>
            </a:r>
            <a:endParaRPr lang="en-GB" sz="1600" dirty="0"/>
          </a:p>
          <a:p>
            <a:r>
              <a:rPr lang="en-GB" sz="1600" dirty="0" err="1">
                <a:hlinkClick r:id="rId17"/>
              </a:rPr>
              <a:t>Arganda</a:t>
            </a:r>
            <a:r>
              <a:rPr lang="en-GB" sz="1600" dirty="0">
                <a:hlinkClick r:id="rId17"/>
              </a:rPr>
              <a:t> del Rey</a:t>
            </a:r>
            <a:endParaRPr lang="en-GB" sz="1600" dirty="0"/>
          </a:p>
          <a:p>
            <a:r>
              <a:rPr lang="en-GB" sz="1600" dirty="0" err="1">
                <a:hlinkClick r:id="rId18"/>
              </a:rPr>
              <a:t>Villarejo</a:t>
            </a:r>
            <a:r>
              <a:rPr lang="en-GB" sz="1600" dirty="0">
                <a:hlinkClick r:id="rId18"/>
              </a:rPr>
              <a:t> de </a:t>
            </a:r>
            <a:r>
              <a:rPr lang="en-GB" sz="1600" dirty="0" err="1">
                <a:hlinkClick r:id="rId18"/>
              </a:rPr>
              <a:t>Salvanés</a:t>
            </a:r>
            <a:endParaRPr lang="en-GB" sz="1600" dirty="0"/>
          </a:p>
          <a:p>
            <a:r>
              <a:rPr lang="en-GB" sz="1600" dirty="0">
                <a:hlinkClick r:id="rId19"/>
              </a:rPr>
              <a:t>San Martín de </a:t>
            </a:r>
            <a:r>
              <a:rPr lang="en-GB" sz="1600" dirty="0" err="1">
                <a:hlinkClick r:id="rId19"/>
              </a:rPr>
              <a:t>Valdeiglesias</a:t>
            </a:r>
            <a:endParaRPr lang="en-GB" sz="1600" dirty="0"/>
          </a:p>
          <a:p>
            <a:r>
              <a:rPr lang="en-GB" sz="1600" dirty="0">
                <a:hlinkClick r:id="rId20"/>
              </a:rPr>
              <a:t>Rivas </a:t>
            </a:r>
            <a:r>
              <a:rPr lang="en-GB" sz="1600" dirty="0" err="1">
                <a:hlinkClick r:id="rId20"/>
              </a:rPr>
              <a:t>Vaciamadrid</a:t>
            </a:r>
            <a:endParaRPr lang="en-GB" sz="1600" dirty="0"/>
          </a:p>
          <a:p>
            <a:r>
              <a:rPr lang="en-GB" sz="1600" dirty="0" err="1">
                <a:hlinkClick r:id="rId21"/>
              </a:rPr>
              <a:t>Guadalix</a:t>
            </a:r>
            <a:r>
              <a:rPr lang="en-GB" sz="1600" dirty="0">
                <a:hlinkClick r:id="rId21"/>
              </a:rPr>
              <a:t> de la Sierra</a:t>
            </a:r>
            <a:endParaRPr lang="en-GB" sz="1600" dirty="0"/>
          </a:p>
          <a:p>
            <a:r>
              <a:rPr lang="en-GB" sz="1600" dirty="0" err="1">
                <a:hlinkClick r:id="rId22"/>
              </a:rPr>
              <a:t>Algete</a:t>
            </a:r>
            <a:endParaRPr lang="en-GB" sz="1600" dirty="0"/>
          </a:p>
          <a:p>
            <a:r>
              <a:rPr lang="en-GB" sz="1600" dirty="0" err="1">
                <a:hlinkClick r:id="rId23"/>
              </a:rPr>
              <a:t>Valdemoro</a:t>
            </a:r>
            <a:endParaRPr lang="en-GB" sz="1600" dirty="0"/>
          </a:p>
          <a:p>
            <a:r>
              <a:rPr lang="en-GB" sz="1600" dirty="0">
                <a:hlinkClick r:id="rId24"/>
              </a:rPr>
              <a:t>El </a:t>
            </a:r>
            <a:r>
              <a:rPr lang="en-GB" sz="1600" dirty="0" err="1">
                <a:hlinkClick r:id="rId24"/>
              </a:rPr>
              <a:t>Atazar</a:t>
            </a:r>
            <a:endParaRPr lang="en-GB" sz="1600" dirty="0"/>
          </a:p>
          <a:p>
            <a:r>
              <a:rPr lang="en-GB" sz="1600" dirty="0">
                <a:hlinkClick r:id="rId25"/>
              </a:rPr>
              <a:t>Villa del Prado</a:t>
            </a:r>
            <a:endParaRPr lang="en-GB" sz="1600" dirty="0"/>
          </a:p>
          <a:p>
            <a:r>
              <a:rPr lang="en-GB" sz="1600" dirty="0" err="1">
                <a:hlinkClick r:id="rId26"/>
              </a:rPr>
              <a:t>Orusco</a:t>
            </a:r>
            <a:r>
              <a:rPr lang="en-GB" sz="1600" dirty="0">
                <a:hlinkClick r:id="rId26"/>
              </a:rPr>
              <a:t> de </a:t>
            </a:r>
            <a:r>
              <a:rPr lang="en-GB" sz="1600" dirty="0" err="1">
                <a:hlinkClick r:id="rId26"/>
              </a:rPr>
              <a:t>Tajuña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114439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F126573E-A8D2-4814-BB73-80114544AA25}"/>
              </a:ext>
            </a:extLst>
          </p:cNvPr>
          <p:cNvGrpSpPr/>
          <p:nvPr/>
        </p:nvGrpSpPr>
        <p:grpSpPr>
          <a:xfrm>
            <a:off x="2384670" y="0"/>
            <a:ext cx="6198695" cy="6858000"/>
            <a:chOff x="2996651" y="0"/>
            <a:chExt cx="6198695" cy="6858000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BB02D1F5-75C2-49C7-B513-3B94E8581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6651" y="0"/>
              <a:ext cx="6198695" cy="6858000"/>
            </a:xfrm>
            <a:prstGeom prst="rect">
              <a:avLst/>
            </a:prstGeom>
          </p:spPr>
        </p:pic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198BF1E0-EFD2-42C6-8B56-6DE9F5EE914D}"/>
                </a:ext>
              </a:extLst>
            </p:cNvPr>
            <p:cNvSpPr/>
            <p:nvPr/>
          </p:nvSpPr>
          <p:spPr>
            <a:xfrm>
              <a:off x="6934200" y="3840480"/>
              <a:ext cx="335280" cy="2743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C11000C9-BE47-42EB-9090-0A1C82D944DC}"/>
                </a:ext>
              </a:extLst>
            </p:cNvPr>
            <p:cNvSpPr/>
            <p:nvPr/>
          </p:nvSpPr>
          <p:spPr>
            <a:xfrm>
              <a:off x="8343900" y="4545330"/>
              <a:ext cx="335280" cy="2743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303B9268-6F4B-4B4F-8622-FC91D0CA221A}"/>
                </a:ext>
              </a:extLst>
            </p:cNvPr>
            <p:cNvSpPr/>
            <p:nvPr/>
          </p:nvSpPr>
          <p:spPr>
            <a:xfrm>
              <a:off x="7338060" y="3619500"/>
              <a:ext cx="335280" cy="2743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7904EA6B-D3BC-409D-A5B9-EE5C68E97CD6}"/>
                </a:ext>
              </a:extLst>
            </p:cNvPr>
            <p:cNvSpPr/>
            <p:nvPr/>
          </p:nvSpPr>
          <p:spPr>
            <a:xfrm>
              <a:off x="6095999" y="4328160"/>
              <a:ext cx="335280" cy="2743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8E4ED61F-ADB6-4A24-BB7B-5B5B296BCEE0}"/>
                </a:ext>
              </a:extLst>
            </p:cNvPr>
            <p:cNvSpPr/>
            <p:nvPr/>
          </p:nvSpPr>
          <p:spPr>
            <a:xfrm>
              <a:off x="6507480" y="4450080"/>
              <a:ext cx="335280" cy="2743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4A748280-6198-44C9-81CE-85C044FA304F}"/>
                </a:ext>
              </a:extLst>
            </p:cNvPr>
            <p:cNvSpPr/>
            <p:nvPr/>
          </p:nvSpPr>
          <p:spPr>
            <a:xfrm>
              <a:off x="6675120" y="3291840"/>
              <a:ext cx="335280" cy="2743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9801BFB2-0A1E-4354-B90F-27C232001DDA}"/>
                </a:ext>
              </a:extLst>
            </p:cNvPr>
            <p:cNvSpPr/>
            <p:nvPr/>
          </p:nvSpPr>
          <p:spPr>
            <a:xfrm>
              <a:off x="8110537" y="5231130"/>
              <a:ext cx="452437" cy="2743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86772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A3FD7D6-32A6-46F0-BA1F-02486E858DA0}"/>
              </a:ext>
            </a:extLst>
          </p:cNvPr>
          <p:cNvSpPr/>
          <p:nvPr/>
        </p:nvSpPr>
        <p:spPr>
          <a:xfrm>
            <a:off x="610143" y="442768"/>
            <a:ext cx="2683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i="0" dirty="0" err="1">
                <a:solidFill>
                  <a:srgbClr val="4C4C4C"/>
                </a:solidFill>
                <a:effectLst/>
                <a:latin typeface="Georgia" panose="02040502050405020303" pitchFamily="18" charset="0"/>
              </a:rPr>
              <a:t>Estaciones</a:t>
            </a:r>
            <a:r>
              <a:rPr lang="en-GB" b="1" i="0" dirty="0">
                <a:solidFill>
                  <a:srgbClr val="4C4C4C"/>
                </a:solidFill>
                <a:effectLst/>
                <a:latin typeface="Georgia" panose="02040502050405020303" pitchFamily="18" charset="0"/>
              </a:rPr>
              <a:t> de la Red.</a:t>
            </a:r>
            <a:endParaRPr lang="en-GB" b="0" i="0" dirty="0">
              <a:solidFill>
                <a:srgbClr val="4C4C4C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64DE196-2DB5-4761-B8E4-B134003620BD}"/>
              </a:ext>
            </a:extLst>
          </p:cNvPr>
          <p:cNvSpPr/>
          <p:nvPr/>
        </p:nvSpPr>
        <p:spPr>
          <a:xfrm>
            <a:off x="1238655" y="1136224"/>
            <a:ext cx="101621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Estaciones para la protección de la salud humana, integrada por 20 estaciones.</a:t>
            </a:r>
          </a:p>
          <a:p>
            <a:r>
              <a:rPr lang="es-E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Estaciones para la protección de los ecosistemas, integrada por 3 estaciones.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57A4771-BAB2-4C7A-8B97-3099D2978E6D}"/>
              </a:ext>
            </a:extLst>
          </p:cNvPr>
          <p:cNvSpPr/>
          <p:nvPr/>
        </p:nvSpPr>
        <p:spPr>
          <a:xfrm>
            <a:off x="1238655" y="210667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Para el caso del dióxido de azufre, dióxido de nitrógeno, óxidos de nitrógeno, partículas, plomo, benceno y monóxido de carbono, el RD 102/2011 establece dos tipos de estaciones: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Las orientadas para la Protección de la salud humana.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Las orientadas a la Protección de los ecosistemas y la vegetación.</a:t>
            </a:r>
          </a:p>
          <a:p>
            <a:r>
              <a:rPr lang="es-E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En el caso del ozono en aire ambiente, al tratarse de un contaminante secundario, los criterios de ubicación de estaciones que marca el RD 1796/2003 varían ligeramente: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Urbana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Suburbana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Rural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De Fondo Rural</a:t>
            </a:r>
          </a:p>
        </p:txBody>
      </p:sp>
    </p:spTree>
    <p:extLst>
      <p:ext uri="{BB962C8B-B14F-4D97-AF65-F5344CB8AC3E}">
        <p14:creationId xmlns:p14="http://schemas.microsoft.com/office/powerpoint/2010/main" val="1365166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347D864-7EA6-425C-89E4-9C85506B8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794" y="3064112"/>
            <a:ext cx="10018611" cy="347287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B98665A7-BFAE-4F95-9BC0-E6517CF1D876}"/>
              </a:ext>
            </a:extLst>
          </p:cNvPr>
          <p:cNvSpPr/>
          <p:nvPr/>
        </p:nvSpPr>
        <p:spPr>
          <a:xfrm>
            <a:off x="413594" y="321012"/>
            <a:ext cx="115319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Para el caso del dióxido de azufre, dióxido de nitrógeno, óxidos de nitrógeno, partículas, plomo, benceno y monóxido de carbono, el RD 102/2011 establece dos tipos de estaciones: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4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Las orientadas para la Protección de la salud humana.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4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Las orientadas a la Protección de los ecosistemas y la vegetación.</a:t>
            </a:r>
          </a:p>
          <a:p>
            <a:r>
              <a:rPr lang="es-ES" sz="14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En el caso del ozono en aire ambiente, al tratarse de un contaminante secundario, los criterios de ubicación de estaciones que marca el RD 1796/2003 varían ligeramente: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4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Urbana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4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Suburbana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4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Rural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4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De Fondo Rural</a:t>
            </a:r>
          </a:p>
        </p:txBody>
      </p:sp>
    </p:spTree>
    <p:extLst>
      <p:ext uri="{BB962C8B-B14F-4D97-AF65-F5344CB8AC3E}">
        <p14:creationId xmlns:p14="http://schemas.microsoft.com/office/powerpoint/2010/main" val="267408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53406E2-5EF1-4C04-8B9D-341423D5C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366" y="19050"/>
            <a:ext cx="6391275" cy="683895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01D999E-693A-4B41-9046-22FA1ECCF4AB}"/>
              </a:ext>
            </a:extLst>
          </p:cNvPr>
          <p:cNvSpPr/>
          <p:nvPr/>
        </p:nvSpPr>
        <p:spPr>
          <a:xfrm>
            <a:off x="149158" y="421001"/>
            <a:ext cx="4695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En la tabla siguiente se muestra la caracterización de las estaciones y la zona a la que pertenecen.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669304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EB24A32-E16B-4DEC-A3CD-4FB0E48F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Red Estaciones </a:t>
            </a:r>
            <a:r>
              <a:rPr lang="es-ES" dirty="0" err="1"/>
              <a:t>MuniMadrid</a:t>
            </a:r>
            <a:endParaRPr lang="en-GB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2A2DE78-EE80-492D-A84D-82C09EACFA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619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4852326D-60C2-49F2-89C0-A447923B43DC}"/>
              </a:ext>
            </a:extLst>
          </p:cNvPr>
          <p:cNvGrpSpPr/>
          <p:nvPr/>
        </p:nvGrpSpPr>
        <p:grpSpPr>
          <a:xfrm>
            <a:off x="6184900" y="101600"/>
            <a:ext cx="6007100" cy="6553200"/>
            <a:chOff x="2996651" y="0"/>
            <a:chExt cx="6198695" cy="685800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189F406E-BE32-455F-87EA-6AED64F4C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6651" y="0"/>
              <a:ext cx="6198695" cy="6858000"/>
            </a:xfrm>
            <a:prstGeom prst="rect">
              <a:avLst/>
            </a:prstGeom>
          </p:spPr>
        </p:pic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DEB43877-6764-4E67-9395-B1B16EA0D68E}"/>
                </a:ext>
              </a:extLst>
            </p:cNvPr>
            <p:cNvSpPr/>
            <p:nvPr/>
          </p:nvSpPr>
          <p:spPr>
            <a:xfrm>
              <a:off x="6934200" y="3840480"/>
              <a:ext cx="335280" cy="2743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5A8613F5-2CC2-4950-9CAE-74BD101DA0BD}"/>
                </a:ext>
              </a:extLst>
            </p:cNvPr>
            <p:cNvSpPr/>
            <p:nvPr/>
          </p:nvSpPr>
          <p:spPr>
            <a:xfrm>
              <a:off x="8343900" y="4545330"/>
              <a:ext cx="335280" cy="2743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C230F36-9CAF-4C2A-88F6-CD9E003B9C7E}"/>
                </a:ext>
              </a:extLst>
            </p:cNvPr>
            <p:cNvSpPr/>
            <p:nvPr/>
          </p:nvSpPr>
          <p:spPr>
            <a:xfrm>
              <a:off x="7338060" y="3619500"/>
              <a:ext cx="335280" cy="2743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D37475BC-02DC-421D-825D-AEEE99D757F1}"/>
                </a:ext>
              </a:extLst>
            </p:cNvPr>
            <p:cNvSpPr/>
            <p:nvPr/>
          </p:nvSpPr>
          <p:spPr>
            <a:xfrm>
              <a:off x="6095999" y="4328160"/>
              <a:ext cx="335280" cy="2743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AEFED4AD-B533-4034-BB2E-DB1D5BFA0AFD}"/>
                </a:ext>
              </a:extLst>
            </p:cNvPr>
            <p:cNvSpPr/>
            <p:nvPr/>
          </p:nvSpPr>
          <p:spPr>
            <a:xfrm>
              <a:off x="6507480" y="4450080"/>
              <a:ext cx="335280" cy="2743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3F2D0C12-A925-4461-84B3-8C880D7A5D90}"/>
                </a:ext>
              </a:extLst>
            </p:cNvPr>
            <p:cNvSpPr/>
            <p:nvPr/>
          </p:nvSpPr>
          <p:spPr>
            <a:xfrm>
              <a:off x="6675120" y="3291840"/>
              <a:ext cx="335280" cy="2743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60BE4617-1870-49F2-96C2-09A50D0B2B6E}"/>
                </a:ext>
              </a:extLst>
            </p:cNvPr>
            <p:cNvSpPr/>
            <p:nvPr/>
          </p:nvSpPr>
          <p:spPr>
            <a:xfrm>
              <a:off x="8110537" y="5231130"/>
              <a:ext cx="452437" cy="2743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551B1D64-C9D8-454A-B84C-256F8F317A7E}"/>
              </a:ext>
            </a:extLst>
          </p:cNvPr>
          <p:cNvCxnSpPr>
            <a:stCxn id="2" idx="0"/>
          </p:cNvCxnSpPr>
          <p:nvPr/>
        </p:nvCxnSpPr>
        <p:spPr>
          <a:xfrm>
            <a:off x="3659533" y="609600"/>
            <a:ext cx="5927680" cy="2478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AC6B529F-4DBC-45F9-BEED-A0D43D803530}"/>
              </a:ext>
            </a:extLst>
          </p:cNvPr>
          <p:cNvCxnSpPr/>
          <p:nvPr/>
        </p:nvCxnSpPr>
        <p:spPr>
          <a:xfrm flipH="1">
            <a:off x="5049078" y="4444915"/>
            <a:ext cx="4951666" cy="1701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A784F7AD-3F6D-4B20-8D5E-AA088A649D14}"/>
              </a:ext>
            </a:extLst>
          </p:cNvPr>
          <p:cNvCxnSpPr>
            <a:endCxn id="2" idx="1"/>
          </p:cNvCxnSpPr>
          <p:nvPr/>
        </p:nvCxnSpPr>
        <p:spPr>
          <a:xfrm flipH="1" flipV="1">
            <a:off x="1311965" y="3378200"/>
            <a:ext cx="7876486" cy="18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A5C4768F-210C-4CA9-B480-8075F33203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11"/>
          <a:stretch/>
        </p:blipFill>
        <p:spPr>
          <a:xfrm>
            <a:off x="1311965" y="609600"/>
            <a:ext cx="4695136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46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649</Words>
  <Application>Microsoft Office PowerPoint</Application>
  <PresentationFormat>Panorámica</PresentationFormat>
  <Paragraphs>290</Paragraphs>
  <Slides>12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Georgia</vt:lpstr>
      <vt:lpstr>Open Sans</vt:lpstr>
      <vt:lpstr>verdana</vt:lpstr>
      <vt:lpstr>Tema de Office</vt:lpstr>
      <vt:lpstr>Presentación de PowerPoint</vt:lpstr>
      <vt:lpstr>Red Estaciones Comunidad de Madrid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Red Estaciones MuniMadrid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Estaciones Comunidad de Madrid</dc:title>
  <dc:creator>German</dc:creator>
  <cp:lastModifiedBy>German</cp:lastModifiedBy>
  <cp:revision>16</cp:revision>
  <dcterms:created xsi:type="dcterms:W3CDTF">2018-02-08T11:38:40Z</dcterms:created>
  <dcterms:modified xsi:type="dcterms:W3CDTF">2018-02-08T18:22:47Z</dcterms:modified>
</cp:coreProperties>
</file>