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8" r:id="rId3"/>
    <p:sldId id="329" r:id="rId4"/>
    <p:sldId id="309" r:id="rId5"/>
    <p:sldId id="356" r:id="rId6"/>
    <p:sldId id="310" r:id="rId7"/>
    <p:sldId id="259" r:id="rId8"/>
    <p:sldId id="311" r:id="rId9"/>
    <p:sldId id="296" r:id="rId10"/>
    <p:sldId id="323" r:id="rId11"/>
    <p:sldId id="324" r:id="rId12"/>
    <p:sldId id="260" r:id="rId13"/>
    <p:sldId id="325" r:id="rId14"/>
    <p:sldId id="261" r:id="rId15"/>
    <p:sldId id="330" r:id="rId16"/>
    <p:sldId id="306" r:id="rId17"/>
    <p:sldId id="294" r:id="rId18"/>
    <p:sldId id="295" r:id="rId19"/>
    <p:sldId id="262" r:id="rId20"/>
    <p:sldId id="348" r:id="rId21"/>
    <p:sldId id="299" r:id="rId22"/>
    <p:sldId id="263" r:id="rId23"/>
    <p:sldId id="357" r:id="rId24"/>
    <p:sldId id="358" r:id="rId25"/>
    <p:sldId id="284" r:id="rId26"/>
    <p:sldId id="359" r:id="rId27"/>
    <p:sldId id="312" r:id="rId28"/>
    <p:sldId id="285" r:id="rId29"/>
    <p:sldId id="265" r:id="rId30"/>
    <p:sldId id="266" r:id="rId31"/>
    <p:sldId id="267" r:id="rId32"/>
    <p:sldId id="268" r:id="rId33"/>
    <p:sldId id="264" r:id="rId34"/>
    <p:sldId id="347" r:id="rId35"/>
    <p:sldId id="269" r:id="rId36"/>
    <p:sldId id="313" r:id="rId37"/>
    <p:sldId id="315" r:id="rId38"/>
    <p:sldId id="314" r:id="rId39"/>
    <p:sldId id="297" r:id="rId40"/>
    <p:sldId id="349" r:id="rId41"/>
    <p:sldId id="270" r:id="rId42"/>
    <p:sldId id="350" r:id="rId43"/>
    <p:sldId id="271" r:id="rId44"/>
    <p:sldId id="272" r:id="rId45"/>
    <p:sldId id="273" r:id="rId46"/>
    <p:sldId id="274" r:id="rId47"/>
    <p:sldId id="370" r:id="rId48"/>
    <p:sldId id="351" r:id="rId49"/>
    <p:sldId id="275" r:id="rId50"/>
    <p:sldId id="276" r:id="rId51"/>
    <p:sldId id="277" r:id="rId52"/>
    <p:sldId id="360" r:id="rId53"/>
    <p:sldId id="352" r:id="rId54"/>
    <p:sldId id="298" r:id="rId55"/>
    <p:sldId id="302" r:id="rId56"/>
    <p:sldId id="371" r:id="rId57"/>
    <p:sldId id="331" r:id="rId58"/>
    <p:sldId id="334" r:id="rId59"/>
    <p:sldId id="335" r:id="rId60"/>
    <p:sldId id="336" r:id="rId61"/>
    <p:sldId id="303" r:id="rId62"/>
    <p:sldId id="353" r:id="rId63"/>
    <p:sldId id="278" r:id="rId64"/>
    <p:sldId id="290" r:id="rId65"/>
    <p:sldId id="361" r:id="rId66"/>
    <p:sldId id="291" r:id="rId67"/>
    <p:sldId id="292" r:id="rId68"/>
    <p:sldId id="293" r:id="rId69"/>
    <p:sldId id="354" r:id="rId70"/>
    <p:sldId id="279" r:id="rId71"/>
    <p:sldId id="286" r:id="rId72"/>
    <p:sldId id="287" r:id="rId73"/>
    <p:sldId id="288" r:id="rId74"/>
    <p:sldId id="289" r:id="rId75"/>
    <p:sldId id="304" r:id="rId76"/>
    <p:sldId id="355" r:id="rId77"/>
    <p:sldId id="280" r:id="rId78"/>
    <p:sldId id="362" r:id="rId79"/>
    <p:sldId id="363" r:id="rId80"/>
    <p:sldId id="369" r:id="rId81"/>
    <p:sldId id="364" r:id="rId82"/>
    <p:sldId id="365" r:id="rId83"/>
    <p:sldId id="366" r:id="rId84"/>
    <p:sldId id="367" r:id="rId85"/>
    <p:sldId id="368" r:id="rId86"/>
    <p:sldId id="346" r:id="rId87"/>
    <p:sldId id="316" r:id="rId88"/>
    <p:sldId id="345" r:id="rId89"/>
    <p:sldId id="281" r:id="rId90"/>
    <p:sldId id="300" r:id="rId91"/>
    <p:sldId id="301" r:id="rId92"/>
    <p:sldId id="344" r:id="rId93"/>
    <p:sldId id="337" r:id="rId94"/>
    <p:sldId id="339" r:id="rId95"/>
    <p:sldId id="338" r:id="rId96"/>
    <p:sldId id="340" r:id="rId97"/>
    <p:sldId id="341" r:id="rId98"/>
    <p:sldId id="342" r:id="rId99"/>
    <p:sldId id="343" r:id="rId100"/>
    <p:sldId id="326" r:id="rId101"/>
    <p:sldId id="318" r:id="rId102"/>
    <p:sldId id="327" r:id="rId103"/>
    <p:sldId id="319" r:id="rId104"/>
    <p:sldId id="320" r:id="rId105"/>
    <p:sldId id="305" r:id="rId106"/>
    <p:sldId id="282" r:id="rId107"/>
    <p:sldId id="283" r:id="rId10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569-0B3D-4685-AD24-6203567E421B}" type="datetimeFigureOut">
              <a:rPr lang="fr-FR" smtClean="0"/>
              <a:t>11-12-12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46E1-6BB5-4E98-98BD-8D04773DB7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569-0B3D-4685-AD24-6203567E421B}" type="datetimeFigureOut">
              <a:rPr lang="fr-FR" smtClean="0"/>
              <a:t>11-12-12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46E1-6BB5-4E98-98BD-8D04773DB7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569-0B3D-4685-AD24-6203567E421B}" type="datetimeFigureOut">
              <a:rPr lang="fr-FR" smtClean="0"/>
              <a:t>11-12-12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46E1-6BB5-4E98-98BD-8D04773DB7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Escal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50825" y="260350"/>
            <a:ext cx="8569325" cy="0"/>
          </a:xfrm>
          <a:prstGeom prst="line">
            <a:avLst/>
          </a:prstGeom>
          <a:ln w="88900">
            <a:solidFill>
              <a:srgbClr val="829DC7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50825" y="1125538"/>
            <a:ext cx="8569325" cy="0"/>
          </a:xfrm>
          <a:prstGeom prst="line">
            <a:avLst/>
          </a:prstGeom>
          <a:ln w="38100">
            <a:solidFill>
              <a:srgbClr val="829DC7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ddCustomFooter#1"/>
          <p:cNvSpPr txBox="1">
            <a:spLocks noChangeArrowheads="1"/>
          </p:cNvSpPr>
          <p:nvPr/>
        </p:nvSpPr>
        <p:spPr bwMode="auto">
          <a:xfrm>
            <a:off x="190500" y="6430963"/>
            <a:ext cx="1355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8080"/>
              </a:buClr>
              <a:buFont typeface="Wingdings" pitchFamily="2" charset="2"/>
              <a:buNone/>
              <a:defRPr/>
            </a:pPr>
            <a:r>
              <a:rPr lang="en-GB" sz="1000" baseline="-25000" smtClean="0">
                <a:solidFill>
                  <a:srgbClr val="000000"/>
                </a:solidFill>
              </a:rPr>
              <a:t>       | 18-07-2011</a:t>
            </a:r>
          </a:p>
        </p:txBody>
      </p:sp>
      <p:pic>
        <p:nvPicPr>
          <p:cNvPr id="8" name="Image 9" descr="1446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237288"/>
            <a:ext cx="1047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cteur droit 8"/>
          <p:cNvCxnSpPr/>
          <p:nvPr/>
        </p:nvCxnSpPr>
        <p:spPr>
          <a:xfrm>
            <a:off x="250825" y="6092825"/>
            <a:ext cx="8569325" cy="0"/>
          </a:xfrm>
          <a:prstGeom prst="line">
            <a:avLst/>
          </a:prstGeom>
          <a:ln w="38100">
            <a:solidFill>
              <a:srgbClr val="829DC7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8556" y="322770"/>
            <a:ext cx="8683200" cy="360000"/>
          </a:xfrm>
          <a:prstGeom prst="rect">
            <a:avLst/>
          </a:prstGeom>
        </p:spPr>
        <p:txBody>
          <a:bodyPr/>
          <a:lstStyle>
            <a:lvl1pPr>
              <a:defRPr sz="2200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206289" y="721008"/>
            <a:ext cx="8683200" cy="287338"/>
          </a:xfrm>
          <a:prstGeom prst="rect">
            <a:avLst/>
          </a:prstGeom>
        </p:spPr>
        <p:txBody>
          <a:bodyPr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Font typeface="Lucida Sans Unicode" pitchFamily="34" charset="0"/>
              <a:buNone/>
              <a:defRPr lang="fr-FR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08800" y="1268760"/>
            <a:ext cx="8686800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93675" y="6376988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50000"/>
              </a:spcBef>
              <a:buClr>
                <a:srgbClr val="808080"/>
              </a:buClr>
              <a:buFont typeface="Wingdings" pitchFamily="2" charset="2"/>
              <a:buNone/>
              <a:defRPr sz="1000" baseline="-25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C77A3D8-9AED-4B7B-8C31-86EB84A03FA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9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569-0B3D-4685-AD24-6203567E421B}" type="datetimeFigureOut">
              <a:rPr lang="fr-FR" smtClean="0"/>
              <a:t>11-12-12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46E1-6BB5-4E98-98BD-8D04773DB7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569-0B3D-4685-AD24-6203567E421B}" type="datetimeFigureOut">
              <a:rPr lang="fr-FR" smtClean="0"/>
              <a:t>11-12-12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46E1-6BB5-4E98-98BD-8D04773DB7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569-0B3D-4685-AD24-6203567E421B}" type="datetimeFigureOut">
              <a:rPr lang="fr-FR" smtClean="0"/>
              <a:t>11-12-12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46E1-6BB5-4E98-98BD-8D04773DB7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569-0B3D-4685-AD24-6203567E421B}" type="datetimeFigureOut">
              <a:rPr lang="fr-FR" smtClean="0"/>
              <a:t>11-12-12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46E1-6BB5-4E98-98BD-8D04773DB7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569-0B3D-4685-AD24-6203567E421B}" type="datetimeFigureOut">
              <a:rPr lang="fr-FR" smtClean="0"/>
              <a:t>11-12-12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46E1-6BB5-4E98-98BD-8D04773DB7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569-0B3D-4685-AD24-6203567E421B}" type="datetimeFigureOut">
              <a:rPr lang="fr-FR" smtClean="0"/>
              <a:t>11-12-12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46E1-6BB5-4E98-98BD-8D04773DB7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569-0B3D-4685-AD24-6203567E421B}" type="datetimeFigureOut">
              <a:rPr lang="fr-FR" smtClean="0"/>
              <a:t>11-12-12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46E1-6BB5-4E98-98BD-8D04773DB71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569-0B3D-4685-AD24-6203567E421B}" type="datetimeFigureOut">
              <a:rPr lang="fr-FR" smtClean="0"/>
              <a:t>11-12-12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D046E1-6BB5-4E98-98BD-8D04773DB71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3D046E1-6BB5-4E98-98BD-8D04773DB71B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2A62569-0B3D-4685-AD24-6203567E421B}" type="datetimeFigureOut">
              <a:rPr lang="fr-FR" smtClean="0"/>
              <a:t>11-12-12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demey.emmanue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accordion/" TargetMode="Externa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accordion/" TargetMode="Externa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jax.googleapis.com/ajax/libs/jquery/1.8.3/jquery.min.j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emmanueldemey.fr/jquery.json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 err="1" smtClean="0"/>
              <a:t>JQuery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Emmanuel DEMEY</a:t>
            </a:r>
          </a:p>
          <a:p>
            <a:r>
              <a:rPr lang="fr-FR" dirty="0" smtClean="0">
                <a:hlinkClick r:id="rId2"/>
              </a:rPr>
              <a:t>demey.emmanuel@gmail.com</a:t>
            </a:r>
            <a:endParaRPr lang="fr-FR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EmmanuelDemey</a:t>
            </a:r>
            <a:endParaRPr lang="fr-FR" dirty="0"/>
          </a:p>
        </p:txBody>
      </p:sp>
      <p:pic>
        <p:nvPicPr>
          <p:cNvPr id="4" name="Picture 6" descr="http://3.bp.blogspot.com/_7TH3icsxHyU/TCWtU_ycQ4I/AAAAAAAAANg/XZWr7cRR3ZM/s320/jquery-logo_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38097" r="9525" b="35715"/>
          <a:stretch>
            <a:fillRect/>
          </a:stretch>
        </p:blipFill>
        <p:spPr bwMode="auto">
          <a:xfrm>
            <a:off x="547484" y="3429000"/>
            <a:ext cx="3348629" cy="105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6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79512" y="2060848"/>
            <a:ext cx="8064896" cy="33843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Autofit/>
          </a:bodyPr>
          <a:lstStyle/>
          <a:p>
            <a:r>
              <a:rPr lang="fr-FR" sz="3600" dirty="0" smtClean="0"/>
              <a:t>Affichage d'un élément caché sans </a:t>
            </a:r>
            <a:r>
              <a:rPr lang="fr-FR" sz="3600" dirty="0" err="1" smtClean="0"/>
              <a:t>jQuery</a:t>
            </a:r>
            <a:endParaRPr lang="fr-FR" sz="3600" dirty="0"/>
          </a:p>
        </p:txBody>
      </p:sp>
      <p:sp>
        <p:nvSpPr>
          <p:cNvPr id="3" name="ZoneTexte 2"/>
          <p:cNvSpPr txBox="1"/>
          <p:nvPr/>
        </p:nvSpPr>
        <p:spPr>
          <a:xfrm>
            <a:off x="552557" y="2492896"/>
            <a:ext cx="85914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ndara" pitchFamily="34" charset="0"/>
              </a:rPr>
              <a:t>If(</a:t>
            </a:r>
            <a:r>
              <a:rPr lang="fr-FR" sz="2000" dirty="0" err="1" smtClean="0">
                <a:latin typeface="Candara" pitchFamily="34" charset="0"/>
              </a:rPr>
              <a:t>browserType</a:t>
            </a:r>
            <a:r>
              <a:rPr lang="fr-FR" sz="2000" dirty="0" smtClean="0">
                <a:latin typeface="Candara" pitchFamily="34" charset="0"/>
              </a:rPr>
              <a:t> == "gecko") </a:t>
            </a:r>
          </a:p>
          <a:p>
            <a:r>
              <a:rPr lang="fr-FR" sz="2000" dirty="0" smtClean="0">
                <a:latin typeface="Candara" pitchFamily="34" charset="0"/>
              </a:rPr>
              <a:t>	el = Récupération de l'élément avec la syntaxe Gecko</a:t>
            </a:r>
          </a:p>
          <a:p>
            <a:r>
              <a:rPr lang="fr-FR" sz="2000" dirty="0" err="1" smtClean="0">
                <a:latin typeface="Candara" pitchFamily="34" charset="0"/>
              </a:rPr>
              <a:t>else</a:t>
            </a:r>
            <a:r>
              <a:rPr lang="fr-FR" sz="2000" dirty="0" smtClean="0">
                <a:latin typeface="Candara" pitchFamily="34" charset="0"/>
              </a:rPr>
              <a:t> If(</a:t>
            </a:r>
            <a:r>
              <a:rPr lang="fr-FR" sz="2000" dirty="0" err="1" smtClean="0">
                <a:latin typeface="Candara" pitchFamily="34" charset="0"/>
              </a:rPr>
              <a:t>browserType</a:t>
            </a:r>
            <a:r>
              <a:rPr lang="fr-FR" sz="2000" dirty="0" smtClean="0">
                <a:latin typeface="Candara" pitchFamily="34" charset="0"/>
              </a:rPr>
              <a:t> </a:t>
            </a:r>
            <a:r>
              <a:rPr lang="fr-FR" sz="2000" dirty="0">
                <a:latin typeface="Candara" pitchFamily="34" charset="0"/>
              </a:rPr>
              <a:t>== </a:t>
            </a:r>
            <a:r>
              <a:rPr lang="fr-FR" sz="2000" dirty="0" smtClean="0">
                <a:latin typeface="Candara" pitchFamily="34" charset="0"/>
              </a:rPr>
              <a:t>"</a:t>
            </a:r>
            <a:r>
              <a:rPr lang="fr-FR" sz="2000" dirty="0" err="1" smtClean="0">
                <a:latin typeface="Candara" pitchFamily="34" charset="0"/>
              </a:rPr>
              <a:t>ie</a:t>
            </a:r>
            <a:r>
              <a:rPr lang="fr-FR" sz="2000" dirty="0" smtClean="0">
                <a:latin typeface="Candara" pitchFamily="34" charset="0"/>
              </a:rPr>
              <a:t>") </a:t>
            </a:r>
            <a:endParaRPr lang="fr-FR" sz="2000" dirty="0">
              <a:latin typeface="Candara" pitchFamily="34" charset="0"/>
            </a:endParaRPr>
          </a:p>
          <a:p>
            <a:r>
              <a:rPr lang="fr-FR" sz="2000" dirty="0" smtClean="0">
                <a:latin typeface="Candara" pitchFamily="34" charset="0"/>
              </a:rPr>
              <a:t>	el = Récupération </a:t>
            </a:r>
            <a:r>
              <a:rPr lang="fr-FR" sz="2000" dirty="0">
                <a:latin typeface="Candara" pitchFamily="34" charset="0"/>
              </a:rPr>
              <a:t>de l'élément avec la syntaxe </a:t>
            </a:r>
            <a:r>
              <a:rPr lang="fr-FR" sz="2000" dirty="0" smtClean="0">
                <a:latin typeface="Candara" pitchFamily="34" charset="0"/>
              </a:rPr>
              <a:t>IE</a:t>
            </a:r>
          </a:p>
          <a:p>
            <a:r>
              <a:rPr lang="fr-FR" sz="2000" dirty="0" smtClean="0">
                <a:latin typeface="Candara" pitchFamily="34" charset="0"/>
              </a:rPr>
              <a:t> </a:t>
            </a:r>
            <a:r>
              <a:rPr lang="fr-FR" sz="2000" dirty="0" err="1" smtClean="0">
                <a:latin typeface="Candara" pitchFamily="34" charset="0"/>
              </a:rPr>
              <a:t>else</a:t>
            </a:r>
            <a:r>
              <a:rPr lang="fr-FR" sz="2000" dirty="0" smtClean="0">
                <a:latin typeface="Candara" pitchFamily="34" charset="0"/>
              </a:rPr>
              <a:t>  el = Récupération </a:t>
            </a:r>
            <a:r>
              <a:rPr lang="fr-FR" sz="2000" dirty="0">
                <a:latin typeface="Candara" pitchFamily="34" charset="0"/>
              </a:rPr>
              <a:t>de l'élément avec la syntaxe </a:t>
            </a:r>
            <a:r>
              <a:rPr lang="fr-FR" sz="2000" dirty="0" smtClean="0">
                <a:latin typeface="Candara" pitchFamily="34" charset="0"/>
              </a:rPr>
              <a:t>par défaut</a:t>
            </a:r>
          </a:p>
          <a:p>
            <a:endParaRPr lang="fr-FR" sz="2000" dirty="0" smtClean="0">
              <a:latin typeface="Candara" pitchFamily="34" charset="0"/>
            </a:endParaRPr>
          </a:p>
          <a:p>
            <a:r>
              <a:rPr lang="fr-FR" sz="2000" dirty="0" err="1" smtClean="0">
                <a:latin typeface="Candara" pitchFamily="34" charset="0"/>
              </a:rPr>
              <a:t>el.style.visibility</a:t>
            </a:r>
            <a:r>
              <a:rPr lang="fr-FR" sz="2000" dirty="0" smtClean="0">
                <a:latin typeface="Candara" pitchFamily="34" charset="0"/>
              </a:rPr>
              <a:t> = "visible";</a:t>
            </a:r>
            <a:endParaRPr lang="fr-FR" sz="2000" dirty="0">
              <a:latin typeface="Candara" pitchFamily="34" charset="0"/>
            </a:endParaRPr>
          </a:p>
          <a:p>
            <a:endParaRPr lang="fr-FR" sz="2000" dirty="0" smtClean="0">
              <a:latin typeface="Candara" pitchFamily="34" charset="0"/>
            </a:endParaRPr>
          </a:p>
          <a:p>
            <a:endParaRPr lang="fr-FR" sz="2000" dirty="0">
              <a:latin typeface="Candara" pitchFamily="34" charset="0"/>
            </a:endParaRPr>
          </a:p>
          <a:p>
            <a:endParaRPr lang="fr-FR" sz="2000" dirty="0" smtClean="0">
              <a:latin typeface="Candara" pitchFamily="34" charset="0"/>
            </a:endParaRPr>
          </a:p>
          <a:p>
            <a:endParaRPr lang="fr-FR" sz="20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Ecrire du code réutilisable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498752" y="2997758"/>
            <a:ext cx="8004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ndara" pitchFamily="34" charset="0"/>
              </a:rPr>
              <a:t>Plus de 1000 plugins </a:t>
            </a:r>
            <a:r>
              <a:rPr lang="fr-FR" sz="3600" dirty="0" err="1" smtClean="0">
                <a:latin typeface="Candara" pitchFamily="34" charset="0"/>
              </a:rPr>
              <a:t>jQuery</a:t>
            </a:r>
            <a:r>
              <a:rPr lang="fr-FR" sz="3600" dirty="0" smtClean="0">
                <a:latin typeface="Candara" pitchFamily="34" charset="0"/>
              </a:rPr>
              <a:t> existent : </a:t>
            </a:r>
          </a:p>
          <a:p>
            <a:r>
              <a:rPr lang="fr-FR" sz="3600" dirty="0">
                <a:latin typeface="Candara" pitchFamily="34" charset="0"/>
              </a:rPr>
              <a:t>	</a:t>
            </a:r>
            <a:r>
              <a:rPr lang="fr-FR" sz="3600" dirty="0" smtClean="0">
                <a:latin typeface="Candara" pitchFamily="34" charset="0"/>
              </a:rPr>
              <a:t>http://plugins.jquery.com/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9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err="1" smtClean="0"/>
              <a:t>jQuery</a:t>
            </a:r>
            <a:r>
              <a:rPr lang="fr-FR" sz="4400" dirty="0" smtClean="0"/>
              <a:t> UI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Librairie de Composants </a:t>
            </a:r>
            <a:r>
              <a:rPr lang="fr-FR" sz="2400" dirty="0" err="1" smtClean="0">
                <a:latin typeface="Candara" pitchFamily="34" charset="0"/>
              </a:rPr>
              <a:t>jQuery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>
                <a:latin typeface="Candara" pitchFamily="34" charset="0"/>
              </a:rPr>
              <a:t>Documentation : </a:t>
            </a:r>
            <a:r>
              <a:rPr lang="fr-FR" sz="2400" dirty="0">
                <a:latin typeface="Candara" pitchFamily="34" charset="0"/>
                <a:hlinkClick r:id="rId2"/>
              </a:rPr>
              <a:t>http://jqueryui.com</a:t>
            </a:r>
            <a:r>
              <a:rPr lang="fr-FR" sz="2400" dirty="0" smtClean="0">
                <a:latin typeface="Candara" pitchFamily="34" charset="0"/>
                <a:hlinkClick r:id="rId2"/>
              </a:rPr>
              <a:t>/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Dernière version : 1.9.2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11 composants (</a:t>
            </a:r>
            <a:r>
              <a:rPr lang="fr-FR" sz="2400" dirty="0" err="1" smtClean="0">
                <a:latin typeface="Candara" pitchFamily="34" charset="0"/>
              </a:rPr>
              <a:t>widget</a:t>
            </a:r>
            <a:r>
              <a:rPr lang="fr-FR" sz="2400" dirty="0" smtClean="0">
                <a:latin typeface="Candara" pitchFamily="34" charset="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5 interactions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24 thèmes CSS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err="1" smtClean="0"/>
              <a:t>jQuery</a:t>
            </a:r>
            <a:r>
              <a:rPr lang="fr-FR" sz="4400" dirty="0" smtClean="0"/>
              <a:t> UI </a:t>
            </a:r>
            <a:r>
              <a:rPr lang="fr-FR" sz="4400" dirty="0" err="1" smtClean="0"/>
              <a:t>Widgets</a:t>
            </a:r>
            <a:endParaRPr lang="fr-FR" sz="4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5" t="31875" r="25000" b="49087"/>
          <a:stretch/>
        </p:blipFill>
        <p:spPr bwMode="auto">
          <a:xfrm>
            <a:off x="1182555" y="1809632"/>
            <a:ext cx="5838092" cy="185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2" t="44423" r="35615" b="39279"/>
          <a:stretch/>
        </p:blipFill>
        <p:spPr bwMode="auto">
          <a:xfrm>
            <a:off x="3856178" y="3717193"/>
            <a:ext cx="4423336" cy="220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6" t="34471" r="45308" b="60481"/>
          <a:stretch/>
        </p:blipFill>
        <p:spPr bwMode="auto">
          <a:xfrm>
            <a:off x="491464" y="3717193"/>
            <a:ext cx="3334043" cy="49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6" t="34540" r="54399" b="42816"/>
          <a:stretch/>
        </p:blipFill>
        <p:spPr bwMode="auto">
          <a:xfrm>
            <a:off x="1215989" y="4209563"/>
            <a:ext cx="2025748" cy="220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7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1395" y="5532039"/>
            <a:ext cx="7323362" cy="7052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51520" y="2817869"/>
            <a:ext cx="7323362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err="1" smtClean="0"/>
              <a:t>jQuery</a:t>
            </a:r>
            <a:r>
              <a:rPr lang="fr-FR" sz="4400" dirty="0" smtClean="0"/>
              <a:t> UI – </a:t>
            </a:r>
            <a:br>
              <a:rPr lang="fr-FR" sz="4400" dirty="0" smtClean="0"/>
            </a:br>
            <a:r>
              <a:rPr lang="fr-FR" sz="4400" dirty="0" smtClean="0"/>
              <a:t>Le composant </a:t>
            </a:r>
            <a:r>
              <a:rPr lang="fr-FR" sz="4400" dirty="0" err="1" smtClean="0"/>
              <a:t>Accordion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>
                <a:latin typeface="Candara" pitchFamily="34" charset="0"/>
                <a:hlinkClick r:id="rId2"/>
              </a:rPr>
              <a:t>http://jqueryui.com/accordion</a:t>
            </a:r>
            <a:r>
              <a:rPr lang="fr-FR" sz="2400" dirty="0" smtClean="0">
                <a:latin typeface="Candara" pitchFamily="34" charset="0"/>
                <a:hlinkClick r:id="rId2"/>
              </a:rPr>
              <a:t>/</a:t>
            </a: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8998" y="2852936"/>
            <a:ext cx="8004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/>
              <a:t>&lt;</a:t>
            </a:r>
            <a:r>
              <a:rPr lang="fr-FR" sz="2400" dirty="0">
                <a:latin typeface="Candara" pitchFamily="34" charset="0"/>
              </a:rPr>
              <a:t>div id="</a:t>
            </a:r>
            <a:r>
              <a:rPr lang="fr-FR" sz="2400" dirty="0" err="1">
                <a:latin typeface="Candara" pitchFamily="34" charset="0"/>
              </a:rPr>
              <a:t>accordion</a:t>
            </a:r>
            <a:r>
              <a:rPr lang="fr-FR" sz="2400" dirty="0">
                <a:latin typeface="Candara" pitchFamily="34" charset="0"/>
              </a:rPr>
              <a:t>"&gt;</a:t>
            </a:r>
          </a:p>
          <a:p>
            <a:pPr fontAlgn="base"/>
            <a:r>
              <a:rPr lang="fr-FR" sz="2400" dirty="0">
                <a:latin typeface="Candara" pitchFamily="34" charset="0"/>
              </a:rPr>
              <a:t>    &lt;</a:t>
            </a:r>
            <a:r>
              <a:rPr lang="fr-FR" sz="2400" dirty="0" smtClean="0">
                <a:latin typeface="Candara" pitchFamily="34" charset="0"/>
              </a:rPr>
              <a:t>h3&gt;</a:t>
            </a:r>
            <a:r>
              <a:rPr lang="fr-FR" sz="2400" dirty="0" err="1" smtClean="0">
                <a:latin typeface="Candara" pitchFamily="34" charset="0"/>
              </a:rPr>
              <a:t>Accordion</a:t>
            </a:r>
            <a:r>
              <a:rPr lang="fr-FR" sz="2400" dirty="0" smtClean="0">
                <a:latin typeface="Candara" pitchFamily="34" charset="0"/>
              </a:rPr>
              <a:t> Header 1&lt;/</a:t>
            </a:r>
            <a:r>
              <a:rPr lang="fr-FR" sz="2400" dirty="0">
                <a:latin typeface="Candara" pitchFamily="34" charset="0"/>
              </a:rPr>
              <a:t>h3&gt;</a:t>
            </a:r>
          </a:p>
          <a:p>
            <a:pPr fontAlgn="base"/>
            <a:r>
              <a:rPr lang="fr-FR" sz="2400" dirty="0">
                <a:latin typeface="Candara" pitchFamily="34" charset="0"/>
              </a:rPr>
              <a:t>    &lt;</a:t>
            </a:r>
            <a:r>
              <a:rPr lang="fr-FR" sz="2400" dirty="0" smtClean="0">
                <a:latin typeface="Candara" pitchFamily="34" charset="0"/>
              </a:rPr>
              <a:t>div&gt;</a:t>
            </a:r>
            <a:r>
              <a:rPr lang="fr-FR" sz="2400" dirty="0" err="1" smtClean="0">
                <a:latin typeface="Candara" pitchFamily="34" charset="0"/>
              </a:rPr>
              <a:t>Accordion</a:t>
            </a:r>
            <a:r>
              <a:rPr lang="fr-FR" sz="2400" dirty="0" smtClean="0">
                <a:latin typeface="Candara" pitchFamily="34" charset="0"/>
              </a:rPr>
              <a:t> Content 1&lt;/</a:t>
            </a:r>
            <a:r>
              <a:rPr lang="fr-FR" sz="2400" dirty="0">
                <a:latin typeface="Candara" pitchFamily="34" charset="0"/>
              </a:rPr>
              <a:t>div&gt;</a:t>
            </a:r>
          </a:p>
          <a:p>
            <a:pPr fontAlgn="base"/>
            <a:r>
              <a:rPr lang="fr-FR" sz="2400" dirty="0">
                <a:latin typeface="Candara" pitchFamily="34" charset="0"/>
              </a:rPr>
              <a:t>    &lt;h3&gt;</a:t>
            </a:r>
            <a:r>
              <a:rPr lang="fr-FR" sz="2400" dirty="0" err="1">
                <a:latin typeface="Candara" pitchFamily="34" charset="0"/>
              </a:rPr>
              <a:t>Accordion</a:t>
            </a:r>
            <a:r>
              <a:rPr lang="fr-FR" sz="2400" dirty="0">
                <a:latin typeface="Candara" pitchFamily="34" charset="0"/>
              </a:rPr>
              <a:t> Header </a:t>
            </a:r>
            <a:r>
              <a:rPr lang="fr-FR" sz="2400" dirty="0" smtClean="0">
                <a:latin typeface="Candara" pitchFamily="34" charset="0"/>
              </a:rPr>
              <a:t>2&lt;/</a:t>
            </a:r>
            <a:r>
              <a:rPr lang="fr-FR" sz="2400" dirty="0">
                <a:latin typeface="Candara" pitchFamily="34" charset="0"/>
              </a:rPr>
              <a:t>h3&gt;</a:t>
            </a:r>
          </a:p>
          <a:p>
            <a:pPr fontAlgn="base"/>
            <a:r>
              <a:rPr lang="fr-FR" sz="2400" dirty="0">
                <a:latin typeface="Candara" pitchFamily="34" charset="0"/>
              </a:rPr>
              <a:t>    &lt;div&gt;</a:t>
            </a:r>
            <a:r>
              <a:rPr lang="fr-FR" sz="2400" dirty="0" err="1">
                <a:latin typeface="Candara" pitchFamily="34" charset="0"/>
              </a:rPr>
              <a:t>Accordion</a:t>
            </a:r>
            <a:r>
              <a:rPr lang="fr-FR" sz="2400" dirty="0">
                <a:latin typeface="Candara" pitchFamily="34" charset="0"/>
              </a:rPr>
              <a:t> Content </a:t>
            </a:r>
            <a:r>
              <a:rPr lang="fr-FR" sz="2400" dirty="0" smtClean="0">
                <a:latin typeface="Candara" pitchFamily="34" charset="0"/>
              </a:rPr>
              <a:t>2&lt;/</a:t>
            </a:r>
            <a:r>
              <a:rPr lang="fr-FR" sz="2400" dirty="0">
                <a:latin typeface="Candara" pitchFamily="34" charset="0"/>
              </a:rPr>
              <a:t>div&gt;</a:t>
            </a:r>
          </a:p>
          <a:p>
            <a:pPr fontAlgn="base"/>
            <a:r>
              <a:rPr lang="fr-FR" sz="2400" dirty="0" smtClean="0">
                <a:latin typeface="Candara" pitchFamily="34" charset="0"/>
              </a:rPr>
              <a:t>&lt;/</a:t>
            </a:r>
            <a:r>
              <a:rPr lang="fr-FR" sz="2400" dirty="0">
                <a:latin typeface="Candara" pitchFamily="34" charset="0"/>
              </a:rPr>
              <a:t>div&gt;</a:t>
            </a:r>
          </a:p>
          <a:p>
            <a:endParaRPr lang="fr-FR" sz="2400" dirty="0">
              <a:latin typeface="Candara" pitchFamily="34" charset="0"/>
            </a:endParaRPr>
          </a:p>
          <a:p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7112" y="5653842"/>
            <a:ext cx="80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>
                <a:latin typeface="Candara" pitchFamily="34" charset="0"/>
              </a:rPr>
              <a:t>$("#</a:t>
            </a:r>
            <a:r>
              <a:rPr lang="fr-FR" sz="2400" dirty="0" err="1">
                <a:latin typeface="Candara" pitchFamily="34" charset="0"/>
              </a:rPr>
              <a:t>accordion</a:t>
            </a:r>
            <a:r>
              <a:rPr lang="fr-FR" sz="2400" dirty="0">
                <a:latin typeface="Candara" pitchFamily="34" charset="0"/>
              </a:rPr>
              <a:t>").</a:t>
            </a:r>
            <a:r>
              <a:rPr lang="fr-FR" sz="2400" dirty="0" err="1">
                <a:latin typeface="Candara" pitchFamily="34" charset="0"/>
              </a:rPr>
              <a:t>accordion</a:t>
            </a:r>
            <a:r>
              <a:rPr lang="fr-FR" sz="2400" dirty="0">
                <a:latin typeface="Candara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04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1395" y="5532039"/>
            <a:ext cx="7323362" cy="1106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51520" y="2817869"/>
            <a:ext cx="7323362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err="1" smtClean="0"/>
              <a:t>jQuery</a:t>
            </a:r>
            <a:r>
              <a:rPr lang="fr-FR" sz="4400" dirty="0" smtClean="0"/>
              <a:t> UI – </a:t>
            </a:r>
            <a:br>
              <a:rPr lang="fr-FR" sz="4400" dirty="0" smtClean="0"/>
            </a:br>
            <a:r>
              <a:rPr lang="fr-FR" sz="4400" dirty="0" smtClean="0"/>
              <a:t>Le composant </a:t>
            </a:r>
            <a:r>
              <a:rPr lang="fr-FR" sz="4400" dirty="0" err="1" smtClean="0"/>
              <a:t>Accordion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>
                <a:latin typeface="Candara" pitchFamily="34" charset="0"/>
                <a:hlinkClick r:id="rId2"/>
              </a:rPr>
              <a:t>http://jqueryui.com/accordion</a:t>
            </a:r>
            <a:r>
              <a:rPr lang="fr-FR" sz="2400" dirty="0" smtClean="0">
                <a:latin typeface="Candara" pitchFamily="34" charset="0"/>
                <a:hlinkClick r:id="rId2"/>
              </a:rPr>
              <a:t>/</a:t>
            </a: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8998" y="2852936"/>
            <a:ext cx="8004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/>
              <a:t>&lt;</a:t>
            </a:r>
            <a:r>
              <a:rPr lang="fr-FR" sz="2400" dirty="0">
                <a:latin typeface="Candara" pitchFamily="34" charset="0"/>
              </a:rPr>
              <a:t>div id="</a:t>
            </a:r>
            <a:r>
              <a:rPr lang="fr-FR" sz="2400" dirty="0" err="1">
                <a:latin typeface="Candara" pitchFamily="34" charset="0"/>
              </a:rPr>
              <a:t>accordion</a:t>
            </a:r>
            <a:r>
              <a:rPr lang="fr-FR" sz="2400" dirty="0">
                <a:latin typeface="Candara" pitchFamily="34" charset="0"/>
              </a:rPr>
              <a:t>"&gt;</a:t>
            </a:r>
          </a:p>
          <a:p>
            <a:pPr fontAlgn="base"/>
            <a:r>
              <a:rPr lang="fr-FR" sz="2400" dirty="0">
                <a:latin typeface="Candara" pitchFamily="34" charset="0"/>
              </a:rPr>
              <a:t>    &lt;</a:t>
            </a:r>
            <a:r>
              <a:rPr lang="fr-FR" sz="2400" dirty="0" smtClean="0">
                <a:latin typeface="Candara" pitchFamily="34" charset="0"/>
              </a:rPr>
              <a:t>h3&gt;</a:t>
            </a:r>
            <a:r>
              <a:rPr lang="fr-FR" sz="2400" dirty="0" err="1" smtClean="0">
                <a:latin typeface="Candara" pitchFamily="34" charset="0"/>
              </a:rPr>
              <a:t>Accordion</a:t>
            </a:r>
            <a:r>
              <a:rPr lang="fr-FR" sz="2400" dirty="0" smtClean="0">
                <a:latin typeface="Candara" pitchFamily="34" charset="0"/>
              </a:rPr>
              <a:t> Header 1&lt;/</a:t>
            </a:r>
            <a:r>
              <a:rPr lang="fr-FR" sz="2400" dirty="0">
                <a:latin typeface="Candara" pitchFamily="34" charset="0"/>
              </a:rPr>
              <a:t>h3&gt;</a:t>
            </a:r>
          </a:p>
          <a:p>
            <a:pPr fontAlgn="base"/>
            <a:r>
              <a:rPr lang="fr-FR" sz="2400" dirty="0">
                <a:latin typeface="Candara" pitchFamily="34" charset="0"/>
              </a:rPr>
              <a:t>    &lt;</a:t>
            </a:r>
            <a:r>
              <a:rPr lang="fr-FR" sz="2400" dirty="0" smtClean="0">
                <a:latin typeface="Candara" pitchFamily="34" charset="0"/>
              </a:rPr>
              <a:t>div&gt;</a:t>
            </a:r>
            <a:r>
              <a:rPr lang="fr-FR" sz="2400" dirty="0" err="1" smtClean="0">
                <a:latin typeface="Candara" pitchFamily="34" charset="0"/>
              </a:rPr>
              <a:t>Accordion</a:t>
            </a:r>
            <a:r>
              <a:rPr lang="fr-FR" sz="2400" dirty="0" smtClean="0">
                <a:latin typeface="Candara" pitchFamily="34" charset="0"/>
              </a:rPr>
              <a:t> Content 1&lt;/</a:t>
            </a:r>
            <a:r>
              <a:rPr lang="fr-FR" sz="2400" dirty="0">
                <a:latin typeface="Candara" pitchFamily="34" charset="0"/>
              </a:rPr>
              <a:t>div&gt;</a:t>
            </a:r>
          </a:p>
          <a:p>
            <a:pPr fontAlgn="base"/>
            <a:r>
              <a:rPr lang="fr-FR" sz="2400" dirty="0">
                <a:latin typeface="Candara" pitchFamily="34" charset="0"/>
              </a:rPr>
              <a:t>    &lt;h3&gt;</a:t>
            </a:r>
            <a:r>
              <a:rPr lang="fr-FR" sz="2400" dirty="0" err="1">
                <a:latin typeface="Candara" pitchFamily="34" charset="0"/>
              </a:rPr>
              <a:t>Accordion</a:t>
            </a:r>
            <a:r>
              <a:rPr lang="fr-FR" sz="2400" dirty="0">
                <a:latin typeface="Candara" pitchFamily="34" charset="0"/>
              </a:rPr>
              <a:t> Header </a:t>
            </a:r>
            <a:r>
              <a:rPr lang="fr-FR" sz="2400" dirty="0" smtClean="0">
                <a:latin typeface="Candara" pitchFamily="34" charset="0"/>
              </a:rPr>
              <a:t>2&lt;/</a:t>
            </a:r>
            <a:r>
              <a:rPr lang="fr-FR" sz="2400" dirty="0">
                <a:latin typeface="Candara" pitchFamily="34" charset="0"/>
              </a:rPr>
              <a:t>h3&gt;</a:t>
            </a:r>
          </a:p>
          <a:p>
            <a:pPr fontAlgn="base"/>
            <a:r>
              <a:rPr lang="fr-FR" sz="2400" dirty="0">
                <a:latin typeface="Candara" pitchFamily="34" charset="0"/>
              </a:rPr>
              <a:t>    &lt;div&gt;</a:t>
            </a:r>
            <a:r>
              <a:rPr lang="fr-FR" sz="2400" dirty="0" err="1">
                <a:latin typeface="Candara" pitchFamily="34" charset="0"/>
              </a:rPr>
              <a:t>Accordion</a:t>
            </a:r>
            <a:r>
              <a:rPr lang="fr-FR" sz="2400" dirty="0">
                <a:latin typeface="Candara" pitchFamily="34" charset="0"/>
              </a:rPr>
              <a:t> Content </a:t>
            </a:r>
            <a:r>
              <a:rPr lang="fr-FR" sz="2400" dirty="0" smtClean="0">
                <a:latin typeface="Candara" pitchFamily="34" charset="0"/>
              </a:rPr>
              <a:t>2&lt;/</a:t>
            </a:r>
            <a:r>
              <a:rPr lang="fr-FR" sz="2400" dirty="0">
                <a:latin typeface="Candara" pitchFamily="34" charset="0"/>
              </a:rPr>
              <a:t>div&gt;</a:t>
            </a:r>
          </a:p>
          <a:p>
            <a:pPr fontAlgn="base"/>
            <a:r>
              <a:rPr lang="fr-FR" sz="2400" dirty="0" smtClean="0">
                <a:latin typeface="Candara" pitchFamily="34" charset="0"/>
              </a:rPr>
              <a:t>&lt;/</a:t>
            </a:r>
            <a:r>
              <a:rPr lang="fr-FR" sz="2400" dirty="0">
                <a:latin typeface="Candara" pitchFamily="34" charset="0"/>
              </a:rPr>
              <a:t>div&gt;</a:t>
            </a:r>
          </a:p>
          <a:p>
            <a:endParaRPr lang="fr-FR" sz="2400" dirty="0">
              <a:latin typeface="Candara" pitchFamily="34" charset="0"/>
            </a:endParaRPr>
          </a:p>
          <a:p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7112" y="5653842"/>
            <a:ext cx="80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>
                <a:latin typeface="Candara" pitchFamily="34" charset="0"/>
              </a:rPr>
              <a:t>$("#</a:t>
            </a:r>
            <a:r>
              <a:rPr lang="fr-FR" sz="2400" dirty="0" err="1">
                <a:latin typeface="Candara" pitchFamily="34" charset="0"/>
              </a:rPr>
              <a:t>accordion</a:t>
            </a:r>
            <a:r>
              <a:rPr lang="fr-FR" sz="2400" dirty="0">
                <a:latin typeface="Candara" pitchFamily="34" charset="0"/>
              </a:rPr>
              <a:t>").</a:t>
            </a:r>
            <a:r>
              <a:rPr lang="fr-FR" sz="2400" dirty="0" err="1">
                <a:latin typeface="Candara" pitchFamily="34" charset="0"/>
              </a:rPr>
              <a:t>accordion</a:t>
            </a:r>
            <a:r>
              <a:rPr lang="fr-FR" sz="2400" dirty="0" smtClean="0">
                <a:latin typeface="Candara" pitchFamily="34" charset="0"/>
              </a:rPr>
              <a:t>({active:2});</a:t>
            </a:r>
            <a:endParaRPr lang="fr-FR" sz="24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LAB 3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17080" y="1628800"/>
            <a:ext cx="8004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Insérer les fichiers </a:t>
            </a:r>
            <a:r>
              <a:rPr lang="fr-FR" sz="2400" dirty="0" err="1" smtClean="0">
                <a:latin typeface="Candara" pitchFamily="34" charset="0"/>
              </a:rPr>
              <a:t>javascript</a:t>
            </a:r>
            <a:r>
              <a:rPr lang="fr-FR" sz="2400" dirty="0" smtClean="0">
                <a:latin typeface="Candara" pitchFamily="34" charset="0"/>
              </a:rPr>
              <a:t> nécessaire pour utiliser le </a:t>
            </a:r>
            <a:r>
              <a:rPr lang="fr-FR" sz="2400" dirty="0" err="1" smtClean="0">
                <a:latin typeface="Candara" pitchFamily="34" charset="0"/>
              </a:rPr>
              <a:t>widget</a:t>
            </a:r>
            <a:r>
              <a:rPr lang="fr-FR" sz="2400" dirty="0" smtClean="0">
                <a:latin typeface="Candara" pitchFamily="34" charset="0"/>
              </a:rPr>
              <a:t> </a:t>
            </a:r>
            <a:r>
              <a:rPr lang="fr-FR" sz="2400" dirty="0" err="1" smtClean="0">
                <a:latin typeface="Candara" pitchFamily="34" charset="0"/>
              </a:rPr>
              <a:t>jQuery</a:t>
            </a:r>
            <a:r>
              <a:rPr lang="fr-FR" sz="2400" dirty="0" smtClean="0">
                <a:latin typeface="Candara" pitchFamily="34" charset="0"/>
              </a:rPr>
              <a:t> UI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Utilisez le </a:t>
            </a:r>
            <a:r>
              <a:rPr lang="fr-FR" sz="2400" dirty="0" err="1" smtClean="0">
                <a:latin typeface="Candara" pitchFamily="34" charset="0"/>
              </a:rPr>
              <a:t>Widget</a:t>
            </a:r>
            <a:r>
              <a:rPr lang="fr-FR" sz="2400" dirty="0" smtClean="0">
                <a:latin typeface="Candara" pitchFamily="34" charset="0"/>
              </a:rPr>
              <a:t> Tabs, contenant 2 onglets 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User : contenu la liste des users créée précédemment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Un "</a:t>
            </a:r>
            <a:r>
              <a:rPr lang="fr-FR" sz="2400" dirty="0" err="1" smtClean="0">
                <a:latin typeface="Candara" pitchFamily="34" charset="0"/>
              </a:rPr>
              <a:t>Lorem</a:t>
            </a:r>
            <a:r>
              <a:rPr lang="fr-FR" sz="2400" dirty="0" smtClean="0">
                <a:latin typeface="Candara" pitchFamily="34" charset="0"/>
              </a:rPr>
              <a:t> </a:t>
            </a:r>
            <a:r>
              <a:rPr lang="fr-FR" sz="2400" dirty="0" err="1" smtClean="0">
                <a:latin typeface="Candara" pitchFamily="34" charset="0"/>
              </a:rPr>
              <a:t>Ipsum</a:t>
            </a:r>
            <a:r>
              <a:rPr lang="fr-FR" sz="2400" dirty="0" smtClean="0">
                <a:latin typeface="Candara" pitchFamily="34" charset="0"/>
              </a:rPr>
              <a:t> …"</a:t>
            </a:r>
          </a:p>
          <a:p>
            <a:pPr lvl="1"/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Quelque liens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jquery.com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api.jquery.com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forum.jquery.com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plugins.jquery.com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jqueryui.com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Autres sujets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39686" y="2208090"/>
            <a:ext cx="800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jQuery</a:t>
            </a:r>
            <a:r>
              <a:rPr lang="fr-FR" sz="2400" dirty="0" smtClean="0">
                <a:latin typeface="Candara" pitchFamily="34" charset="0"/>
              </a:rPr>
              <a:t> Mobile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Création de </a:t>
            </a:r>
            <a:r>
              <a:rPr lang="fr-FR" sz="2400" dirty="0" err="1" smtClean="0">
                <a:latin typeface="Candara" pitchFamily="34" charset="0"/>
              </a:rPr>
              <a:t>Widget</a:t>
            </a:r>
            <a:r>
              <a:rPr lang="fr-FR" sz="2400" dirty="0" smtClean="0">
                <a:latin typeface="Candara" pitchFamily="34" charset="0"/>
              </a:rPr>
              <a:t> </a:t>
            </a:r>
            <a:r>
              <a:rPr lang="fr-FR" sz="2400" dirty="0" err="1" smtClean="0">
                <a:latin typeface="Candara" pitchFamily="34" charset="0"/>
              </a:rPr>
              <a:t>jQuery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Debugger une application </a:t>
            </a:r>
            <a:r>
              <a:rPr lang="fr-FR" sz="2400" dirty="0" err="1" smtClean="0">
                <a:latin typeface="Candara" pitchFamily="34" charset="0"/>
              </a:rPr>
              <a:t>jQuery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Réaliser des tests unitaires avec </a:t>
            </a:r>
            <a:r>
              <a:rPr lang="fr-FR" sz="2400" dirty="0" err="1" smtClean="0">
                <a:latin typeface="Candara" pitchFamily="34" charset="0"/>
              </a:rPr>
              <a:t>qUnit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79512" y="2852936"/>
            <a:ext cx="8064896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Autofit/>
          </a:bodyPr>
          <a:lstStyle/>
          <a:p>
            <a:r>
              <a:rPr lang="fr-FR" sz="3600" dirty="0" smtClean="0"/>
              <a:t>Affichage d'un élément caché avec </a:t>
            </a:r>
            <a:r>
              <a:rPr lang="fr-FR" sz="3600" dirty="0" err="1" smtClean="0"/>
              <a:t>jQuery</a:t>
            </a:r>
            <a:endParaRPr lang="fr-FR" sz="3600" dirty="0"/>
          </a:p>
        </p:txBody>
      </p:sp>
      <p:sp>
        <p:nvSpPr>
          <p:cNvPr id="3" name="ZoneTexte 2"/>
          <p:cNvSpPr txBox="1"/>
          <p:nvPr/>
        </p:nvSpPr>
        <p:spPr>
          <a:xfrm>
            <a:off x="552557" y="2492896"/>
            <a:ext cx="859144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 smtClean="0">
              <a:latin typeface="Candara" pitchFamily="34" charset="0"/>
            </a:endParaRPr>
          </a:p>
          <a:p>
            <a:endParaRPr lang="fr-FR" sz="2000" dirty="0">
              <a:latin typeface="Candara" pitchFamily="34" charset="0"/>
            </a:endParaRPr>
          </a:p>
          <a:p>
            <a:r>
              <a:rPr lang="fr-FR" sz="3200" dirty="0" smtClean="0">
                <a:latin typeface="Candara" pitchFamily="34" charset="0"/>
              </a:rPr>
              <a:t>$(</a:t>
            </a:r>
            <a:r>
              <a:rPr lang="fr-FR" sz="3200" dirty="0" err="1" smtClean="0">
                <a:latin typeface="Candara" pitchFamily="34" charset="0"/>
              </a:rPr>
              <a:t>selector</a:t>
            </a:r>
            <a:r>
              <a:rPr lang="fr-FR" sz="3200" dirty="0" smtClean="0">
                <a:latin typeface="Candara" pitchFamily="34" charset="0"/>
              </a:rPr>
              <a:t>).show();</a:t>
            </a:r>
            <a:endParaRPr lang="fr-FR" sz="3200" dirty="0">
              <a:latin typeface="Candara" pitchFamily="34" charset="0"/>
            </a:endParaRPr>
          </a:p>
          <a:p>
            <a:endParaRPr lang="fr-FR" sz="2000" dirty="0" smtClean="0">
              <a:latin typeface="Candara" pitchFamily="34" charset="0"/>
            </a:endParaRPr>
          </a:p>
          <a:p>
            <a:endParaRPr lang="fr-FR" sz="2000" dirty="0">
              <a:latin typeface="Candara" pitchFamily="34" charset="0"/>
            </a:endParaRPr>
          </a:p>
          <a:p>
            <a:endParaRPr lang="fr-FR" sz="2000" dirty="0" smtClean="0">
              <a:latin typeface="Candara" pitchFamily="34" charset="0"/>
            </a:endParaRPr>
          </a:p>
          <a:p>
            <a:endParaRPr lang="fr-FR" sz="20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7200" dirty="0" smtClean="0"/>
              <a:t>Historique</a:t>
            </a:r>
            <a:endParaRPr lang="fr-FR" sz="7200" dirty="0"/>
          </a:p>
        </p:txBody>
      </p:sp>
      <p:sp>
        <p:nvSpPr>
          <p:cNvPr id="3" name="ZoneTexte 2"/>
          <p:cNvSpPr txBox="1"/>
          <p:nvPr/>
        </p:nvSpPr>
        <p:spPr>
          <a:xfrm>
            <a:off x="552557" y="2204864"/>
            <a:ext cx="80042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Versions 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1.0 (</a:t>
            </a:r>
            <a:r>
              <a:rPr lang="en-US" sz="2400" dirty="0" err="1" smtClean="0">
                <a:latin typeface="Candara" pitchFamily="34" charset="0"/>
              </a:rPr>
              <a:t>Août</a:t>
            </a:r>
            <a:r>
              <a:rPr lang="en-US" sz="2400" dirty="0" smtClean="0">
                <a:latin typeface="Candara" pitchFamily="34" charset="0"/>
              </a:rPr>
              <a:t> 2006)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1.1 (</a:t>
            </a:r>
            <a:r>
              <a:rPr lang="en-US" sz="2400" dirty="0" err="1" smtClean="0">
                <a:latin typeface="Candara" pitchFamily="34" charset="0"/>
              </a:rPr>
              <a:t>Septembre</a:t>
            </a:r>
            <a:r>
              <a:rPr lang="en-US" sz="2400" dirty="0" smtClean="0">
                <a:latin typeface="Candara" pitchFamily="34" charset="0"/>
              </a:rPr>
              <a:t> 2007)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1.2 (September 2007)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Sortie de </a:t>
            </a:r>
            <a:r>
              <a:rPr lang="en-US" sz="2400" dirty="0" err="1" smtClean="0">
                <a:latin typeface="Candara" pitchFamily="34" charset="0"/>
              </a:rPr>
              <a:t>jQuery</a:t>
            </a:r>
            <a:r>
              <a:rPr lang="en-US" sz="2400" dirty="0" smtClean="0">
                <a:latin typeface="Candara" pitchFamily="34" charset="0"/>
              </a:rPr>
              <a:t> UI  (</a:t>
            </a:r>
            <a:r>
              <a:rPr lang="en-US" sz="2400" dirty="0" err="1" smtClean="0">
                <a:latin typeface="Candara" pitchFamily="34" charset="0"/>
              </a:rPr>
              <a:t>Septembre</a:t>
            </a:r>
            <a:r>
              <a:rPr lang="en-US" sz="2400" dirty="0" smtClean="0">
                <a:latin typeface="Candara" pitchFamily="34" charset="0"/>
              </a:rPr>
              <a:t> 2007)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1.3 (</a:t>
            </a:r>
            <a:r>
              <a:rPr lang="en-US" sz="2400" dirty="0" err="1" smtClean="0">
                <a:latin typeface="Candara" pitchFamily="34" charset="0"/>
              </a:rPr>
              <a:t>Janvier</a:t>
            </a:r>
            <a:r>
              <a:rPr lang="en-US" sz="2400" dirty="0" smtClean="0">
                <a:latin typeface="Candara" pitchFamily="34" charset="0"/>
              </a:rPr>
              <a:t> 2009)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1.4 (</a:t>
            </a:r>
            <a:r>
              <a:rPr lang="en-US" sz="2400" dirty="0" err="1" smtClean="0">
                <a:latin typeface="Candara" pitchFamily="34" charset="0"/>
              </a:rPr>
              <a:t>Janvier</a:t>
            </a:r>
            <a:r>
              <a:rPr lang="en-US" sz="2400" dirty="0" smtClean="0">
                <a:latin typeface="Candara" pitchFamily="34" charset="0"/>
              </a:rPr>
              <a:t> 2010)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1.5 (</a:t>
            </a:r>
            <a:r>
              <a:rPr lang="en-US" sz="2400" dirty="0" err="1" smtClean="0">
                <a:latin typeface="Candara" pitchFamily="34" charset="0"/>
              </a:rPr>
              <a:t>Janvier</a:t>
            </a:r>
            <a:r>
              <a:rPr lang="en-US" sz="2400" dirty="0" smtClean="0">
                <a:latin typeface="Candara" pitchFamily="34" charset="0"/>
              </a:rPr>
              <a:t> 2011)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1.6 (Mai 2011)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1.7 (</a:t>
            </a:r>
            <a:r>
              <a:rPr lang="en-US" sz="2400" dirty="0" err="1" smtClean="0">
                <a:latin typeface="Candara" pitchFamily="34" charset="0"/>
              </a:rPr>
              <a:t>Novembre</a:t>
            </a:r>
            <a:r>
              <a:rPr lang="en-US" sz="2400" dirty="0" smtClean="0">
                <a:latin typeface="Candara" pitchFamily="34" charset="0"/>
              </a:rPr>
              <a:t> 2011)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1.8.3 (</a:t>
            </a:r>
            <a:r>
              <a:rPr lang="en-US" sz="2400" dirty="0" err="1" smtClean="0">
                <a:latin typeface="Candara" pitchFamily="34" charset="0"/>
              </a:rPr>
              <a:t>Novembre</a:t>
            </a:r>
            <a:r>
              <a:rPr lang="en-US" sz="2400" dirty="0" smtClean="0">
                <a:latin typeface="Candara" pitchFamily="34" charset="0"/>
              </a:rPr>
              <a:t> 2012)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7200" dirty="0" smtClean="0"/>
              <a:t>Qui utilise </a:t>
            </a:r>
            <a:r>
              <a:rPr lang="fr-FR" sz="7200" dirty="0" err="1" smtClean="0"/>
              <a:t>jQuery</a:t>
            </a:r>
            <a:r>
              <a:rPr lang="fr-FR" sz="7200" dirty="0" smtClean="0"/>
              <a:t> ?</a:t>
            </a:r>
            <a:endParaRPr lang="fr-FR" sz="7200" dirty="0"/>
          </a:p>
        </p:txBody>
      </p:sp>
      <p:sp>
        <p:nvSpPr>
          <p:cNvPr id="3" name="ZoneTexte 2"/>
          <p:cNvSpPr txBox="1"/>
          <p:nvPr/>
        </p:nvSpPr>
        <p:spPr>
          <a:xfrm>
            <a:off x="552557" y="1844824"/>
            <a:ext cx="80042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Google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Amazon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IBM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Microsoft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Twitter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Dell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Bank of </a:t>
            </a:r>
            <a:r>
              <a:rPr lang="fr-FR" sz="2400" dirty="0" err="1" smtClean="0">
                <a:latin typeface="Candara" pitchFamily="34" charset="0"/>
              </a:rPr>
              <a:t>America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Digg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BBC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EA …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7200" dirty="0" smtClean="0"/>
              <a:t>Statistiques</a:t>
            </a:r>
            <a:endParaRPr lang="fr-FR" sz="7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" t="33462" r="31231" b="43750"/>
          <a:stretch/>
        </p:blipFill>
        <p:spPr bwMode="auto">
          <a:xfrm>
            <a:off x="179512" y="2492896"/>
            <a:ext cx="8004517" cy="222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8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7200" dirty="0" smtClean="0"/>
              <a:t>Fonctionnalités</a:t>
            </a:r>
            <a:endParaRPr lang="fr-FR" sz="7200" dirty="0"/>
          </a:p>
        </p:txBody>
      </p:sp>
      <p:sp>
        <p:nvSpPr>
          <p:cNvPr id="4" name="ZoneTexte 3"/>
          <p:cNvSpPr txBox="1"/>
          <p:nvPr/>
        </p:nvSpPr>
        <p:spPr>
          <a:xfrm>
            <a:off x="552557" y="1844824"/>
            <a:ext cx="8004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Sélection d'un élément dans le DOM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Manipulation du DOM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Gestion des évènements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Effets et animations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Ajax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Extensibilité (Plugins)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791073"/>
            <a:ext cx="7543800" cy="1213991"/>
          </a:xfrm>
        </p:spPr>
        <p:txBody>
          <a:bodyPr>
            <a:normAutofit/>
          </a:bodyPr>
          <a:lstStyle/>
          <a:p>
            <a:r>
              <a:rPr lang="fr-FR" sz="6000" dirty="0" smtClean="0"/>
              <a:t>Utilisation de </a:t>
            </a:r>
            <a:r>
              <a:rPr lang="fr-FR" sz="6000" dirty="0" err="1" smtClean="0"/>
              <a:t>jQuery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3162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51877" y="4005064"/>
            <a:ext cx="8272142" cy="20313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1877" y="1988840"/>
            <a:ext cx="8272142" cy="18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7200" dirty="0" smtClean="0"/>
              <a:t>Utilisation de </a:t>
            </a:r>
            <a:r>
              <a:rPr lang="fr-FR" sz="7200" dirty="0" err="1" smtClean="0"/>
              <a:t>jQuery</a:t>
            </a:r>
            <a:r>
              <a:rPr lang="fr-FR" sz="7200" dirty="0" smtClean="0"/>
              <a:t> </a:t>
            </a:r>
            <a:endParaRPr lang="fr-FR" sz="7200" dirty="0"/>
          </a:p>
        </p:txBody>
      </p:sp>
      <p:sp>
        <p:nvSpPr>
          <p:cNvPr id="3" name="ZoneTexte 2"/>
          <p:cNvSpPr txBox="1"/>
          <p:nvPr/>
        </p:nvSpPr>
        <p:spPr>
          <a:xfrm>
            <a:off x="86980" y="2150276"/>
            <a:ext cx="73244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itchFamily="34" charset="0"/>
              </a:rPr>
              <a:t>&lt;html&gt; </a:t>
            </a:r>
            <a:br>
              <a:rPr lang="en-US" dirty="0" smtClean="0">
                <a:latin typeface="Candara" pitchFamily="34" charset="0"/>
              </a:rPr>
            </a:br>
            <a:r>
              <a:rPr lang="en-US" dirty="0" smtClean="0">
                <a:latin typeface="Candara" pitchFamily="34" charset="0"/>
              </a:rPr>
              <a:t>	&lt;head&gt;</a:t>
            </a:r>
          </a:p>
          <a:p>
            <a:r>
              <a:rPr lang="en-US" dirty="0">
                <a:latin typeface="Candara" pitchFamily="34" charset="0"/>
              </a:rPr>
              <a:t>	</a:t>
            </a:r>
            <a:r>
              <a:rPr lang="en-US" dirty="0" smtClean="0">
                <a:latin typeface="Candara" pitchFamily="34" charset="0"/>
              </a:rPr>
              <a:t>	&lt;script type="text/</a:t>
            </a:r>
            <a:r>
              <a:rPr lang="en-US" dirty="0" err="1" smtClean="0">
                <a:latin typeface="Candara" pitchFamily="34" charset="0"/>
              </a:rPr>
              <a:t>javascript</a:t>
            </a:r>
            <a:r>
              <a:rPr lang="en-US" dirty="0" smtClean="0">
                <a:latin typeface="Candara" pitchFamily="34" charset="0"/>
              </a:rPr>
              <a:t>" </a:t>
            </a:r>
            <a:r>
              <a:rPr lang="en-US" dirty="0" err="1" smtClean="0">
                <a:latin typeface="Candara" pitchFamily="34" charset="0"/>
              </a:rPr>
              <a:t>src</a:t>
            </a:r>
            <a:r>
              <a:rPr lang="en-US" dirty="0" smtClean="0">
                <a:latin typeface="Candara" pitchFamily="34" charset="0"/>
              </a:rPr>
              <a:t>="jquery.js"&gt;&lt;/script&gt;</a:t>
            </a:r>
          </a:p>
          <a:p>
            <a:r>
              <a:rPr lang="en-US" dirty="0">
                <a:latin typeface="Candara" pitchFamily="34" charset="0"/>
              </a:rPr>
              <a:t>	</a:t>
            </a:r>
            <a:r>
              <a:rPr lang="en-US" dirty="0" smtClean="0">
                <a:latin typeface="Candara" pitchFamily="34" charset="0"/>
              </a:rPr>
              <a:t>&lt;/head&gt;</a:t>
            </a:r>
          </a:p>
          <a:p>
            <a:r>
              <a:rPr lang="en-US" dirty="0" smtClean="0">
                <a:latin typeface="Candara" pitchFamily="34" charset="0"/>
              </a:rPr>
              <a:t>&lt;/html&gt;</a:t>
            </a:r>
            <a:endParaRPr lang="fr-FR" dirty="0" smtClean="0">
              <a:latin typeface="Candara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4769" y="3984187"/>
            <a:ext cx="81323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itchFamily="34" charset="0"/>
              </a:rPr>
              <a:t>&lt;html&gt; </a:t>
            </a:r>
            <a:br>
              <a:rPr lang="en-US" dirty="0" smtClean="0">
                <a:latin typeface="Candara" pitchFamily="34" charset="0"/>
              </a:rPr>
            </a:br>
            <a:r>
              <a:rPr lang="en-US" dirty="0" smtClean="0">
                <a:latin typeface="Candara" pitchFamily="34" charset="0"/>
              </a:rPr>
              <a:t>	&lt;head&gt;</a:t>
            </a:r>
          </a:p>
          <a:p>
            <a:r>
              <a:rPr lang="en-US" dirty="0">
                <a:latin typeface="Candara" pitchFamily="34" charset="0"/>
              </a:rPr>
              <a:t>		&lt;script type="text/</a:t>
            </a:r>
            <a:r>
              <a:rPr lang="en-US" dirty="0" err="1">
                <a:latin typeface="Candara" pitchFamily="34" charset="0"/>
              </a:rPr>
              <a:t>javascript</a:t>
            </a:r>
            <a:r>
              <a:rPr lang="en-US" dirty="0" smtClean="0">
                <a:latin typeface="Candara" pitchFamily="34" charset="0"/>
              </a:rPr>
              <a:t>" </a:t>
            </a:r>
            <a:r>
              <a:rPr lang="en-US" dirty="0" err="1" smtClean="0">
                <a:latin typeface="Candara" pitchFamily="34" charset="0"/>
              </a:rPr>
              <a:t>src</a:t>
            </a:r>
            <a:r>
              <a:rPr lang="en-US" dirty="0" smtClean="0">
                <a:latin typeface="Candara" pitchFamily="34" charset="0"/>
              </a:rPr>
              <a:t>="</a:t>
            </a:r>
            <a:br>
              <a:rPr lang="en-US" dirty="0" smtClean="0">
                <a:latin typeface="Candara" pitchFamily="34" charset="0"/>
              </a:rPr>
            </a:br>
            <a:r>
              <a:rPr lang="en-US" dirty="0" smtClean="0">
                <a:latin typeface="Candara" pitchFamily="34" charset="0"/>
              </a:rPr>
              <a:t>		</a:t>
            </a:r>
            <a:r>
              <a:rPr lang="en-US" dirty="0" smtClean="0">
                <a:latin typeface="Candara" pitchFamily="34" charset="0"/>
                <a:hlinkClick r:id="rId2"/>
              </a:rPr>
              <a:t>https</a:t>
            </a:r>
            <a:r>
              <a:rPr lang="en-US" dirty="0">
                <a:latin typeface="Candara" pitchFamily="34" charset="0"/>
                <a:hlinkClick r:id="rId2"/>
              </a:rPr>
              <a:t>://</a:t>
            </a:r>
            <a:r>
              <a:rPr lang="en-US" dirty="0" smtClean="0">
                <a:latin typeface="Candara" pitchFamily="34" charset="0"/>
                <a:hlinkClick r:id="rId2"/>
              </a:rPr>
              <a:t>ajax.googleapis.com/ajax/libs/jquery/1.8.3/jquery.min.js</a:t>
            </a:r>
            <a:r>
              <a:rPr lang="en-US" dirty="0" smtClean="0">
                <a:latin typeface="Candara" pitchFamily="34" charset="0"/>
              </a:rPr>
              <a:t>"</a:t>
            </a:r>
          </a:p>
          <a:p>
            <a:r>
              <a:rPr lang="en-US" dirty="0" smtClean="0">
                <a:latin typeface="Candara" pitchFamily="34" charset="0"/>
              </a:rPr>
              <a:t>		&gt;&lt;/</a:t>
            </a:r>
            <a:r>
              <a:rPr lang="en-US" dirty="0">
                <a:latin typeface="Candara" pitchFamily="34" charset="0"/>
              </a:rPr>
              <a:t>script</a:t>
            </a:r>
            <a:r>
              <a:rPr lang="en-US" dirty="0" smtClean="0">
                <a:latin typeface="Candara" pitchFamily="34" charset="0"/>
              </a:rPr>
              <a:t>&gt;</a:t>
            </a:r>
          </a:p>
          <a:p>
            <a:r>
              <a:rPr lang="en-US" dirty="0">
                <a:latin typeface="Candara" pitchFamily="34" charset="0"/>
              </a:rPr>
              <a:t>	</a:t>
            </a:r>
            <a:r>
              <a:rPr lang="en-US" dirty="0" smtClean="0">
                <a:latin typeface="Candara" pitchFamily="34" charset="0"/>
              </a:rPr>
              <a:t>&lt;/head&gt;</a:t>
            </a:r>
          </a:p>
          <a:p>
            <a:r>
              <a:rPr lang="en-US" dirty="0" smtClean="0">
                <a:latin typeface="Candara" pitchFamily="34" charset="0"/>
              </a:rPr>
              <a:t>&lt;/html&gt;</a:t>
            </a:r>
            <a:endParaRPr lang="fr-FR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59933" y="4221088"/>
            <a:ext cx="8199427" cy="144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9933" y="1700808"/>
            <a:ext cx="8199427" cy="19906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7200" dirty="0" smtClean="0"/>
              <a:t>Utilisation de </a:t>
            </a:r>
            <a:r>
              <a:rPr lang="fr-FR" sz="7200" dirty="0" err="1" smtClean="0"/>
              <a:t>jQuery</a:t>
            </a:r>
            <a:r>
              <a:rPr lang="fr-FR" sz="7200" dirty="0" smtClean="0"/>
              <a:t> </a:t>
            </a:r>
            <a:endParaRPr lang="fr-FR" sz="7200" dirty="0"/>
          </a:p>
        </p:txBody>
      </p:sp>
      <p:sp>
        <p:nvSpPr>
          <p:cNvPr id="3" name="ZoneTexte 2"/>
          <p:cNvSpPr txBox="1"/>
          <p:nvPr/>
        </p:nvSpPr>
        <p:spPr>
          <a:xfrm>
            <a:off x="44981" y="1844824"/>
            <a:ext cx="75552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itchFamily="34" charset="0"/>
              </a:rPr>
              <a:t>&lt;html&gt; </a:t>
            </a:r>
            <a:br>
              <a:rPr lang="en-US" dirty="0" smtClean="0">
                <a:latin typeface="Candara" pitchFamily="34" charset="0"/>
              </a:rPr>
            </a:br>
            <a:r>
              <a:rPr lang="en-US" dirty="0" smtClean="0">
                <a:latin typeface="Candara" pitchFamily="34" charset="0"/>
              </a:rPr>
              <a:t>	&lt;head&gt;</a:t>
            </a:r>
          </a:p>
          <a:p>
            <a:r>
              <a:rPr lang="en-US" dirty="0">
                <a:latin typeface="Candara" pitchFamily="34" charset="0"/>
              </a:rPr>
              <a:t>	</a:t>
            </a:r>
            <a:r>
              <a:rPr lang="en-US" dirty="0" smtClean="0">
                <a:latin typeface="Candara" pitchFamily="34" charset="0"/>
              </a:rPr>
              <a:t>	</a:t>
            </a:r>
            <a:r>
              <a:rPr lang="en-US" dirty="0">
                <a:latin typeface="Candara" pitchFamily="34" charset="0"/>
              </a:rPr>
              <a:t>&lt;script type="text/</a:t>
            </a:r>
            <a:r>
              <a:rPr lang="en-US" dirty="0" err="1">
                <a:latin typeface="Candara" pitchFamily="34" charset="0"/>
              </a:rPr>
              <a:t>javascript</a:t>
            </a:r>
            <a:r>
              <a:rPr lang="en-US" dirty="0">
                <a:latin typeface="Candara" pitchFamily="34" charset="0"/>
              </a:rPr>
              <a:t>" </a:t>
            </a:r>
            <a:r>
              <a:rPr lang="en-US" dirty="0" err="1">
                <a:latin typeface="Candara" pitchFamily="34" charset="0"/>
              </a:rPr>
              <a:t>src</a:t>
            </a:r>
            <a:r>
              <a:rPr lang="en-US" dirty="0" smtClean="0">
                <a:latin typeface="Candara" pitchFamily="34" charset="0"/>
              </a:rPr>
              <a:t>="jquery.js</a:t>
            </a:r>
            <a:r>
              <a:rPr lang="en-US" dirty="0">
                <a:latin typeface="Candara" pitchFamily="34" charset="0"/>
              </a:rPr>
              <a:t>"&gt;&lt;/script</a:t>
            </a:r>
            <a:r>
              <a:rPr lang="en-US" dirty="0" smtClean="0">
                <a:latin typeface="Candara" pitchFamily="34" charset="0"/>
              </a:rPr>
              <a:t>&gt;</a:t>
            </a:r>
          </a:p>
          <a:p>
            <a:r>
              <a:rPr lang="en-US" dirty="0">
                <a:latin typeface="Candara" pitchFamily="34" charset="0"/>
              </a:rPr>
              <a:t>	</a:t>
            </a:r>
            <a:r>
              <a:rPr lang="en-US" dirty="0" smtClean="0">
                <a:latin typeface="Candara" pitchFamily="34" charset="0"/>
              </a:rPr>
              <a:t>	&lt;script type="text/</a:t>
            </a:r>
            <a:r>
              <a:rPr lang="en-US" dirty="0" err="1" smtClean="0">
                <a:latin typeface="Candara" pitchFamily="34" charset="0"/>
              </a:rPr>
              <a:t>javascript</a:t>
            </a:r>
            <a:r>
              <a:rPr lang="en-US" dirty="0" smtClean="0">
                <a:latin typeface="Candara" pitchFamily="34" charset="0"/>
              </a:rPr>
              <a:t>" </a:t>
            </a:r>
            <a:r>
              <a:rPr lang="en-US" dirty="0" err="1" smtClean="0">
                <a:latin typeface="Candara" pitchFamily="34" charset="0"/>
              </a:rPr>
              <a:t>src</a:t>
            </a:r>
            <a:r>
              <a:rPr lang="en-US" dirty="0" smtClean="0">
                <a:latin typeface="Candara" pitchFamily="34" charset="0"/>
              </a:rPr>
              <a:t>="myscript.js"&gt;&lt;/script&gt;</a:t>
            </a:r>
          </a:p>
          <a:p>
            <a:r>
              <a:rPr lang="en-US" dirty="0">
                <a:latin typeface="Candara" pitchFamily="34" charset="0"/>
              </a:rPr>
              <a:t>	</a:t>
            </a:r>
            <a:r>
              <a:rPr lang="en-US" dirty="0" smtClean="0">
                <a:latin typeface="Candara" pitchFamily="34" charset="0"/>
              </a:rPr>
              <a:t>&lt;/head&gt;</a:t>
            </a:r>
          </a:p>
          <a:p>
            <a:r>
              <a:rPr lang="en-US" dirty="0" smtClean="0">
                <a:latin typeface="Candara" pitchFamily="34" charset="0"/>
              </a:rPr>
              <a:t>&lt;/html&gt;</a:t>
            </a:r>
          </a:p>
          <a:p>
            <a:endParaRPr lang="en-US" dirty="0" smtClean="0">
              <a:latin typeface="Candara" pitchFamily="34" charset="0"/>
            </a:endParaRPr>
          </a:p>
          <a:p>
            <a:endParaRPr lang="en-US" dirty="0">
              <a:latin typeface="Candara" pitchFamily="34" charset="0"/>
            </a:endParaRPr>
          </a:p>
          <a:p>
            <a:endParaRPr lang="en-US" dirty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$(document).ready(function(){</a:t>
            </a:r>
          </a:p>
          <a:p>
            <a:r>
              <a:rPr lang="en-US" dirty="0" smtClean="0">
                <a:latin typeface="Candara" pitchFamily="34" charset="0"/>
              </a:rPr>
              <a:t>	//</a:t>
            </a:r>
            <a:r>
              <a:rPr lang="en-US" dirty="0" err="1" smtClean="0">
                <a:latin typeface="Candara" pitchFamily="34" charset="0"/>
              </a:rPr>
              <a:t>Attente</a:t>
            </a:r>
            <a:r>
              <a:rPr lang="en-US" dirty="0" smtClean="0">
                <a:latin typeface="Candara" pitchFamily="34" charset="0"/>
              </a:rPr>
              <a:t> du </a:t>
            </a:r>
            <a:r>
              <a:rPr lang="en-US" dirty="0" err="1" smtClean="0">
                <a:latin typeface="Candara" pitchFamily="34" charset="0"/>
              </a:rPr>
              <a:t>chargement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complet</a:t>
            </a:r>
            <a:r>
              <a:rPr lang="en-US" dirty="0" smtClean="0">
                <a:latin typeface="Candara" pitchFamily="34" charset="0"/>
              </a:rPr>
              <a:t> du DOM</a:t>
            </a:r>
          </a:p>
          <a:p>
            <a:r>
              <a:rPr lang="en-US" dirty="0" smtClean="0">
                <a:latin typeface="Candara" pitchFamily="34" charset="0"/>
              </a:rPr>
              <a:t>	//</a:t>
            </a:r>
            <a:r>
              <a:rPr lang="en-US" dirty="0" err="1" smtClean="0">
                <a:latin typeface="Candara" pitchFamily="34" charset="0"/>
              </a:rPr>
              <a:t>Votre</a:t>
            </a:r>
            <a:r>
              <a:rPr lang="en-US" dirty="0" smtClean="0">
                <a:latin typeface="Candara" pitchFamily="34" charset="0"/>
              </a:rPr>
              <a:t> code </a:t>
            </a:r>
            <a:r>
              <a:rPr lang="en-US" dirty="0" err="1" smtClean="0">
                <a:latin typeface="Candara" pitchFamily="34" charset="0"/>
              </a:rPr>
              <a:t>jQuery</a:t>
            </a:r>
            <a:endParaRPr lang="en-US" dirty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});</a:t>
            </a:r>
            <a:endParaRPr lang="fr-FR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7200" dirty="0" smtClean="0"/>
              <a:t>Philosophie</a:t>
            </a:r>
            <a:endParaRPr lang="fr-FR" sz="7200" dirty="0"/>
          </a:p>
        </p:txBody>
      </p:sp>
      <p:sp>
        <p:nvSpPr>
          <p:cNvPr id="3" name="ZoneTexte 2"/>
          <p:cNvSpPr txBox="1"/>
          <p:nvPr/>
        </p:nvSpPr>
        <p:spPr>
          <a:xfrm>
            <a:off x="1115616" y="2590931"/>
            <a:ext cx="6702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4000" dirty="0" smtClean="0"/>
              <a:t>Sélection d'un élément HTML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4000" dirty="0" smtClean="0"/>
              <a:t>Manipuler cet élément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595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7963" y="322263"/>
            <a:ext cx="8683625" cy="360362"/>
          </a:xfrm>
        </p:spPr>
        <p:txBody>
          <a:bodyPr/>
          <a:lstStyle/>
          <a:p>
            <a:pPr>
              <a:defRPr/>
            </a:pPr>
            <a:endParaRPr lang="fr-FR">
              <a:ea typeface="MS PGothic" pitchFamily="34" charset="-128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06375" y="720725"/>
            <a:ext cx="8683625" cy="287338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09550" y="1268413"/>
            <a:ext cx="8686800" cy="4681537"/>
          </a:xfrm>
        </p:spPr>
        <p:txBody>
          <a:bodyPr/>
          <a:lstStyle/>
          <a:p>
            <a:pPr>
              <a:defRPr/>
            </a:pPr>
            <a:endParaRPr lang="fr-FR">
              <a:ea typeface="MS PGothic" pitchFamily="34" charset="-128"/>
            </a:endParaRPr>
          </a:p>
        </p:txBody>
      </p:sp>
      <p:sp>
        <p:nvSpPr>
          <p:cNvPr id="8197" name="Espace réservé du numéro de diapositive 3"/>
          <p:cNvSpPr>
            <a:spLocks noGrp="1"/>
          </p:cNvSpPr>
          <p:nvPr>
            <p:ph type="sldNum" sz="quarter" idx="1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A3A0DE1B-40A6-4701-B988-945D62E78529}" type="slidenum">
              <a:rPr lang="en-GB" baseline="0" smtClean="0"/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</a:t>
            </a:fld>
            <a:endParaRPr lang="en-GB" baseline="0" smtClean="0"/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-26988" y="-20638"/>
            <a:ext cx="9170988" cy="6946901"/>
          </a:xfrm>
          <a:prstGeom prst="rect">
            <a:avLst/>
          </a:prstGeom>
          <a:solidFill>
            <a:srgbClr val="0066A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1" tIns="45702" rIns="91401" bIns="45702" anchor="ctr"/>
          <a:lstStyle/>
          <a:p>
            <a:endParaRPr lang="en-GB"/>
          </a:p>
        </p:txBody>
      </p:sp>
      <p:sp>
        <p:nvSpPr>
          <p:cNvPr id="14343" name="Content Placeholder 7"/>
          <p:cNvSpPr>
            <a:spLocks/>
          </p:cNvSpPr>
          <p:nvPr/>
        </p:nvSpPr>
        <p:spPr bwMode="auto">
          <a:xfrm>
            <a:off x="2276475" y="3187700"/>
            <a:ext cx="647223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lvl="1" defTabSz="180975">
              <a:spcBef>
                <a:spcPts val="600"/>
              </a:spcBef>
              <a:buClr>
                <a:schemeClr val="accent2"/>
              </a:buClr>
            </a:pPr>
            <a:endParaRPr lang="fr-FR" sz="500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04900" y="4343400"/>
            <a:ext cx="6934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MS PGothic" pitchFamily="34" charset="-128"/>
                <a:cs typeface="Verdana"/>
              </a:rPr>
              <a:t>Your</a:t>
            </a: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MS PGothic" pitchFamily="34" charset="-128"/>
                <a:cs typeface="Verdana"/>
              </a:rPr>
              <a:t> business </a:t>
            </a:r>
            <a:r>
              <a:rPr lang="fr-F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MS PGothic" pitchFamily="34" charset="-128"/>
                <a:cs typeface="Verdana"/>
              </a:rPr>
              <a:t>technologists</a:t>
            </a: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MS PGothic" pitchFamily="34" charset="-128"/>
                <a:cs typeface="Verdana"/>
              </a:rPr>
              <a:t>. </a:t>
            </a:r>
            <a:r>
              <a:rPr lang="fr-F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MS PGothic" pitchFamily="34" charset="-128"/>
                <a:cs typeface="Verdana"/>
              </a:rPr>
              <a:t>Powering</a:t>
            </a: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MS PGothic" pitchFamily="34" charset="-128"/>
                <a:cs typeface="Verdana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MS PGothic" pitchFamily="34" charset="-128"/>
                <a:cs typeface="Verdana"/>
              </a:rPr>
              <a:t>progress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ea typeface="MS PGothic" pitchFamily="34" charset="-128"/>
              <a:cs typeface="Verdana"/>
            </a:endParaRPr>
          </a:p>
        </p:txBody>
      </p:sp>
      <p:pic>
        <p:nvPicPr>
          <p:cNvPr id="14345" name="Picture 2" descr="D:\Documents\A502525\Desktop\Book de stage 2011-2012\Atos_Worlline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0" b="40361"/>
          <a:stretch>
            <a:fillRect/>
          </a:stretch>
        </p:blipFill>
        <p:spPr bwMode="auto">
          <a:xfrm>
            <a:off x="1614488" y="1144588"/>
            <a:ext cx="5915025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7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791073"/>
            <a:ext cx="7543800" cy="1213991"/>
          </a:xfrm>
        </p:spPr>
        <p:txBody>
          <a:bodyPr>
            <a:normAutofit/>
          </a:bodyPr>
          <a:lstStyle/>
          <a:p>
            <a:r>
              <a:rPr lang="fr-FR" sz="6000" dirty="0" smtClean="0"/>
              <a:t>Les sélecteurs </a:t>
            </a:r>
            <a:r>
              <a:rPr lang="fr-FR" sz="6000" dirty="0" err="1"/>
              <a:t>j</a:t>
            </a:r>
            <a:r>
              <a:rPr lang="fr-FR" sz="6000" dirty="0" err="1" smtClean="0"/>
              <a:t>Query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687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err="1" smtClean="0"/>
              <a:t>Selectors</a:t>
            </a:r>
            <a:endParaRPr lang="fr-FR" sz="4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7500" y="3509495"/>
            <a:ext cx="9144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600" dirty="0">
                <a:solidFill>
                  <a:srgbClr val="000000"/>
                </a:solidFill>
                <a:latin typeface="Consolas" pitchFamily="49" charset="0"/>
              </a:rPr>
              <a:t>$(</a:t>
            </a:r>
            <a:r>
              <a:rPr lang="en-US" sz="6600" dirty="0">
                <a:solidFill>
                  <a:srgbClr val="0000FF"/>
                </a:solidFill>
                <a:latin typeface="Consolas" pitchFamily="49" charset="0"/>
              </a:rPr>
              <a:t>“selector”</a:t>
            </a:r>
            <a:r>
              <a:rPr lang="en-US" sz="66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endParaRPr lang="en-US" sz="6600" dirty="0">
              <a:solidFill>
                <a:srgbClr val="5C5C5C"/>
              </a:solidFill>
              <a:latin typeface="Consolas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153511" y="5075892"/>
            <a:ext cx="3240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tx1"/>
                </a:solidFill>
                <a:latin typeface="+mj-lt"/>
              </a:rPr>
              <a:t>CSS1-3 &amp;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Xpath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selector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Accolade fermante 6"/>
          <p:cNvSpPr>
            <a:spLocks/>
          </p:cNvSpPr>
          <p:nvPr/>
        </p:nvSpPr>
        <p:spPr bwMode="auto">
          <a:xfrm rot="16200000">
            <a:off x="3887044" y="296736"/>
            <a:ext cx="288925" cy="6119813"/>
          </a:xfrm>
          <a:prstGeom prst="rightBrace">
            <a:avLst>
              <a:gd name="adj1" fmla="val 59720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627363" y="2348580"/>
            <a:ext cx="28745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3600" dirty="0" smtClean="0">
                <a:solidFill>
                  <a:schemeClr val="tx1"/>
                </a:solidFill>
                <a:latin typeface="+mj-lt"/>
              </a:rPr>
              <a:t>Object </a:t>
            </a:r>
            <a:r>
              <a:rPr lang="fr-FR" sz="3600" dirty="0" err="1" smtClean="0">
                <a:solidFill>
                  <a:schemeClr val="tx1"/>
                </a:solidFill>
                <a:latin typeface="+mj-lt"/>
              </a:rPr>
              <a:t>jQuery</a:t>
            </a:r>
            <a:endParaRPr lang="fr-FR" sz="3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Connecteur droit avec flèche 8"/>
          <p:cNvCxnSpPr>
            <a:cxnSpLocks noChangeShapeType="1"/>
          </p:cNvCxnSpPr>
          <p:nvPr/>
        </p:nvCxnSpPr>
        <p:spPr bwMode="auto">
          <a:xfrm rot="16200000" flipV="1">
            <a:off x="5164981" y="4346450"/>
            <a:ext cx="504825" cy="6842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ZoneTexte 9"/>
          <p:cNvSpPr txBox="1"/>
          <p:nvPr/>
        </p:nvSpPr>
        <p:spPr>
          <a:xfrm>
            <a:off x="467544" y="5216685"/>
            <a:ext cx="3240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dirty="0" smtClean="0">
                <a:solidFill>
                  <a:schemeClr val="tx1"/>
                </a:solidFill>
                <a:latin typeface="+mj-lt"/>
              </a:rPr>
              <a:t>Initialisation de l'objet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JQuery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Connecteur droit avec flèche 10"/>
          <p:cNvCxnSpPr>
            <a:cxnSpLocks noChangeShapeType="1"/>
          </p:cNvCxnSpPr>
          <p:nvPr/>
        </p:nvCxnSpPr>
        <p:spPr bwMode="auto">
          <a:xfrm rot="16200000" flipV="1">
            <a:off x="1479014" y="4487243"/>
            <a:ext cx="504825" cy="6842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300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3795" y="4509120"/>
            <a:ext cx="8212039" cy="1368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2369" y="1772816"/>
            <a:ext cx="8356055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err="1" smtClean="0"/>
              <a:t>Selectors</a:t>
            </a:r>
            <a:r>
              <a:rPr lang="fr-FR" sz="4400" dirty="0" smtClean="0"/>
              <a:t> (élément, id et class)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32369" y="1772816"/>
            <a:ext cx="8619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&lt;html&gt; </a:t>
            </a:r>
            <a:br>
              <a:rPr lang="en-US" sz="2400" dirty="0" smtClean="0">
                <a:latin typeface="Candara" pitchFamily="34" charset="0"/>
              </a:rPr>
            </a:br>
            <a:r>
              <a:rPr lang="en-US" sz="2400" dirty="0" smtClean="0">
                <a:latin typeface="Candara" pitchFamily="34" charset="0"/>
              </a:rPr>
              <a:t>	&lt;body&gt; 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&lt;input type="text" id="input1" class="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inputcss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" /&gt; </a:t>
            </a:r>
          </a:p>
          <a:p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	&lt;input type="text" id="input2" class="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inputcss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" /&gt; 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&lt;/body&gt; </a:t>
            </a:r>
          </a:p>
          <a:p>
            <a:r>
              <a:rPr lang="en-US" sz="2400" dirty="0" smtClean="0">
                <a:latin typeface="Candara" pitchFamily="34" charset="0"/>
              </a:rPr>
              <a:t>&lt;/html&gt;</a:t>
            </a:r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9564" y="4509120"/>
            <a:ext cx="800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var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inputs = $(".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inputcss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");</a:t>
            </a:r>
            <a:r>
              <a:rPr lang="en-US" sz="2400" dirty="0" smtClean="0">
                <a:latin typeface="Candara" pitchFamily="34" charset="0"/>
              </a:rPr>
              <a:t> //se base </a:t>
            </a:r>
            <a:r>
              <a:rPr lang="en-US" sz="2400" dirty="0" err="1" smtClean="0">
                <a:latin typeface="Candara" pitchFamily="34" charset="0"/>
              </a:rPr>
              <a:t>sur</a:t>
            </a:r>
            <a:r>
              <a:rPr lang="en-US" sz="2400" dirty="0" smtClean="0">
                <a:latin typeface="Candara" pitchFamily="34" charset="0"/>
              </a:rPr>
              <a:t> la </a:t>
            </a:r>
            <a:r>
              <a:rPr lang="en-US" sz="2400" dirty="0" err="1" smtClean="0">
                <a:latin typeface="Candara" pitchFamily="34" charset="0"/>
              </a:rPr>
              <a:t>classe</a:t>
            </a:r>
            <a:r>
              <a:rPr lang="en-US" sz="2400" dirty="0" smtClean="0">
                <a:latin typeface="Candara" pitchFamily="34" charset="0"/>
              </a:rPr>
              <a:t> CSS</a:t>
            </a:r>
          </a:p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inputs2 = $("input"); //se base </a:t>
            </a:r>
            <a:r>
              <a:rPr lang="en-US" sz="2400" dirty="0" err="1" smtClean="0">
                <a:latin typeface="Candara" pitchFamily="34" charset="0"/>
              </a:rPr>
              <a:t>sur</a:t>
            </a:r>
            <a:r>
              <a:rPr lang="en-US" sz="2400" dirty="0" smtClean="0">
                <a:latin typeface="Candara" pitchFamily="34" charset="0"/>
              </a:rPr>
              <a:t> le nom de </a:t>
            </a:r>
            <a:r>
              <a:rPr lang="en-US" sz="2400" dirty="0" err="1" smtClean="0">
                <a:latin typeface="Candara" pitchFamily="34" charset="0"/>
              </a:rPr>
              <a:t>l'élément</a:t>
            </a:r>
            <a:endParaRPr lang="fr-FR" sz="2400" dirty="0" smtClean="0">
              <a:latin typeface="Candara" pitchFamily="34" charset="0"/>
            </a:endParaRPr>
          </a:p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inputs3 = $("#input1"); //se base du </a:t>
            </a:r>
            <a:r>
              <a:rPr lang="en-US" sz="2400" dirty="0" err="1" smtClean="0">
                <a:latin typeface="Candara" pitchFamily="34" charset="0"/>
              </a:rPr>
              <a:t>l'ID</a:t>
            </a: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3795" y="4509120"/>
            <a:ext cx="8212039" cy="1368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2369" y="1772816"/>
            <a:ext cx="8356055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err="1" smtClean="0"/>
              <a:t>Selectors</a:t>
            </a:r>
            <a:r>
              <a:rPr lang="fr-FR" sz="4400" dirty="0" smtClean="0"/>
              <a:t> (élément, id et class)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32369" y="1772816"/>
            <a:ext cx="8619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&lt;html&gt; </a:t>
            </a:r>
            <a:br>
              <a:rPr lang="en-US" sz="2400" dirty="0" smtClean="0">
                <a:latin typeface="Candara" pitchFamily="34" charset="0"/>
              </a:rPr>
            </a:br>
            <a:r>
              <a:rPr lang="en-US" sz="2400" dirty="0" smtClean="0">
                <a:latin typeface="Candara" pitchFamily="34" charset="0"/>
              </a:rPr>
              <a:t>	&lt;body&gt; 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&lt;input type="text" id="input1" class="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inputcss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" /&gt; </a:t>
            </a:r>
          </a:p>
          <a:p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	&lt;input type="text" id="input2" class="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inputcss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" /&gt; 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&lt;/body&gt; </a:t>
            </a:r>
          </a:p>
          <a:p>
            <a:r>
              <a:rPr lang="en-US" sz="2400" dirty="0" smtClean="0">
                <a:latin typeface="Candara" pitchFamily="34" charset="0"/>
              </a:rPr>
              <a:t>&lt;/html&gt;</a:t>
            </a:r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9564" y="4509120"/>
            <a:ext cx="800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inputs = $(".</a:t>
            </a:r>
            <a:r>
              <a:rPr lang="en-US" sz="2400" dirty="0" err="1" smtClean="0">
                <a:latin typeface="Candara" pitchFamily="34" charset="0"/>
              </a:rPr>
              <a:t>inputcss</a:t>
            </a:r>
            <a:r>
              <a:rPr lang="en-US" sz="2400" dirty="0" smtClean="0">
                <a:latin typeface="Candara" pitchFamily="34" charset="0"/>
              </a:rPr>
              <a:t>"); //se base </a:t>
            </a:r>
            <a:r>
              <a:rPr lang="en-US" sz="2400" dirty="0" err="1" smtClean="0">
                <a:latin typeface="Candara" pitchFamily="34" charset="0"/>
              </a:rPr>
              <a:t>sur</a:t>
            </a:r>
            <a:r>
              <a:rPr lang="en-US" sz="2400" dirty="0" smtClean="0">
                <a:latin typeface="Candara" pitchFamily="34" charset="0"/>
              </a:rPr>
              <a:t> la </a:t>
            </a:r>
            <a:r>
              <a:rPr lang="en-US" sz="2400" dirty="0" err="1" smtClean="0">
                <a:latin typeface="Candara" pitchFamily="34" charset="0"/>
              </a:rPr>
              <a:t>classe</a:t>
            </a:r>
            <a:r>
              <a:rPr lang="en-US" sz="2400" dirty="0" smtClean="0">
                <a:latin typeface="Candara" pitchFamily="34" charset="0"/>
              </a:rPr>
              <a:t> CSS</a:t>
            </a:r>
          </a:p>
          <a:p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var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inputs2 = $("input"); </a:t>
            </a:r>
            <a:r>
              <a:rPr lang="en-US" sz="2400" dirty="0" smtClean="0">
                <a:latin typeface="Candara" pitchFamily="34" charset="0"/>
              </a:rPr>
              <a:t>//se base </a:t>
            </a:r>
            <a:r>
              <a:rPr lang="en-US" sz="2400" dirty="0" err="1" smtClean="0">
                <a:latin typeface="Candara" pitchFamily="34" charset="0"/>
              </a:rPr>
              <a:t>sur</a:t>
            </a:r>
            <a:r>
              <a:rPr lang="en-US" sz="2400" dirty="0" smtClean="0">
                <a:latin typeface="Candara" pitchFamily="34" charset="0"/>
              </a:rPr>
              <a:t> le nom de </a:t>
            </a:r>
            <a:r>
              <a:rPr lang="en-US" sz="2400" dirty="0" err="1" smtClean="0">
                <a:latin typeface="Candara" pitchFamily="34" charset="0"/>
              </a:rPr>
              <a:t>l'élément</a:t>
            </a:r>
            <a:endParaRPr lang="fr-FR" sz="2400" dirty="0" smtClean="0">
              <a:latin typeface="Candara" pitchFamily="34" charset="0"/>
            </a:endParaRPr>
          </a:p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inputs3 = $("#input1"); //se base du </a:t>
            </a:r>
            <a:r>
              <a:rPr lang="en-US" sz="2400" dirty="0" err="1" smtClean="0">
                <a:latin typeface="Candara" pitchFamily="34" charset="0"/>
              </a:rPr>
              <a:t>l'ID</a:t>
            </a: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3795" y="4509120"/>
            <a:ext cx="8212039" cy="1368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2369" y="1772816"/>
            <a:ext cx="8356055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err="1" smtClean="0"/>
              <a:t>Selectors</a:t>
            </a:r>
            <a:r>
              <a:rPr lang="fr-FR" sz="4400" dirty="0" smtClean="0"/>
              <a:t> (élément, id et class)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32369" y="1772816"/>
            <a:ext cx="8619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&lt;html&gt; </a:t>
            </a:r>
            <a:br>
              <a:rPr lang="en-US" sz="2400" dirty="0" smtClean="0">
                <a:latin typeface="Candara" pitchFamily="34" charset="0"/>
              </a:rPr>
            </a:br>
            <a:r>
              <a:rPr lang="en-US" sz="2400" dirty="0" smtClean="0">
                <a:latin typeface="Candara" pitchFamily="34" charset="0"/>
              </a:rPr>
              <a:t>	&lt;body&gt; 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&lt;input type="text" id="input1" class="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inputcss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" /&gt; 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&lt;input type="text" id="input2" class="</a:t>
            </a:r>
            <a:r>
              <a:rPr lang="en-US" sz="2400" dirty="0" err="1" smtClean="0">
                <a:latin typeface="Candara" pitchFamily="34" charset="0"/>
              </a:rPr>
              <a:t>inputcss</a:t>
            </a:r>
            <a:r>
              <a:rPr lang="en-US" sz="2400" dirty="0" smtClean="0">
                <a:latin typeface="Candara" pitchFamily="34" charset="0"/>
              </a:rPr>
              <a:t>" /&gt; 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&lt;/body&gt; </a:t>
            </a:r>
          </a:p>
          <a:p>
            <a:r>
              <a:rPr lang="en-US" sz="2400" dirty="0" smtClean="0">
                <a:latin typeface="Candara" pitchFamily="34" charset="0"/>
              </a:rPr>
              <a:t>&lt;/html&gt;</a:t>
            </a:r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9564" y="4509120"/>
            <a:ext cx="800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inputs = $(".</a:t>
            </a:r>
            <a:r>
              <a:rPr lang="en-US" sz="2400" dirty="0" err="1" smtClean="0">
                <a:latin typeface="Candara" pitchFamily="34" charset="0"/>
              </a:rPr>
              <a:t>inputcss</a:t>
            </a:r>
            <a:r>
              <a:rPr lang="en-US" sz="2400" dirty="0" smtClean="0">
                <a:latin typeface="Candara" pitchFamily="34" charset="0"/>
              </a:rPr>
              <a:t>"); //se base </a:t>
            </a:r>
            <a:r>
              <a:rPr lang="en-US" sz="2400" dirty="0" err="1" smtClean="0">
                <a:latin typeface="Candara" pitchFamily="34" charset="0"/>
              </a:rPr>
              <a:t>sur</a:t>
            </a:r>
            <a:r>
              <a:rPr lang="en-US" sz="2400" dirty="0" smtClean="0">
                <a:latin typeface="Candara" pitchFamily="34" charset="0"/>
              </a:rPr>
              <a:t> la </a:t>
            </a:r>
            <a:r>
              <a:rPr lang="en-US" sz="2400" dirty="0" err="1" smtClean="0">
                <a:latin typeface="Candara" pitchFamily="34" charset="0"/>
              </a:rPr>
              <a:t>classe</a:t>
            </a:r>
            <a:r>
              <a:rPr lang="en-US" sz="2400" dirty="0" smtClean="0">
                <a:latin typeface="Candara" pitchFamily="34" charset="0"/>
              </a:rPr>
              <a:t> CSS</a:t>
            </a:r>
          </a:p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inputs2 = $("input"); //se base </a:t>
            </a:r>
            <a:r>
              <a:rPr lang="en-US" sz="2400" dirty="0" err="1" smtClean="0">
                <a:latin typeface="Candara" pitchFamily="34" charset="0"/>
              </a:rPr>
              <a:t>sur</a:t>
            </a:r>
            <a:r>
              <a:rPr lang="en-US" sz="2400" dirty="0" smtClean="0">
                <a:latin typeface="Candara" pitchFamily="34" charset="0"/>
              </a:rPr>
              <a:t> le nom de </a:t>
            </a:r>
            <a:r>
              <a:rPr lang="en-US" sz="2400" dirty="0" err="1" smtClean="0">
                <a:latin typeface="Candara" pitchFamily="34" charset="0"/>
              </a:rPr>
              <a:t>l'élément</a:t>
            </a:r>
            <a:endParaRPr lang="fr-FR" sz="2400" dirty="0" smtClean="0">
              <a:latin typeface="Candara" pitchFamily="34" charset="0"/>
            </a:endParaRPr>
          </a:p>
          <a:p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var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inputs3 = $("#input1"); </a:t>
            </a:r>
            <a:r>
              <a:rPr lang="en-US" sz="2400" dirty="0" smtClean="0">
                <a:latin typeface="Candara" pitchFamily="34" charset="0"/>
              </a:rPr>
              <a:t>//se base du </a:t>
            </a:r>
            <a:r>
              <a:rPr lang="en-US" sz="2400" dirty="0" err="1" smtClean="0">
                <a:latin typeface="Candara" pitchFamily="34" charset="0"/>
              </a:rPr>
              <a:t>l'ID</a:t>
            </a: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2368" y="4365104"/>
            <a:ext cx="8356055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2369" y="1772816"/>
            <a:ext cx="8356055" cy="2308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err="1" smtClean="0"/>
              <a:t>Selectors</a:t>
            </a:r>
            <a:r>
              <a:rPr lang="fr-FR" sz="4400" dirty="0" smtClean="0"/>
              <a:t> (élément, id et class)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32369" y="1772816"/>
            <a:ext cx="8619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&lt;html&gt; </a:t>
            </a:r>
            <a:br>
              <a:rPr lang="en-US" sz="2400" dirty="0" smtClean="0">
                <a:latin typeface="Candara" pitchFamily="34" charset="0"/>
              </a:rPr>
            </a:br>
            <a:r>
              <a:rPr lang="en-US" sz="2400" dirty="0" smtClean="0">
                <a:latin typeface="Candara" pitchFamily="34" charset="0"/>
              </a:rPr>
              <a:t>	&lt;body&gt; 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&lt;input type="text" id="input1" class="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inputcss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" /&gt; </a:t>
            </a:r>
          </a:p>
          <a:p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	&lt;input type="text" id="input2" class="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inputcss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" /&gt; 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&lt;/body&gt; </a:t>
            </a:r>
          </a:p>
          <a:p>
            <a:r>
              <a:rPr lang="en-US" sz="2400" dirty="0" smtClean="0">
                <a:latin typeface="Candara" pitchFamily="34" charset="0"/>
              </a:rPr>
              <a:t>&lt;/html&gt;</a:t>
            </a:r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8138" y="4365104"/>
            <a:ext cx="8292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var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inputs = $("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input.inputcss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"); </a:t>
            </a:r>
            <a:r>
              <a:rPr lang="en-US" sz="2400" dirty="0" smtClean="0">
                <a:latin typeface="Candara" pitchFamily="34" charset="0"/>
              </a:rPr>
              <a:t>//se base </a:t>
            </a:r>
            <a:r>
              <a:rPr lang="en-US" sz="2400" dirty="0" err="1" smtClean="0">
                <a:latin typeface="Candara" pitchFamily="34" charset="0"/>
              </a:rPr>
              <a:t>sur</a:t>
            </a:r>
            <a:r>
              <a:rPr lang="en-US" sz="2400" dirty="0" smtClean="0">
                <a:latin typeface="Candara" pitchFamily="34" charset="0"/>
              </a:rPr>
              <a:t> la </a:t>
            </a:r>
            <a:r>
              <a:rPr lang="en-US" sz="2400" dirty="0" err="1" smtClean="0">
                <a:latin typeface="Candara" pitchFamily="34" charset="0"/>
              </a:rPr>
              <a:t>classe</a:t>
            </a:r>
            <a:r>
              <a:rPr lang="en-US" sz="2400" dirty="0" smtClean="0">
                <a:latin typeface="Candara" pitchFamily="34" charset="0"/>
              </a:rPr>
              <a:t> CSS</a:t>
            </a:r>
          </a:p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inputs2 = $("</a:t>
            </a:r>
            <a:r>
              <a:rPr lang="en-US" sz="2400" dirty="0" smtClean="0">
                <a:latin typeface="Candara" pitchFamily="34" charset="0"/>
              </a:rPr>
              <a:t>input#input2"); </a:t>
            </a:r>
            <a:r>
              <a:rPr lang="en-US" sz="2400" dirty="0" smtClean="0">
                <a:latin typeface="Candara" pitchFamily="34" charset="0"/>
              </a:rPr>
              <a:t>//se base du </a:t>
            </a:r>
            <a:r>
              <a:rPr lang="en-US" sz="2400" dirty="0" err="1" smtClean="0">
                <a:latin typeface="Candara" pitchFamily="34" charset="0"/>
              </a:rPr>
              <a:t>l'ID</a:t>
            </a: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2368" y="4365104"/>
            <a:ext cx="8356055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2369" y="1772816"/>
            <a:ext cx="8356055" cy="2308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err="1" smtClean="0"/>
              <a:t>Selectors</a:t>
            </a:r>
            <a:r>
              <a:rPr lang="fr-FR" sz="4400" dirty="0" smtClean="0"/>
              <a:t> (élément, id et class)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32369" y="1772816"/>
            <a:ext cx="8619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&lt;html&gt; </a:t>
            </a:r>
            <a:br>
              <a:rPr lang="en-US" sz="2400" dirty="0" smtClean="0">
                <a:latin typeface="Candara" pitchFamily="34" charset="0"/>
              </a:rPr>
            </a:br>
            <a:r>
              <a:rPr lang="en-US" sz="2400" dirty="0" smtClean="0">
                <a:latin typeface="Candara" pitchFamily="34" charset="0"/>
              </a:rPr>
              <a:t>	&lt;body&gt; 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&lt;input type="text" id="input1" class="</a:t>
            </a:r>
            <a:r>
              <a:rPr lang="en-US" sz="2400" dirty="0" err="1" smtClean="0">
                <a:latin typeface="Candara" pitchFamily="34" charset="0"/>
              </a:rPr>
              <a:t>inputcss</a:t>
            </a:r>
            <a:r>
              <a:rPr lang="en-US" sz="2400" dirty="0" smtClean="0">
                <a:latin typeface="Candara" pitchFamily="34" charset="0"/>
              </a:rPr>
              <a:t>" /&gt; </a:t>
            </a:r>
          </a:p>
          <a:p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	&lt;input type="text" id="input2" class="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inputcss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" /&gt; 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&lt;/body&gt; </a:t>
            </a:r>
          </a:p>
          <a:p>
            <a:r>
              <a:rPr lang="en-US" sz="2400" dirty="0" smtClean="0">
                <a:latin typeface="Candara" pitchFamily="34" charset="0"/>
              </a:rPr>
              <a:t>&lt;/html&gt;</a:t>
            </a:r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8138" y="4365104"/>
            <a:ext cx="8292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inputs = $("</a:t>
            </a:r>
            <a:r>
              <a:rPr lang="en-US" sz="2400" dirty="0" err="1" smtClean="0">
                <a:latin typeface="Candara" pitchFamily="34" charset="0"/>
              </a:rPr>
              <a:t>input.inputcss</a:t>
            </a:r>
            <a:r>
              <a:rPr lang="en-US" sz="2400" dirty="0" smtClean="0">
                <a:latin typeface="Candara" pitchFamily="34" charset="0"/>
              </a:rPr>
              <a:t>"); //se base </a:t>
            </a:r>
            <a:r>
              <a:rPr lang="en-US" sz="2400" dirty="0" err="1" smtClean="0">
                <a:latin typeface="Candara" pitchFamily="34" charset="0"/>
              </a:rPr>
              <a:t>sur</a:t>
            </a:r>
            <a:r>
              <a:rPr lang="en-US" sz="2400" dirty="0" smtClean="0">
                <a:latin typeface="Candara" pitchFamily="34" charset="0"/>
              </a:rPr>
              <a:t> la </a:t>
            </a:r>
            <a:r>
              <a:rPr lang="en-US" sz="2400" dirty="0" err="1" smtClean="0">
                <a:latin typeface="Candara" pitchFamily="34" charset="0"/>
              </a:rPr>
              <a:t>classe</a:t>
            </a:r>
            <a:r>
              <a:rPr lang="en-US" sz="2400" dirty="0" smtClean="0">
                <a:latin typeface="Candara" pitchFamily="34" charset="0"/>
              </a:rPr>
              <a:t> CSS</a:t>
            </a:r>
          </a:p>
          <a:p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var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inputs2 = $("input#input2"); </a:t>
            </a:r>
            <a:r>
              <a:rPr lang="en-US" sz="2400" dirty="0" smtClean="0">
                <a:latin typeface="Candara" pitchFamily="34" charset="0"/>
              </a:rPr>
              <a:t>//se base du </a:t>
            </a:r>
            <a:r>
              <a:rPr lang="en-US" sz="2400" dirty="0" err="1" smtClean="0">
                <a:latin typeface="Candara" pitchFamily="34" charset="0"/>
              </a:rPr>
              <a:t>l'ID</a:t>
            </a: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2368" y="4365104"/>
            <a:ext cx="8356055" cy="1368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2369" y="1772816"/>
            <a:ext cx="8356055" cy="2308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err="1" smtClean="0"/>
              <a:t>Selectors</a:t>
            </a:r>
            <a:r>
              <a:rPr lang="fr-FR" sz="4400" dirty="0" smtClean="0"/>
              <a:t> (élément, id et class)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32369" y="1772816"/>
            <a:ext cx="8584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&lt;html&gt; </a:t>
            </a:r>
            <a:br>
              <a:rPr lang="en-US" sz="2400" dirty="0" smtClean="0">
                <a:latin typeface="Candara" pitchFamily="34" charset="0"/>
              </a:rPr>
            </a:br>
            <a:r>
              <a:rPr lang="en-US" sz="2400" dirty="0" smtClean="0">
                <a:latin typeface="Candara" pitchFamily="34" charset="0"/>
              </a:rPr>
              <a:t>	&lt;div&gt; 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&lt;input type="text" id="input1" class="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inputcss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" /&gt; 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&lt;/div&gt; </a:t>
            </a:r>
          </a:p>
          <a:p>
            <a:r>
              <a:rPr lang="en-US" sz="2400" dirty="0">
                <a:latin typeface="Candara" pitchFamily="34" charset="0"/>
              </a:rPr>
              <a:t>	&lt;input type="text" id="input2" class="</a:t>
            </a:r>
            <a:r>
              <a:rPr lang="en-US" sz="2400" dirty="0" err="1">
                <a:latin typeface="Candara" pitchFamily="34" charset="0"/>
              </a:rPr>
              <a:t>inputcss</a:t>
            </a:r>
            <a:r>
              <a:rPr lang="en-US" sz="2400" dirty="0">
                <a:latin typeface="Candara" pitchFamily="34" charset="0"/>
              </a:rPr>
              <a:t>" /&gt; </a:t>
            </a:r>
          </a:p>
          <a:p>
            <a:r>
              <a:rPr lang="en-US" sz="2400" dirty="0" smtClean="0">
                <a:latin typeface="Candara" pitchFamily="34" charset="0"/>
              </a:rPr>
              <a:t>&lt;/html&gt;</a:t>
            </a:r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8138" y="4365104"/>
            <a:ext cx="82922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inputs = $("div .</a:t>
            </a:r>
            <a:r>
              <a:rPr lang="en-US" sz="2400" dirty="0" err="1" smtClean="0">
                <a:latin typeface="Candara" pitchFamily="34" charset="0"/>
              </a:rPr>
              <a:t>inputcss</a:t>
            </a:r>
            <a:r>
              <a:rPr lang="en-US" sz="2400" dirty="0" smtClean="0">
                <a:latin typeface="Candara" pitchFamily="34" charset="0"/>
              </a:rPr>
              <a:t>"); //se base </a:t>
            </a:r>
            <a:r>
              <a:rPr lang="en-US" sz="2400" dirty="0" err="1" smtClean="0">
                <a:latin typeface="Candara" pitchFamily="34" charset="0"/>
              </a:rPr>
              <a:t>sur</a:t>
            </a:r>
            <a:r>
              <a:rPr lang="en-US" sz="2400" dirty="0" smtClean="0">
                <a:latin typeface="Candara" pitchFamily="34" charset="0"/>
              </a:rPr>
              <a:t> la </a:t>
            </a:r>
            <a:r>
              <a:rPr lang="en-US" sz="2400" dirty="0" err="1" smtClean="0">
                <a:latin typeface="Candara" pitchFamily="34" charset="0"/>
              </a:rPr>
              <a:t>classe</a:t>
            </a:r>
            <a:r>
              <a:rPr lang="en-US" sz="2400" dirty="0" smtClean="0">
                <a:latin typeface="Candara" pitchFamily="34" charset="0"/>
              </a:rPr>
              <a:t> CSS</a:t>
            </a:r>
          </a:p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inputs2 = $("div input"); //se base </a:t>
            </a:r>
            <a:r>
              <a:rPr lang="en-US" sz="2400" dirty="0" err="1" smtClean="0">
                <a:latin typeface="Candara" pitchFamily="34" charset="0"/>
              </a:rPr>
              <a:t>sur</a:t>
            </a:r>
            <a:r>
              <a:rPr lang="en-US" sz="2400" dirty="0" smtClean="0">
                <a:latin typeface="Candara" pitchFamily="34" charset="0"/>
              </a:rPr>
              <a:t> le nom de </a:t>
            </a:r>
            <a:r>
              <a:rPr lang="en-US" sz="2400" dirty="0" err="1" smtClean="0">
                <a:latin typeface="Candara" pitchFamily="34" charset="0"/>
              </a:rPr>
              <a:t>l'élément</a:t>
            </a:r>
            <a:endParaRPr lang="fr-FR" sz="2400" dirty="0" smtClean="0">
              <a:latin typeface="Candara" pitchFamily="34" charset="0"/>
            </a:endParaRPr>
          </a:p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inputs3 = $("div #input1"); //se base du </a:t>
            </a:r>
            <a:r>
              <a:rPr lang="en-US" sz="2400" dirty="0" err="1" smtClean="0">
                <a:latin typeface="Candara" pitchFamily="34" charset="0"/>
              </a:rPr>
              <a:t>l'ID</a:t>
            </a: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539552" y="4869160"/>
            <a:ext cx="7632848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39552" y="1628800"/>
            <a:ext cx="7632848" cy="30243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Les pseudo classes (:</a:t>
            </a:r>
            <a:r>
              <a:rPr lang="fr-FR" sz="4400" dirty="0" err="1" smtClean="0"/>
              <a:t>even</a:t>
            </a:r>
            <a:r>
              <a:rPr lang="fr-FR" sz="4400" dirty="0" smtClean="0"/>
              <a:t> et :</a:t>
            </a:r>
            <a:r>
              <a:rPr lang="fr-FR" sz="4400" dirty="0" err="1" smtClean="0"/>
              <a:t>odd</a:t>
            </a:r>
            <a:r>
              <a:rPr lang="fr-FR" sz="4400" dirty="0" smtClean="0"/>
              <a:t>)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-828600" y="1772816"/>
            <a:ext cx="49295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itchFamily="34" charset="0"/>
              </a:rPr>
              <a:t>	</a:t>
            </a:r>
            <a:r>
              <a:rPr lang="en-US" dirty="0" smtClean="0">
                <a:latin typeface="Candara" pitchFamily="34" charset="0"/>
              </a:rPr>
              <a:t>	</a:t>
            </a:r>
            <a:r>
              <a:rPr lang="en-US" sz="2400" dirty="0">
                <a:latin typeface="Candara" pitchFamily="34" charset="0"/>
              </a:rPr>
              <a:t>&lt;</a:t>
            </a:r>
            <a:r>
              <a:rPr lang="en-US" sz="2400" dirty="0" err="1">
                <a:latin typeface="Candara" pitchFamily="34" charset="0"/>
              </a:rPr>
              <a:t>ul</a:t>
            </a:r>
            <a:r>
              <a:rPr lang="en-US" sz="2400" dirty="0">
                <a:latin typeface="Candara" pitchFamily="34" charset="0"/>
              </a:rPr>
              <a:t>&gt;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	</a:t>
            </a:r>
            <a:r>
              <a:rPr lang="it-IT" sz="2400" dirty="0">
                <a:solidFill>
                  <a:srgbClr val="FF0000"/>
                </a:solidFill>
                <a:latin typeface="Candara" pitchFamily="34" charset="0"/>
              </a:rPr>
              <a:t>&lt;li&gt;Ligne 1&lt;/li&gt; </a:t>
            </a:r>
            <a:endParaRPr lang="it-IT" sz="2400" dirty="0" smtClean="0">
              <a:solidFill>
                <a:srgbClr val="FF0000"/>
              </a:solidFill>
              <a:latin typeface="Candara" pitchFamily="34" charset="0"/>
            </a:endParaRPr>
          </a:p>
          <a:p>
            <a:r>
              <a:rPr lang="it-IT" sz="2400" dirty="0">
                <a:latin typeface="Candara" pitchFamily="34" charset="0"/>
              </a:rPr>
              <a:t>	</a:t>
            </a:r>
            <a:r>
              <a:rPr lang="it-IT" sz="2400" dirty="0" smtClean="0">
                <a:latin typeface="Candara" pitchFamily="34" charset="0"/>
              </a:rPr>
              <a:t>		&lt;</a:t>
            </a:r>
            <a:r>
              <a:rPr lang="it-IT" sz="2400" dirty="0">
                <a:latin typeface="Candara" pitchFamily="34" charset="0"/>
              </a:rPr>
              <a:t>li&gt;Ligne 2&lt;/li&gt; </a:t>
            </a:r>
            <a:endParaRPr lang="it-IT" sz="2400" dirty="0" smtClean="0">
              <a:latin typeface="Candara" pitchFamily="34" charset="0"/>
            </a:endParaRPr>
          </a:p>
          <a:p>
            <a:r>
              <a:rPr lang="it-IT" sz="2400" dirty="0">
                <a:latin typeface="Candara" pitchFamily="34" charset="0"/>
              </a:rPr>
              <a:t>	</a:t>
            </a:r>
            <a:r>
              <a:rPr lang="it-IT" sz="2400" dirty="0" smtClean="0">
                <a:latin typeface="Candara" pitchFamily="34" charset="0"/>
              </a:rPr>
              <a:t>		</a:t>
            </a:r>
            <a:r>
              <a:rPr lang="it-IT" sz="2400" dirty="0" smtClean="0">
                <a:solidFill>
                  <a:srgbClr val="FF0000"/>
                </a:solidFill>
                <a:latin typeface="Candara" pitchFamily="34" charset="0"/>
              </a:rPr>
              <a:t>&lt;</a:t>
            </a:r>
            <a:r>
              <a:rPr lang="it-IT" sz="2400" dirty="0">
                <a:solidFill>
                  <a:srgbClr val="FF0000"/>
                </a:solidFill>
                <a:latin typeface="Candara" pitchFamily="34" charset="0"/>
              </a:rPr>
              <a:t>li&gt;Ligne 3&lt;/li&gt; </a:t>
            </a:r>
            <a:endParaRPr lang="it-IT" sz="2400" dirty="0" smtClean="0">
              <a:solidFill>
                <a:srgbClr val="FF0000"/>
              </a:solidFill>
              <a:latin typeface="Candara" pitchFamily="34" charset="0"/>
            </a:endParaRPr>
          </a:p>
          <a:p>
            <a:r>
              <a:rPr lang="it-IT" sz="2400" dirty="0">
                <a:latin typeface="Candara" pitchFamily="34" charset="0"/>
              </a:rPr>
              <a:t>	</a:t>
            </a:r>
            <a:r>
              <a:rPr lang="it-IT" sz="2400" dirty="0" smtClean="0">
                <a:latin typeface="Candara" pitchFamily="34" charset="0"/>
              </a:rPr>
              <a:t>		&lt;</a:t>
            </a:r>
            <a:r>
              <a:rPr lang="it-IT" sz="2400" dirty="0">
                <a:latin typeface="Candara" pitchFamily="34" charset="0"/>
              </a:rPr>
              <a:t>li&gt;Ligne 4&lt;/li</a:t>
            </a:r>
            <a:r>
              <a:rPr lang="it-IT" sz="2400" dirty="0" smtClean="0">
                <a:latin typeface="Candara" pitchFamily="34" charset="0"/>
              </a:rPr>
              <a:t>&gt;</a:t>
            </a:r>
          </a:p>
          <a:p>
            <a:r>
              <a:rPr lang="it-IT" sz="2400" dirty="0">
                <a:latin typeface="Candara" pitchFamily="34" charset="0"/>
              </a:rPr>
              <a:t>	</a:t>
            </a:r>
            <a:r>
              <a:rPr lang="it-IT" sz="2400" dirty="0" smtClean="0">
                <a:latin typeface="Candara" pitchFamily="34" charset="0"/>
              </a:rPr>
              <a:t>		</a:t>
            </a:r>
            <a:r>
              <a:rPr lang="it-IT" sz="2400" dirty="0" smtClean="0">
                <a:solidFill>
                  <a:srgbClr val="FF0000"/>
                </a:solidFill>
                <a:latin typeface="Candara" pitchFamily="34" charset="0"/>
              </a:rPr>
              <a:t>&lt;</a:t>
            </a:r>
            <a:r>
              <a:rPr lang="it-IT" sz="2400" dirty="0">
                <a:solidFill>
                  <a:srgbClr val="FF0000"/>
                </a:solidFill>
                <a:latin typeface="Candara" pitchFamily="34" charset="0"/>
              </a:rPr>
              <a:t>li&gt;Ligne 5&lt;/li&gt;</a:t>
            </a:r>
            <a:endParaRPr lang="en-US" sz="2400" dirty="0">
              <a:solidFill>
                <a:srgbClr val="FF0000"/>
              </a:solidFill>
              <a:latin typeface="Candara" pitchFamily="34" charset="0"/>
            </a:endParaRP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>
                <a:latin typeface="Candara" pitchFamily="34" charset="0"/>
              </a:rPr>
              <a:t>&lt;/</a:t>
            </a:r>
            <a:r>
              <a:rPr lang="en-US" sz="2400" dirty="0" err="1">
                <a:latin typeface="Candara" pitchFamily="34" charset="0"/>
              </a:rPr>
              <a:t>ul</a:t>
            </a:r>
            <a:r>
              <a:rPr lang="en-US" sz="2400" dirty="0">
                <a:latin typeface="Candara" pitchFamily="34" charset="0"/>
              </a:rPr>
              <a:t>&gt;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55576" y="4866237"/>
            <a:ext cx="8004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smtClean="0">
                <a:latin typeface="Candara" pitchFamily="34" charset="0"/>
              </a:rPr>
              <a:t>li= </a:t>
            </a:r>
            <a:r>
              <a:rPr lang="en-US" sz="2400" dirty="0" smtClean="0">
                <a:latin typeface="Candara" pitchFamily="34" charset="0"/>
              </a:rPr>
              <a:t>$("</a:t>
            </a:r>
            <a:r>
              <a:rPr lang="en-US" sz="2400" dirty="0" err="1" smtClean="0">
                <a:latin typeface="Candara" pitchFamily="34" charset="0"/>
              </a:rPr>
              <a:t>ul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li:even</a:t>
            </a:r>
            <a:r>
              <a:rPr lang="en-US" sz="2400" dirty="0" smtClean="0">
                <a:latin typeface="Candara" pitchFamily="34" charset="0"/>
              </a:rPr>
              <a:t>"); 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95536" y="4869160"/>
            <a:ext cx="7776864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95536" y="1772816"/>
            <a:ext cx="7776864" cy="2808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Les pseudo classes (:first-</a:t>
            </a:r>
            <a:r>
              <a:rPr lang="fr-FR" sz="4400" dirty="0" err="1" smtClean="0"/>
              <a:t>child</a:t>
            </a:r>
            <a:r>
              <a:rPr lang="fr-FR" sz="4400" dirty="0" smtClean="0"/>
              <a:t> et :last-</a:t>
            </a:r>
            <a:r>
              <a:rPr lang="fr-FR" sz="4400" dirty="0" err="1" smtClean="0"/>
              <a:t>child</a:t>
            </a:r>
            <a:r>
              <a:rPr lang="fr-FR" sz="4400" dirty="0" smtClean="0"/>
              <a:t>)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-828600" y="1789067"/>
            <a:ext cx="49295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itchFamily="34" charset="0"/>
              </a:rPr>
              <a:t>	</a:t>
            </a:r>
            <a:r>
              <a:rPr lang="en-US" dirty="0" smtClean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&lt;</a:t>
            </a:r>
            <a:r>
              <a:rPr lang="en-US" sz="2400" dirty="0" err="1" smtClean="0">
                <a:latin typeface="Candara" pitchFamily="34" charset="0"/>
              </a:rPr>
              <a:t>ul</a:t>
            </a:r>
            <a:r>
              <a:rPr lang="en-US" sz="2400" dirty="0" smtClean="0">
                <a:latin typeface="Candara" pitchFamily="34" charset="0"/>
              </a:rPr>
              <a:t>&gt;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	</a:t>
            </a:r>
            <a:r>
              <a:rPr lang="it-IT" sz="2400" dirty="0">
                <a:solidFill>
                  <a:srgbClr val="FF0000"/>
                </a:solidFill>
                <a:latin typeface="Candara" pitchFamily="34" charset="0"/>
              </a:rPr>
              <a:t>&lt;li&gt;Ligne 1&lt;/li&gt; </a:t>
            </a:r>
            <a:endParaRPr lang="it-IT" sz="2400" dirty="0" smtClean="0">
              <a:solidFill>
                <a:srgbClr val="FF0000"/>
              </a:solidFill>
              <a:latin typeface="Candara" pitchFamily="34" charset="0"/>
            </a:endParaRPr>
          </a:p>
          <a:p>
            <a:r>
              <a:rPr lang="it-IT" sz="2400" dirty="0">
                <a:latin typeface="Candara" pitchFamily="34" charset="0"/>
              </a:rPr>
              <a:t>	</a:t>
            </a:r>
            <a:r>
              <a:rPr lang="it-IT" sz="2400" dirty="0" smtClean="0">
                <a:latin typeface="Candara" pitchFamily="34" charset="0"/>
              </a:rPr>
              <a:t>		&lt;</a:t>
            </a:r>
            <a:r>
              <a:rPr lang="it-IT" sz="2400" dirty="0">
                <a:latin typeface="Candara" pitchFamily="34" charset="0"/>
              </a:rPr>
              <a:t>li&gt;Ligne 2&lt;/li&gt; </a:t>
            </a:r>
            <a:endParaRPr lang="it-IT" sz="2400" dirty="0" smtClean="0">
              <a:latin typeface="Candara" pitchFamily="34" charset="0"/>
            </a:endParaRPr>
          </a:p>
          <a:p>
            <a:r>
              <a:rPr lang="it-IT" sz="2400" dirty="0">
                <a:latin typeface="Candara" pitchFamily="34" charset="0"/>
              </a:rPr>
              <a:t>	</a:t>
            </a:r>
            <a:r>
              <a:rPr lang="it-IT" sz="2400" dirty="0" smtClean="0">
                <a:latin typeface="Candara" pitchFamily="34" charset="0"/>
              </a:rPr>
              <a:t>		&lt;</a:t>
            </a:r>
            <a:r>
              <a:rPr lang="it-IT" sz="2400" dirty="0">
                <a:latin typeface="Candara" pitchFamily="34" charset="0"/>
              </a:rPr>
              <a:t>li&gt;Ligne 3&lt;/li&gt; </a:t>
            </a:r>
            <a:endParaRPr lang="it-IT" sz="2400" dirty="0" smtClean="0">
              <a:latin typeface="Candara" pitchFamily="34" charset="0"/>
            </a:endParaRPr>
          </a:p>
          <a:p>
            <a:r>
              <a:rPr lang="it-IT" sz="2400" dirty="0">
                <a:latin typeface="Candara" pitchFamily="34" charset="0"/>
              </a:rPr>
              <a:t>	</a:t>
            </a:r>
            <a:r>
              <a:rPr lang="it-IT" sz="2400" dirty="0" smtClean="0">
                <a:latin typeface="Candara" pitchFamily="34" charset="0"/>
              </a:rPr>
              <a:t>		&lt;</a:t>
            </a:r>
            <a:r>
              <a:rPr lang="it-IT" sz="2400" dirty="0">
                <a:latin typeface="Candara" pitchFamily="34" charset="0"/>
              </a:rPr>
              <a:t>li&gt;Ligne 4&lt;/li</a:t>
            </a:r>
            <a:r>
              <a:rPr lang="it-IT" sz="2400" dirty="0" smtClean="0">
                <a:latin typeface="Candara" pitchFamily="34" charset="0"/>
              </a:rPr>
              <a:t>&gt;</a:t>
            </a:r>
          </a:p>
          <a:p>
            <a:r>
              <a:rPr lang="it-IT" sz="2400" dirty="0">
                <a:latin typeface="Candara" pitchFamily="34" charset="0"/>
              </a:rPr>
              <a:t>	</a:t>
            </a:r>
            <a:r>
              <a:rPr lang="it-IT" sz="2400" dirty="0" smtClean="0">
                <a:latin typeface="Candara" pitchFamily="34" charset="0"/>
              </a:rPr>
              <a:t>		&lt;</a:t>
            </a:r>
            <a:r>
              <a:rPr lang="it-IT" sz="2400" dirty="0">
                <a:latin typeface="Candara" pitchFamily="34" charset="0"/>
              </a:rPr>
              <a:t>li&gt;Ligne 5&lt;/li&gt;</a:t>
            </a:r>
            <a:endParaRPr lang="en-US" sz="2400" dirty="0">
              <a:latin typeface="Candara" pitchFamily="34" charset="0"/>
            </a:endParaRP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&lt;/</a:t>
            </a:r>
            <a:r>
              <a:rPr lang="en-US" sz="2400" dirty="0" err="1" smtClean="0">
                <a:latin typeface="Candara" pitchFamily="34" charset="0"/>
              </a:rPr>
              <a:t>ul</a:t>
            </a:r>
            <a:r>
              <a:rPr lang="en-US" sz="2400" dirty="0" smtClean="0">
                <a:latin typeface="Candara" pitchFamily="34" charset="0"/>
              </a:rPr>
              <a:t>&gt;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71600" y="4869160"/>
            <a:ext cx="8004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smtClean="0">
                <a:latin typeface="Candara" pitchFamily="34" charset="0"/>
              </a:rPr>
              <a:t>li= </a:t>
            </a:r>
            <a:r>
              <a:rPr lang="en-US" sz="2400" dirty="0" smtClean="0">
                <a:latin typeface="Candara" pitchFamily="34" charset="0"/>
              </a:rPr>
              <a:t>$("</a:t>
            </a:r>
            <a:r>
              <a:rPr lang="en-US" sz="2400" dirty="0" err="1" smtClean="0">
                <a:latin typeface="Candara" pitchFamily="34" charset="0"/>
              </a:rPr>
              <a:t>ul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li:first-child</a:t>
            </a:r>
            <a:r>
              <a:rPr lang="en-US" sz="2400" dirty="0" smtClean="0">
                <a:latin typeface="Candara" pitchFamily="34" charset="0"/>
              </a:rPr>
              <a:t>"); 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ea typeface="MS PGothic" pitchFamily="34" charset="-128"/>
              </a:rPr>
              <a:t>Unités d’affaires</a:t>
            </a:r>
            <a:endParaRPr lang="fr-FR" dirty="0">
              <a:ea typeface="MS PGothic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825" y="1274763"/>
            <a:ext cx="8634413" cy="5143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O&amp;D Offre et Développement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0825" y="5575300"/>
            <a:ext cx="8634413" cy="514350"/>
          </a:xfrm>
          <a:prstGeom prst="rect">
            <a:avLst/>
          </a:prstGeom>
          <a:solidFill>
            <a:srgbClr val="A626AA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fr-FR" sz="20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Technical</a:t>
            </a:r>
            <a:r>
              <a:rPr lang="fr-FR" sz="20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Operation</a:t>
            </a:r>
            <a:endParaRPr lang="fr-FR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3557" name="Groupe 4"/>
          <p:cNvGrpSpPr>
            <a:grpSpLocks/>
          </p:cNvGrpSpPr>
          <p:nvPr/>
        </p:nvGrpSpPr>
        <p:grpSpPr bwMode="auto">
          <a:xfrm>
            <a:off x="1500188" y="1862138"/>
            <a:ext cx="1074737" cy="3630612"/>
            <a:chOff x="2185987" y="1878013"/>
            <a:chExt cx="1074738" cy="3630612"/>
          </a:xfrm>
        </p:grpSpPr>
        <p:sp>
          <p:nvSpPr>
            <p:cNvPr id="23576" name="Rectangle 55"/>
            <p:cNvSpPr>
              <a:spLocks noChangeArrowheads="1"/>
            </p:cNvSpPr>
            <p:nvPr/>
          </p:nvSpPr>
          <p:spPr bwMode="auto">
            <a:xfrm>
              <a:off x="2185988" y="1878013"/>
              <a:ext cx="1074737" cy="900112"/>
            </a:xfrm>
            <a:prstGeom prst="rect">
              <a:avLst/>
            </a:prstGeom>
            <a:solidFill>
              <a:srgbClr val="006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BFA</a:t>
              </a:r>
            </a:p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Banque</a:t>
              </a:r>
            </a:p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Finance Assurance</a:t>
              </a:r>
            </a:p>
          </p:txBody>
        </p:sp>
        <p:pic>
          <p:nvPicPr>
            <p:cNvPr id="2357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987" y="2719388"/>
              <a:ext cx="1074737" cy="278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58" name="Groupe 5"/>
          <p:cNvGrpSpPr>
            <a:grpSpLocks/>
          </p:cNvGrpSpPr>
          <p:nvPr/>
        </p:nvGrpSpPr>
        <p:grpSpPr bwMode="auto">
          <a:xfrm>
            <a:off x="2733675" y="1862138"/>
            <a:ext cx="1066800" cy="3640137"/>
            <a:chOff x="3482975" y="1878013"/>
            <a:chExt cx="1066800" cy="3640137"/>
          </a:xfrm>
        </p:grpSpPr>
        <p:sp>
          <p:nvSpPr>
            <p:cNvPr id="23574" name="Rectangle 56"/>
            <p:cNvSpPr>
              <a:spLocks noChangeArrowheads="1"/>
            </p:cNvSpPr>
            <p:nvPr/>
          </p:nvSpPr>
          <p:spPr bwMode="auto">
            <a:xfrm>
              <a:off x="3482975" y="1878013"/>
              <a:ext cx="1066800" cy="900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RI</a:t>
              </a:r>
            </a:p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Retail</a:t>
              </a:r>
            </a:p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Industrie</a:t>
              </a:r>
            </a:p>
          </p:txBody>
        </p:sp>
        <p:pic>
          <p:nvPicPr>
            <p:cNvPr id="23575" name="Picture 16" descr="PublicSector_cu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975" y="2736850"/>
              <a:ext cx="1066800" cy="278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59" name="Groupe 6"/>
          <p:cNvGrpSpPr>
            <a:grpSpLocks/>
          </p:cNvGrpSpPr>
          <p:nvPr/>
        </p:nvGrpSpPr>
        <p:grpSpPr bwMode="auto">
          <a:xfrm>
            <a:off x="3959225" y="1862138"/>
            <a:ext cx="1104900" cy="3630612"/>
            <a:chOff x="4764088" y="1878013"/>
            <a:chExt cx="1104900" cy="3630612"/>
          </a:xfrm>
        </p:grpSpPr>
        <p:sp>
          <p:nvSpPr>
            <p:cNvPr id="23572" name="Rectangle 58"/>
            <p:cNvSpPr>
              <a:spLocks noChangeArrowheads="1"/>
            </p:cNvSpPr>
            <p:nvPr/>
          </p:nvSpPr>
          <p:spPr bwMode="auto">
            <a:xfrm>
              <a:off x="4764088" y="1878013"/>
              <a:ext cx="1104900" cy="882650"/>
            </a:xfrm>
            <a:prstGeom prst="rect">
              <a:avLst/>
            </a:prstGeom>
            <a:solidFill>
              <a:srgbClr val="221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TUM</a:t>
              </a:r>
            </a:p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Telecom</a:t>
              </a:r>
            </a:p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Utilities</a:t>
              </a:r>
            </a:p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Media</a:t>
              </a:r>
            </a:p>
          </p:txBody>
        </p:sp>
        <p:pic>
          <p:nvPicPr>
            <p:cNvPr id="2357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88" y="2727325"/>
              <a:ext cx="1104900" cy="278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0" name="Groupe 2"/>
          <p:cNvGrpSpPr>
            <a:grpSpLocks/>
          </p:cNvGrpSpPr>
          <p:nvPr/>
        </p:nvGrpSpPr>
        <p:grpSpPr bwMode="auto">
          <a:xfrm>
            <a:off x="255588" y="1862138"/>
            <a:ext cx="1085850" cy="3630612"/>
            <a:chOff x="903288" y="1878013"/>
            <a:chExt cx="1085850" cy="3630612"/>
          </a:xfrm>
        </p:grpSpPr>
        <p:sp>
          <p:nvSpPr>
            <p:cNvPr id="23570" name="Rectangle 54"/>
            <p:cNvSpPr>
              <a:spLocks noChangeArrowheads="1"/>
            </p:cNvSpPr>
            <p:nvPr/>
          </p:nvSpPr>
          <p:spPr bwMode="auto">
            <a:xfrm>
              <a:off x="903288" y="1878013"/>
              <a:ext cx="1085850" cy="900112"/>
            </a:xfrm>
            <a:prstGeom prst="rect">
              <a:avLst/>
            </a:prstGeom>
            <a:solidFill>
              <a:srgbClr val="C01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PST</a:t>
              </a:r>
            </a:p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Public</a:t>
              </a:r>
            </a:p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Santé</a:t>
              </a:r>
            </a:p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Transport</a:t>
              </a:r>
            </a:p>
          </p:txBody>
        </p:sp>
        <p:pic>
          <p:nvPicPr>
            <p:cNvPr id="2357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288" y="2719388"/>
              <a:ext cx="1085850" cy="278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1" name="Groupe 7"/>
          <p:cNvGrpSpPr>
            <a:grpSpLocks/>
          </p:cNvGrpSpPr>
          <p:nvPr/>
        </p:nvGrpSpPr>
        <p:grpSpPr bwMode="auto">
          <a:xfrm>
            <a:off x="6446838" y="1862138"/>
            <a:ext cx="1147762" cy="3625850"/>
            <a:chOff x="7264399" y="1878013"/>
            <a:chExt cx="1147763" cy="3625850"/>
          </a:xfrm>
        </p:grpSpPr>
        <p:sp>
          <p:nvSpPr>
            <p:cNvPr id="23568" name="Rectangle 57"/>
            <p:cNvSpPr>
              <a:spLocks noChangeArrowheads="1"/>
            </p:cNvSpPr>
            <p:nvPr/>
          </p:nvSpPr>
          <p:spPr bwMode="auto">
            <a:xfrm>
              <a:off x="7264399" y="1878013"/>
              <a:ext cx="1147763" cy="85883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Santeos</a:t>
              </a:r>
            </a:p>
          </p:txBody>
        </p:sp>
        <p:pic>
          <p:nvPicPr>
            <p:cNvPr id="23569" name="Image 22" descr="TemplatePP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63" t="22627" r="38087" b="58452"/>
            <a:stretch>
              <a:fillRect/>
            </a:stretch>
          </p:blipFill>
          <p:spPr bwMode="auto">
            <a:xfrm>
              <a:off x="7264399" y="2719388"/>
              <a:ext cx="1147763" cy="278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2" name="Groupe 10"/>
          <p:cNvGrpSpPr>
            <a:grpSpLocks/>
          </p:cNvGrpSpPr>
          <p:nvPr/>
        </p:nvGrpSpPr>
        <p:grpSpPr bwMode="auto">
          <a:xfrm>
            <a:off x="5222875" y="1865313"/>
            <a:ext cx="1065213" cy="3622675"/>
            <a:chOff x="6013450" y="1881506"/>
            <a:chExt cx="1065213" cy="3622358"/>
          </a:xfrm>
        </p:grpSpPr>
        <p:pic>
          <p:nvPicPr>
            <p:cNvPr id="23566" name="Picture 16"/>
            <p:cNvPicPr preferRelativeResize="0"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2" t="-606" r="22493"/>
            <a:stretch>
              <a:fillRect/>
            </a:stretch>
          </p:blipFill>
          <p:spPr bwMode="auto">
            <a:xfrm>
              <a:off x="6013450" y="2650068"/>
              <a:ext cx="1065213" cy="2853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7" name="ZoneTexte 8"/>
            <p:cNvSpPr txBox="1">
              <a:spLocks noChangeArrowheads="1"/>
            </p:cNvSpPr>
            <p:nvPr/>
          </p:nvSpPr>
          <p:spPr bwMode="auto">
            <a:xfrm>
              <a:off x="6013451" y="1881506"/>
              <a:ext cx="1065212" cy="830997"/>
            </a:xfrm>
            <a:prstGeom prst="rect">
              <a:avLst/>
            </a:prstGeom>
            <a:solidFill>
              <a:srgbClr val="FF63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Lucida Sans Unicode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buFont typeface="Lucida Sans Unicode" pitchFamily="34" charset="0"/>
                <a:buNone/>
              </a:pPr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M&amp;PE</a:t>
              </a:r>
            </a:p>
            <a:p>
              <a:pPr algn="ctr" eaLnBrk="1" hangingPunct="1">
                <a:buFont typeface="Lucida Sans Unicode" pitchFamily="34" charset="0"/>
                <a:buNone/>
              </a:pPr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Ministère et Projet d’Etat</a:t>
              </a:r>
            </a:p>
          </p:txBody>
        </p:sp>
      </p:grpSp>
      <p:grpSp>
        <p:nvGrpSpPr>
          <p:cNvPr id="23563" name="Groupe 2"/>
          <p:cNvGrpSpPr>
            <a:grpSpLocks/>
          </p:cNvGrpSpPr>
          <p:nvPr/>
        </p:nvGrpSpPr>
        <p:grpSpPr bwMode="auto">
          <a:xfrm>
            <a:off x="7753350" y="1862138"/>
            <a:ext cx="1147763" cy="3630612"/>
            <a:chOff x="7852399" y="1854200"/>
            <a:chExt cx="1147763" cy="3630613"/>
          </a:xfrm>
        </p:grpSpPr>
        <p:pic>
          <p:nvPicPr>
            <p:cNvPr id="3" name="Picture 24"/>
            <p:cNvPicPr>
              <a:picLocks noChangeAspect="1" noChangeArrowheads="1"/>
            </p:cNvPicPr>
            <p:nvPr/>
          </p:nvPicPr>
          <p:blipFill>
            <a:blip r:embed="rId8"/>
            <a:srcRect l="16759" t="14508" r="50000"/>
            <a:stretch>
              <a:fillRect/>
            </a:stretch>
          </p:blipFill>
          <p:spPr bwMode="auto">
            <a:xfrm>
              <a:off x="7860337" y="2706687"/>
              <a:ext cx="1131887" cy="2778126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65" name="Rectangle 57"/>
            <p:cNvSpPr>
              <a:spLocks noChangeArrowheads="1"/>
            </p:cNvSpPr>
            <p:nvPr/>
          </p:nvSpPr>
          <p:spPr bwMode="auto">
            <a:xfrm>
              <a:off x="7852399" y="1854200"/>
              <a:ext cx="1147763" cy="858837"/>
            </a:xfrm>
            <a:prstGeom prst="rect">
              <a:avLst/>
            </a:prstGeom>
            <a:solidFill>
              <a:srgbClr val="829D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200" b="1">
                  <a:solidFill>
                    <a:srgbClr val="FFFFFF"/>
                  </a:solidFill>
                  <a:latin typeface="Verdana" pitchFamily="34" charset="0"/>
                </a:rPr>
                <a:t>Financial Market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95536" y="5189136"/>
            <a:ext cx="7776864" cy="9761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95536" y="1772816"/>
            <a:ext cx="7776864" cy="3240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Les pseudo classes (:first et :last)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-828600" y="1790394"/>
            <a:ext cx="49215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itchFamily="34" charset="0"/>
              </a:rPr>
              <a:t>	</a:t>
            </a:r>
            <a:r>
              <a:rPr lang="en-US" dirty="0" smtClean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&lt;</a:t>
            </a:r>
            <a:r>
              <a:rPr lang="en-US" sz="2400" dirty="0" err="1" smtClean="0">
                <a:latin typeface="Candara" pitchFamily="34" charset="0"/>
              </a:rPr>
              <a:t>ul</a:t>
            </a:r>
            <a:r>
              <a:rPr lang="en-US" sz="2400" dirty="0" smtClean="0">
                <a:latin typeface="Candara" pitchFamily="34" charset="0"/>
              </a:rPr>
              <a:t>&gt;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	</a:t>
            </a:r>
            <a:r>
              <a:rPr lang="it-IT" sz="2400" dirty="0">
                <a:solidFill>
                  <a:srgbClr val="FF0000"/>
                </a:solidFill>
                <a:latin typeface="Candara" pitchFamily="34" charset="0"/>
              </a:rPr>
              <a:t>&lt;li&gt;Ligne 1&lt;/li&gt; </a:t>
            </a:r>
            <a:endParaRPr lang="it-IT" sz="2400" dirty="0" smtClean="0">
              <a:solidFill>
                <a:srgbClr val="FF0000"/>
              </a:solidFill>
              <a:latin typeface="Candara" pitchFamily="34" charset="0"/>
            </a:endParaRPr>
          </a:p>
          <a:p>
            <a:r>
              <a:rPr lang="it-IT" sz="2400" dirty="0">
                <a:latin typeface="Candara" pitchFamily="34" charset="0"/>
              </a:rPr>
              <a:t>	</a:t>
            </a:r>
            <a:r>
              <a:rPr lang="it-IT" sz="2400" dirty="0" smtClean="0">
                <a:latin typeface="Candara" pitchFamily="34" charset="0"/>
              </a:rPr>
              <a:t>		&lt;</a:t>
            </a:r>
            <a:r>
              <a:rPr lang="it-IT" sz="2400" dirty="0">
                <a:latin typeface="Candara" pitchFamily="34" charset="0"/>
              </a:rPr>
              <a:t>li&gt;Ligne 2&lt;/li&gt; </a:t>
            </a:r>
            <a:endParaRPr lang="it-IT" sz="2400" dirty="0" smtClean="0">
              <a:latin typeface="Candara" pitchFamily="34" charset="0"/>
            </a:endParaRP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&lt;/</a:t>
            </a:r>
            <a:r>
              <a:rPr lang="en-US" sz="2400" dirty="0" err="1" smtClean="0">
                <a:latin typeface="Candara" pitchFamily="34" charset="0"/>
              </a:rPr>
              <a:t>ul</a:t>
            </a:r>
            <a:r>
              <a:rPr lang="en-US" sz="2400" dirty="0" smtClean="0">
                <a:latin typeface="Candara" pitchFamily="34" charset="0"/>
              </a:rPr>
              <a:t>&gt;</a:t>
            </a:r>
          </a:p>
          <a:p>
            <a:r>
              <a:rPr lang="en-US" sz="2400" dirty="0" smtClean="0">
                <a:latin typeface="Candara" pitchFamily="34" charset="0"/>
              </a:rPr>
              <a:t>		&lt;</a:t>
            </a:r>
            <a:r>
              <a:rPr lang="en-US" sz="2400" dirty="0" err="1" smtClean="0">
                <a:latin typeface="Candara" pitchFamily="34" charset="0"/>
              </a:rPr>
              <a:t>ul</a:t>
            </a:r>
            <a:r>
              <a:rPr lang="en-US" sz="2400" dirty="0" smtClean="0">
                <a:latin typeface="Candara" pitchFamily="34" charset="0"/>
              </a:rPr>
              <a:t>&gt;</a:t>
            </a:r>
          </a:p>
          <a:p>
            <a:r>
              <a:rPr lang="en-US" sz="2400" dirty="0" smtClean="0">
                <a:latin typeface="Candara" pitchFamily="34" charset="0"/>
              </a:rPr>
              <a:t>			</a:t>
            </a:r>
            <a:r>
              <a:rPr lang="it-IT" sz="2400" dirty="0">
                <a:latin typeface="Candara" pitchFamily="34" charset="0"/>
              </a:rPr>
              <a:t>&lt;li&gt;Ligne 1&lt;/li&gt; </a:t>
            </a:r>
          </a:p>
          <a:p>
            <a:r>
              <a:rPr lang="it-IT" sz="2400" dirty="0" smtClean="0">
                <a:latin typeface="Candara" pitchFamily="34" charset="0"/>
              </a:rPr>
              <a:t>			&lt;li&gt;Ligne 2&lt;/li&gt; </a:t>
            </a:r>
          </a:p>
          <a:p>
            <a:r>
              <a:rPr lang="en-US" sz="2400" dirty="0" smtClean="0">
                <a:latin typeface="Candara" pitchFamily="34" charset="0"/>
              </a:rPr>
              <a:t>		&lt;/</a:t>
            </a:r>
            <a:r>
              <a:rPr lang="en-US" sz="2400" dirty="0" err="1" smtClean="0">
                <a:latin typeface="Candara" pitchFamily="34" charset="0"/>
              </a:rPr>
              <a:t>ul</a:t>
            </a:r>
            <a:r>
              <a:rPr lang="en-US" sz="2400" dirty="0" smtClean="0">
                <a:latin typeface="Candara" pitchFamily="34" charset="0"/>
              </a:rPr>
              <a:t>&gt;</a:t>
            </a:r>
          </a:p>
          <a:p>
            <a:endParaRPr lang="en-US" sz="2400" dirty="0" smtClean="0">
              <a:latin typeface="Candara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55576" y="5013176"/>
            <a:ext cx="8004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smtClean="0">
                <a:latin typeface="Candara" pitchFamily="34" charset="0"/>
              </a:rPr>
              <a:t>li= </a:t>
            </a:r>
            <a:r>
              <a:rPr lang="en-US" sz="2400" dirty="0" smtClean="0">
                <a:latin typeface="Candara" pitchFamily="34" charset="0"/>
              </a:rPr>
              <a:t>$("</a:t>
            </a:r>
            <a:r>
              <a:rPr lang="en-US" sz="2400" dirty="0" err="1" smtClean="0">
                <a:latin typeface="Candara" pitchFamily="34" charset="0"/>
              </a:rPr>
              <a:t>ul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li:first</a:t>
            </a:r>
            <a:r>
              <a:rPr lang="en-US" sz="2400" dirty="0" smtClean="0">
                <a:latin typeface="Candara" pitchFamily="34" charset="0"/>
              </a:rPr>
              <a:t>"); 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467544" y="5085184"/>
            <a:ext cx="7632848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67544" y="1700808"/>
            <a:ext cx="7704856" cy="31189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pseudo classes (:</a:t>
            </a:r>
            <a:r>
              <a:rPr lang="fr-FR" sz="4400" dirty="0" err="1" smtClean="0"/>
              <a:t>only-child</a:t>
            </a:r>
            <a:r>
              <a:rPr lang="fr-FR" sz="4400" dirty="0" smtClean="0"/>
              <a:t>)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-756592" y="1873925"/>
            <a:ext cx="49215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itchFamily="34" charset="0"/>
              </a:rPr>
              <a:t>	</a:t>
            </a:r>
            <a:r>
              <a:rPr lang="en-US" dirty="0" smtClean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&lt;</a:t>
            </a:r>
            <a:r>
              <a:rPr lang="en-US" sz="2400" dirty="0" err="1" smtClean="0">
                <a:latin typeface="Candara" pitchFamily="34" charset="0"/>
              </a:rPr>
              <a:t>ul</a:t>
            </a:r>
            <a:r>
              <a:rPr lang="en-US" sz="2400" dirty="0" smtClean="0">
                <a:latin typeface="Candara" pitchFamily="34" charset="0"/>
              </a:rPr>
              <a:t>&gt;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	</a:t>
            </a:r>
            <a:r>
              <a:rPr lang="it-IT" sz="2400" dirty="0">
                <a:solidFill>
                  <a:srgbClr val="FF0000"/>
                </a:solidFill>
                <a:latin typeface="Candara" pitchFamily="34" charset="0"/>
              </a:rPr>
              <a:t>&lt;li&gt;Ligne 1&lt;/li&gt; </a:t>
            </a:r>
            <a:endParaRPr lang="it-IT" sz="2400" dirty="0" smtClean="0">
              <a:solidFill>
                <a:srgbClr val="FF0000"/>
              </a:solidFill>
              <a:latin typeface="Candara" pitchFamily="34" charset="0"/>
            </a:endParaRP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&lt;/</a:t>
            </a:r>
            <a:r>
              <a:rPr lang="en-US" sz="2400" dirty="0" err="1" smtClean="0">
                <a:latin typeface="Candara" pitchFamily="34" charset="0"/>
              </a:rPr>
              <a:t>ul</a:t>
            </a:r>
            <a:r>
              <a:rPr lang="en-US" sz="2400" dirty="0" smtClean="0">
                <a:latin typeface="Candara" pitchFamily="34" charset="0"/>
              </a:rPr>
              <a:t>&gt;</a:t>
            </a:r>
          </a:p>
          <a:p>
            <a:r>
              <a:rPr lang="en-US" sz="2400" dirty="0" smtClean="0">
                <a:latin typeface="Candara" pitchFamily="34" charset="0"/>
              </a:rPr>
              <a:t>		&lt;</a:t>
            </a:r>
            <a:r>
              <a:rPr lang="en-US" sz="2400" dirty="0" err="1" smtClean="0">
                <a:latin typeface="Candara" pitchFamily="34" charset="0"/>
              </a:rPr>
              <a:t>ul</a:t>
            </a:r>
            <a:r>
              <a:rPr lang="en-US" sz="2400" dirty="0" smtClean="0">
                <a:latin typeface="Candara" pitchFamily="34" charset="0"/>
              </a:rPr>
              <a:t>&gt;</a:t>
            </a:r>
          </a:p>
          <a:p>
            <a:r>
              <a:rPr lang="en-US" sz="2400" dirty="0" smtClean="0">
                <a:latin typeface="Candara" pitchFamily="34" charset="0"/>
              </a:rPr>
              <a:t>			</a:t>
            </a:r>
            <a:r>
              <a:rPr lang="it-IT" sz="2400" dirty="0">
                <a:latin typeface="Candara" pitchFamily="34" charset="0"/>
              </a:rPr>
              <a:t>&lt;li&gt;Ligne 1&lt;/li&gt; </a:t>
            </a:r>
          </a:p>
          <a:p>
            <a:r>
              <a:rPr lang="it-IT" sz="2400" dirty="0" smtClean="0">
                <a:latin typeface="Candara" pitchFamily="34" charset="0"/>
              </a:rPr>
              <a:t>			&lt;li&gt;Ligne 2&lt;/li&gt; </a:t>
            </a:r>
          </a:p>
          <a:p>
            <a:r>
              <a:rPr lang="en-US" sz="2400" dirty="0" smtClean="0">
                <a:latin typeface="Candara" pitchFamily="34" charset="0"/>
              </a:rPr>
              <a:t>		&lt;/</a:t>
            </a:r>
            <a:r>
              <a:rPr lang="en-US" sz="2400" dirty="0" err="1" smtClean="0">
                <a:latin typeface="Candara" pitchFamily="34" charset="0"/>
              </a:rPr>
              <a:t>ul</a:t>
            </a:r>
            <a:r>
              <a:rPr lang="en-US" sz="2400" dirty="0" smtClean="0">
                <a:latin typeface="Candara" pitchFamily="34" charset="0"/>
              </a:rPr>
              <a:t>&gt;</a:t>
            </a:r>
          </a:p>
          <a:p>
            <a:endParaRPr lang="en-US" sz="2400" dirty="0" smtClean="0">
              <a:latin typeface="Candara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3568" y="4908211"/>
            <a:ext cx="8004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err="1" smtClean="0">
                <a:latin typeface="Candara" pitchFamily="34" charset="0"/>
              </a:rPr>
              <a:t>var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smtClean="0">
                <a:latin typeface="Candara" pitchFamily="34" charset="0"/>
              </a:rPr>
              <a:t>li= </a:t>
            </a:r>
            <a:r>
              <a:rPr lang="en-US" sz="2400" dirty="0" smtClean="0">
                <a:latin typeface="Candara" pitchFamily="34" charset="0"/>
              </a:rPr>
              <a:t>$("</a:t>
            </a:r>
            <a:r>
              <a:rPr lang="en-US" sz="2400" dirty="0" err="1" smtClean="0">
                <a:latin typeface="Candara" pitchFamily="34" charset="0"/>
              </a:rPr>
              <a:t>li:only-child</a:t>
            </a:r>
            <a:r>
              <a:rPr lang="en-US" sz="2400" dirty="0" smtClean="0">
                <a:latin typeface="Candara" pitchFamily="34" charset="0"/>
              </a:rPr>
              <a:t>"); 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Autres pseudo classes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52557" y="2204864"/>
            <a:ext cx="8004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latin typeface="Candara" pitchFamily="34" charset="0"/>
              </a:rPr>
              <a:t>Gestion</a:t>
            </a:r>
            <a:r>
              <a:rPr lang="en-US" sz="2400" u="sng" dirty="0" smtClean="0">
                <a:latin typeface="Candara" pitchFamily="34" charset="0"/>
              </a:rPr>
              <a:t> des </a:t>
            </a:r>
            <a:r>
              <a:rPr lang="en-US" sz="2400" u="sng" dirty="0" err="1" smtClean="0">
                <a:latin typeface="Candara" pitchFamily="34" charset="0"/>
              </a:rPr>
              <a:t>formulaires</a:t>
            </a:r>
            <a:endParaRPr lang="en-US" sz="2400" u="sng" dirty="0">
              <a:latin typeface="Candara" pitchFamily="34" charset="0"/>
            </a:endParaRPr>
          </a:p>
          <a:p>
            <a:r>
              <a:rPr lang="en-US" sz="2400" dirty="0">
                <a:latin typeface="Candara" pitchFamily="34" charset="0"/>
              </a:rPr>
              <a:t>:checkbox, :</a:t>
            </a:r>
            <a:r>
              <a:rPr lang="en-US" sz="2400" dirty="0" smtClean="0">
                <a:latin typeface="Candara" pitchFamily="34" charset="0"/>
              </a:rPr>
              <a:t>checked, </a:t>
            </a:r>
            <a:r>
              <a:rPr lang="en-US" sz="2400" dirty="0">
                <a:latin typeface="Candara" pitchFamily="34" charset="0"/>
              </a:rPr>
              <a:t>:</a:t>
            </a:r>
            <a:r>
              <a:rPr lang="en-US" sz="2400" dirty="0" smtClean="0">
                <a:latin typeface="Candara" pitchFamily="34" charset="0"/>
              </a:rPr>
              <a:t>hidden, </a:t>
            </a:r>
            <a:r>
              <a:rPr lang="en-US" sz="2400" dirty="0">
                <a:latin typeface="Candara" pitchFamily="34" charset="0"/>
              </a:rPr>
              <a:t>:</a:t>
            </a:r>
            <a:r>
              <a:rPr lang="en-US" sz="2400" dirty="0" smtClean="0">
                <a:latin typeface="Candara" pitchFamily="34" charset="0"/>
              </a:rPr>
              <a:t>radio, </a:t>
            </a:r>
            <a:r>
              <a:rPr lang="en-US" sz="2400" dirty="0">
                <a:latin typeface="Candara" pitchFamily="34" charset="0"/>
              </a:rPr>
              <a:t>:</a:t>
            </a:r>
            <a:r>
              <a:rPr lang="en-US" sz="2400" dirty="0" smtClean="0">
                <a:latin typeface="Candara" pitchFamily="34" charset="0"/>
              </a:rPr>
              <a:t>submit, </a:t>
            </a:r>
            <a:r>
              <a:rPr lang="en-US" sz="2400" dirty="0">
                <a:latin typeface="Candara" pitchFamily="34" charset="0"/>
              </a:rPr>
              <a:t>:</a:t>
            </a:r>
            <a:r>
              <a:rPr lang="en-US" sz="2400" dirty="0" smtClean="0">
                <a:latin typeface="Candara" pitchFamily="34" charset="0"/>
              </a:rPr>
              <a:t>selected, </a:t>
            </a:r>
            <a:r>
              <a:rPr lang="en-US" sz="2400" dirty="0">
                <a:latin typeface="Candara" pitchFamily="34" charset="0"/>
              </a:rPr>
              <a:t>:</a:t>
            </a:r>
            <a:r>
              <a:rPr lang="en-US" sz="2400" dirty="0" smtClean="0">
                <a:latin typeface="Candara" pitchFamily="34" charset="0"/>
              </a:rPr>
              <a:t>enabled, :disabled, :focus, :file</a:t>
            </a:r>
          </a:p>
          <a:p>
            <a:endParaRPr lang="en-US" sz="2400" dirty="0">
              <a:latin typeface="Candara" pitchFamily="34" charset="0"/>
            </a:endParaRPr>
          </a:p>
          <a:p>
            <a:r>
              <a:rPr lang="en-US" sz="2400" u="sng" dirty="0" err="1" smtClean="0">
                <a:latin typeface="Candara" pitchFamily="34" charset="0"/>
              </a:rPr>
              <a:t>Utilisation</a:t>
            </a:r>
            <a:r>
              <a:rPr lang="en-US" sz="2400" u="sng" dirty="0" smtClean="0">
                <a:latin typeface="Candara" pitchFamily="34" charset="0"/>
              </a:rPr>
              <a:t> de </a:t>
            </a:r>
            <a:r>
              <a:rPr lang="en-US" sz="2400" u="sng" dirty="0" err="1" smtClean="0">
                <a:latin typeface="Candara" pitchFamily="34" charset="0"/>
              </a:rPr>
              <a:t>l'index</a:t>
            </a:r>
            <a:r>
              <a:rPr lang="en-US" sz="2400" u="sng" dirty="0" smtClean="0">
                <a:latin typeface="Candara" pitchFamily="34" charset="0"/>
              </a:rPr>
              <a:t> de position</a:t>
            </a:r>
          </a:p>
          <a:p>
            <a:r>
              <a:rPr lang="en-US" sz="2400" dirty="0" smtClean="0">
                <a:latin typeface="Candara" pitchFamily="34" charset="0"/>
              </a:rPr>
              <a:t>:</a:t>
            </a:r>
            <a:r>
              <a:rPr lang="en-US" sz="2400" dirty="0" err="1" smtClean="0">
                <a:latin typeface="Candara" pitchFamily="34" charset="0"/>
              </a:rPr>
              <a:t>eq</a:t>
            </a:r>
            <a:r>
              <a:rPr lang="en-US" sz="2400" dirty="0" smtClean="0">
                <a:latin typeface="Candara" pitchFamily="34" charset="0"/>
              </a:rPr>
              <a:t>, :</a:t>
            </a:r>
            <a:r>
              <a:rPr lang="en-US" sz="2400" dirty="0" err="1" smtClean="0">
                <a:latin typeface="Candara" pitchFamily="34" charset="0"/>
              </a:rPr>
              <a:t>gt</a:t>
            </a:r>
            <a:r>
              <a:rPr lang="en-US" sz="2400" dirty="0" smtClean="0">
                <a:latin typeface="Candara" pitchFamily="34" charset="0"/>
              </a:rPr>
              <a:t>, :</a:t>
            </a:r>
            <a:r>
              <a:rPr lang="en-US" sz="2400" dirty="0" err="1" smtClean="0">
                <a:latin typeface="Candara" pitchFamily="34" charset="0"/>
              </a:rPr>
              <a:t>lt</a:t>
            </a:r>
            <a:endParaRPr lang="en-US" sz="2400" dirty="0" smtClean="0">
              <a:latin typeface="Candara" pitchFamily="34" charset="0"/>
            </a:endParaRPr>
          </a:p>
          <a:p>
            <a:endParaRPr lang="en-US" sz="2400" u="sng" dirty="0" smtClean="0">
              <a:latin typeface="Candara" pitchFamily="34" charset="0"/>
            </a:endParaRPr>
          </a:p>
          <a:p>
            <a:r>
              <a:rPr lang="en-US" sz="2400" u="sng" dirty="0" err="1" smtClean="0">
                <a:latin typeface="Candara" pitchFamily="34" charset="0"/>
              </a:rPr>
              <a:t>Autres</a:t>
            </a:r>
            <a:r>
              <a:rPr lang="en-US" sz="2400" u="sng" dirty="0" smtClean="0">
                <a:latin typeface="Candara" pitchFamily="34" charset="0"/>
              </a:rPr>
              <a:t> selectors</a:t>
            </a:r>
            <a:endParaRPr lang="en-US" sz="2400" u="sng" dirty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:header, :not, :contains, :empty, :parent, :has, :visible</a:t>
            </a:r>
            <a:endParaRPr lang="en-US" sz="2400" dirty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err="1" smtClean="0"/>
              <a:t>Selectors</a:t>
            </a:r>
            <a:r>
              <a:rPr lang="fr-FR" sz="4400" dirty="0" smtClean="0"/>
              <a:t> (autres syntaxes)</a:t>
            </a:r>
            <a:endParaRPr lang="fr-FR" sz="4400" dirty="0"/>
          </a:p>
        </p:txBody>
      </p:sp>
      <p:sp>
        <p:nvSpPr>
          <p:cNvPr id="5" name="ZoneTexte 4"/>
          <p:cNvSpPr txBox="1"/>
          <p:nvPr/>
        </p:nvSpPr>
        <p:spPr>
          <a:xfrm>
            <a:off x="552557" y="2204864"/>
            <a:ext cx="8004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a[</a:t>
            </a:r>
            <a:r>
              <a:rPr lang="fr-FR" sz="2400" dirty="0" err="1" smtClean="0">
                <a:latin typeface="Candara" pitchFamily="34" charset="0"/>
              </a:rPr>
              <a:t>rel</a:t>
            </a:r>
            <a:r>
              <a:rPr lang="fr-FR" sz="2400" dirty="0" smtClean="0">
                <a:latin typeface="Candara" pitchFamily="34" charset="0"/>
              </a:rPr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a[</a:t>
            </a:r>
            <a:r>
              <a:rPr lang="fr-FR" sz="2400" dirty="0" err="1" smtClean="0">
                <a:latin typeface="Candara" pitchFamily="34" charset="0"/>
              </a:rPr>
              <a:t>rel</a:t>
            </a:r>
            <a:r>
              <a:rPr lang="fr-FR" sz="2400" dirty="0" smtClean="0">
                <a:latin typeface="Candara" pitchFamily="34" charset="0"/>
              </a:rPr>
              <a:t>="</a:t>
            </a:r>
            <a:r>
              <a:rPr lang="fr-FR" sz="2400" dirty="0" err="1" smtClean="0">
                <a:latin typeface="Candara" pitchFamily="34" charset="0"/>
              </a:rPr>
              <a:t>friend</a:t>
            </a:r>
            <a:r>
              <a:rPr lang="fr-FR" sz="2400" dirty="0" smtClean="0">
                <a:latin typeface="Candara" pitchFamily="34" charset="0"/>
              </a:rPr>
              <a:t>"]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a[</a:t>
            </a:r>
            <a:r>
              <a:rPr lang="fr-FR" sz="2400" dirty="0" err="1" smtClean="0">
                <a:latin typeface="Candara" pitchFamily="34" charset="0"/>
              </a:rPr>
              <a:t>rel</a:t>
            </a:r>
            <a:r>
              <a:rPr lang="fr-FR" sz="2400" dirty="0" smtClean="0">
                <a:latin typeface="Candara" pitchFamily="34" charset="0"/>
              </a:rPr>
              <a:t>$="</a:t>
            </a:r>
            <a:r>
              <a:rPr lang="fr-FR" sz="2400" dirty="0" err="1">
                <a:latin typeface="Candara" pitchFamily="34" charset="0"/>
              </a:rPr>
              <a:t>friend</a:t>
            </a:r>
            <a:r>
              <a:rPr lang="fr-FR" sz="2400" dirty="0" smtClean="0">
                <a:latin typeface="Candara" pitchFamily="34" charset="0"/>
              </a:rPr>
              <a:t>"]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a[</a:t>
            </a:r>
            <a:r>
              <a:rPr lang="fr-FR" sz="2400" dirty="0" err="1" smtClean="0">
                <a:latin typeface="Candara" pitchFamily="34" charset="0"/>
              </a:rPr>
              <a:t>rel</a:t>
            </a:r>
            <a:r>
              <a:rPr lang="fr-FR" sz="2400" dirty="0" smtClean="0">
                <a:latin typeface="Candara" pitchFamily="34" charset="0"/>
              </a:rPr>
              <a:t>!="</a:t>
            </a:r>
            <a:r>
              <a:rPr lang="fr-FR" sz="2400" dirty="0" err="1">
                <a:latin typeface="Candara" pitchFamily="34" charset="0"/>
              </a:rPr>
              <a:t>friend</a:t>
            </a:r>
            <a:r>
              <a:rPr lang="fr-FR" sz="2400" dirty="0" smtClean="0">
                <a:latin typeface="Candara" pitchFamily="34" charset="0"/>
              </a:rPr>
              <a:t>"]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a[</a:t>
            </a:r>
            <a:r>
              <a:rPr lang="fr-FR" sz="2400" dirty="0" err="1" smtClean="0">
                <a:latin typeface="Candara" pitchFamily="34" charset="0"/>
              </a:rPr>
              <a:t>href</a:t>
            </a:r>
            <a:r>
              <a:rPr lang="fr-FR" sz="2400" dirty="0" smtClean="0">
                <a:latin typeface="Candara" pitchFamily="34" charset="0"/>
              </a:rPr>
              <a:t>^="http"]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>
                <a:latin typeface="Candara" pitchFamily="34" charset="0"/>
              </a:rPr>
              <a:t>a[</a:t>
            </a:r>
            <a:r>
              <a:rPr lang="fr-FR" sz="2400" dirty="0" err="1">
                <a:latin typeface="Candara" pitchFamily="34" charset="0"/>
              </a:rPr>
              <a:t>rel</a:t>
            </a:r>
            <a:r>
              <a:rPr lang="fr-FR" sz="2400" dirty="0">
                <a:latin typeface="Candara" pitchFamily="34" charset="0"/>
              </a:rPr>
              <a:t>!="</a:t>
            </a:r>
            <a:r>
              <a:rPr lang="fr-FR" sz="2400" dirty="0" err="1">
                <a:latin typeface="Candara" pitchFamily="34" charset="0"/>
              </a:rPr>
              <a:t>friend</a:t>
            </a:r>
            <a:r>
              <a:rPr lang="fr-FR" sz="2400" dirty="0" smtClean="0">
                <a:latin typeface="Candara" pitchFamily="34" charset="0"/>
              </a:rPr>
              <a:t>"]</a:t>
            </a:r>
            <a:r>
              <a:rPr lang="fr-FR" sz="2400" dirty="0">
                <a:latin typeface="Candara" pitchFamily="34" charset="0"/>
              </a:rPr>
              <a:t> [</a:t>
            </a:r>
            <a:r>
              <a:rPr lang="fr-FR" sz="2400" dirty="0" err="1">
                <a:latin typeface="Candara" pitchFamily="34" charset="0"/>
              </a:rPr>
              <a:t>href</a:t>
            </a:r>
            <a:r>
              <a:rPr lang="fr-FR" sz="2400" dirty="0">
                <a:latin typeface="Candara" pitchFamily="34" charset="0"/>
              </a:rPr>
              <a:t>^="http"]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li#current</a:t>
            </a:r>
            <a:r>
              <a:rPr lang="fr-FR" sz="2400" dirty="0" smtClean="0">
                <a:latin typeface="Candara" pitchFamily="34" charset="0"/>
              </a:rPr>
              <a:t> ~ li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>
                <a:latin typeface="Candara" pitchFamily="34" charset="0"/>
              </a:rPr>
              <a:t>#</a:t>
            </a:r>
            <a:r>
              <a:rPr lang="fr-FR" sz="2400" dirty="0" err="1">
                <a:latin typeface="Candara" pitchFamily="34" charset="0"/>
              </a:rPr>
              <a:t>prev</a:t>
            </a:r>
            <a:r>
              <a:rPr lang="fr-FR" sz="2400" dirty="0">
                <a:latin typeface="Candara" pitchFamily="34" charset="0"/>
              </a:rPr>
              <a:t> + </a:t>
            </a:r>
            <a:r>
              <a:rPr lang="fr-FR" sz="2400" dirty="0" smtClean="0">
                <a:latin typeface="Candara" pitchFamily="34" charset="0"/>
              </a:rPr>
              <a:t>div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#box &gt; p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791073"/>
            <a:ext cx="7543800" cy="1213991"/>
          </a:xfrm>
        </p:spPr>
        <p:txBody>
          <a:bodyPr>
            <a:normAutofit/>
          </a:bodyPr>
          <a:lstStyle/>
          <a:p>
            <a:r>
              <a:rPr lang="fr-FR" sz="6000" dirty="0" smtClean="0"/>
              <a:t>Quelques Notions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9826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179512" y="3501008"/>
            <a:ext cx="7992888" cy="27363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Callbacks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6442" y="3161000"/>
            <a:ext cx="8004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4000" dirty="0" smtClean="0">
                <a:latin typeface="Candara" pitchFamily="34" charset="0"/>
              </a:rPr>
              <a:t>$("a").on("click", function(e){</a:t>
            </a:r>
          </a:p>
          <a:p>
            <a:r>
              <a:rPr lang="en-US" sz="4000" dirty="0" smtClean="0">
                <a:latin typeface="Candara" pitchFamily="34" charset="0"/>
              </a:rPr>
              <a:t>      </a:t>
            </a:r>
            <a:r>
              <a:rPr lang="en-US" sz="4000" dirty="0" err="1" smtClean="0">
                <a:latin typeface="Candara" pitchFamily="34" charset="0"/>
              </a:rPr>
              <a:t>var</a:t>
            </a:r>
            <a:r>
              <a:rPr lang="en-US" sz="4000" dirty="0" smtClean="0">
                <a:latin typeface="Candara" pitchFamily="34" charset="0"/>
              </a:rPr>
              <a:t> element = $(this);</a:t>
            </a:r>
          </a:p>
          <a:p>
            <a:r>
              <a:rPr lang="en-US" sz="4000" dirty="0">
                <a:latin typeface="Candara" pitchFamily="34" charset="0"/>
              </a:rPr>
              <a:t>}</a:t>
            </a:r>
            <a:endParaRPr lang="en-US" sz="40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2557" y="2204864"/>
            <a:ext cx="800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Fonction passée en paramètre d'une autre fonction.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Sera exécutée lorsqu'une première fonction est finie.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4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179512" y="4077072"/>
            <a:ext cx="7992888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Parcourir les éléments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35927" y="3501008"/>
            <a:ext cx="8004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4000" dirty="0" smtClean="0">
                <a:latin typeface="Candara" pitchFamily="34" charset="0"/>
              </a:rPr>
              <a:t>$("div").each(function(index){</a:t>
            </a:r>
          </a:p>
          <a:p>
            <a:r>
              <a:rPr lang="en-US" sz="4000" dirty="0" smtClean="0">
                <a:latin typeface="Candara" pitchFamily="34" charset="0"/>
              </a:rPr>
              <a:t>	//</a:t>
            </a:r>
            <a:r>
              <a:rPr lang="en-US" sz="4000" dirty="0" err="1" smtClean="0">
                <a:latin typeface="Candara" pitchFamily="34" charset="0"/>
              </a:rPr>
              <a:t>Votre</a:t>
            </a:r>
            <a:r>
              <a:rPr lang="en-US" sz="4000" dirty="0" smtClean="0">
                <a:latin typeface="Candara" pitchFamily="34" charset="0"/>
              </a:rPr>
              <a:t> code </a:t>
            </a:r>
            <a:r>
              <a:rPr lang="en-US" sz="4000" dirty="0" err="1" smtClean="0">
                <a:latin typeface="Candara" pitchFamily="34" charset="0"/>
              </a:rPr>
              <a:t>jQuery</a:t>
            </a:r>
            <a:endParaRPr lang="en-US" sz="4000" dirty="0" smtClean="0">
              <a:latin typeface="Candara" pitchFamily="34" charset="0"/>
            </a:endParaRPr>
          </a:p>
          <a:p>
            <a:r>
              <a:rPr lang="en-US" sz="4000" dirty="0" smtClean="0">
                <a:latin typeface="Candara" pitchFamily="34" charset="0"/>
              </a:rPr>
              <a:t>})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2557" y="2204864"/>
            <a:ext cx="800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Utilisation de la méthode </a:t>
            </a:r>
            <a:r>
              <a:rPr lang="fr-FR" sz="2400" dirty="0" err="1" smtClean="0">
                <a:latin typeface="Candara" pitchFamily="34" charset="0"/>
              </a:rPr>
              <a:t>each</a:t>
            </a:r>
            <a:r>
              <a:rPr lang="fr-FR" sz="2400" dirty="0" smtClean="0">
                <a:latin typeface="Candara" pitchFamily="34" charset="0"/>
              </a:rPr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Méthode prenant en paramètre une callback</a:t>
            </a:r>
          </a:p>
        </p:txBody>
      </p:sp>
    </p:spTree>
    <p:extLst>
      <p:ext uri="{BB962C8B-B14F-4D97-AF65-F5344CB8AC3E}">
        <p14:creationId xmlns:p14="http://schemas.microsoft.com/office/powerpoint/2010/main" val="1290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179512" y="4077072"/>
            <a:ext cx="7992888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Parcourir les éléments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35927" y="3501008"/>
            <a:ext cx="8004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4000" dirty="0" smtClean="0">
                <a:latin typeface="Candara" pitchFamily="34" charset="0"/>
              </a:rPr>
              <a:t>$("div").each(function(index){</a:t>
            </a:r>
          </a:p>
          <a:p>
            <a:r>
              <a:rPr lang="en-US" sz="4000" dirty="0" smtClean="0">
                <a:latin typeface="Candara" pitchFamily="34" charset="0"/>
              </a:rPr>
              <a:t>	element = $(this);</a:t>
            </a:r>
          </a:p>
          <a:p>
            <a:r>
              <a:rPr lang="en-US" sz="4000" dirty="0" smtClean="0">
                <a:latin typeface="Candara" pitchFamily="34" charset="0"/>
              </a:rPr>
              <a:t>})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2557" y="2204864"/>
            <a:ext cx="800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Utilisation de la méthode </a:t>
            </a:r>
            <a:r>
              <a:rPr lang="fr-FR" sz="2400" dirty="0" err="1" smtClean="0">
                <a:latin typeface="Candara" pitchFamily="34" charset="0"/>
              </a:rPr>
              <a:t>each</a:t>
            </a:r>
            <a:r>
              <a:rPr lang="fr-FR" sz="2400" dirty="0" smtClean="0">
                <a:latin typeface="Candara" pitchFamily="34" charset="0"/>
              </a:rPr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Méthode prenant en paramètre une callback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Dans la callback, récupération de l'élément courant grâce au mot clé </a:t>
            </a:r>
            <a:r>
              <a:rPr lang="fr-FR" sz="2400" b="1" dirty="0" err="1" smtClean="0">
                <a:latin typeface="Candara" pitchFamily="34" charset="0"/>
              </a:rPr>
              <a:t>this</a:t>
            </a:r>
            <a:r>
              <a:rPr lang="fr-FR" sz="2400" dirty="0" smtClean="0">
                <a:latin typeface="Candara" pitchFamily="34" charset="0"/>
              </a:rPr>
              <a:t>.</a:t>
            </a:r>
            <a:endParaRPr lang="fr-FR" sz="2400" b="1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179512" y="4077072"/>
            <a:ext cx="7992888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méthodes chaînées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35927" y="3501008"/>
            <a:ext cx="800426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4000" dirty="0" smtClean="0">
                <a:latin typeface="Candara" pitchFamily="34" charset="0"/>
              </a:rPr>
              <a:t>$("div").</a:t>
            </a:r>
            <a:r>
              <a:rPr lang="en-US" sz="4000" dirty="0" err="1" smtClean="0">
                <a:latin typeface="Candara" pitchFamily="34" charset="0"/>
              </a:rPr>
              <a:t>css</a:t>
            </a:r>
            <a:r>
              <a:rPr lang="en-US" sz="4000" dirty="0" smtClean="0">
                <a:latin typeface="Candara" pitchFamily="34" charset="0"/>
              </a:rPr>
              <a:t>("top", "3px").</a:t>
            </a:r>
            <a:r>
              <a:rPr lang="en-US" sz="4000" dirty="0" err="1" smtClean="0">
                <a:latin typeface="Candara" pitchFamily="34" charset="0"/>
              </a:rPr>
              <a:t>fadeIn</a:t>
            </a:r>
            <a:r>
              <a:rPr lang="en-US" sz="4000" dirty="0" smtClean="0">
                <a:latin typeface="Candara" pitchFamily="34" charset="0"/>
              </a:rPr>
              <a:t>();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2557" y="2204864"/>
            <a:ext cx="8004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La </a:t>
            </a:r>
            <a:r>
              <a:rPr lang="fr-FR" sz="2400" dirty="0" err="1" smtClean="0">
                <a:latin typeface="Candara" pitchFamily="34" charset="0"/>
              </a:rPr>
              <a:t>plupat</a:t>
            </a:r>
            <a:r>
              <a:rPr lang="fr-FR" sz="2400" dirty="0" smtClean="0">
                <a:latin typeface="Candara" pitchFamily="34" charset="0"/>
              </a:rPr>
              <a:t> des méthodes </a:t>
            </a:r>
            <a:r>
              <a:rPr lang="fr-FR" sz="2400" dirty="0" err="1" smtClean="0">
                <a:latin typeface="Candara" pitchFamily="34" charset="0"/>
              </a:rPr>
              <a:t>jQuery</a:t>
            </a:r>
            <a:r>
              <a:rPr lang="fr-FR" sz="2400" dirty="0" smtClean="0">
                <a:latin typeface="Candara" pitchFamily="34" charset="0"/>
              </a:rPr>
              <a:t> retournent un objet </a:t>
            </a:r>
            <a:r>
              <a:rPr lang="fr-FR" sz="2400" dirty="0" err="1" smtClean="0">
                <a:latin typeface="Candara" pitchFamily="34" charset="0"/>
              </a:rPr>
              <a:t>jQuery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Possibilité de chaîner l'appel des méthodes</a:t>
            </a:r>
          </a:p>
        </p:txBody>
      </p:sp>
    </p:spTree>
    <p:extLst>
      <p:ext uri="{BB962C8B-B14F-4D97-AF65-F5344CB8AC3E}">
        <p14:creationId xmlns:p14="http://schemas.microsoft.com/office/powerpoint/2010/main" val="11735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179512" y="2204864"/>
            <a:ext cx="7992888" cy="30243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méthodes chaînées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35926" y="2247272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$("h1").hide()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.html("Hello </a:t>
            </a:r>
            <a:r>
              <a:rPr lang="en-US" sz="2400" dirty="0" err="1" smtClean="0">
                <a:latin typeface="Candara" pitchFamily="34" charset="0"/>
              </a:rPr>
              <a:t>jQuery</a:t>
            </a:r>
            <a:r>
              <a:rPr lang="en-US" sz="2400" dirty="0" smtClean="0">
                <a:latin typeface="Candara" pitchFamily="34" charset="0"/>
              </a:rPr>
              <a:t>!")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.</a:t>
            </a:r>
            <a:r>
              <a:rPr lang="en-US" sz="2400" dirty="0" err="1" smtClean="0">
                <a:latin typeface="Candara" pitchFamily="34" charset="0"/>
              </a:rPr>
              <a:t>css</a:t>
            </a:r>
            <a:r>
              <a:rPr lang="en-US" sz="2400" dirty="0" smtClean="0">
                <a:latin typeface="Candara" pitchFamily="34" charset="0"/>
              </a:rPr>
              <a:t>({"font-size" : "100px"})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.</a:t>
            </a:r>
            <a:r>
              <a:rPr lang="en-US" sz="2400" dirty="0" err="1" smtClean="0">
                <a:latin typeface="Candara" pitchFamily="34" charset="0"/>
              </a:rPr>
              <a:t>slideDown</a:t>
            </a:r>
            <a:r>
              <a:rPr lang="en-US" sz="2400" dirty="0" smtClean="0">
                <a:latin typeface="Candara" pitchFamily="34" charset="0"/>
              </a:rPr>
              <a:t>();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7200" dirty="0" err="1" smtClean="0"/>
              <a:t>Stack</a:t>
            </a:r>
            <a:r>
              <a:rPr lang="fr-FR" sz="7200" dirty="0" smtClean="0"/>
              <a:t> WEB</a:t>
            </a:r>
            <a:endParaRPr lang="fr-FR" sz="7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11560" y="5229200"/>
            <a:ext cx="7344816" cy="144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11560" y="1844824"/>
            <a:ext cx="7344816" cy="30243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11560" y="523887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Serveur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4823" y="198884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Client</a:t>
            </a:r>
            <a:endParaRPr lang="fr-FR" dirty="0"/>
          </a:p>
        </p:txBody>
      </p:sp>
      <p:pic>
        <p:nvPicPr>
          <p:cNvPr id="1026" name="Picture 2" descr="http://drupal.org/files/project-images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362469"/>
            <a:ext cx="2304256" cy="121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ivehacking.com/web/wp-content/uploads/2012/08/J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07" y="5323475"/>
            <a:ext cx="1251609" cy="125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6/6e/HTML5-logo.svg/200px-HTML5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68" y="240449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-webpagesthatsuck.com/j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7020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drupal.org/files/images/coffeescrip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205" y="3238266"/>
            <a:ext cx="2143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.i.com.com/cnwk.1d/i/tim/2011/11/23/Dart_logo_270x27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768" y="3583284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rtur.net/blog/image.axd?picture=2011%2F12%2Fcs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08" y="2450505"/>
            <a:ext cx="1394903" cy="139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upload.wikimedia.org/wikipedia/en/c/cb/Sass_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085" y="2906350"/>
            <a:ext cx="1039485" cy="114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moduscreate.com/wp-content/uploads/2012/01/less-css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68880"/>
            <a:ext cx="1905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2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791073"/>
            <a:ext cx="7543800" cy="1213991"/>
          </a:xfrm>
        </p:spPr>
        <p:txBody>
          <a:bodyPr>
            <a:normAutofit/>
          </a:bodyPr>
          <a:lstStyle/>
          <a:p>
            <a:r>
              <a:rPr lang="fr-FR" sz="6000" dirty="0" smtClean="0"/>
              <a:t>Les méthodes </a:t>
            </a:r>
            <a:r>
              <a:rPr lang="fr-FR" sz="6000" dirty="0" err="1" smtClean="0"/>
              <a:t>jQuery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8587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méthodes </a:t>
            </a:r>
            <a:r>
              <a:rPr lang="fr-FR" sz="4400" dirty="0" err="1" smtClean="0"/>
              <a:t>jQuery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52557" y="2204864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Ordonnancer</a:t>
            </a:r>
            <a:r>
              <a:rPr lang="en-US" sz="2400" dirty="0" smtClean="0">
                <a:latin typeface="Candara" pitchFamily="34" charset="0"/>
              </a:rPr>
              <a:t> des </a:t>
            </a:r>
            <a:r>
              <a:rPr lang="en-US" sz="2400" dirty="0" err="1" smtClean="0">
                <a:latin typeface="Candara" pitchFamily="34" charset="0"/>
              </a:rPr>
              <a:t>éléments</a:t>
            </a:r>
            <a:r>
              <a:rPr lang="en-US" sz="2400" dirty="0" smtClean="0">
                <a:latin typeface="Candara" pitchFamily="34" charset="0"/>
              </a:rPr>
              <a:t> (append(), </a:t>
            </a:r>
            <a:r>
              <a:rPr lang="en-US" sz="2400" dirty="0" err="1" smtClean="0">
                <a:latin typeface="Candara" pitchFamily="34" charset="0"/>
              </a:rPr>
              <a:t>appendTo</a:t>
            </a:r>
            <a:r>
              <a:rPr lang="en-US" sz="2400" dirty="0" smtClean="0">
                <a:latin typeface="Candara" pitchFamily="34" charset="0"/>
              </a:rPr>
              <a:t>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Manipuler</a:t>
            </a:r>
            <a:r>
              <a:rPr lang="en-US" sz="2400" dirty="0" smtClean="0">
                <a:latin typeface="Candara" pitchFamily="34" charset="0"/>
              </a:rPr>
              <a:t> les </a:t>
            </a:r>
            <a:r>
              <a:rPr lang="en-US" sz="2400" dirty="0" err="1" smtClean="0">
                <a:latin typeface="Candara" pitchFamily="34" charset="0"/>
              </a:rPr>
              <a:t>attributs</a:t>
            </a:r>
            <a:r>
              <a:rPr lang="en-US" sz="2400" dirty="0" smtClean="0">
                <a:latin typeface="Candara" pitchFamily="34" charset="0"/>
              </a:rPr>
              <a:t> (</a:t>
            </a:r>
            <a:r>
              <a:rPr lang="en-US" sz="2400" dirty="0" err="1" smtClean="0">
                <a:latin typeface="Candara" pitchFamily="34" charset="0"/>
              </a:rPr>
              <a:t>css</a:t>
            </a:r>
            <a:r>
              <a:rPr lang="en-US" sz="2400" dirty="0" smtClean="0">
                <a:latin typeface="Candara" pitchFamily="34" charset="0"/>
              </a:rPr>
              <a:t>(), </a:t>
            </a:r>
            <a:r>
              <a:rPr lang="en-US" sz="2400" dirty="0" err="1" smtClean="0">
                <a:latin typeface="Candara" pitchFamily="34" charset="0"/>
              </a:rPr>
              <a:t>attr</a:t>
            </a:r>
            <a:r>
              <a:rPr lang="en-US" sz="2400" dirty="0" smtClean="0">
                <a:latin typeface="Candara" pitchFamily="34" charset="0"/>
              </a:rPr>
              <a:t>(), html()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ndara" pitchFamily="34" charset="0"/>
              </a:rPr>
              <a:t>Les </a:t>
            </a:r>
            <a:r>
              <a:rPr lang="en-US" sz="2400" dirty="0" err="1">
                <a:latin typeface="Candara" pitchFamily="34" charset="0"/>
              </a:rPr>
              <a:t>requêtes</a:t>
            </a:r>
            <a:r>
              <a:rPr lang="en-US" sz="2400" dirty="0">
                <a:latin typeface="Candara" pitchFamily="34" charset="0"/>
              </a:rPr>
              <a:t> AJAX (</a:t>
            </a:r>
            <a:r>
              <a:rPr lang="en-US" sz="2400" dirty="0" err="1">
                <a:latin typeface="Candara" pitchFamily="34" charset="0"/>
              </a:rPr>
              <a:t>ajax</a:t>
            </a:r>
            <a:r>
              <a:rPr lang="en-US" sz="2400" dirty="0">
                <a:latin typeface="Candara" pitchFamily="34" charset="0"/>
              </a:rPr>
              <a:t>(), get(), post() </a:t>
            </a:r>
            <a:r>
              <a:rPr lang="en-US" sz="2400" dirty="0" smtClean="0">
                <a:latin typeface="Candara" pitchFamily="34" charset="0"/>
              </a:rPr>
              <a:t>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Gérer</a:t>
            </a:r>
            <a:r>
              <a:rPr lang="en-US" sz="2400" dirty="0" smtClean="0">
                <a:latin typeface="Candara" pitchFamily="34" charset="0"/>
              </a:rPr>
              <a:t> les </a:t>
            </a:r>
            <a:r>
              <a:rPr lang="en-US" sz="2400" dirty="0" err="1" smtClean="0">
                <a:latin typeface="Candara" pitchFamily="34" charset="0"/>
              </a:rPr>
              <a:t>évènements</a:t>
            </a:r>
            <a:r>
              <a:rPr lang="en-US" sz="2400" dirty="0" smtClean="0">
                <a:latin typeface="Candara" pitchFamily="34" charset="0"/>
              </a:rPr>
              <a:t> (bind(), trigger(), live()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Utiliser</a:t>
            </a:r>
            <a:r>
              <a:rPr lang="en-US" sz="2400" dirty="0" smtClean="0">
                <a:latin typeface="Candara" pitchFamily="34" charset="0"/>
              </a:rPr>
              <a:t> des </a:t>
            </a:r>
            <a:r>
              <a:rPr lang="en-US" sz="2400" dirty="0" err="1" smtClean="0">
                <a:latin typeface="Candara" pitchFamily="34" charset="0"/>
              </a:rPr>
              <a:t>effets</a:t>
            </a:r>
            <a:r>
              <a:rPr lang="en-US" sz="2400" dirty="0" smtClean="0">
                <a:latin typeface="Candara" pitchFamily="34" charset="0"/>
              </a:rPr>
              <a:t> (show(), </a:t>
            </a:r>
            <a:r>
              <a:rPr lang="en-US" sz="2400" dirty="0" err="1" smtClean="0">
                <a:latin typeface="Candara" pitchFamily="34" charset="0"/>
              </a:rPr>
              <a:t>fadeIn</a:t>
            </a:r>
            <a:r>
              <a:rPr lang="en-US" sz="2400" dirty="0" smtClean="0">
                <a:latin typeface="Candara" pitchFamily="34" charset="0"/>
              </a:rPr>
              <a:t>(), </a:t>
            </a:r>
            <a:r>
              <a:rPr lang="en-US" sz="2400" dirty="0" err="1" smtClean="0">
                <a:latin typeface="Candara" pitchFamily="34" charset="0"/>
              </a:rPr>
              <a:t>fadeOut</a:t>
            </a:r>
            <a:r>
              <a:rPr lang="en-US" sz="2400" dirty="0" smtClean="0">
                <a:latin typeface="Candara" pitchFamily="34" charset="0"/>
              </a:rPr>
              <a:t>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Traverser le DOM (find(), </a:t>
            </a:r>
            <a:r>
              <a:rPr lang="en-US" sz="2400" dirty="0" err="1" smtClean="0">
                <a:latin typeface="Candara" pitchFamily="34" charset="0"/>
              </a:rPr>
              <a:t>prevAll</a:t>
            </a:r>
            <a:r>
              <a:rPr lang="en-US" sz="2400" dirty="0" smtClean="0">
                <a:latin typeface="Candara" pitchFamily="34" charset="0"/>
              </a:rPr>
              <a:t>(), next() …)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4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méthodes </a:t>
            </a:r>
            <a:r>
              <a:rPr lang="fr-FR" sz="4400" dirty="0" err="1" smtClean="0"/>
              <a:t>jQuery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52557" y="2204864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Ordonnancer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des 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éléments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(append(), 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appendTo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Manipuler</a:t>
            </a:r>
            <a:r>
              <a:rPr lang="en-US" sz="2400" dirty="0" smtClean="0">
                <a:latin typeface="Candara" pitchFamily="34" charset="0"/>
              </a:rPr>
              <a:t> les </a:t>
            </a:r>
            <a:r>
              <a:rPr lang="en-US" sz="2400" dirty="0" err="1" smtClean="0">
                <a:latin typeface="Candara" pitchFamily="34" charset="0"/>
              </a:rPr>
              <a:t>attributs</a:t>
            </a:r>
            <a:r>
              <a:rPr lang="en-US" sz="2400" dirty="0" smtClean="0">
                <a:latin typeface="Candara" pitchFamily="34" charset="0"/>
              </a:rPr>
              <a:t> (</a:t>
            </a:r>
            <a:r>
              <a:rPr lang="en-US" sz="2400" dirty="0" err="1" smtClean="0">
                <a:latin typeface="Candara" pitchFamily="34" charset="0"/>
              </a:rPr>
              <a:t>css</a:t>
            </a:r>
            <a:r>
              <a:rPr lang="en-US" sz="2400" dirty="0" smtClean="0">
                <a:latin typeface="Candara" pitchFamily="34" charset="0"/>
              </a:rPr>
              <a:t>(), </a:t>
            </a:r>
            <a:r>
              <a:rPr lang="en-US" sz="2400" dirty="0" err="1" smtClean="0">
                <a:latin typeface="Candara" pitchFamily="34" charset="0"/>
              </a:rPr>
              <a:t>attr</a:t>
            </a:r>
            <a:r>
              <a:rPr lang="en-US" sz="2400" dirty="0" smtClean="0">
                <a:latin typeface="Candara" pitchFamily="34" charset="0"/>
              </a:rPr>
              <a:t>(), html()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ndara" pitchFamily="34" charset="0"/>
              </a:rPr>
              <a:t>Les </a:t>
            </a:r>
            <a:r>
              <a:rPr lang="en-US" sz="2400" dirty="0" err="1">
                <a:latin typeface="Candara" pitchFamily="34" charset="0"/>
              </a:rPr>
              <a:t>requêtes</a:t>
            </a:r>
            <a:r>
              <a:rPr lang="en-US" sz="2400" dirty="0">
                <a:latin typeface="Candara" pitchFamily="34" charset="0"/>
              </a:rPr>
              <a:t> AJAX (</a:t>
            </a:r>
            <a:r>
              <a:rPr lang="en-US" sz="2400" dirty="0" err="1">
                <a:latin typeface="Candara" pitchFamily="34" charset="0"/>
              </a:rPr>
              <a:t>ajax</a:t>
            </a:r>
            <a:r>
              <a:rPr lang="en-US" sz="2400" dirty="0">
                <a:latin typeface="Candara" pitchFamily="34" charset="0"/>
              </a:rPr>
              <a:t>(), get(), post() </a:t>
            </a:r>
            <a:r>
              <a:rPr lang="en-US" sz="2400" dirty="0" smtClean="0">
                <a:latin typeface="Candara" pitchFamily="34" charset="0"/>
              </a:rPr>
              <a:t>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Gérer</a:t>
            </a:r>
            <a:r>
              <a:rPr lang="en-US" sz="2400" dirty="0" smtClean="0">
                <a:latin typeface="Candara" pitchFamily="34" charset="0"/>
              </a:rPr>
              <a:t> les </a:t>
            </a:r>
            <a:r>
              <a:rPr lang="en-US" sz="2400" dirty="0" err="1" smtClean="0">
                <a:latin typeface="Candara" pitchFamily="34" charset="0"/>
              </a:rPr>
              <a:t>évènements</a:t>
            </a:r>
            <a:r>
              <a:rPr lang="en-US" sz="2400" dirty="0" smtClean="0">
                <a:latin typeface="Candara" pitchFamily="34" charset="0"/>
              </a:rPr>
              <a:t> (bind(), trigger(), live()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Utiliser</a:t>
            </a:r>
            <a:r>
              <a:rPr lang="en-US" sz="2400" dirty="0" smtClean="0">
                <a:latin typeface="Candara" pitchFamily="34" charset="0"/>
              </a:rPr>
              <a:t> des </a:t>
            </a:r>
            <a:r>
              <a:rPr lang="en-US" sz="2400" dirty="0" err="1" smtClean="0">
                <a:latin typeface="Candara" pitchFamily="34" charset="0"/>
              </a:rPr>
              <a:t>effets</a:t>
            </a:r>
            <a:r>
              <a:rPr lang="en-US" sz="2400" dirty="0" smtClean="0">
                <a:latin typeface="Candara" pitchFamily="34" charset="0"/>
              </a:rPr>
              <a:t> (show(), </a:t>
            </a:r>
            <a:r>
              <a:rPr lang="en-US" sz="2400" dirty="0" err="1" smtClean="0">
                <a:latin typeface="Candara" pitchFamily="34" charset="0"/>
              </a:rPr>
              <a:t>fadeIn</a:t>
            </a:r>
            <a:r>
              <a:rPr lang="en-US" sz="2400" dirty="0" smtClean="0">
                <a:latin typeface="Candara" pitchFamily="34" charset="0"/>
              </a:rPr>
              <a:t>(), </a:t>
            </a:r>
            <a:r>
              <a:rPr lang="en-US" sz="2400" dirty="0" err="1" smtClean="0">
                <a:latin typeface="Candara" pitchFamily="34" charset="0"/>
              </a:rPr>
              <a:t>fadeOut</a:t>
            </a:r>
            <a:r>
              <a:rPr lang="en-US" sz="2400" dirty="0" smtClean="0">
                <a:latin typeface="Candara" pitchFamily="34" charset="0"/>
              </a:rPr>
              <a:t>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Traverser le DOM (find(), </a:t>
            </a:r>
            <a:r>
              <a:rPr lang="en-US" sz="2400" dirty="0" err="1" smtClean="0">
                <a:latin typeface="Candara" pitchFamily="34" charset="0"/>
              </a:rPr>
              <a:t>prevAll</a:t>
            </a:r>
            <a:r>
              <a:rPr lang="en-US" sz="2400" dirty="0" smtClean="0">
                <a:latin typeface="Candara" pitchFamily="34" charset="0"/>
              </a:rPr>
              <a:t>(), next() …)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23528" y="4941168"/>
            <a:ext cx="7776864" cy="9122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323528" y="2150434"/>
            <a:ext cx="7776864" cy="2520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Ordonnancer des éléments</a:t>
            </a:r>
            <a:br>
              <a:rPr lang="fr-FR" sz="4400" dirty="0" smtClean="0"/>
            </a:br>
            <a:r>
              <a:rPr lang="fr-FR" sz="3100" dirty="0" smtClean="0"/>
              <a:t>(append et </a:t>
            </a:r>
            <a:r>
              <a:rPr lang="fr-FR" sz="3100" dirty="0" err="1" smtClean="0"/>
              <a:t>prepend</a:t>
            </a:r>
            <a:r>
              <a:rPr lang="fr-FR" sz="3100" dirty="0" smtClean="0"/>
              <a:t>)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204864"/>
            <a:ext cx="8004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&lt;body&gt;</a:t>
            </a:r>
          </a:p>
          <a:p>
            <a:pPr lvl="1"/>
            <a:r>
              <a:rPr lang="fr-FR" sz="2400" dirty="0" smtClean="0">
                <a:solidFill>
                  <a:srgbClr val="FF0000"/>
                </a:solidFill>
                <a:latin typeface="Candara" pitchFamily="34" charset="0"/>
              </a:rPr>
              <a:t>&lt;div&gt;</a:t>
            </a:r>
          </a:p>
          <a:p>
            <a:pPr lvl="1"/>
            <a:r>
              <a:rPr lang="fr-FR" sz="2400" dirty="0" smtClean="0">
                <a:solidFill>
                  <a:srgbClr val="FF0000"/>
                </a:solidFill>
                <a:latin typeface="Candara" pitchFamily="34" charset="0"/>
              </a:rPr>
              <a:t>	&lt;p&gt;Block1&lt;/p&gt;</a:t>
            </a:r>
          </a:p>
          <a:p>
            <a:pPr lvl="1"/>
            <a:r>
              <a:rPr lang="fr-FR" sz="2400" dirty="0" smtClean="0">
                <a:solidFill>
                  <a:srgbClr val="FF0000"/>
                </a:solidFill>
                <a:latin typeface="Candara" pitchFamily="34" charset="0"/>
              </a:rPr>
              <a:t>	&lt;p&gt;Block2&lt;/p&gt;</a:t>
            </a:r>
          </a:p>
          <a:p>
            <a:pPr lvl="1"/>
            <a:r>
              <a:rPr lang="fr-FR" sz="2400" dirty="0" smtClean="0">
                <a:solidFill>
                  <a:srgbClr val="FF0000"/>
                </a:solidFill>
                <a:latin typeface="Candara" pitchFamily="34" charset="0"/>
              </a:rPr>
              <a:t>&lt;/div&gt;</a:t>
            </a:r>
          </a:p>
          <a:p>
            <a:r>
              <a:rPr lang="fr-FR" sz="2400" dirty="0" smtClean="0">
                <a:latin typeface="Candara" pitchFamily="34" charset="0"/>
              </a:rPr>
              <a:t>&lt;/body&gt;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83568" y="4797151"/>
            <a:ext cx="800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$("div")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467544" y="2204864"/>
            <a:ext cx="7704856" cy="26776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467544" y="5085184"/>
            <a:ext cx="7704856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Ordonnancer des éléments</a:t>
            </a:r>
            <a:br>
              <a:rPr lang="fr-FR" sz="4400" dirty="0" smtClean="0"/>
            </a:br>
            <a:r>
              <a:rPr lang="fr-FR" sz="3100" dirty="0" smtClean="0"/>
              <a:t>(append et </a:t>
            </a:r>
            <a:r>
              <a:rPr lang="fr-FR" sz="3100" dirty="0" err="1" smtClean="0"/>
              <a:t>prepend</a:t>
            </a:r>
            <a:r>
              <a:rPr lang="fr-FR" sz="3100" dirty="0" smtClean="0"/>
              <a:t>)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52557" y="2204864"/>
            <a:ext cx="8004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&lt;body&gt;</a:t>
            </a:r>
          </a:p>
          <a:p>
            <a:pPr lvl="1"/>
            <a:r>
              <a:rPr lang="fr-FR" sz="2400" dirty="0">
                <a:latin typeface="Candara" pitchFamily="34" charset="0"/>
              </a:rPr>
              <a:t>&lt;div&gt;</a:t>
            </a:r>
          </a:p>
          <a:p>
            <a:pPr lvl="1"/>
            <a:r>
              <a:rPr lang="fr-FR" sz="2400" dirty="0">
                <a:latin typeface="Candara" pitchFamily="34" charset="0"/>
              </a:rPr>
              <a:t>	&lt;p&gt;Block1&lt;/p&gt;</a:t>
            </a:r>
          </a:p>
          <a:p>
            <a:pPr lvl="1"/>
            <a:r>
              <a:rPr lang="fr-FR" sz="2400" dirty="0">
                <a:latin typeface="Candara" pitchFamily="34" charset="0"/>
              </a:rPr>
              <a:t>	&lt;p&gt;Block2&lt;/p&gt;</a:t>
            </a:r>
          </a:p>
          <a:p>
            <a:pPr lvl="1"/>
            <a:r>
              <a:rPr lang="fr-FR" sz="2400" dirty="0">
                <a:solidFill>
                  <a:srgbClr val="FF0000"/>
                </a:solidFill>
                <a:latin typeface="Candara" pitchFamily="34" charset="0"/>
              </a:rPr>
              <a:t>	</a:t>
            </a:r>
            <a:r>
              <a:rPr lang="fr-FR" sz="2400" dirty="0" smtClean="0">
                <a:solidFill>
                  <a:srgbClr val="FF0000"/>
                </a:solidFill>
                <a:latin typeface="Candara" pitchFamily="34" charset="0"/>
              </a:rPr>
              <a:t>&lt;p&gt;Block3&lt;/p&gt;</a:t>
            </a:r>
          </a:p>
          <a:p>
            <a:pPr lvl="1"/>
            <a:r>
              <a:rPr lang="fr-FR" sz="2400" dirty="0">
                <a:latin typeface="Candara" pitchFamily="34" charset="0"/>
              </a:rPr>
              <a:t>&lt;/div&gt;</a:t>
            </a:r>
          </a:p>
          <a:p>
            <a:r>
              <a:rPr lang="fr-FR" sz="2400" dirty="0" smtClean="0">
                <a:latin typeface="Candara" pitchFamily="34" charset="0"/>
              </a:rPr>
              <a:t>&lt;/body&gt;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92216" y="4989075"/>
            <a:ext cx="800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$("div").append("&lt;p&gt;Block3&lt;/p&gt;");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23528" y="5613340"/>
            <a:ext cx="7776864" cy="8399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323528" y="1990392"/>
            <a:ext cx="7776864" cy="33828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Ordonnancer des éléments</a:t>
            </a:r>
            <a:br>
              <a:rPr lang="fr-FR" sz="4400" dirty="0" smtClean="0"/>
            </a:br>
            <a:r>
              <a:rPr lang="fr-FR" sz="3100" dirty="0" smtClean="0"/>
              <a:t>(</a:t>
            </a:r>
            <a:r>
              <a:rPr lang="fr-FR" sz="3100" dirty="0" err="1" smtClean="0"/>
              <a:t>appendTo</a:t>
            </a:r>
            <a:r>
              <a:rPr lang="fr-FR" sz="3100" dirty="0" smtClean="0"/>
              <a:t> et </a:t>
            </a:r>
            <a:r>
              <a:rPr lang="fr-FR" sz="3100" dirty="0" err="1" smtClean="0"/>
              <a:t>prependTo</a:t>
            </a:r>
            <a:r>
              <a:rPr lang="fr-FR" sz="3100" dirty="0" smtClean="0"/>
              <a:t>)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52557" y="2204864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&lt;body&gt;</a:t>
            </a:r>
          </a:p>
          <a:p>
            <a:pPr lvl="1"/>
            <a:r>
              <a:rPr lang="fr-FR" sz="2400" dirty="0">
                <a:latin typeface="Candara" pitchFamily="34" charset="0"/>
              </a:rPr>
              <a:t>&lt;div id="</a:t>
            </a:r>
            <a:r>
              <a:rPr lang="fr-FR" sz="2400" dirty="0" err="1">
                <a:latin typeface="Candara" pitchFamily="34" charset="0"/>
              </a:rPr>
              <a:t>old</a:t>
            </a:r>
            <a:r>
              <a:rPr lang="fr-FR" sz="2400" dirty="0">
                <a:latin typeface="Candara" pitchFamily="34" charset="0"/>
              </a:rPr>
              <a:t>"&gt;</a:t>
            </a:r>
          </a:p>
          <a:p>
            <a:pPr lvl="1"/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  <a:latin typeface="Candara" pitchFamily="34" charset="0"/>
              </a:rPr>
              <a:t>	</a:t>
            </a:r>
            <a:r>
              <a:rPr lang="fr-FR" sz="2400" dirty="0" smtClean="0">
                <a:solidFill>
                  <a:srgbClr val="FF0000"/>
                </a:solidFill>
                <a:latin typeface="Candara" pitchFamily="34" charset="0"/>
              </a:rPr>
              <a:t>&lt;p&gt;Block1&lt;/p&gt;</a:t>
            </a:r>
          </a:p>
          <a:p>
            <a:pPr lvl="1"/>
            <a:r>
              <a:rPr lang="fr-FR" sz="2400" dirty="0" smtClean="0">
                <a:solidFill>
                  <a:srgbClr val="FF0000"/>
                </a:solidFill>
                <a:latin typeface="Candara" pitchFamily="34" charset="0"/>
              </a:rPr>
              <a:t>	&lt;p&gt;Block2&lt;/p&gt;</a:t>
            </a:r>
          </a:p>
          <a:p>
            <a:pPr lvl="1"/>
            <a:r>
              <a:rPr lang="fr-FR" sz="2400" dirty="0">
                <a:latin typeface="Candara" pitchFamily="34" charset="0"/>
              </a:rPr>
              <a:t>&lt;/div&gt;</a:t>
            </a:r>
          </a:p>
          <a:p>
            <a:pPr lvl="1"/>
            <a:r>
              <a:rPr lang="fr-FR" sz="2400" dirty="0">
                <a:latin typeface="Candara" pitchFamily="34" charset="0"/>
              </a:rPr>
              <a:t>&lt;div id="new"&gt;</a:t>
            </a:r>
          </a:p>
          <a:p>
            <a:pPr lvl="1"/>
            <a:r>
              <a:rPr lang="fr-FR" sz="2400" dirty="0">
                <a:latin typeface="Candara" pitchFamily="34" charset="0"/>
              </a:rPr>
              <a:t>&lt;/div&gt;</a:t>
            </a:r>
          </a:p>
          <a:p>
            <a:r>
              <a:rPr lang="fr-FR" sz="2400" dirty="0" smtClean="0">
                <a:latin typeface="Candara" pitchFamily="34" charset="0"/>
              </a:rPr>
              <a:t>&lt;/body&gt;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52556" y="5373215"/>
            <a:ext cx="800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</a:t>
            </a:r>
            <a:r>
              <a:rPr lang="fr-FR" sz="2400" dirty="0" err="1" smtClean="0">
                <a:latin typeface="Candara" pitchFamily="34" charset="0"/>
              </a:rPr>
              <a:t>div#old</a:t>
            </a:r>
            <a:r>
              <a:rPr lang="fr-FR" sz="2400" dirty="0" smtClean="0">
                <a:latin typeface="Candara" pitchFamily="34" charset="0"/>
              </a:rPr>
              <a:t> p")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490427" y="5301208"/>
            <a:ext cx="7359625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490427" y="2205025"/>
            <a:ext cx="7359625" cy="2808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Ordonnancer des éléments</a:t>
            </a:r>
            <a:br>
              <a:rPr lang="fr-FR" sz="4400" dirty="0" smtClean="0"/>
            </a:br>
            <a:r>
              <a:rPr lang="fr-FR" sz="3100" dirty="0" smtClean="0"/>
              <a:t>(</a:t>
            </a:r>
            <a:r>
              <a:rPr lang="fr-FR" sz="3100" dirty="0" err="1" smtClean="0"/>
              <a:t>appendTo</a:t>
            </a:r>
            <a:r>
              <a:rPr lang="fr-FR" sz="3100" dirty="0" smtClean="0"/>
              <a:t> et </a:t>
            </a:r>
            <a:r>
              <a:rPr lang="fr-FR" sz="3100" dirty="0" err="1" smtClean="0"/>
              <a:t>prependTo</a:t>
            </a:r>
            <a:r>
              <a:rPr lang="fr-FR" sz="3100" dirty="0" smtClean="0"/>
              <a:t>)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&lt;body&gt;</a:t>
            </a:r>
          </a:p>
          <a:p>
            <a:pPr lvl="1"/>
            <a:r>
              <a:rPr lang="fr-FR" sz="2400" dirty="0">
                <a:latin typeface="Candara" pitchFamily="34" charset="0"/>
              </a:rPr>
              <a:t>&lt;div id="</a:t>
            </a:r>
            <a:r>
              <a:rPr lang="fr-FR" sz="2400" dirty="0" err="1">
                <a:latin typeface="Candara" pitchFamily="34" charset="0"/>
              </a:rPr>
              <a:t>old</a:t>
            </a:r>
            <a:r>
              <a:rPr lang="fr-FR" sz="2400" dirty="0" smtClean="0">
                <a:latin typeface="Candara" pitchFamily="34" charset="0"/>
              </a:rPr>
              <a:t>"&gt;&lt;/</a:t>
            </a:r>
            <a:r>
              <a:rPr lang="fr-FR" sz="2400" dirty="0">
                <a:latin typeface="Candara" pitchFamily="34" charset="0"/>
              </a:rPr>
              <a:t>div&gt;</a:t>
            </a:r>
          </a:p>
          <a:p>
            <a:pPr lvl="1"/>
            <a:r>
              <a:rPr lang="fr-FR" sz="2400" dirty="0">
                <a:latin typeface="Candara" pitchFamily="34" charset="0"/>
              </a:rPr>
              <a:t>&lt;div id="new</a:t>
            </a:r>
            <a:r>
              <a:rPr lang="fr-FR" sz="2400" dirty="0" smtClean="0">
                <a:latin typeface="Candara" pitchFamily="34" charset="0"/>
              </a:rPr>
              <a:t>"&gt;</a:t>
            </a:r>
          </a:p>
          <a:p>
            <a:pPr lvl="1"/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solidFill>
                  <a:srgbClr val="FF0000"/>
                </a:solidFill>
                <a:latin typeface="Candara" pitchFamily="34" charset="0"/>
              </a:rPr>
              <a:t> &lt;p&gt;Block1&lt;/p&gt;</a:t>
            </a:r>
          </a:p>
          <a:p>
            <a:pPr lvl="1"/>
            <a:r>
              <a:rPr lang="fr-FR" sz="2400" dirty="0" smtClean="0">
                <a:solidFill>
                  <a:srgbClr val="FF0000"/>
                </a:solidFill>
                <a:latin typeface="Candara" pitchFamily="34" charset="0"/>
              </a:rPr>
              <a:t>	 &lt;p&gt;Block2&lt;/p&gt;</a:t>
            </a:r>
            <a:endParaRPr lang="fr-FR" sz="2400" dirty="0">
              <a:solidFill>
                <a:srgbClr val="FF0000"/>
              </a:solidFill>
              <a:latin typeface="Candara" pitchFamily="34" charset="0"/>
            </a:endParaRPr>
          </a:p>
          <a:p>
            <a:pPr lvl="1"/>
            <a:r>
              <a:rPr lang="fr-FR" sz="2400" dirty="0">
                <a:solidFill>
                  <a:srgbClr val="FF0000"/>
                </a:solidFill>
                <a:latin typeface="Candara" pitchFamily="34" charset="0"/>
              </a:rPr>
              <a:t>&lt;/div&gt;</a:t>
            </a:r>
          </a:p>
          <a:p>
            <a:r>
              <a:rPr lang="fr-FR" sz="2400" dirty="0" smtClean="0">
                <a:latin typeface="Candara" pitchFamily="34" charset="0"/>
              </a:rPr>
              <a:t>&lt;/body&gt;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52556" y="5013176"/>
            <a:ext cx="800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</a:t>
            </a:r>
            <a:r>
              <a:rPr lang="fr-FR" sz="2400" dirty="0" err="1" smtClean="0">
                <a:latin typeface="Candara" pitchFamily="34" charset="0"/>
              </a:rPr>
              <a:t>div#old</a:t>
            </a:r>
            <a:r>
              <a:rPr lang="fr-FR" sz="2400" dirty="0" smtClean="0">
                <a:latin typeface="Candara" pitchFamily="34" charset="0"/>
              </a:rPr>
              <a:t> p").</a:t>
            </a:r>
            <a:r>
              <a:rPr lang="fr-FR" sz="2400" dirty="0" err="1" smtClean="0">
                <a:latin typeface="Candara" pitchFamily="34" charset="0"/>
              </a:rPr>
              <a:t>appendTo</a:t>
            </a:r>
            <a:r>
              <a:rPr lang="fr-FR" sz="2400" dirty="0" smtClean="0">
                <a:latin typeface="Candara" pitchFamily="34" charset="0"/>
              </a:rPr>
              <a:t>("#new</a:t>
            </a:r>
            <a:r>
              <a:rPr lang="fr-FR" sz="2400" dirty="0" smtClean="0">
                <a:latin typeface="Candara" pitchFamily="34" charset="0"/>
              </a:rPr>
              <a:t>")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/>
              <a:t>Ordonnancer des </a:t>
            </a:r>
            <a:r>
              <a:rPr lang="fr-FR" sz="4400" dirty="0" smtClean="0"/>
              <a:t>éléments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52557" y="2204864"/>
            <a:ext cx="8004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after() et before()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remove()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empty()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detach()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insertAfter</a:t>
            </a:r>
            <a:r>
              <a:rPr lang="en-US" sz="2400" dirty="0" smtClean="0">
                <a:latin typeface="Candara" pitchFamily="34" charset="0"/>
              </a:rPr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clone()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wrap()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méthodes </a:t>
            </a:r>
            <a:r>
              <a:rPr lang="fr-FR" sz="4400" dirty="0" err="1" smtClean="0"/>
              <a:t>jQuery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52557" y="2204864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Ordonnancer</a:t>
            </a:r>
            <a:r>
              <a:rPr lang="en-US" sz="2400" dirty="0" smtClean="0">
                <a:latin typeface="Candara" pitchFamily="34" charset="0"/>
              </a:rPr>
              <a:t> des </a:t>
            </a:r>
            <a:r>
              <a:rPr lang="en-US" sz="2400" dirty="0" err="1" smtClean="0">
                <a:latin typeface="Candara" pitchFamily="34" charset="0"/>
              </a:rPr>
              <a:t>éléments</a:t>
            </a:r>
            <a:r>
              <a:rPr lang="en-US" sz="2400" dirty="0" smtClean="0">
                <a:latin typeface="Candara" pitchFamily="34" charset="0"/>
              </a:rPr>
              <a:t> (append(), </a:t>
            </a:r>
            <a:r>
              <a:rPr lang="en-US" sz="2400" dirty="0" err="1" smtClean="0">
                <a:latin typeface="Candara" pitchFamily="34" charset="0"/>
              </a:rPr>
              <a:t>appendTo</a:t>
            </a:r>
            <a:r>
              <a:rPr lang="en-US" sz="2400" dirty="0" smtClean="0">
                <a:latin typeface="Candara" pitchFamily="34" charset="0"/>
              </a:rPr>
              <a:t>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Manipuler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les 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attributs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css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(), 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attr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(), html()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ndara" pitchFamily="34" charset="0"/>
              </a:rPr>
              <a:t>Les </a:t>
            </a:r>
            <a:r>
              <a:rPr lang="en-US" sz="2400" dirty="0" err="1">
                <a:latin typeface="Candara" pitchFamily="34" charset="0"/>
              </a:rPr>
              <a:t>requêtes</a:t>
            </a:r>
            <a:r>
              <a:rPr lang="en-US" sz="2400" dirty="0">
                <a:latin typeface="Candara" pitchFamily="34" charset="0"/>
              </a:rPr>
              <a:t> AJAX (</a:t>
            </a:r>
            <a:r>
              <a:rPr lang="en-US" sz="2400" dirty="0" err="1">
                <a:latin typeface="Candara" pitchFamily="34" charset="0"/>
              </a:rPr>
              <a:t>ajax</a:t>
            </a:r>
            <a:r>
              <a:rPr lang="en-US" sz="2400" dirty="0">
                <a:latin typeface="Candara" pitchFamily="34" charset="0"/>
              </a:rPr>
              <a:t>(), get(), post() </a:t>
            </a:r>
            <a:r>
              <a:rPr lang="en-US" sz="2400" dirty="0" smtClean="0">
                <a:latin typeface="Candara" pitchFamily="34" charset="0"/>
              </a:rPr>
              <a:t>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Gérer</a:t>
            </a:r>
            <a:r>
              <a:rPr lang="en-US" sz="2400" dirty="0" smtClean="0">
                <a:latin typeface="Candara" pitchFamily="34" charset="0"/>
              </a:rPr>
              <a:t> les </a:t>
            </a:r>
            <a:r>
              <a:rPr lang="en-US" sz="2400" dirty="0" err="1" smtClean="0">
                <a:latin typeface="Candara" pitchFamily="34" charset="0"/>
              </a:rPr>
              <a:t>évènements</a:t>
            </a:r>
            <a:r>
              <a:rPr lang="en-US" sz="2400" dirty="0" smtClean="0">
                <a:latin typeface="Candara" pitchFamily="34" charset="0"/>
              </a:rPr>
              <a:t> (bind(), trigger(), live()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Utiliser</a:t>
            </a:r>
            <a:r>
              <a:rPr lang="en-US" sz="2400" dirty="0" smtClean="0">
                <a:latin typeface="Candara" pitchFamily="34" charset="0"/>
              </a:rPr>
              <a:t> des </a:t>
            </a:r>
            <a:r>
              <a:rPr lang="en-US" sz="2400" dirty="0" err="1" smtClean="0">
                <a:latin typeface="Candara" pitchFamily="34" charset="0"/>
              </a:rPr>
              <a:t>effets</a:t>
            </a:r>
            <a:r>
              <a:rPr lang="en-US" sz="2400" dirty="0" smtClean="0">
                <a:latin typeface="Candara" pitchFamily="34" charset="0"/>
              </a:rPr>
              <a:t> (show(), </a:t>
            </a:r>
            <a:r>
              <a:rPr lang="en-US" sz="2400" dirty="0" err="1" smtClean="0">
                <a:latin typeface="Candara" pitchFamily="34" charset="0"/>
              </a:rPr>
              <a:t>fadeIn</a:t>
            </a:r>
            <a:r>
              <a:rPr lang="en-US" sz="2400" dirty="0" smtClean="0">
                <a:latin typeface="Candara" pitchFamily="34" charset="0"/>
              </a:rPr>
              <a:t>(), </a:t>
            </a:r>
            <a:r>
              <a:rPr lang="en-US" sz="2400" dirty="0" err="1" smtClean="0">
                <a:latin typeface="Candara" pitchFamily="34" charset="0"/>
              </a:rPr>
              <a:t>fadeOut</a:t>
            </a:r>
            <a:r>
              <a:rPr lang="en-US" sz="2400" dirty="0" smtClean="0">
                <a:latin typeface="Candara" pitchFamily="34" charset="0"/>
              </a:rPr>
              <a:t>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Traverser le DOM (find(), </a:t>
            </a:r>
            <a:r>
              <a:rPr lang="en-US" sz="2400" dirty="0" err="1" smtClean="0">
                <a:latin typeface="Candara" pitchFamily="34" charset="0"/>
              </a:rPr>
              <a:t>prevAll</a:t>
            </a:r>
            <a:r>
              <a:rPr lang="en-US" sz="2400" dirty="0" smtClean="0">
                <a:latin typeface="Candara" pitchFamily="34" charset="0"/>
              </a:rPr>
              <a:t>(), next() …)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Manipuler les attributs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>
                <a:latin typeface="Candara" pitchFamily="34" charset="0"/>
              </a:rPr>
              <a:t>$("#</a:t>
            </a:r>
            <a:r>
              <a:rPr lang="fr-FR" sz="2400" b="1" dirty="0" err="1" smtClean="0">
                <a:latin typeface="Candara" pitchFamily="34" charset="0"/>
              </a:rPr>
              <a:t>selector</a:t>
            </a:r>
            <a:r>
              <a:rPr lang="fr-FR" sz="2400" b="1" dirty="0" smtClean="0">
                <a:latin typeface="Candara" pitchFamily="34" charset="0"/>
              </a:rPr>
              <a:t>"). </a:t>
            </a:r>
            <a:r>
              <a:rPr lang="fr-FR" sz="2400" b="1" dirty="0" err="1">
                <a:latin typeface="Candara" pitchFamily="34" charset="0"/>
              </a:rPr>
              <a:t>attr</a:t>
            </a:r>
            <a:r>
              <a:rPr lang="fr-FR" sz="2400" b="1" dirty="0" smtClean="0">
                <a:latin typeface="Candara" pitchFamily="34" charset="0"/>
              </a:rPr>
              <a:t>("id") </a:t>
            </a:r>
            <a:r>
              <a:rPr lang="fr-FR" sz="2400" dirty="0" smtClean="0">
                <a:latin typeface="Candara" pitchFamily="34" charset="0"/>
              </a:rPr>
              <a:t>: récupération de la valeur de l'attribut id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b="1" dirty="0">
                <a:latin typeface="Candara" pitchFamily="34" charset="0"/>
              </a:rPr>
              <a:t>$("#</a:t>
            </a:r>
            <a:r>
              <a:rPr lang="fr-FR" sz="2400" b="1" dirty="0" err="1">
                <a:latin typeface="Candara" pitchFamily="34" charset="0"/>
              </a:rPr>
              <a:t>selector</a:t>
            </a:r>
            <a:r>
              <a:rPr lang="fr-FR" sz="2400" b="1" dirty="0">
                <a:latin typeface="Candara" pitchFamily="34" charset="0"/>
              </a:rPr>
              <a:t>"). </a:t>
            </a:r>
            <a:r>
              <a:rPr lang="fr-FR" sz="2400" b="1" dirty="0">
                <a:latin typeface="Candara" pitchFamily="34" charset="0"/>
              </a:rPr>
              <a:t>html</a:t>
            </a:r>
            <a:r>
              <a:rPr lang="fr-FR" sz="2400" b="1" dirty="0" smtClean="0">
                <a:latin typeface="Candara" pitchFamily="34" charset="0"/>
              </a:rPr>
              <a:t>() </a:t>
            </a:r>
            <a:r>
              <a:rPr lang="fr-FR" sz="2400" dirty="0" smtClean="0">
                <a:latin typeface="Candara" pitchFamily="34" charset="0"/>
              </a:rPr>
              <a:t>: récupération du code HTML contenu dans l'élément sélectionné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>
                <a:latin typeface="Candara" pitchFamily="34" charset="0"/>
              </a:rPr>
              <a:t>$("#</a:t>
            </a:r>
            <a:r>
              <a:rPr lang="fr-FR" sz="2400" b="1" dirty="0" err="1" smtClean="0">
                <a:latin typeface="Candara" pitchFamily="34" charset="0"/>
              </a:rPr>
              <a:t>selector</a:t>
            </a:r>
            <a:r>
              <a:rPr lang="fr-FR" sz="2400" b="1" dirty="0" smtClean="0">
                <a:latin typeface="Candara" pitchFamily="34" charset="0"/>
              </a:rPr>
              <a:t>"</a:t>
            </a:r>
            <a:r>
              <a:rPr lang="fr-FR" sz="2400" b="1" dirty="0" smtClean="0">
                <a:latin typeface="Candara" pitchFamily="34" charset="0"/>
              </a:rPr>
              <a:t>). </a:t>
            </a:r>
            <a:r>
              <a:rPr lang="fr-FR" sz="2400" b="1" dirty="0">
                <a:latin typeface="Candara" pitchFamily="34" charset="0"/>
              </a:rPr>
              <a:t>val</a:t>
            </a:r>
            <a:r>
              <a:rPr lang="fr-FR" sz="2400" b="1" dirty="0" smtClean="0">
                <a:latin typeface="Candara" pitchFamily="34" charset="0"/>
              </a:rPr>
              <a:t>() </a:t>
            </a:r>
            <a:r>
              <a:rPr lang="fr-FR" sz="2400" dirty="0" smtClean="0">
                <a:latin typeface="Candara" pitchFamily="34" charset="0"/>
              </a:rPr>
              <a:t>: récupération de la valeur de l'attribut value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>
                <a:latin typeface="Candara" pitchFamily="34" charset="0"/>
              </a:rPr>
              <a:t>$("#</a:t>
            </a:r>
            <a:r>
              <a:rPr lang="fr-FR" sz="2400" b="1" dirty="0" err="1" smtClean="0">
                <a:latin typeface="Candara" pitchFamily="34" charset="0"/>
              </a:rPr>
              <a:t>selector</a:t>
            </a:r>
            <a:r>
              <a:rPr lang="fr-FR" sz="2400" b="1" dirty="0" smtClean="0">
                <a:latin typeface="Candara" pitchFamily="34" charset="0"/>
              </a:rPr>
              <a:t>"</a:t>
            </a:r>
            <a:r>
              <a:rPr lang="fr-FR" sz="2400" b="1" dirty="0" smtClean="0">
                <a:latin typeface="Candara" pitchFamily="34" charset="0"/>
              </a:rPr>
              <a:t>). </a:t>
            </a:r>
            <a:r>
              <a:rPr lang="fr-FR" sz="2400" b="1" dirty="0" err="1">
                <a:latin typeface="Candara" pitchFamily="34" charset="0"/>
              </a:rPr>
              <a:t>width</a:t>
            </a:r>
            <a:r>
              <a:rPr lang="fr-FR" sz="2400" b="1" dirty="0" smtClean="0">
                <a:latin typeface="Candara" pitchFamily="34" charset="0"/>
              </a:rPr>
              <a:t>() </a:t>
            </a:r>
            <a:r>
              <a:rPr lang="fr-FR" sz="2400" dirty="0" smtClean="0">
                <a:latin typeface="Candara" pitchFamily="34" charset="0"/>
              </a:rPr>
              <a:t>: récupération de la taille de l'élément sélectionné</a:t>
            </a:r>
          </a:p>
        </p:txBody>
      </p:sp>
    </p:spTree>
    <p:extLst>
      <p:ext uri="{BB962C8B-B14F-4D97-AF65-F5344CB8AC3E}">
        <p14:creationId xmlns:p14="http://schemas.microsoft.com/office/powerpoint/2010/main" val="23442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7200" dirty="0" smtClean="0"/>
              <a:t>JavaScript</a:t>
            </a:r>
            <a:endParaRPr lang="fr-FR" sz="7200" dirty="0"/>
          </a:p>
        </p:txBody>
      </p:sp>
      <p:sp>
        <p:nvSpPr>
          <p:cNvPr id="3" name="ZoneTexte 2"/>
          <p:cNvSpPr txBox="1"/>
          <p:nvPr/>
        </p:nvSpPr>
        <p:spPr>
          <a:xfrm>
            <a:off x="552557" y="2204864"/>
            <a:ext cx="8004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Langage de script exécuté côté client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Utilisé majoritairement dans le Web (avec HTML et CSS)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Permet de dynamiser une page Web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Interaction avec l'utilisateur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Réaliser des animations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Des diaporamas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Des requêtes Ajax …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Manipuler les attributs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>
                <a:latin typeface="Candara" pitchFamily="34" charset="0"/>
              </a:rPr>
              <a:t>$("#</a:t>
            </a:r>
            <a:r>
              <a:rPr lang="fr-FR" sz="2400" b="1" dirty="0" err="1" smtClean="0">
                <a:latin typeface="Candara" pitchFamily="34" charset="0"/>
              </a:rPr>
              <a:t>selector</a:t>
            </a:r>
            <a:r>
              <a:rPr lang="fr-FR" sz="2400" b="1" dirty="0" smtClean="0">
                <a:latin typeface="Candara" pitchFamily="34" charset="0"/>
              </a:rPr>
              <a:t>"</a:t>
            </a:r>
            <a:r>
              <a:rPr lang="fr-FR" sz="2400" b="1" dirty="0" smtClean="0">
                <a:latin typeface="Candara" pitchFamily="34" charset="0"/>
              </a:rPr>
              <a:t>).</a:t>
            </a:r>
            <a:r>
              <a:rPr lang="fr-FR" sz="2400" b="1" dirty="0" err="1" smtClean="0">
                <a:latin typeface="Candara" pitchFamily="34" charset="0"/>
              </a:rPr>
              <a:t>attr</a:t>
            </a:r>
            <a:r>
              <a:rPr lang="fr-FR" sz="2400" b="1" dirty="0" smtClean="0">
                <a:latin typeface="Candara" pitchFamily="34" charset="0"/>
              </a:rPr>
              <a:t>("id", "</a:t>
            </a:r>
            <a:r>
              <a:rPr lang="fr-FR" sz="2400" b="1" dirty="0" err="1" smtClean="0">
                <a:latin typeface="Candara" pitchFamily="34" charset="0"/>
              </a:rPr>
              <a:t>newId</a:t>
            </a:r>
            <a:r>
              <a:rPr lang="fr-FR" sz="2400" b="1" dirty="0" smtClean="0">
                <a:latin typeface="Candara" pitchFamily="34" charset="0"/>
              </a:rPr>
              <a:t>");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b="1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>
                <a:latin typeface="Candara" pitchFamily="34" charset="0"/>
              </a:rPr>
              <a:t>$("#</a:t>
            </a:r>
            <a:r>
              <a:rPr lang="fr-FR" sz="2400" b="1" dirty="0" err="1" smtClean="0">
                <a:latin typeface="Candara" pitchFamily="34" charset="0"/>
              </a:rPr>
              <a:t>selector</a:t>
            </a:r>
            <a:r>
              <a:rPr lang="fr-FR" sz="2400" b="1" dirty="0" smtClean="0">
                <a:latin typeface="Candara" pitchFamily="34" charset="0"/>
              </a:rPr>
              <a:t>"</a:t>
            </a:r>
            <a:r>
              <a:rPr lang="fr-FR" sz="2400" b="1" dirty="0" smtClean="0">
                <a:latin typeface="Candara" pitchFamily="34" charset="0"/>
              </a:rPr>
              <a:t>). </a:t>
            </a:r>
            <a:r>
              <a:rPr lang="fr-FR" sz="2400" b="1" dirty="0">
                <a:latin typeface="Candara" pitchFamily="34" charset="0"/>
              </a:rPr>
              <a:t>html</a:t>
            </a:r>
            <a:r>
              <a:rPr lang="fr-FR" sz="2400" b="1" dirty="0" smtClean="0">
                <a:latin typeface="Candara" pitchFamily="34" charset="0"/>
              </a:rPr>
              <a:t>("&lt;p&gt;New Block&lt;/p&gt;")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>
                <a:latin typeface="Candara" pitchFamily="34" charset="0"/>
              </a:rPr>
              <a:t>$("#</a:t>
            </a:r>
            <a:r>
              <a:rPr lang="fr-FR" sz="2400" b="1" dirty="0" err="1" smtClean="0">
                <a:latin typeface="Candara" pitchFamily="34" charset="0"/>
              </a:rPr>
              <a:t>selector</a:t>
            </a:r>
            <a:r>
              <a:rPr lang="fr-FR" sz="2400" b="1" dirty="0" smtClean="0">
                <a:latin typeface="Candara" pitchFamily="34" charset="0"/>
              </a:rPr>
              <a:t>"</a:t>
            </a:r>
            <a:r>
              <a:rPr lang="fr-FR" sz="2400" b="1" dirty="0" smtClean="0">
                <a:latin typeface="Candara" pitchFamily="34" charset="0"/>
              </a:rPr>
              <a:t>). </a:t>
            </a:r>
            <a:r>
              <a:rPr lang="fr-FR" sz="2400" b="1" dirty="0">
                <a:latin typeface="Candara" pitchFamily="34" charset="0"/>
              </a:rPr>
              <a:t>val</a:t>
            </a:r>
            <a:r>
              <a:rPr lang="fr-FR" sz="2400" b="1" dirty="0" smtClean="0">
                <a:latin typeface="Candara" pitchFamily="34" charset="0"/>
              </a:rPr>
              <a:t>("new value") </a:t>
            </a:r>
            <a:r>
              <a:rPr lang="fr-FR" sz="2400" dirty="0" smtClean="0">
                <a:latin typeface="Candara" pitchFamily="34" charset="0"/>
              </a:rPr>
              <a:t>: 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>
                <a:latin typeface="Candara" pitchFamily="34" charset="0"/>
              </a:rPr>
              <a:t>$("#</a:t>
            </a:r>
            <a:r>
              <a:rPr lang="fr-FR" sz="2400" b="1" dirty="0" err="1" smtClean="0">
                <a:latin typeface="Candara" pitchFamily="34" charset="0"/>
              </a:rPr>
              <a:t>selector</a:t>
            </a:r>
            <a:r>
              <a:rPr lang="fr-FR" sz="2400" b="1" dirty="0" smtClean="0">
                <a:latin typeface="Candara" pitchFamily="34" charset="0"/>
              </a:rPr>
              <a:t>"</a:t>
            </a:r>
            <a:r>
              <a:rPr lang="fr-FR" sz="2400" b="1" dirty="0" smtClean="0">
                <a:latin typeface="Candara" pitchFamily="34" charset="0"/>
              </a:rPr>
              <a:t>). </a:t>
            </a:r>
            <a:r>
              <a:rPr lang="fr-FR" sz="2400" b="1" dirty="0" err="1">
                <a:latin typeface="Candara" pitchFamily="34" charset="0"/>
              </a:rPr>
              <a:t>width</a:t>
            </a:r>
            <a:r>
              <a:rPr lang="fr-FR" sz="2400" b="1" dirty="0">
                <a:latin typeface="Candara" pitchFamily="34" charset="0"/>
              </a:rPr>
              <a:t>(40</a:t>
            </a:r>
            <a:r>
              <a:rPr lang="fr-FR" sz="2400" b="1" dirty="0" smtClean="0">
                <a:latin typeface="Candara" pitchFamily="34" charset="0"/>
              </a:rPr>
              <a:t>);</a:t>
            </a: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Manipuler les attributs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$("div").html("&lt;p&gt;New </a:t>
            </a:r>
            <a:r>
              <a:rPr lang="fr-FR" sz="2400" dirty="0" err="1" smtClean="0">
                <a:latin typeface="Candara" pitchFamily="34" charset="0"/>
              </a:rPr>
              <a:t>Paragraph</a:t>
            </a:r>
            <a:r>
              <a:rPr lang="fr-FR" sz="2400" dirty="0" smtClean="0">
                <a:latin typeface="Candara" pitchFamily="34" charset="0"/>
              </a:rPr>
              <a:t>&lt;/p&gt;");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$("a").</a:t>
            </a:r>
            <a:r>
              <a:rPr lang="fr-FR" sz="2400" dirty="0" err="1" smtClean="0">
                <a:latin typeface="Candara" pitchFamily="34" charset="0"/>
              </a:rPr>
              <a:t>attr</a:t>
            </a:r>
            <a:r>
              <a:rPr lang="fr-FR" sz="2400" dirty="0" smtClean="0">
                <a:latin typeface="Candara" pitchFamily="34" charset="0"/>
              </a:rPr>
              <a:t>("</a:t>
            </a:r>
            <a:r>
              <a:rPr lang="fr-FR" sz="2400" dirty="0" err="1" smtClean="0">
                <a:latin typeface="Candara" pitchFamily="34" charset="0"/>
              </a:rPr>
              <a:t>href</a:t>
            </a:r>
            <a:r>
              <a:rPr lang="fr-FR" sz="2400" dirty="0" smtClean="0">
                <a:latin typeface="Candara" pitchFamily="34" charset="0"/>
              </a:rPr>
              <a:t>", "http://mysite.com");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$("div").</a:t>
            </a:r>
            <a:r>
              <a:rPr lang="fr-FR" sz="2400" dirty="0" err="1" smtClean="0">
                <a:latin typeface="Candara" pitchFamily="34" charset="0"/>
              </a:rPr>
              <a:t>attr</a:t>
            </a:r>
            <a:r>
              <a:rPr lang="fr-FR" sz="2400" dirty="0" smtClean="0">
                <a:latin typeface="Candara" pitchFamily="34" charset="0"/>
              </a:rPr>
              <a:t>("class", "</a:t>
            </a:r>
            <a:r>
              <a:rPr lang="fr-FR" sz="2400" dirty="0" err="1" smtClean="0">
                <a:latin typeface="Candara" pitchFamily="34" charset="0"/>
              </a:rPr>
              <a:t>cssClass</a:t>
            </a:r>
            <a:r>
              <a:rPr lang="fr-FR" sz="2400" dirty="0" smtClean="0">
                <a:latin typeface="Candara" pitchFamily="34" charset="0"/>
              </a:rPr>
              <a:t>");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$("input").val("new value");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Manipuler les attributs CSS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1484784"/>
            <a:ext cx="800426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>
                <a:latin typeface="Candara" pitchFamily="34" charset="0"/>
              </a:rPr>
              <a:t>$("div").</a:t>
            </a:r>
            <a:r>
              <a:rPr lang="fr-FR" sz="2400" dirty="0" err="1">
                <a:latin typeface="Candara" pitchFamily="34" charset="0"/>
              </a:rPr>
              <a:t>addClass</a:t>
            </a:r>
            <a:r>
              <a:rPr lang="fr-FR" sz="2400" dirty="0">
                <a:latin typeface="Candara" pitchFamily="34" charset="0"/>
              </a:rPr>
              <a:t>("</a:t>
            </a:r>
            <a:r>
              <a:rPr lang="fr-FR" sz="2400" dirty="0" err="1">
                <a:latin typeface="Candara" pitchFamily="34" charset="0"/>
              </a:rPr>
              <a:t>cssClass</a:t>
            </a:r>
            <a:r>
              <a:rPr lang="fr-FR" sz="2400" dirty="0">
                <a:latin typeface="Candara" pitchFamily="34" charset="0"/>
              </a:rPr>
              <a:t>");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>
                <a:latin typeface="Candara" pitchFamily="34" charset="0"/>
              </a:rPr>
              <a:t>$("div").</a:t>
            </a:r>
            <a:r>
              <a:rPr lang="fr-FR" sz="2400" dirty="0" err="1">
                <a:latin typeface="Candara" pitchFamily="34" charset="0"/>
              </a:rPr>
              <a:t>removeClass</a:t>
            </a:r>
            <a:r>
              <a:rPr lang="fr-FR" sz="2400" dirty="0">
                <a:latin typeface="Candara" pitchFamily="34" charset="0"/>
              </a:rPr>
              <a:t>("</a:t>
            </a:r>
            <a:r>
              <a:rPr lang="fr-FR" sz="2400" dirty="0" err="1">
                <a:latin typeface="Candara" pitchFamily="34" charset="0"/>
              </a:rPr>
              <a:t>cssClass</a:t>
            </a:r>
            <a:r>
              <a:rPr lang="fr-FR" sz="2400" dirty="0">
                <a:latin typeface="Candara" pitchFamily="34" charset="0"/>
              </a:rPr>
              <a:t>");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>
                <a:latin typeface="Candara" pitchFamily="34" charset="0"/>
              </a:rPr>
              <a:t>$("div").</a:t>
            </a:r>
            <a:r>
              <a:rPr lang="fr-FR" sz="2400" dirty="0" err="1">
                <a:latin typeface="Candara" pitchFamily="34" charset="0"/>
              </a:rPr>
              <a:t>toggleClass</a:t>
            </a:r>
            <a:r>
              <a:rPr lang="fr-FR" sz="2400" dirty="0">
                <a:latin typeface="Candara" pitchFamily="34" charset="0"/>
              </a:rPr>
              <a:t>("</a:t>
            </a:r>
            <a:r>
              <a:rPr lang="fr-FR" sz="2400" dirty="0" err="1">
                <a:latin typeface="Candara" pitchFamily="34" charset="0"/>
              </a:rPr>
              <a:t>cssClass</a:t>
            </a:r>
            <a:r>
              <a:rPr lang="fr-FR" sz="2400" dirty="0" smtClean="0">
                <a:latin typeface="Candara" pitchFamily="34" charset="0"/>
              </a:rPr>
              <a:t>");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>
                <a:latin typeface="Candara" pitchFamily="34" charset="0"/>
              </a:rPr>
              <a:t>$("div</a:t>
            </a:r>
            <a:r>
              <a:rPr lang="fr-FR" sz="2400" dirty="0" smtClean="0">
                <a:latin typeface="Candara" pitchFamily="34" charset="0"/>
              </a:rPr>
              <a:t>").</a:t>
            </a:r>
            <a:r>
              <a:rPr lang="fr-FR" sz="2400" dirty="0" err="1" smtClean="0">
                <a:latin typeface="Candara" pitchFamily="34" charset="0"/>
              </a:rPr>
              <a:t>hasClass</a:t>
            </a:r>
            <a:r>
              <a:rPr lang="fr-FR" sz="2400" dirty="0" smtClean="0">
                <a:latin typeface="Candara" pitchFamily="34" charset="0"/>
              </a:rPr>
              <a:t>("</a:t>
            </a:r>
            <a:r>
              <a:rPr lang="fr-FR" sz="2400" dirty="0" err="1">
                <a:latin typeface="Candara" pitchFamily="34" charset="0"/>
              </a:rPr>
              <a:t>cssClass</a:t>
            </a:r>
            <a:r>
              <a:rPr lang="fr-FR" sz="2400" dirty="0">
                <a:latin typeface="Candara" pitchFamily="34" charset="0"/>
              </a:rPr>
              <a:t>");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$("div").</a:t>
            </a:r>
            <a:r>
              <a:rPr lang="fr-FR" sz="2400" dirty="0" err="1" smtClean="0">
                <a:latin typeface="Candara" pitchFamily="34" charset="0"/>
              </a:rPr>
              <a:t>css</a:t>
            </a:r>
            <a:r>
              <a:rPr lang="fr-FR" sz="2400" dirty="0" smtClean="0">
                <a:latin typeface="Candara" pitchFamily="34" charset="0"/>
              </a:rPr>
              <a:t>("border", "2px </a:t>
            </a:r>
            <a:r>
              <a:rPr lang="fr-FR" sz="2400" dirty="0" err="1" smtClean="0">
                <a:latin typeface="Candara" pitchFamily="34" charset="0"/>
              </a:rPr>
              <a:t>solid</a:t>
            </a:r>
            <a:r>
              <a:rPr lang="fr-FR" sz="2400" dirty="0" smtClean="0">
                <a:latin typeface="Candara" pitchFamily="34" charset="0"/>
              </a:rPr>
              <a:t> black");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$("div").</a:t>
            </a:r>
            <a:r>
              <a:rPr lang="fr-FR" sz="2400" dirty="0" err="1" smtClean="0">
                <a:latin typeface="Candara" pitchFamily="34" charset="0"/>
              </a:rPr>
              <a:t>css</a:t>
            </a:r>
            <a:r>
              <a:rPr lang="fr-FR" sz="2400" dirty="0" smtClean="0">
                <a:latin typeface="Candara" pitchFamily="34" charset="0"/>
              </a:rPr>
              <a:t>({</a:t>
            </a:r>
            <a:br>
              <a:rPr lang="fr-FR" sz="2400" dirty="0" smtClean="0">
                <a:latin typeface="Candara" pitchFamily="34" charset="0"/>
              </a:rPr>
            </a:br>
            <a:r>
              <a:rPr lang="fr-FR" sz="2400" dirty="0" smtClean="0">
                <a:latin typeface="Candara" pitchFamily="34" charset="0"/>
              </a:rPr>
              <a:t>	"border": "2px </a:t>
            </a:r>
            <a:r>
              <a:rPr lang="fr-FR" sz="2400" dirty="0" err="1" smtClean="0">
                <a:latin typeface="Candara" pitchFamily="34" charset="0"/>
              </a:rPr>
              <a:t>solid</a:t>
            </a:r>
            <a:r>
              <a:rPr lang="fr-FR" sz="2400" dirty="0" smtClean="0">
                <a:latin typeface="Candara" pitchFamily="34" charset="0"/>
              </a:rPr>
              <a:t> black",</a:t>
            </a:r>
            <a:br>
              <a:rPr lang="fr-FR" sz="2400" dirty="0" smtClean="0">
                <a:latin typeface="Candara" pitchFamily="34" charset="0"/>
              </a:rPr>
            </a:br>
            <a:r>
              <a:rPr lang="fr-FR" sz="2400" dirty="0" smtClean="0">
                <a:latin typeface="Candara" pitchFamily="34" charset="0"/>
              </a:rPr>
              <a:t>	"height":"300px"</a:t>
            </a:r>
            <a:br>
              <a:rPr lang="fr-FR" sz="2400" dirty="0" smtClean="0">
                <a:latin typeface="Candara" pitchFamily="34" charset="0"/>
              </a:rPr>
            </a:br>
            <a:r>
              <a:rPr lang="fr-FR" sz="2400" dirty="0" smtClean="0">
                <a:latin typeface="Candara" pitchFamily="34" charset="0"/>
              </a:rPr>
              <a:t>});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méthodes </a:t>
            </a:r>
            <a:r>
              <a:rPr lang="fr-FR" sz="4400" dirty="0" err="1" smtClean="0"/>
              <a:t>jQuery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52557" y="2204864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Ordonnancer</a:t>
            </a:r>
            <a:r>
              <a:rPr lang="en-US" sz="2400" dirty="0" smtClean="0">
                <a:latin typeface="Candara" pitchFamily="34" charset="0"/>
              </a:rPr>
              <a:t> des </a:t>
            </a:r>
            <a:r>
              <a:rPr lang="en-US" sz="2400" dirty="0" err="1" smtClean="0">
                <a:latin typeface="Candara" pitchFamily="34" charset="0"/>
              </a:rPr>
              <a:t>éléments</a:t>
            </a:r>
            <a:r>
              <a:rPr lang="en-US" sz="2400" dirty="0" smtClean="0">
                <a:latin typeface="Candara" pitchFamily="34" charset="0"/>
              </a:rPr>
              <a:t> (append(), </a:t>
            </a:r>
            <a:r>
              <a:rPr lang="en-US" sz="2400" dirty="0" err="1" smtClean="0">
                <a:latin typeface="Candara" pitchFamily="34" charset="0"/>
              </a:rPr>
              <a:t>appendTo</a:t>
            </a:r>
            <a:r>
              <a:rPr lang="en-US" sz="2400" dirty="0" smtClean="0">
                <a:latin typeface="Candara" pitchFamily="34" charset="0"/>
              </a:rPr>
              <a:t>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Manipuler</a:t>
            </a:r>
            <a:r>
              <a:rPr lang="en-US" sz="2400" dirty="0" smtClean="0">
                <a:latin typeface="Candara" pitchFamily="34" charset="0"/>
              </a:rPr>
              <a:t> les </a:t>
            </a:r>
            <a:r>
              <a:rPr lang="en-US" sz="2400" dirty="0" err="1" smtClean="0">
                <a:latin typeface="Candara" pitchFamily="34" charset="0"/>
              </a:rPr>
              <a:t>attributs</a:t>
            </a:r>
            <a:r>
              <a:rPr lang="en-US" sz="2400" dirty="0" smtClean="0">
                <a:latin typeface="Candara" pitchFamily="34" charset="0"/>
              </a:rPr>
              <a:t> (</a:t>
            </a:r>
            <a:r>
              <a:rPr lang="en-US" sz="2400" dirty="0" err="1" smtClean="0">
                <a:latin typeface="Candara" pitchFamily="34" charset="0"/>
              </a:rPr>
              <a:t>css</a:t>
            </a:r>
            <a:r>
              <a:rPr lang="en-US" sz="2400" dirty="0" smtClean="0">
                <a:latin typeface="Candara" pitchFamily="34" charset="0"/>
              </a:rPr>
              <a:t>(), </a:t>
            </a:r>
            <a:r>
              <a:rPr lang="en-US" sz="2400" dirty="0" err="1" smtClean="0">
                <a:latin typeface="Candara" pitchFamily="34" charset="0"/>
              </a:rPr>
              <a:t>attr</a:t>
            </a:r>
            <a:r>
              <a:rPr lang="en-US" sz="2400" dirty="0" smtClean="0">
                <a:latin typeface="Candara" pitchFamily="34" charset="0"/>
              </a:rPr>
              <a:t>(), html()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Les </a:t>
            </a:r>
            <a:r>
              <a:rPr lang="en-US" sz="2400" dirty="0" err="1">
                <a:solidFill>
                  <a:srgbClr val="FF0000"/>
                </a:solidFill>
                <a:latin typeface="Candara" pitchFamily="34" charset="0"/>
              </a:rPr>
              <a:t>requêtes</a:t>
            </a:r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 AJAX (</a:t>
            </a:r>
            <a:r>
              <a:rPr lang="en-US" sz="2400" dirty="0" err="1">
                <a:solidFill>
                  <a:srgbClr val="FF0000"/>
                </a:solidFill>
                <a:latin typeface="Candara" pitchFamily="34" charset="0"/>
              </a:rPr>
              <a:t>ajax</a:t>
            </a:r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(), get(), post() 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Gérer</a:t>
            </a:r>
            <a:r>
              <a:rPr lang="en-US" sz="2400" dirty="0" smtClean="0">
                <a:latin typeface="Candara" pitchFamily="34" charset="0"/>
              </a:rPr>
              <a:t> les </a:t>
            </a:r>
            <a:r>
              <a:rPr lang="en-US" sz="2400" dirty="0" err="1" smtClean="0">
                <a:latin typeface="Candara" pitchFamily="34" charset="0"/>
              </a:rPr>
              <a:t>évènements</a:t>
            </a:r>
            <a:r>
              <a:rPr lang="en-US" sz="2400" dirty="0" smtClean="0">
                <a:latin typeface="Candara" pitchFamily="34" charset="0"/>
              </a:rPr>
              <a:t> (bind(), trigger(), live()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Utiliser</a:t>
            </a:r>
            <a:r>
              <a:rPr lang="en-US" sz="2400" dirty="0" smtClean="0">
                <a:latin typeface="Candara" pitchFamily="34" charset="0"/>
              </a:rPr>
              <a:t> des </a:t>
            </a:r>
            <a:r>
              <a:rPr lang="en-US" sz="2400" dirty="0" err="1" smtClean="0">
                <a:latin typeface="Candara" pitchFamily="34" charset="0"/>
              </a:rPr>
              <a:t>effets</a:t>
            </a:r>
            <a:r>
              <a:rPr lang="en-US" sz="2400" dirty="0" smtClean="0">
                <a:latin typeface="Candara" pitchFamily="34" charset="0"/>
              </a:rPr>
              <a:t> (show(), </a:t>
            </a:r>
            <a:r>
              <a:rPr lang="en-US" sz="2400" dirty="0" err="1" smtClean="0">
                <a:latin typeface="Candara" pitchFamily="34" charset="0"/>
              </a:rPr>
              <a:t>fadeIn</a:t>
            </a:r>
            <a:r>
              <a:rPr lang="en-US" sz="2400" dirty="0" smtClean="0">
                <a:latin typeface="Candara" pitchFamily="34" charset="0"/>
              </a:rPr>
              <a:t>(), </a:t>
            </a:r>
            <a:r>
              <a:rPr lang="en-US" sz="2400" dirty="0" err="1" smtClean="0">
                <a:latin typeface="Candara" pitchFamily="34" charset="0"/>
              </a:rPr>
              <a:t>fadeOut</a:t>
            </a:r>
            <a:r>
              <a:rPr lang="en-US" sz="2400" dirty="0" smtClean="0">
                <a:latin typeface="Candara" pitchFamily="34" charset="0"/>
              </a:rPr>
              <a:t>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Traverser le DOM (find(), </a:t>
            </a:r>
            <a:r>
              <a:rPr lang="en-US" sz="2400" dirty="0" err="1" smtClean="0">
                <a:latin typeface="Candara" pitchFamily="34" charset="0"/>
              </a:rPr>
              <a:t>prevAll</a:t>
            </a:r>
            <a:r>
              <a:rPr lang="en-US" sz="2400" dirty="0" smtClean="0">
                <a:latin typeface="Candara" pitchFamily="34" charset="0"/>
              </a:rPr>
              <a:t>(), next() …)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-igm.univ-mlv.fr/~dr/XPOSE2005/ajax/schema_ori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7"/>
          <a:stretch/>
        </p:blipFill>
        <p:spPr bwMode="auto">
          <a:xfrm>
            <a:off x="1475656" y="624114"/>
            <a:ext cx="6634923" cy="60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395536" y="-274340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Requêtes AJAX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2890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Requêtes AJAX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$.</a:t>
            </a:r>
            <a:r>
              <a:rPr lang="fr-FR" sz="2400" dirty="0" err="1" smtClean="0">
                <a:latin typeface="Candara" pitchFamily="34" charset="0"/>
              </a:rPr>
              <a:t>ajax</a:t>
            </a:r>
            <a:r>
              <a:rPr lang="fr-FR" sz="2400" dirty="0" smtClean="0">
                <a:latin typeface="Candara" pitchFamily="34" charset="0"/>
              </a:rPr>
              <a:t>({…});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$.</a:t>
            </a:r>
            <a:r>
              <a:rPr lang="fr-FR" sz="2400" dirty="0" err="1" smtClean="0">
                <a:latin typeface="Candara" pitchFamily="34" charset="0"/>
              </a:rPr>
              <a:t>get</a:t>
            </a:r>
            <a:r>
              <a:rPr lang="fr-FR" sz="2400" dirty="0" smtClean="0">
                <a:latin typeface="Candara" pitchFamily="34" charset="0"/>
              </a:rPr>
              <a:t>({…});</a:t>
            </a: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$.post({…});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$.</a:t>
            </a:r>
            <a:r>
              <a:rPr lang="fr-FR" sz="2400" dirty="0" err="1" smtClean="0">
                <a:latin typeface="Candara" pitchFamily="34" charset="0"/>
              </a:rPr>
              <a:t>getJSON</a:t>
            </a:r>
            <a:r>
              <a:rPr lang="fr-FR" sz="2400" dirty="0" smtClean="0">
                <a:latin typeface="Candara" pitchFamily="34" charset="0"/>
              </a:rPr>
              <a:t>({…});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>
                <a:latin typeface="Candara" pitchFamily="34" charset="0"/>
              </a:rPr>
              <a:t>$.</a:t>
            </a:r>
            <a:r>
              <a:rPr lang="fr-FR" sz="2400" dirty="0" err="1" smtClean="0">
                <a:latin typeface="Candara" pitchFamily="34" charset="0"/>
              </a:rPr>
              <a:t>getScript</a:t>
            </a:r>
            <a:r>
              <a:rPr lang="fr-FR" sz="2400" dirty="0" smtClean="0">
                <a:latin typeface="Candara" pitchFamily="34" charset="0"/>
              </a:rPr>
              <a:t>({…});</a:t>
            </a: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Formats de Données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XML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JSON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JSONP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TEXT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SCRIPT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179512" y="1988840"/>
            <a:ext cx="7992888" cy="33843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Requêtes AJAX : $.</a:t>
            </a:r>
            <a:r>
              <a:rPr lang="fr-FR" sz="4400" dirty="0" err="1" smtClean="0"/>
              <a:t>ajax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ndara" pitchFamily="34" charset="0"/>
              </a:rPr>
              <a:t>$.</a:t>
            </a:r>
            <a:r>
              <a:rPr lang="fr-FR" sz="2400" dirty="0" err="1" smtClean="0">
                <a:latin typeface="Candara" pitchFamily="34" charset="0"/>
              </a:rPr>
              <a:t>ajax</a:t>
            </a:r>
            <a:r>
              <a:rPr lang="fr-FR" sz="2400" dirty="0" smtClean="0">
                <a:latin typeface="Candara" pitchFamily="34" charset="0"/>
              </a:rPr>
              <a:t>({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type: "POST",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url: "</a:t>
            </a:r>
            <a:r>
              <a:rPr lang="fr-FR" sz="2400" dirty="0" err="1" smtClean="0">
                <a:latin typeface="Candara" pitchFamily="34" charset="0"/>
              </a:rPr>
              <a:t>page.php</a:t>
            </a:r>
            <a:r>
              <a:rPr lang="fr-FR" sz="2400" dirty="0" smtClean="0">
                <a:latin typeface="Candara" pitchFamily="34" charset="0"/>
              </a:rPr>
              <a:t>", 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data: {data1: "value1"},</a:t>
            </a:r>
          </a:p>
          <a:p>
            <a:r>
              <a:rPr lang="fr-FR" sz="2400" dirty="0">
                <a:latin typeface="Candara" pitchFamily="34" charset="0"/>
              </a:rPr>
              <a:t> </a:t>
            </a:r>
            <a:r>
              <a:rPr lang="fr-FR" sz="2400" dirty="0" smtClean="0">
                <a:latin typeface="Candara" pitchFamily="34" charset="0"/>
              </a:rPr>
              <a:t>             </a:t>
            </a:r>
            <a:r>
              <a:rPr lang="fr-FR" sz="2400" dirty="0" err="1" smtClean="0">
                <a:latin typeface="Candara" pitchFamily="34" charset="0"/>
              </a:rPr>
              <a:t>success</a:t>
            </a:r>
            <a:r>
              <a:rPr lang="fr-FR" sz="2400" dirty="0" smtClean="0">
                <a:latin typeface="Candara" pitchFamily="34" charset="0"/>
              </a:rPr>
              <a:t>: </a:t>
            </a:r>
            <a:r>
              <a:rPr lang="fr-FR" sz="2400" dirty="0" err="1" smtClean="0">
                <a:latin typeface="Candara" pitchFamily="34" charset="0"/>
              </a:rPr>
              <a:t>function</a:t>
            </a:r>
            <a:r>
              <a:rPr lang="fr-FR" sz="2400" dirty="0" smtClean="0">
                <a:latin typeface="Candara" pitchFamily="34" charset="0"/>
              </a:rPr>
              <a:t>(data){ …}, 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err="1" smtClean="0">
                <a:latin typeface="Candara" pitchFamily="34" charset="0"/>
              </a:rPr>
              <a:t>error</a:t>
            </a:r>
            <a:r>
              <a:rPr lang="fr-FR" sz="2400" dirty="0" smtClean="0">
                <a:latin typeface="Candara" pitchFamily="34" charset="0"/>
              </a:rPr>
              <a:t>: </a:t>
            </a:r>
            <a:r>
              <a:rPr lang="fr-FR" sz="2400" dirty="0" err="1" smtClean="0">
                <a:latin typeface="Candara" pitchFamily="34" charset="0"/>
              </a:rPr>
              <a:t>function</a:t>
            </a:r>
            <a:r>
              <a:rPr lang="fr-FR" sz="2400" dirty="0" smtClean="0">
                <a:latin typeface="Candara" pitchFamily="34" charset="0"/>
              </a:rPr>
              <a:t>(</a:t>
            </a:r>
            <a:r>
              <a:rPr lang="fr-FR" sz="2400" dirty="0" err="1" smtClean="0">
                <a:latin typeface="Candara" pitchFamily="34" charset="0"/>
              </a:rPr>
              <a:t>xhr</a:t>
            </a:r>
            <a:r>
              <a:rPr lang="fr-FR" sz="2400" dirty="0" smtClean="0">
                <a:latin typeface="Candara" pitchFamily="34" charset="0"/>
              </a:rPr>
              <a:t>, </a:t>
            </a:r>
            <a:r>
              <a:rPr lang="fr-FR" sz="2400" dirty="0" err="1" smtClean="0">
                <a:latin typeface="Candara" pitchFamily="34" charset="0"/>
              </a:rPr>
              <a:t>textStatus</a:t>
            </a:r>
            <a:r>
              <a:rPr lang="fr-FR" sz="2400" dirty="0" smtClean="0">
                <a:latin typeface="Candara" pitchFamily="34" charset="0"/>
              </a:rPr>
              <a:t>, </a:t>
            </a:r>
            <a:r>
              <a:rPr lang="fr-FR" sz="2400" dirty="0" err="1" smtClean="0">
                <a:latin typeface="Candara" pitchFamily="34" charset="0"/>
              </a:rPr>
              <a:t>thrownError</a:t>
            </a:r>
            <a:r>
              <a:rPr lang="fr-FR" sz="2400" dirty="0" smtClean="0">
                <a:latin typeface="Candara" pitchFamily="34" charset="0"/>
              </a:rPr>
              <a:t>) { … }, 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err="1" smtClean="0">
                <a:latin typeface="Candara" pitchFamily="34" charset="0"/>
              </a:rPr>
              <a:t>dataType</a:t>
            </a:r>
            <a:r>
              <a:rPr lang="fr-FR" sz="2400" dirty="0" smtClean="0">
                <a:latin typeface="Candara" pitchFamily="34" charset="0"/>
              </a:rPr>
              <a:t>: "html"</a:t>
            </a:r>
          </a:p>
          <a:p>
            <a:r>
              <a:rPr lang="fr-FR" sz="2400" dirty="0">
                <a:latin typeface="Candara" pitchFamily="34" charset="0"/>
              </a:rPr>
              <a:t>}</a:t>
            </a:r>
            <a:r>
              <a:rPr lang="fr-FR" sz="2400" dirty="0" smtClean="0">
                <a:latin typeface="Candara" pitchFamily="34" charset="0"/>
              </a:rPr>
              <a:t>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79512" y="3982374"/>
            <a:ext cx="8208912" cy="26776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12056" y="1067812"/>
            <a:ext cx="8208912" cy="22891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2174" y="-15687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Requêtes AJAX : $.</a:t>
            </a:r>
            <a:r>
              <a:rPr lang="fr-FR" sz="4400" dirty="0" err="1" smtClean="0"/>
              <a:t>get</a:t>
            </a:r>
            <a:endParaRPr lang="fr-FR" sz="4400" dirty="0"/>
          </a:p>
        </p:txBody>
      </p:sp>
      <p:sp>
        <p:nvSpPr>
          <p:cNvPr id="6" name="ZoneTexte 5"/>
          <p:cNvSpPr txBox="1"/>
          <p:nvPr/>
        </p:nvSpPr>
        <p:spPr>
          <a:xfrm>
            <a:off x="492174" y="1211828"/>
            <a:ext cx="8004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ndara" pitchFamily="34" charset="0"/>
              </a:rPr>
              <a:t>$.</a:t>
            </a:r>
            <a:r>
              <a:rPr lang="fr-FR" sz="2400" dirty="0" err="1" smtClean="0">
                <a:latin typeface="Candara" pitchFamily="34" charset="0"/>
              </a:rPr>
              <a:t>get</a:t>
            </a:r>
            <a:r>
              <a:rPr lang="fr-FR" sz="2400" dirty="0">
                <a:latin typeface="Candara" pitchFamily="34" charset="0"/>
              </a:rPr>
              <a:t>("</a:t>
            </a:r>
            <a:r>
              <a:rPr lang="fr-FR" sz="2400" dirty="0" err="1">
                <a:latin typeface="Candara" pitchFamily="34" charset="0"/>
              </a:rPr>
              <a:t>page.php</a:t>
            </a:r>
            <a:r>
              <a:rPr lang="fr-FR" sz="2400" dirty="0">
                <a:latin typeface="Candara" pitchFamily="34" charset="0"/>
              </a:rPr>
              <a:t>"{</a:t>
            </a:r>
            <a:endParaRPr lang="fr-FR" sz="2400" dirty="0" smtClean="0">
              <a:latin typeface="Candara" pitchFamily="34" charset="0"/>
            </a:endParaRP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data: {data1: "value1"},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err="1" smtClean="0">
                <a:latin typeface="Candara" pitchFamily="34" charset="0"/>
              </a:rPr>
              <a:t>error</a:t>
            </a:r>
            <a:r>
              <a:rPr lang="fr-FR" sz="2400" dirty="0" smtClean="0">
                <a:latin typeface="Candara" pitchFamily="34" charset="0"/>
              </a:rPr>
              <a:t>: </a:t>
            </a:r>
            <a:r>
              <a:rPr lang="fr-FR" sz="2400" dirty="0" err="1" smtClean="0">
                <a:latin typeface="Candara" pitchFamily="34" charset="0"/>
              </a:rPr>
              <a:t>function</a:t>
            </a:r>
            <a:r>
              <a:rPr lang="fr-FR" sz="2400" dirty="0" smtClean="0">
                <a:latin typeface="Candara" pitchFamily="34" charset="0"/>
              </a:rPr>
              <a:t>(</a:t>
            </a:r>
            <a:r>
              <a:rPr lang="fr-FR" sz="2400" dirty="0" err="1" smtClean="0">
                <a:latin typeface="Candara" pitchFamily="34" charset="0"/>
              </a:rPr>
              <a:t>xhr</a:t>
            </a:r>
            <a:r>
              <a:rPr lang="fr-FR" sz="2400" dirty="0" smtClean="0">
                <a:latin typeface="Candara" pitchFamily="34" charset="0"/>
              </a:rPr>
              <a:t>, </a:t>
            </a:r>
            <a:r>
              <a:rPr lang="fr-FR" sz="2400" dirty="0" err="1" smtClean="0">
                <a:latin typeface="Candara" pitchFamily="34" charset="0"/>
              </a:rPr>
              <a:t>textStatus</a:t>
            </a:r>
            <a:r>
              <a:rPr lang="fr-FR" sz="2400" dirty="0" smtClean="0">
                <a:latin typeface="Candara" pitchFamily="34" charset="0"/>
              </a:rPr>
              <a:t>, </a:t>
            </a:r>
            <a:r>
              <a:rPr lang="fr-FR" sz="2400" dirty="0" err="1" smtClean="0">
                <a:latin typeface="Candara" pitchFamily="34" charset="0"/>
              </a:rPr>
              <a:t>thrownError</a:t>
            </a:r>
            <a:r>
              <a:rPr lang="fr-FR" sz="2400" dirty="0" smtClean="0">
                <a:latin typeface="Candara" pitchFamily="34" charset="0"/>
              </a:rPr>
              <a:t>) { … }, 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err="1" smtClean="0">
                <a:latin typeface="Candara" pitchFamily="34" charset="0"/>
              </a:rPr>
              <a:t>dataType</a:t>
            </a:r>
            <a:r>
              <a:rPr lang="fr-FR" sz="2400" dirty="0" smtClean="0">
                <a:latin typeface="Candara" pitchFamily="34" charset="0"/>
              </a:rPr>
              <a:t>: "html"</a:t>
            </a:r>
          </a:p>
          <a:p>
            <a:r>
              <a:rPr lang="fr-FR" sz="2400" dirty="0">
                <a:latin typeface="Candara" pitchFamily="34" charset="0"/>
              </a:rPr>
              <a:t>}, </a:t>
            </a:r>
            <a:r>
              <a:rPr lang="fr-FR" sz="2400" dirty="0" err="1">
                <a:latin typeface="Candara" pitchFamily="34" charset="0"/>
              </a:rPr>
              <a:t>function</a:t>
            </a:r>
            <a:r>
              <a:rPr lang="fr-FR" sz="2400" dirty="0">
                <a:latin typeface="Candara" pitchFamily="34" charset="0"/>
              </a:rPr>
              <a:t>(data){ …});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1751" y="3982374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ndara" pitchFamily="34" charset="0"/>
              </a:rPr>
              <a:t>$.</a:t>
            </a:r>
            <a:r>
              <a:rPr lang="fr-FR" sz="2400" dirty="0" err="1" smtClean="0">
                <a:latin typeface="Candara" pitchFamily="34" charset="0"/>
              </a:rPr>
              <a:t>ajax</a:t>
            </a:r>
            <a:r>
              <a:rPr lang="fr-FR" sz="2400" dirty="0" smtClean="0">
                <a:latin typeface="Candara" pitchFamily="34" charset="0"/>
              </a:rPr>
              <a:t>({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type: "GET"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url: "</a:t>
            </a:r>
            <a:r>
              <a:rPr lang="fr-FR" sz="2400" dirty="0" err="1" smtClean="0">
                <a:latin typeface="Candara" pitchFamily="34" charset="0"/>
              </a:rPr>
              <a:t>page.php</a:t>
            </a:r>
            <a:r>
              <a:rPr lang="fr-FR" sz="2400" dirty="0" smtClean="0">
                <a:latin typeface="Candara" pitchFamily="34" charset="0"/>
              </a:rPr>
              <a:t>", 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data: {data1: "value1"},</a:t>
            </a:r>
          </a:p>
          <a:p>
            <a:r>
              <a:rPr lang="fr-FR" sz="2400" dirty="0">
                <a:latin typeface="Candara" pitchFamily="34" charset="0"/>
              </a:rPr>
              <a:t> </a:t>
            </a:r>
            <a:r>
              <a:rPr lang="fr-FR" sz="2400" dirty="0" smtClean="0">
                <a:latin typeface="Candara" pitchFamily="34" charset="0"/>
              </a:rPr>
              <a:t>             </a:t>
            </a:r>
            <a:r>
              <a:rPr lang="fr-FR" sz="2400" dirty="0" err="1" smtClean="0">
                <a:latin typeface="Candara" pitchFamily="34" charset="0"/>
              </a:rPr>
              <a:t>success</a:t>
            </a:r>
            <a:r>
              <a:rPr lang="fr-FR" sz="2400" dirty="0">
                <a:latin typeface="Candara" pitchFamily="34" charset="0"/>
              </a:rPr>
              <a:t>: </a:t>
            </a:r>
            <a:r>
              <a:rPr lang="fr-FR" sz="2400" dirty="0" err="1">
                <a:latin typeface="Candara" pitchFamily="34" charset="0"/>
              </a:rPr>
              <a:t>function</a:t>
            </a:r>
            <a:r>
              <a:rPr lang="fr-FR" sz="2400" dirty="0">
                <a:latin typeface="Candara" pitchFamily="34" charset="0"/>
              </a:rPr>
              <a:t>(data){ </a:t>
            </a:r>
            <a:r>
              <a:rPr lang="fr-FR" sz="2400" dirty="0" smtClean="0">
                <a:latin typeface="Candara" pitchFamily="34" charset="0"/>
              </a:rPr>
              <a:t>…}, 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…</a:t>
            </a:r>
          </a:p>
          <a:p>
            <a:r>
              <a:rPr lang="fr-FR" sz="2400" dirty="0">
                <a:latin typeface="Candara" pitchFamily="34" charset="0"/>
              </a:rPr>
              <a:t>}</a:t>
            </a:r>
            <a:r>
              <a:rPr lang="fr-FR" sz="2400" dirty="0" smtClean="0">
                <a:latin typeface="Candara" pitchFamily="34" charset="0"/>
              </a:rPr>
              <a:t>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79512" y="3889484"/>
            <a:ext cx="8208912" cy="26776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179512" y="1067812"/>
            <a:ext cx="8208912" cy="2649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2174" y="-15687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Requêtes AJAX : $.post</a:t>
            </a:r>
            <a:endParaRPr lang="fr-FR" sz="4400" dirty="0"/>
          </a:p>
        </p:txBody>
      </p:sp>
      <p:sp>
        <p:nvSpPr>
          <p:cNvPr id="6" name="ZoneTexte 5"/>
          <p:cNvSpPr txBox="1"/>
          <p:nvPr/>
        </p:nvSpPr>
        <p:spPr>
          <a:xfrm>
            <a:off x="492174" y="1211828"/>
            <a:ext cx="8004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ndara" pitchFamily="34" charset="0"/>
              </a:rPr>
              <a:t>$.post</a:t>
            </a:r>
            <a:r>
              <a:rPr lang="fr-FR" sz="2400" dirty="0" smtClean="0">
                <a:latin typeface="Candara" pitchFamily="34" charset="0"/>
              </a:rPr>
              <a:t>("</a:t>
            </a:r>
            <a:r>
              <a:rPr lang="fr-FR" sz="2400" dirty="0" err="1">
                <a:latin typeface="Candara" pitchFamily="34" charset="0"/>
              </a:rPr>
              <a:t>page.php</a:t>
            </a:r>
            <a:r>
              <a:rPr lang="fr-FR" sz="2400" dirty="0">
                <a:latin typeface="Candara" pitchFamily="34" charset="0"/>
              </a:rPr>
              <a:t>"{</a:t>
            </a:r>
            <a:endParaRPr lang="fr-FR" sz="2400" dirty="0" smtClean="0">
              <a:latin typeface="Candara" pitchFamily="34" charset="0"/>
            </a:endParaRP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data</a:t>
            </a:r>
            <a:r>
              <a:rPr lang="fr-FR" sz="2400" dirty="0" smtClean="0">
                <a:latin typeface="Candara" pitchFamily="34" charset="0"/>
              </a:rPr>
              <a:t>: {data1: "value1"}, 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err="1" smtClean="0">
                <a:latin typeface="Candara" pitchFamily="34" charset="0"/>
              </a:rPr>
              <a:t>error</a:t>
            </a:r>
            <a:r>
              <a:rPr lang="fr-FR" sz="2400" dirty="0" smtClean="0">
                <a:latin typeface="Candara" pitchFamily="34" charset="0"/>
              </a:rPr>
              <a:t>: </a:t>
            </a:r>
            <a:r>
              <a:rPr lang="fr-FR" sz="2400" dirty="0" err="1" smtClean="0">
                <a:latin typeface="Candara" pitchFamily="34" charset="0"/>
              </a:rPr>
              <a:t>function</a:t>
            </a:r>
            <a:r>
              <a:rPr lang="fr-FR" sz="2400" dirty="0" smtClean="0">
                <a:latin typeface="Candara" pitchFamily="34" charset="0"/>
              </a:rPr>
              <a:t>(</a:t>
            </a:r>
            <a:r>
              <a:rPr lang="fr-FR" sz="2400" dirty="0" err="1" smtClean="0">
                <a:latin typeface="Candara" pitchFamily="34" charset="0"/>
              </a:rPr>
              <a:t>xhr</a:t>
            </a:r>
            <a:r>
              <a:rPr lang="fr-FR" sz="2400" dirty="0" smtClean="0">
                <a:latin typeface="Candara" pitchFamily="34" charset="0"/>
              </a:rPr>
              <a:t>, </a:t>
            </a:r>
            <a:r>
              <a:rPr lang="fr-FR" sz="2400" dirty="0" err="1" smtClean="0">
                <a:latin typeface="Candara" pitchFamily="34" charset="0"/>
              </a:rPr>
              <a:t>textStatus</a:t>
            </a:r>
            <a:r>
              <a:rPr lang="fr-FR" sz="2400" dirty="0" smtClean="0">
                <a:latin typeface="Candara" pitchFamily="34" charset="0"/>
              </a:rPr>
              <a:t>, </a:t>
            </a:r>
            <a:r>
              <a:rPr lang="fr-FR" sz="2400" dirty="0" err="1" smtClean="0">
                <a:latin typeface="Candara" pitchFamily="34" charset="0"/>
              </a:rPr>
              <a:t>thrownError</a:t>
            </a:r>
            <a:r>
              <a:rPr lang="fr-FR" sz="2400" dirty="0" smtClean="0">
                <a:latin typeface="Candara" pitchFamily="34" charset="0"/>
              </a:rPr>
              <a:t>) { … }, 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err="1" smtClean="0">
                <a:latin typeface="Candara" pitchFamily="34" charset="0"/>
              </a:rPr>
              <a:t>dataType</a:t>
            </a:r>
            <a:r>
              <a:rPr lang="fr-FR" sz="2400" dirty="0" smtClean="0">
                <a:latin typeface="Candara" pitchFamily="34" charset="0"/>
              </a:rPr>
              <a:t>: "html"</a:t>
            </a:r>
          </a:p>
          <a:p>
            <a:r>
              <a:rPr lang="fr-FR" sz="2400" dirty="0">
                <a:latin typeface="Candara" pitchFamily="34" charset="0"/>
              </a:rPr>
              <a:t>}, </a:t>
            </a:r>
            <a:r>
              <a:rPr lang="fr-FR" sz="2400" dirty="0" err="1">
                <a:latin typeface="Candara" pitchFamily="34" charset="0"/>
              </a:rPr>
              <a:t>function</a:t>
            </a:r>
            <a:r>
              <a:rPr lang="fr-FR" sz="2400" dirty="0">
                <a:latin typeface="Candara" pitchFamily="34" charset="0"/>
              </a:rPr>
              <a:t>(data){ …});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1751" y="3889484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ndara" pitchFamily="34" charset="0"/>
              </a:rPr>
              <a:t>$.</a:t>
            </a:r>
            <a:r>
              <a:rPr lang="fr-FR" sz="2400" dirty="0" err="1" smtClean="0">
                <a:latin typeface="Candara" pitchFamily="34" charset="0"/>
              </a:rPr>
              <a:t>ajax</a:t>
            </a:r>
            <a:r>
              <a:rPr lang="fr-FR" sz="2400" dirty="0" smtClean="0">
                <a:latin typeface="Candara" pitchFamily="34" charset="0"/>
              </a:rPr>
              <a:t>({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type: "POST"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url: "</a:t>
            </a:r>
            <a:r>
              <a:rPr lang="fr-FR" sz="2400" dirty="0" err="1" smtClean="0">
                <a:latin typeface="Candara" pitchFamily="34" charset="0"/>
              </a:rPr>
              <a:t>page.php</a:t>
            </a:r>
            <a:r>
              <a:rPr lang="fr-FR" sz="2400" dirty="0" smtClean="0">
                <a:latin typeface="Candara" pitchFamily="34" charset="0"/>
              </a:rPr>
              <a:t>", 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data: {data1: "value1"},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err="1" smtClean="0">
                <a:latin typeface="Candara" pitchFamily="34" charset="0"/>
              </a:rPr>
              <a:t>success</a:t>
            </a:r>
            <a:r>
              <a:rPr lang="fr-FR" sz="2400" dirty="0" smtClean="0">
                <a:latin typeface="Candara" pitchFamily="34" charset="0"/>
              </a:rPr>
              <a:t>: </a:t>
            </a:r>
            <a:r>
              <a:rPr lang="fr-FR" sz="2400" dirty="0" err="1">
                <a:latin typeface="Candara" pitchFamily="34" charset="0"/>
              </a:rPr>
              <a:t>function</a:t>
            </a:r>
            <a:r>
              <a:rPr lang="fr-FR" sz="2400" dirty="0">
                <a:latin typeface="Candara" pitchFamily="34" charset="0"/>
              </a:rPr>
              <a:t>(data){ </a:t>
            </a:r>
            <a:r>
              <a:rPr lang="fr-FR" sz="2400" dirty="0" smtClean="0">
                <a:latin typeface="Candara" pitchFamily="34" charset="0"/>
              </a:rPr>
              <a:t>…}, </a:t>
            </a:r>
          </a:p>
          <a:p>
            <a:r>
              <a:rPr lang="fr-FR" sz="2400" dirty="0">
                <a:latin typeface="Candara" pitchFamily="34" charset="0"/>
              </a:rPr>
              <a:t> </a:t>
            </a:r>
            <a:r>
              <a:rPr lang="fr-FR" sz="2400" dirty="0" smtClean="0">
                <a:latin typeface="Candara" pitchFamily="34" charset="0"/>
              </a:rPr>
              <a:t>             …</a:t>
            </a:r>
          </a:p>
          <a:p>
            <a:r>
              <a:rPr lang="fr-FR" sz="2400" dirty="0">
                <a:latin typeface="Candara" pitchFamily="34" charset="0"/>
              </a:rPr>
              <a:t>}</a:t>
            </a:r>
            <a:r>
              <a:rPr lang="fr-FR" sz="2400" dirty="0" smtClean="0">
                <a:latin typeface="Candara" pitchFamily="34" charset="0"/>
              </a:rPr>
              <a:t>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7200" dirty="0" smtClean="0"/>
              <a:t>JavaScript</a:t>
            </a:r>
            <a:endParaRPr lang="fr-FR" sz="7200" dirty="0"/>
          </a:p>
        </p:txBody>
      </p:sp>
      <p:pic>
        <p:nvPicPr>
          <p:cNvPr id="1026" name="Picture 2" descr="Javascript est un langage dit client-side, c'est à dire interprété par le client (le visiteu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58650"/>
            <a:ext cx="658095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2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79512" y="3356992"/>
            <a:ext cx="8208912" cy="33843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179512" y="1067812"/>
            <a:ext cx="8208912" cy="1857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2174" y="-15687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Requêtes AJAX : $.</a:t>
            </a:r>
            <a:r>
              <a:rPr lang="fr-FR" sz="4400" dirty="0" err="1" smtClean="0"/>
              <a:t>getJSON</a:t>
            </a:r>
            <a:endParaRPr lang="fr-FR" sz="4400" dirty="0"/>
          </a:p>
        </p:txBody>
      </p:sp>
      <p:sp>
        <p:nvSpPr>
          <p:cNvPr id="6" name="ZoneTexte 5"/>
          <p:cNvSpPr txBox="1"/>
          <p:nvPr/>
        </p:nvSpPr>
        <p:spPr>
          <a:xfrm>
            <a:off x="492174" y="1211828"/>
            <a:ext cx="800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ndara" pitchFamily="34" charset="0"/>
              </a:rPr>
              <a:t>$.</a:t>
            </a:r>
            <a:r>
              <a:rPr lang="fr-FR" sz="2400" dirty="0" err="1" smtClean="0">
                <a:latin typeface="Candara" pitchFamily="34" charset="0"/>
              </a:rPr>
              <a:t>getJSON</a:t>
            </a:r>
            <a:r>
              <a:rPr lang="fr-FR" sz="2400" dirty="0">
                <a:latin typeface="Candara" pitchFamily="34" charset="0"/>
              </a:rPr>
              <a:t>("</a:t>
            </a:r>
            <a:r>
              <a:rPr lang="fr-FR" sz="2400" dirty="0" err="1">
                <a:latin typeface="Candara" pitchFamily="34" charset="0"/>
              </a:rPr>
              <a:t>page.php</a:t>
            </a:r>
            <a:r>
              <a:rPr lang="fr-FR" sz="2400" dirty="0" smtClean="0">
                <a:latin typeface="Candara" pitchFamily="34" charset="0"/>
              </a:rPr>
              <a:t>", {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data: {data1: "value1"}, 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err="1" smtClean="0">
                <a:latin typeface="Candara" pitchFamily="34" charset="0"/>
              </a:rPr>
              <a:t>error</a:t>
            </a:r>
            <a:r>
              <a:rPr lang="fr-FR" sz="2400" dirty="0" smtClean="0">
                <a:latin typeface="Candara" pitchFamily="34" charset="0"/>
              </a:rPr>
              <a:t>: </a:t>
            </a:r>
            <a:r>
              <a:rPr lang="fr-FR" sz="2400" dirty="0" err="1" smtClean="0">
                <a:latin typeface="Candara" pitchFamily="34" charset="0"/>
              </a:rPr>
              <a:t>function</a:t>
            </a:r>
            <a:r>
              <a:rPr lang="fr-FR" sz="2400" dirty="0" smtClean="0">
                <a:latin typeface="Candara" pitchFamily="34" charset="0"/>
              </a:rPr>
              <a:t>(</a:t>
            </a:r>
            <a:r>
              <a:rPr lang="fr-FR" sz="2400" dirty="0" err="1" smtClean="0">
                <a:latin typeface="Candara" pitchFamily="34" charset="0"/>
              </a:rPr>
              <a:t>xhr</a:t>
            </a:r>
            <a:r>
              <a:rPr lang="fr-FR" sz="2400" dirty="0" smtClean="0">
                <a:latin typeface="Candara" pitchFamily="34" charset="0"/>
              </a:rPr>
              <a:t>, </a:t>
            </a:r>
            <a:r>
              <a:rPr lang="fr-FR" sz="2400" dirty="0" err="1" smtClean="0">
                <a:latin typeface="Candara" pitchFamily="34" charset="0"/>
              </a:rPr>
              <a:t>textStatus</a:t>
            </a:r>
            <a:r>
              <a:rPr lang="fr-FR" sz="2400" dirty="0" smtClean="0">
                <a:latin typeface="Candara" pitchFamily="34" charset="0"/>
              </a:rPr>
              <a:t>, </a:t>
            </a:r>
            <a:r>
              <a:rPr lang="fr-FR" sz="2400" dirty="0" err="1" smtClean="0">
                <a:latin typeface="Candara" pitchFamily="34" charset="0"/>
              </a:rPr>
              <a:t>thrownError</a:t>
            </a:r>
            <a:r>
              <a:rPr lang="fr-FR" sz="2400" dirty="0" smtClean="0">
                <a:latin typeface="Candara" pitchFamily="34" charset="0"/>
              </a:rPr>
              <a:t>) { … }, </a:t>
            </a:r>
          </a:p>
          <a:p>
            <a:r>
              <a:rPr lang="fr-FR" sz="2400" dirty="0">
                <a:latin typeface="Candara" pitchFamily="34" charset="0"/>
              </a:rPr>
              <a:t>}, </a:t>
            </a:r>
            <a:r>
              <a:rPr lang="fr-FR" sz="2400" dirty="0" err="1" smtClean="0">
                <a:latin typeface="Candara" pitchFamily="34" charset="0"/>
              </a:rPr>
              <a:t>function</a:t>
            </a:r>
            <a:r>
              <a:rPr lang="fr-FR" sz="2400" dirty="0" smtClean="0">
                <a:latin typeface="Candara" pitchFamily="34" charset="0"/>
              </a:rPr>
              <a:t>(data</a:t>
            </a:r>
            <a:r>
              <a:rPr lang="fr-FR" sz="2400" dirty="0">
                <a:latin typeface="Candara" pitchFamily="34" charset="0"/>
              </a:rPr>
              <a:t>){ …});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1751" y="3472572"/>
            <a:ext cx="8004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ndara" pitchFamily="34" charset="0"/>
              </a:rPr>
              <a:t>$.</a:t>
            </a:r>
            <a:r>
              <a:rPr lang="fr-FR" sz="2400" dirty="0" err="1" smtClean="0">
                <a:latin typeface="Candara" pitchFamily="34" charset="0"/>
              </a:rPr>
              <a:t>ajax</a:t>
            </a:r>
            <a:r>
              <a:rPr lang="fr-FR" sz="2400" dirty="0" smtClean="0">
                <a:latin typeface="Candara" pitchFamily="34" charset="0"/>
              </a:rPr>
              <a:t>({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type: "GET"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url: "</a:t>
            </a:r>
            <a:r>
              <a:rPr lang="fr-FR" sz="2400" dirty="0" err="1" smtClean="0">
                <a:latin typeface="Candara" pitchFamily="34" charset="0"/>
              </a:rPr>
              <a:t>page.php</a:t>
            </a:r>
            <a:r>
              <a:rPr lang="fr-FR" sz="2400" dirty="0" smtClean="0">
                <a:latin typeface="Candara" pitchFamily="34" charset="0"/>
              </a:rPr>
              <a:t>", 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data: {data1: "value1"},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err="1">
                <a:latin typeface="Candara" pitchFamily="34" charset="0"/>
              </a:rPr>
              <a:t>dataType</a:t>
            </a:r>
            <a:r>
              <a:rPr lang="fr-FR" sz="2400" dirty="0">
                <a:latin typeface="Candara" pitchFamily="34" charset="0"/>
              </a:rPr>
              <a:t>: </a:t>
            </a:r>
            <a:r>
              <a:rPr lang="fr-FR" sz="2400" dirty="0" smtClean="0">
                <a:latin typeface="Candara" pitchFamily="34" charset="0"/>
              </a:rPr>
              <a:t>"</a:t>
            </a:r>
            <a:r>
              <a:rPr lang="fr-FR" sz="2400" dirty="0" err="1" smtClean="0">
                <a:latin typeface="Candara" pitchFamily="34" charset="0"/>
              </a:rPr>
              <a:t>json</a:t>
            </a:r>
            <a:r>
              <a:rPr lang="fr-FR" sz="2400" dirty="0" smtClean="0">
                <a:latin typeface="Candara" pitchFamily="34" charset="0"/>
              </a:rPr>
              <a:t>", 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err="1">
                <a:latin typeface="Candara" pitchFamily="34" charset="0"/>
              </a:rPr>
              <a:t>success</a:t>
            </a:r>
            <a:r>
              <a:rPr lang="fr-FR" sz="2400" dirty="0">
                <a:latin typeface="Candara" pitchFamily="34" charset="0"/>
              </a:rPr>
              <a:t>: </a:t>
            </a:r>
            <a:r>
              <a:rPr lang="fr-FR" sz="2400" dirty="0" err="1">
                <a:latin typeface="Candara" pitchFamily="34" charset="0"/>
              </a:rPr>
              <a:t>function</a:t>
            </a:r>
            <a:r>
              <a:rPr lang="fr-FR" sz="2400" dirty="0">
                <a:latin typeface="Candara" pitchFamily="34" charset="0"/>
              </a:rPr>
              <a:t>(data){ </a:t>
            </a:r>
            <a:r>
              <a:rPr lang="fr-FR" sz="2400" dirty="0" smtClean="0">
                <a:latin typeface="Candara" pitchFamily="34" charset="0"/>
              </a:rPr>
              <a:t>…},</a:t>
            </a:r>
          </a:p>
          <a:p>
            <a:r>
              <a:rPr lang="fr-FR" sz="2400" dirty="0">
                <a:latin typeface="Candara" pitchFamily="34" charset="0"/>
              </a:rPr>
              <a:t> </a:t>
            </a:r>
            <a:r>
              <a:rPr lang="fr-FR" sz="2400" dirty="0" smtClean="0">
                <a:latin typeface="Candara" pitchFamily="34" charset="0"/>
              </a:rPr>
              <a:t>             …</a:t>
            </a:r>
          </a:p>
          <a:p>
            <a:r>
              <a:rPr lang="fr-FR" sz="2400" dirty="0">
                <a:latin typeface="Candara" pitchFamily="34" charset="0"/>
              </a:rPr>
              <a:t>}</a:t>
            </a:r>
            <a:r>
              <a:rPr lang="fr-FR" sz="2400" dirty="0" smtClean="0">
                <a:latin typeface="Candara" pitchFamily="34" charset="0"/>
              </a:rPr>
              <a:t>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LAB 1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17080" y="1628800"/>
            <a:ext cx="80042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Ajouter en </a:t>
            </a:r>
            <a:r>
              <a:rPr lang="fr-FR" sz="2400" dirty="0" err="1" smtClean="0">
                <a:latin typeface="Candara" pitchFamily="34" charset="0"/>
              </a:rPr>
              <a:t>jQuery</a:t>
            </a:r>
            <a:r>
              <a:rPr lang="fr-FR" sz="2400" dirty="0" smtClean="0">
                <a:latin typeface="Candara" pitchFamily="34" charset="0"/>
              </a:rPr>
              <a:t> un élément &lt;</a:t>
            </a:r>
            <a:r>
              <a:rPr lang="fr-FR" sz="2400" dirty="0" err="1" smtClean="0">
                <a:latin typeface="Candara" pitchFamily="34" charset="0"/>
              </a:rPr>
              <a:t>ul</a:t>
            </a:r>
            <a:r>
              <a:rPr lang="fr-FR" sz="2400" dirty="0" smtClean="0">
                <a:latin typeface="Candara" pitchFamily="34" charset="0"/>
              </a:rPr>
              <a:t>&gt; dans l'élément &lt;body&gt;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Faire une requête AJAX ($.</a:t>
            </a:r>
            <a:r>
              <a:rPr lang="fr-FR" sz="2400" dirty="0" err="1" smtClean="0">
                <a:latin typeface="Candara" pitchFamily="34" charset="0"/>
              </a:rPr>
              <a:t>ajax</a:t>
            </a:r>
            <a:r>
              <a:rPr lang="fr-FR" sz="2400" dirty="0" smtClean="0">
                <a:latin typeface="Candara" pitchFamily="34" charset="0"/>
              </a:rPr>
              <a:t>()) pour récupérer le contenu du fichier </a:t>
            </a:r>
            <a:r>
              <a:rPr lang="fr-FR" sz="2400" dirty="0" smtClean="0">
                <a:latin typeface="Candara" pitchFamily="34" charset="0"/>
                <a:hlinkClick r:id="rId2"/>
              </a:rPr>
              <a:t>http://emmanueldemey.fr/jquery.json</a:t>
            </a:r>
            <a:r>
              <a:rPr lang="fr-FR" sz="2400" dirty="0" smtClean="0">
                <a:latin typeface="Candara" pitchFamily="34" charset="0"/>
              </a:rPr>
              <a:t/>
            </a:r>
            <a:br>
              <a:rPr lang="fr-FR" sz="2400" dirty="0" smtClean="0">
                <a:latin typeface="Candara" pitchFamily="34" charset="0"/>
              </a:rPr>
            </a:br>
            <a:r>
              <a:rPr lang="fr-FR" sz="2400" dirty="0" smtClean="0">
                <a:latin typeface="Candara" pitchFamily="34" charset="0"/>
              </a:rPr>
              <a:t/>
            </a:r>
            <a:br>
              <a:rPr lang="fr-FR" sz="2400" dirty="0" smtClean="0">
                <a:latin typeface="Candara" pitchFamily="34" charset="0"/>
              </a:rPr>
            </a:br>
            <a:r>
              <a:rPr lang="fr-FR" sz="2400" dirty="0" smtClean="0">
                <a:latin typeface="Candara" pitchFamily="34" charset="0"/>
              </a:rPr>
              <a:t>{</a:t>
            </a:r>
            <a:br>
              <a:rPr lang="fr-FR" sz="2400" dirty="0" smtClean="0">
                <a:latin typeface="Candara" pitchFamily="34" charset="0"/>
              </a:rPr>
            </a:br>
            <a:r>
              <a:rPr lang="fr-FR" sz="2400" dirty="0" smtClean="0">
                <a:latin typeface="Candara" pitchFamily="34" charset="0"/>
              </a:rPr>
              <a:t>	"nom": "Emmanuel"</a:t>
            </a:r>
            <a:br>
              <a:rPr lang="fr-FR" sz="2400" dirty="0" smtClean="0">
                <a:latin typeface="Candara" pitchFamily="34" charset="0"/>
              </a:rPr>
            </a:br>
            <a:r>
              <a:rPr lang="fr-FR" sz="2400" dirty="0" smtClean="0">
                <a:latin typeface="Candara" pitchFamily="34" charset="0"/>
              </a:rPr>
              <a:t>	"</a:t>
            </a:r>
            <a:r>
              <a:rPr lang="fr-FR" sz="2400" dirty="0" err="1" smtClean="0">
                <a:latin typeface="Candara" pitchFamily="34" charset="0"/>
              </a:rPr>
              <a:t>deleted</a:t>
            </a:r>
            <a:r>
              <a:rPr lang="fr-FR" sz="2400" dirty="0" smtClean="0">
                <a:latin typeface="Candara" pitchFamily="34" charset="0"/>
              </a:rPr>
              <a:t>": "</a:t>
            </a:r>
            <a:r>
              <a:rPr lang="fr-FR" sz="2400" dirty="0" err="1" smtClean="0">
                <a:latin typeface="Candara" pitchFamily="34" charset="0"/>
              </a:rPr>
              <a:t>true</a:t>
            </a:r>
            <a:r>
              <a:rPr lang="fr-FR" sz="2400" dirty="0" smtClean="0">
                <a:latin typeface="Candara" pitchFamily="34" charset="0"/>
              </a:rPr>
              <a:t> or false"</a:t>
            </a:r>
            <a:br>
              <a:rPr lang="fr-FR" sz="2400" dirty="0" smtClean="0">
                <a:latin typeface="Candara" pitchFamily="34" charset="0"/>
              </a:rPr>
            </a:br>
            <a:r>
              <a:rPr lang="fr-FR" sz="2400" dirty="0" smtClean="0">
                <a:latin typeface="Candara" pitchFamily="34" charset="0"/>
              </a:rPr>
              <a:t>}, …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Afficher tous les attributs "nom" dans des balises </a:t>
            </a:r>
            <a:r>
              <a:rPr lang="fr-FR" sz="2400" dirty="0">
                <a:latin typeface="Candara" pitchFamily="34" charset="0"/>
              </a:rPr>
              <a:t>li (</a:t>
            </a:r>
            <a:r>
              <a:rPr lang="fr-FR" sz="2400" dirty="0" err="1">
                <a:latin typeface="Candara" pitchFamily="34" charset="0"/>
              </a:rPr>
              <a:t>forEach</a:t>
            </a:r>
            <a:r>
              <a:rPr lang="fr-FR" sz="2400" dirty="0" smtClean="0">
                <a:latin typeface="Candara" pitchFamily="34" charset="0"/>
              </a:rPr>
              <a:t>())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Refaire la requête Ajax en utilisant la méthode $.</a:t>
            </a:r>
            <a:r>
              <a:rPr lang="fr-FR" sz="2400" dirty="0" err="1" smtClean="0">
                <a:latin typeface="Candara" pitchFamily="34" charset="0"/>
              </a:rPr>
              <a:t>getJSON</a:t>
            </a:r>
            <a:r>
              <a:rPr lang="fr-FR" sz="2400" dirty="0" smtClean="0">
                <a:latin typeface="Candara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168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méthodes </a:t>
            </a:r>
            <a:r>
              <a:rPr lang="fr-FR" sz="4400" dirty="0" err="1" smtClean="0"/>
              <a:t>jQuery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52557" y="2204864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Ordonnancer</a:t>
            </a:r>
            <a:r>
              <a:rPr lang="en-US" sz="2400" dirty="0" smtClean="0">
                <a:latin typeface="Candara" pitchFamily="34" charset="0"/>
              </a:rPr>
              <a:t> des </a:t>
            </a:r>
            <a:r>
              <a:rPr lang="en-US" sz="2400" dirty="0" err="1" smtClean="0">
                <a:latin typeface="Candara" pitchFamily="34" charset="0"/>
              </a:rPr>
              <a:t>éléments</a:t>
            </a:r>
            <a:r>
              <a:rPr lang="en-US" sz="2400" dirty="0" smtClean="0">
                <a:latin typeface="Candara" pitchFamily="34" charset="0"/>
              </a:rPr>
              <a:t> (append(), </a:t>
            </a:r>
            <a:r>
              <a:rPr lang="en-US" sz="2400" dirty="0" err="1" smtClean="0">
                <a:latin typeface="Candara" pitchFamily="34" charset="0"/>
              </a:rPr>
              <a:t>appendTo</a:t>
            </a:r>
            <a:r>
              <a:rPr lang="en-US" sz="2400" dirty="0" smtClean="0">
                <a:latin typeface="Candara" pitchFamily="34" charset="0"/>
              </a:rPr>
              <a:t>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Manipuler</a:t>
            </a:r>
            <a:r>
              <a:rPr lang="en-US" sz="2400" dirty="0" smtClean="0">
                <a:latin typeface="Candara" pitchFamily="34" charset="0"/>
              </a:rPr>
              <a:t> les </a:t>
            </a:r>
            <a:r>
              <a:rPr lang="en-US" sz="2400" dirty="0" err="1" smtClean="0">
                <a:latin typeface="Candara" pitchFamily="34" charset="0"/>
              </a:rPr>
              <a:t>attributs</a:t>
            </a:r>
            <a:r>
              <a:rPr lang="en-US" sz="2400" dirty="0" smtClean="0">
                <a:latin typeface="Candara" pitchFamily="34" charset="0"/>
              </a:rPr>
              <a:t> (</a:t>
            </a:r>
            <a:r>
              <a:rPr lang="en-US" sz="2400" dirty="0" err="1" smtClean="0">
                <a:latin typeface="Candara" pitchFamily="34" charset="0"/>
              </a:rPr>
              <a:t>css</a:t>
            </a:r>
            <a:r>
              <a:rPr lang="en-US" sz="2400" dirty="0" smtClean="0">
                <a:latin typeface="Candara" pitchFamily="34" charset="0"/>
              </a:rPr>
              <a:t>(), </a:t>
            </a:r>
            <a:r>
              <a:rPr lang="en-US" sz="2400" dirty="0" err="1" smtClean="0">
                <a:latin typeface="Candara" pitchFamily="34" charset="0"/>
              </a:rPr>
              <a:t>attr</a:t>
            </a:r>
            <a:r>
              <a:rPr lang="en-US" sz="2400" dirty="0" smtClean="0">
                <a:latin typeface="Candara" pitchFamily="34" charset="0"/>
              </a:rPr>
              <a:t>(), html()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ndara" pitchFamily="34" charset="0"/>
              </a:rPr>
              <a:t>Les </a:t>
            </a:r>
            <a:r>
              <a:rPr lang="en-US" sz="2400" dirty="0" err="1">
                <a:latin typeface="Candara" pitchFamily="34" charset="0"/>
              </a:rPr>
              <a:t>requêtes</a:t>
            </a:r>
            <a:r>
              <a:rPr lang="en-US" sz="2400" dirty="0">
                <a:latin typeface="Candara" pitchFamily="34" charset="0"/>
              </a:rPr>
              <a:t> AJAX (</a:t>
            </a:r>
            <a:r>
              <a:rPr lang="en-US" sz="2400" dirty="0" err="1">
                <a:latin typeface="Candara" pitchFamily="34" charset="0"/>
              </a:rPr>
              <a:t>ajax</a:t>
            </a:r>
            <a:r>
              <a:rPr lang="en-US" sz="2400" dirty="0">
                <a:latin typeface="Candara" pitchFamily="34" charset="0"/>
              </a:rPr>
              <a:t>(), get(), post() </a:t>
            </a:r>
            <a:r>
              <a:rPr lang="en-US" sz="2400" dirty="0" smtClean="0">
                <a:latin typeface="Candara" pitchFamily="34" charset="0"/>
              </a:rPr>
              <a:t>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Gérer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les 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évènements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(bind(), trigger(), live()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Utiliser</a:t>
            </a:r>
            <a:r>
              <a:rPr lang="en-US" sz="2400" dirty="0" smtClean="0">
                <a:latin typeface="Candara" pitchFamily="34" charset="0"/>
              </a:rPr>
              <a:t> des </a:t>
            </a:r>
            <a:r>
              <a:rPr lang="en-US" sz="2400" dirty="0" err="1" smtClean="0">
                <a:latin typeface="Candara" pitchFamily="34" charset="0"/>
              </a:rPr>
              <a:t>effets</a:t>
            </a:r>
            <a:r>
              <a:rPr lang="en-US" sz="2400" dirty="0" smtClean="0">
                <a:latin typeface="Candara" pitchFamily="34" charset="0"/>
              </a:rPr>
              <a:t> (show(), </a:t>
            </a:r>
            <a:r>
              <a:rPr lang="en-US" sz="2400" dirty="0" err="1" smtClean="0">
                <a:latin typeface="Candara" pitchFamily="34" charset="0"/>
              </a:rPr>
              <a:t>fadeIn</a:t>
            </a:r>
            <a:r>
              <a:rPr lang="en-US" sz="2400" dirty="0" smtClean="0">
                <a:latin typeface="Candara" pitchFamily="34" charset="0"/>
              </a:rPr>
              <a:t>(), </a:t>
            </a:r>
            <a:r>
              <a:rPr lang="en-US" sz="2400" dirty="0" err="1" smtClean="0">
                <a:latin typeface="Candara" pitchFamily="34" charset="0"/>
              </a:rPr>
              <a:t>fadeOut</a:t>
            </a:r>
            <a:r>
              <a:rPr lang="en-US" sz="2400" dirty="0" smtClean="0">
                <a:latin typeface="Candara" pitchFamily="34" charset="0"/>
              </a:rPr>
              <a:t>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Traverser le DOM (find(), </a:t>
            </a:r>
            <a:r>
              <a:rPr lang="en-US" sz="2400" dirty="0" err="1" smtClean="0">
                <a:latin typeface="Candara" pitchFamily="34" charset="0"/>
              </a:rPr>
              <a:t>prevAll</a:t>
            </a:r>
            <a:r>
              <a:rPr lang="en-US" sz="2400" dirty="0" smtClean="0">
                <a:latin typeface="Candara" pitchFamily="34" charset="0"/>
              </a:rPr>
              <a:t>(), next() …)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57358" y="4077072"/>
            <a:ext cx="7344816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Gérer des évènements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196844" y="1722288"/>
            <a:ext cx="7200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Possibilité d'exécuter du JavaScript en fonction de l'</a:t>
            </a:r>
            <a:r>
              <a:rPr lang="fr-FR" sz="2400" dirty="0" err="1" smtClean="0">
                <a:latin typeface="Candara" pitchFamily="34" charset="0"/>
              </a:rPr>
              <a:t>intéraction</a:t>
            </a:r>
            <a:r>
              <a:rPr lang="fr-FR" sz="2400" dirty="0" smtClean="0">
                <a:latin typeface="Candara" pitchFamily="34" charset="0"/>
              </a:rPr>
              <a:t> de l'utilisateur avec la page web.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Gestionnaire d'évènements similaires à ceux de JavaScript</a:t>
            </a: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lvl="1"/>
            <a:endParaRPr lang="fr-FR" sz="2400" dirty="0" smtClean="0">
              <a:latin typeface="Candara" pitchFamily="34" charset="0"/>
            </a:endParaRPr>
          </a:p>
          <a:p>
            <a:pPr lvl="1"/>
            <a:r>
              <a:rPr lang="fr-FR" sz="2400" dirty="0" smtClean="0">
                <a:latin typeface="Candara" pitchFamily="34" charset="0"/>
              </a:rPr>
              <a:t>$("a").on("click", </a:t>
            </a:r>
            <a:r>
              <a:rPr lang="fr-FR" sz="2400" dirty="0" err="1" smtClean="0">
                <a:latin typeface="Candara" pitchFamily="34" charset="0"/>
              </a:rPr>
              <a:t>function</a:t>
            </a:r>
            <a:r>
              <a:rPr lang="fr-FR" sz="2400" dirty="0" smtClean="0">
                <a:latin typeface="Candara" pitchFamily="34" charset="0"/>
              </a:rPr>
              <a:t>(</a:t>
            </a:r>
            <a:r>
              <a:rPr lang="fr-FR" sz="2400" dirty="0" err="1" smtClean="0">
                <a:latin typeface="Candara" pitchFamily="34" charset="0"/>
              </a:rPr>
              <a:t>event</a:t>
            </a:r>
            <a:r>
              <a:rPr lang="fr-FR" sz="2400" dirty="0" smtClean="0">
                <a:latin typeface="Candara" pitchFamily="34" charset="0"/>
              </a:rPr>
              <a:t>){</a:t>
            </a:r>
          </a:p>
          <a:p>
            <a:pPr lvl="1"/>
            <a:r>
              <a:rPr lang="fr-FR" sz="2400" dirty="0">
                <a:latin typeface="Candara" pitchFamily="34" charset="0"/>
              </a:rPr>
              <a:t> </a:t>
            </a:r>
            <a:r>
              <a:rPr lang="fr-FR" sz="2400" dirty="0" smtClean="0">
                <a:latin typeface="Candara" pitchFamily="34" charset="0"/>
              </a:rPr>
              <a:t>    console.log("le lien a été cliqué");</a:t>
            </a:r>
          </a:p>
          <a:p>
            <a:pPr lvl="1"/>
            <a:r>
              <a:rPr lang="fr-FR" sz="2400" dirty="0" smtClean="0">
                <a:latin typeface="Candara" pitchFamily="34" charset="0"/>
              </a:rPr>
              <a:t>});</a:t>
            </a:r>
          </a:p>
          <a:p>
            <a:pPr lvl="1"/>
            <a:endParaRPr lang="fr-FR" sz="2400" dirty="0" smtClean="0">
              <a:latin typeface="Candara" pitchFamily="34" charset="0"/>
            </a:endParaRPr>
          </a:p>
          <a:p>
            <a:pPr lvl="1"/>
            <a:r>
              <a:rPr lang="fr-FR" sz="2400" dirty="0" smtClean="0">
                <a:latin typeface="Candara" pitchFamily="34" charset="0"/>
              </a:rPr>
              <a:t>$("</a:t>
            </a:r>
            <a:r>
              <a:rPr lang="fr-FR" sz="2400" dirty="0">
                <a:latin typeface="Candara" pitchFamily="34" charset="0"/>
              </a:rPr>
              <a:t>a").</a:t>
            </a:r>
            <a:r>
              <a:rPr lang="fr-FR" sz="2400" dirty="0" smtClean="0">
                <a:latin typeface="Candara" pitchFamily="34" charset="0"/>
              </a:rPr>
              <a:t>off ("</a:t>
            </a:r>
            <a:r>
              <a:rPr lang="fr-FR" sz="2400" dirty="0">
                <a:latin typeface="Candara" pitchFamily="34" charset="0"/>
              </a:rPr>
              <a:t>click</a:t>
            </a:r>
            <a:r>
              <a:rPr lang="fr-FR" sz="2400" dirty="0" smtClean="0">
                <a:latin typeface="Candara" pitchFamily="34" charset="0"/>
              </a:rPr>
              <a:t>");</a:t>
            </a:r>
            <a:endParaRPr lang="fr-FR" sz="2400" dirty="0">
              <a:latin typeface="Candara" pitchFamily="34" charset="0"/>
            </a:endParaRPr>
          </a:p>
          <a:p>
            <a:pPr lvl="1"/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4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Gérer des évènements</a:t>
            </a:r>
            <a:endParaRPr lang="fr-FR" sz="44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86385"/>
              </p:ext>
            </p:extLst>
          </p:nvPr>
        </p:nvGraphicFramePr>
        <p:xfrm>
          <a:off x="1259632" y="1700808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Evenement</a:t>
                      </a:r>
                      <a:r>
                        <a:rPr lang="fr-FR" baseline="0" dirty="0" smtClean="0"/>
                        <a:t> natif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Méthodes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.click()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keydown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</a:t>
                      </a:r>
                      <a:r>
                        <a:rPr lang="fr-FR" dirty="0" err="1" smtClean="0"/>
                        <a:t>keydown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keyup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</a:t>
                      </a:r>
                      <a:r>
                        <a:rPr lang="fr-FR" dirty="0" err="1" smtClean="0"/>
                        <a:t>keyup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mouseover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</a:t>
                      </a:r>
                      <a:r>
                        <a:rPr lang="fr-FR" dirty="0" err="1" smtClean="0"/>
                        <a:t>mouseover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mouseout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</a:t>
                      </a:r>
                      <a:r>
                        <a:rPr lang="fr-FR" dirty="0" err="1" smtClean="0"/>
                        <a:t>mouseout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mouseenter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</a:t>
                      </a:r>
                      <a:r>
                        <a:rPr lang="fr-FR" dirty="0" err="1" smtClean="0"/>
                        <a:t>mouseenter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mouseleave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</a:t>
                      </a:r>
                      <a:r>
                        <a:rPr lang="fr-FR" dirty="0" err="1" smtClean="0"/>
                        <a:t>mouseleave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scroll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.scroll()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focus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.focus()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blur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</a:t>
                      </a:r>
                      <a:r>
                        <a:rPr lang="fr-FR" dirty="0" err="1" smtClean="0"/>
                        <a:t>blur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resize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</a:t>
                      </a:r>
                      <a:r>
                        <a:rPr lang="fr-FR" dirty="0" err="1" smtClean="0"/>
                        <a:t>resize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0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Gérer des évènements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196844" y="1722288"/>
            <a:ext cx="7200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Autres évènements 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change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error</a:t>
            </a:r>
            <a:endParaRPr lang="fr-FR" sz="2400" dirty="0" smtClean="0">
              <a:latin typeface="Candar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load</a:t>
            </a:r>
            <a:r>
              <a:rPr lang="fr-FR" sz="2400" dirty="0" smtClean="0">
                <a:latin typeface="Candara" pitchFamily="34" charset="0"/>
              </a:rPr>
              <a:t> et </a:t>
            </a:r>
            <a:r>
              <a:rPr lang="fr-FR" sz="2400" dirty="0" err="1" smtClean="0">
                <a:latin typeface="Candara" pitchFamily="34" charset="0"/>
              </a:rPr>
              <a:t>unload</a:t>
            </a:r>
            <a:endParaRPr lang="fr-FR" sz="2400" dirty="0" smtClean="0">
              <a:latin typeface="Candar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resize</a:t>
            </a:r>
            <a:endParaRPr lang="fr-FR" sz="2400" dirty="0" smtClean="0">
              <a:latin typeface="Candar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select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dblclick</a:t>
            </a: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lvl="1"/>
            <a:endParaRPr lang="fr-FR" sz="2400" dirty="0" smtClean="0">
              <a:latin typeface="Candara" pitchFamily="34" charset="0"/>
            </a:endParaRPr>
          </a:p>
          <a:p>
            <a:pPr lvl="1"/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95536" y="3212976"/>
            <a:ext cx="7128792" cy="2304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Gérer des évènements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2205024"/>
            <a:ext cx="8004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Possibilité d'utiliser ses propres évènements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lvl="1"/>
            <a:endParaRPr lang="fr-FR" sz="2400" dirty="0" smtClean="0">
              <a:latin typeface="Candara" pitchFamily="34" charset="0"/>
            </a:endParaRPr>
          </a:p>
          <a:p>
            <a:pPr lvl="1"/>
            <a:r>
              <a:rPr lang="fr-FR" sz="2400" dirty="0" smtClean="0">
                <a:latin typeface="Candara" pitchFamily="34" charset="0"/>
              </a:rPr>
              <a:t>$("a").</a:t>
            </a:r>
            <a:r>
              <a:rPr lang="fr-FR" sz="2400" dirty="0">
                <a:latin typeface="Candara" pitchFamily="34" charset="0"/>
              </a:rPr>
              <a:t>on(" </a:t>
            </a:r>
            <a:r>
              <a:rPr lang="fr-FR" sz="2400" dirty="0" err="1">
                <a:latin typeface="Candara" pitchFamily="34" charset="0"/>
              </a:rPr>
              <a:t>myevent</a:t>
            </a:r>
            <a:r>
              <a:rPr lang="fr-FR" sz="2400" dirty="0">
                <a:latin typeface="Candara" pitchFamily="34" charset="0"/>
              </a:rPr>
              <a:t> ", </a:t>
            </a:r>
            <a:r>
              <a:rPr lang="fr-FR" sz="2400" dirty="0" err="1" smtClean="0">
                <a:latin typeface="Candara" pitchFamily="34" charset="0"/>
              </a:rPr>
              <a:t>function</a:t>
            </a:r>
            <a:r>
              <a:rPr lang="fr-FR" sz="2400" dirty="0" smtClean="0">
                <a:latin typeface="Candara" pitchFamily="34" charset="0"/>
              </a:rPr>
              <a:t>(</a:t>
            </a:r>
            <a:r>
              <a:rPr lang="fr-FR" sz="2400" dirty="0" err="1" smtClean="0">
                <a:latin typeface="Candara" pitchFamily="34" charset="0"/>
              </a:rPr>
              <a:t>event</a:t>
            </a:r>
            <a:r>
              <a:rPr lang="fr-FR" sz="2400" dirty="0" smtClean="0">
                <a:latin typeface="Candara" pitchFamily="34" charset="0"/>
              </a:rPr>
              <a:t>){</a:t>
            </a:r>
          </a:p>
          <a:p>
            <a:pPr lvl="1"/>
            <a:r>
              <a:rPr lang="fr-FR" sz="2400" dirty="0">
                <a:latin typeface="Candara" pitchFamily="34" charset="0"/>
              </a:rPr>
              <a:t> </a:t>
            </a:r>
            <a:r>
              <a:rPr lang="fr-FR" sz="2400" dirty="0" smtClean="0">
                <a:latin typeface="Candara" pitchFamily="34" charset="0"/>
              </a:rPr>
              <a:t>    console.log</a:t>
            </a:r>
            <a:r>
              <a:rPr lang="fr-FR" sz="2400" dirty="0" smtClean="0">
                <a:latin typeface="Candara" pitchFamily="34" charset="0"/>
              </a:rPr>
              <a:t>("</a:t>
            </a:r>
            <a:r>
              <a:rPr lang="fr-FR" sz="2400" dirty="0" err="1" smtClean="0">
                <a:latin typeface="Candara" pitchFamily="34" charset="0"/>
              </a:rPr>
              <a:t>myevent</a:t>
            </a:r>
            <a:r>
              <a:rPr lang="fr-FR" sz="2400" dirty="0" smtClean="0">
                <a:latin typeface="Candara" pitchFamily="34" charset="0"/>
              </a:rPr>
              <a:t> ");</a:t>
            </a:r>
            <a:endParaRPr lang="fr-FR" sz="2400" dirty="0" smtClean="0">
              <a:latin typeface="Candara" pitchFamily="34" charset="0"/>
            </a:endParaRPr>
          </a:p>
          <a:p>
            <a:pPr lvl="1"/>
            <a:r>
              <a:rPr lang="fr-FR" sz="2400" dirty="0" smtClean="0">
                <a:latin typeface="Candara" pitchFamily="34" charset="0"/>
              </a:rPr>
              <a:t>});</a:t>
            </a:r>
          </a:p>
          <a:p>
            <a:pPr lvl="1"/>
            <a:endParaRPr lang="fr-FR" sz="2400" dirty="0" smtClean="0">
              <a:latin typeface="Candara" pitchFamily="34" charset="0"/>
            </a:endParaRPr>
          </a:p>
          <a:p>
            <a:pPr lvl="1"/>
            <a:r>
              <a:rPr lang="fr-FR" sz="2400" dirty="0" smtClean="0">
                <a:latin typeface="Candara" pitchFamily="34" charset="0"/>
              </a:rPr>
              <a:t>$("</a:t>
            </a:r>
            <a:r>
              <a:rPr lang="fr-FR" sz="2400" dirty="0">
                <a:latin typeface="Candara" pitchFamily="34" charset="0"/>
              </a:rPr>
              <a:t>a</a:t>
            </a:r>
            <a:r>
              <a:rPr lang="fr-FR" sz="2400" dirty="0" smtClean="0">
                <a:latin typeface="Candara" pitchFamily="34" charset="0"/>
              </a:rPr>
              <a:t>").trigger("</a:t>
            </a:r>
            <a:r>
              <a:rPr lang="fr-FR" sz="2400" dirty="0" err="1" smtClean="0">
                <a:latin typeface="Candara" pitchFamily="34" charset="0"/>
              </a:rPr>
              <a:t>myevent</a:t>
            </a:r>
            <a:r>
              <a:rPr lang="fr-FR" sz="2400" dirty="0" smtClean="0">
                <a:latin typeface="Candara" pitchFamily="34" charset="0"/>
              </a:rPr>
              <a:t>");</a:t>
            </a:r>
            <a:endParaRPr lang="fr-FR" sz="2400" dirty="0">
              <a:latin typeface="Candara" pitchFamily="34" charset="0"/>
            </a:endParaRPr>
          </a:p>
          <a:p>
            <a:pPr lvl="1"/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95536" y="3212976"/>
            <a:ext cx="7200800" cy="144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Gérer des évènements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2205024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Possibilité de faire un "on"  sur plusieurs évènement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lvl="1"/>
            <a:endParaRPr lang="fr-FR" sz="2400" dirty="0" smtClean="0">
              <a:latin typeface="Candara" pitchFamily="34" charset="0"/>
            </a:endParaRPr>
          </a:p>
          <a:p>
            <a:pPr lvl="1"/>
            <a:r>
              <a:rPr lang="fr-FR" sz="2400" dirty="0" smtClean="0">
                <a:latin typeface="Candara" pitchFamily="34" charset="0"/>
              </a:rPr>
              <a:t>$("input").</a:t>
            </a:r>
            <a:r>
              <a:rPr lang="fr-FR" sz="2400" dirty="0">
                <a:latin typeface="Candara" pitchFamily="34" charset="0"/>
              </a:rPr>
              <a:t>on(" </a:t>
            </a:r>
            <a:r>
              <a:rPr lang="fr-FR" sz="2400" dirty="0" err="1" smtClean="0">
                <a:latin typeface="Candara" pitchFamily="34" charset="0"/>
              </a:rPr>
              <a:t>blur</a:t>
            </a:r>
            <a:r>
              <a:rPr lang="fr-FR" sz="2400" dirty="0" smtClean="0">
                <a:latin typeface="Candara" pitchFamily="34" charset="0"/>
              </a:rPr>
              <a:t> focus </a:t>
            </a:r>
            <a:r>
              <a:rPr lang="fr-FR" sz="2400" dirty="0">
                <a:latin typeface="Candara" pitchFamily="34" charset="0"/>
              </a:rPr>
              <a:t>", </a:t>
            </a:r>
            <a:r>
              <a:rPr lang="fr-FR" sz="2400" dirty="0" err="1" smtClean="0">
                <a:latin typeface="Candara" pitchFamily="34" charset="0"/>
              </a:rPr>
              <a:t>function</a:t>
            </a:r>
            <a:r>
              <a:rPr lang="fr-FR" sz="2400" dirty="0" smtClean="0">
                <a:latin typeface="Candara" pitchFamily="34" charset="0"/>
              </a:rPr>
              <a:t>(</a:t>
            </a:r>
            <a:r>
              <a:rPr lang="fr-FR" sz="2400" dirty="0" err="1" smtClean="0">
                <a:latin typeface="Candara" pitchFamily="34" charset="0"/>
              </a:rPr>
              <a:t>event</a:t>
            </a:r>
            <a:r>
              <a:rPr lang="fr-FR" sz="2400" dirty="0" smtClean="0">
                <a:latin typeface="Candara" pitchFamily="34" charset="0"/>
              </a:rPr>
              <a:t>){</a:t>
            </a:r>
          </a:p>
          <a:p>
            <a:pPr lvl="1"/>
            <a:r>
              <a:rPr lang="fr-FR" sz="2400" dirty="0">
                <a:latin typeface="Candara" pitchFamily="34" charset="0"/>
              </a:rPr>
              <a:t> </a:t>
            </a:r>
            <a:r>
              <a:rPr lang="fr-FR" sz="2400" dirty="0" smtClean="0">
                <a:latin typeface="Candara" pitchFamily="34" charset="0"/>
              </a:rPr>
              <a:t>    console.log("callback");</a:t>
            </a:r>
          </a:p>
          <a:p>
            <a:pPr lvl="1"/>
            <a:r>
              <a:rPr lang="fr-FR" sz="2400" dirty="0" smtClean="0">
                <a:latin typeface="Candara" pitchFamily="34" charset="0"/>
              </a:rPr>
              <a:t>});</a:t>
            </a:r>
          </a:p>
          <a:p>
            <a:pPr lvl="1"/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467544" y="3573016"/>
            <a:ext cx="7200800" cy="18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Eviter l'action par défaut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2205024"/>
            <a:ext cx="8004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Pour éviter l'exécution de l'action par défaut, utilisation de la méthode </a:t>
            </a:r>
            <a:r>
              <a:rPr lang="fr-FR" sz="2400" dirty="0" err="1" smtClean="0">
                <a:latin typeface="Candara" pitchFamily="34" charset="0"/>
              </a:rPr>
              <a:t>preventDefault</a:t>
            </a:r>
            <a:r>
              <a:rPr lang="fr-FR" sz="2400" dirty="0" smtClean="0">
                <a:latin typeface="Candara" pitchFamily="34" charset="0"/>
              </a:rPr>
              <a:t>();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lvl="1"/>
            <a:endParaRPr lang="fr-FR" sz="2400" dirty="0" smtClean="0">
              <a:latin typeface="Candara" pitchFamily="34" charset="0"/>
            </a:endParaRPr>
          </a:p>
          <a:p>
            <a:pPr lvl="1"/>
            <a:r>
              <a:rPr lang="fr-FR" sz="2400" dirty="0" smtClean="0">
                <a:latin typeface="Candara" pitchFamily="34" charset="0"/>
              </a:rPr>
              <a:t>$("a").</a:t>
            </a:r>
            <a:r>
              <a:rPr lang="fr-FR" sz="2400" dirty="0">
                <a:latin typeface="Candara" pitchFamily="34" charset="0"/>
              </a:rPr>
              <a:t>on</a:t>
            </a:r>
            <a:r>
              <a:rPr lang="fr-FR" sz="2400" dirty="0" smtClean="0">
                <a:latin typeface="Candara" pitchFamily="34" charset="0"/>
              </a:rPr>
              <a:t>("click", </a:t>
            </a:r>
            <a:r>
              <a:rPr lang="fr-FR" sz="2400" dirty="0" err="1" smtClean="0">
                <a:latin typeface="Candara" pitchFamily="34" charset="0"/>
              </a:rPr>
              <a:t>function</a:t>
            </a:r>
            <a:r>
              <a:rPr lang="fr-FR" sz="2400" dirty="0" smtClean="0">
                <a:latin typeface="Candara" pitchFamily="34" charset="0"/>
              </a:rPr>
              <a:t>(</a:t>
            </a:r>
            <a:r>
              <a:rPr lang="fr-FR" sz="2400" dirty="0" err="1" smtClean="0">
                <a:latin typeface="Candara" pitchFamily="34" charset="0"/>
              </a:rPr>
              <a:t>event</a:t>
            </a:r>
            <a:r>
              <a:rPr lang="fr-FR" sz="2400" dirty="0" smtClean="0">
                <a:latin typeface="Candara" pitchFamily="34" charset="0"/>
              </a:rPr>
              <a:t>){</a:t>
            </a:r>
          </a:p>
          <a:p>
            <a:pPr lvl="1"/>
            <a:r>
              <a:rPr lang="fr-FR" sz="2400" dirty="0">
                <a:latin typeface="Candara" pitchFamily="34" charset="0"/>
              </a:rPr>
              <a:t> </a:t>
            </a:r>
            <a:r>
              <a:rPr lang="fr-FR" sz="2400" dirty="0" smtClean="0">
                <a:latin typeface="Candara" pitchFamily="34" charset="0"/>
              </a:rPr>
              <a:t>    </a:t>
            </a:r>
            <a:r>
              <a:rPr lang="fr-FR" sz="2400" dirty="0" err="1" smtClean="0">
                <a:latin typeface="Candara" pitchFamily="34" charset="0"/>
              </a:rPr>
              <a:t>event.preventDefault</a:t>
            </a:r>
            <a:r>
              <a:rPr lang="fr-FR" sz="2400" dirty="0" smtClean="0">
                <a:latin typeface="Candara" pitchFamily="34" charset="0"/>
              </a:rPr>
              <a:t>();</a:t>
            </a:r>
          </a:p>
          <a:p>
            <a:pPr lvl="1"/>
            <a:r>
              <a:rPr lang="fr-FR" sz="2400" dirty="0">
                <a:latin typeface="Candara" pitchFamily="34" charset="0"/>
              </a:rPr>
              <a:t> </a:t>
            </a:r>
            <a:r>
              <a:rPr lang="fr-FR" sz="2400" dirty="0" smtClean="0">
                <a:latin typeface="Candara" pitchFamily="34" charset="0"/>
              </a:rPr>
              <a:t>    console.log("callback");</a:t>
            </a:r>
          </a:p>
          <a:p>
            <a:pPr lvl="1"/>
            <a:r>
              <a:rPr lang="fr-FR" sz="2400" dirty="0" smtClean="0">
                <a:latin typeface="Candara" pitchFamily="34" charset="0"/>
              </a:rPr>
              <a:t>});</a:t>
            </a:r>
          </a:p>
          <a:p>
            <a:pPr lvl="1"/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méthodes </a:t>
            </a:r>
            <a:r>
              <a:rPr lang="fr-FR" sz="4400" dirty="0" err="1" smtClean="0"/>
              <a:t>jQuery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52557" y="2204864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Ordonnancer</a:t>
            </a:r>
            <a:r>
              <a:rPr lang="en-US" sz="2400" dirty="0" smtClean="0">
                <a:latin typeface="Candara" pitchFamily="34" charset="0"/>
              </a:rPr>
              <a:t> des </a:t>
            </a:r>
            <a:r>
              <a:rPr lang="en-US" sz="2400" dirty="0" err="1" smtClean="0">
                <a:latin typeface="Candara" pitchFamily="34" charset="0"/>
              </a:rPr>
              <a:t>éléments</a:t>
            </a:r>
            <a:r>
              <a:rPr lang="en-US" sz="2400" dirty="0" smtClean="0">
                <a:latin typeface="Candara" pitchFamily="34" charset="0"/>
              </a:rPr>
              <a:t> (append(), </a:t>
            </a:r>
            <a:r>
              <a:rPr lang="en-US" sz="2400" dirty="0" err="1" smtClean="0">
                <a:latin typeface="Candara" pitchFamily="34" charset="0"/>
              </a:rPr>
              <a:t>appendTo</a:t>
            </a:r>
            <a:r>
              <a:rPr lang="en-US" sz="2400" dirty="0" smtClean="0">
                <a:latin typeface="Candara" pitchFamily="34" charset="0"/>
              </a:rPr>
              <a:t>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Manipuler</a:t>
            </a:r>
            <a:r>
              <a:rPr lang="en-US" sz="2400" dirty="0" smtClean="0">
                <a:latin typeface="Candara" pitchFamily="34" charset="0"/>
              </a:rPr>
              <a:t> les </a:t>
            </a:r>
            <a:r>
              <a:rPr lang="en-US" sz="2400" dirty="0" err="1" smtClean="0">
                <a:latin typeface="Candara" pitchFamily="34" charset="0"/>
              </a:rPr>
              <a:t>attributs</a:t>
            </a:r>
            <a:r>
              <a:rPr lang="en-US" sz="2400" dirty="0" smtClean="0">
                <a:latin typeface="Candara" pitchFamily="34" charset="0"/>
              </a:rPr>
              <a:t> (</a:t>
            </a:r>
            <a:r>
              <a:rPr lang="en-US" sz="2400" dirty="0" err="1" smtClean="0">
                <a:latin typeface="Candara" pitchFamily="34" charset="0"/>
              </a:rPr>
              <a:t>css</a:t>
            </a:r>
            <a:r>
              <a:rPr lang="en-US" sz="2400" dirty="0" smtClean="0">
                <a:latin typeface="Candara" pitchFamily="34" charset="0"/>
              </a:rPr>
              <a:t>(), </a:t>
            </a:r>
            <a:r>
              <a:rPr lang="en-US" sz="2400" dirty="0" err="1" smtClean="0">
                <a:latin typeface="Candara" pitchFamily="34" charset="0"/>
              </a:rPr>
              <a:t>attr</a:t>
            </a:r>
            <a:r>
              <a:rPr lang="en-US" sz="2400" dirty="0" smtClean="0">
                <a:latin typeface="Candara" pitchFamily="34" charset="0"/>
              </a:rPr>
              <a:t>(), html()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ndara" pitchFamily="34" charset="0"/>
              </a:rPr>
              <a:t>Les </a:t>
            </a:r>
            <a:r>
              <a:rPr lang="en-US" sz="2400" dirty="0" err="1">
                <a:latin typeface="Candara" pitchFamily="34" charset="0"/>
              </a:rPr>
              <a:t>requêtes</a:t>
            </a:r>
            <a:r>
              <a:rPr lang="en-US" sz="2400" dirty="0">
                <a:latin typeface="Candara" pitchFamily="34" charset="0"/>
              </a:rPr>
              <a:t> AJAX (</a:t>
            </a:r>
            <a:r>
              <a:rPr lang="en-US" sz="2400" dirty="0" err="1">
                <a:latin typeface="Candara" pitchFamily="34" charset="0"/>
              </a:rPr>
              <a:t>ajax</a:t>
            </a:r>
            <a:r>
              <a:rPr lang="en-US" sz="2400" dirty="0">
                <a:latin typeface="Candara" pitchFamily="34" charset="0"/>
              </a:rPr>
              <a:t>(), get(), post() </a:t>
            </a:r>
            <a:r>
              <a:rPr lang="en-US" sz="2400" dirty="0" smtClean="0">
                <a:latin typeface="Candara" pitchFamily="34" charset="0"/>
              </a:rPr>
              <a:t>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Gérer</a:t>
            </a:r>
            <a:r>
              <a:rPr lang="en-US" sz="2400" dirty="0" smtClean="0">
                <a:latin typeface="Candara" pitchFamily="34" charset="0"/>
              </a:rPr>
              <a:t> les </a:t>
            </a:r>
            <a:r>
              <a:rPr lang="en-US" sz="2400" dirty="0" err="1" smtClean="0">
                <a:latin typeface="Candara" pitchFamily="34" charset="0"/>
              </a:rPr>
              <a:t>évènements</a:t>
            </a:r>
            <a:r>
              <a:rPr lang="en-US" sz="2400" dirty="0" smtClean="0">
                <a:latin typeface="Candara" pitchFamily="34" charset="0"/>
              </a:rPr>
              <a:t> (bind(), trigger(), live()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Utiliser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des 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effets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(show(), 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fadeIn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(), 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fadeOut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ndara" pitchFamily="34" charset="0"/>
              </a:rPr>
              <a:t>Traverser le DOM (find(), </a:t>
            </a:r>
            <a:r>
              <a:rPr lang="en-US" sz="2400" dirty="0" err="1" smtClean="0">
                <a:latin typeface="Candara" pitchFamily="34" charset="0"/>
              </a:rPr>
              <a:t>prevAll</a:t>
            </a:r>
            <a:r>
              <a:rPr lang="en-US" sz="2400" dirty="0" smtClean="0">
                <a:latin typeface="Candara" pitchFamily="34" charset="0"/>
              </a:rPr>
              <a:t>(), next() …)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6000" dirty="0" smtClean="0"/>
              <a:t>Utilité d'un </a:t>
            </a:r>
            <a:r>
              <a:rPr lang="fr-FR" sz="6000" dirty="0" err="1" smtClean="0"/>
              <a:t>framework</a:t>
            </a:r>
            <a:endParaRPr lang="fr-FR" sz="6000" dirty="0"/>
          </a:p>
        </p:txBody>
      </p:sp>
      <p:sp>
        <p:nvSpPr>
          <p:cNvPr id="3" name="ZoneTexte 2"/>
          <p:cNvSpPr txBox="1"/>
          <p:nvPr/>
        </p:nvSpPr>
        <p:spPr>
          <a:xfrm>
            <a:off x="552557" y="2204864"/>
            <a:ext cx="8004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JavaScript : Langage créé en 1995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Implémentation différente sur chaque navigateurs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Plusieurs syntaxes pour la même action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Temps de développement très long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DhAOEDASIAAhEBAxEB/8QAHAABAQEAAwEBAQAAAAAAAAAAAAECBQYHBAMI/8QAMhAAAgICAQMDAwMCBQUAAAAAAAECEQMEBQYSIRMxQQciUWGBkRQVUnFyofAjMkKi0f/EABgBAQEBAQEAAAAAAAAAAAAAAAABAgME/8QAIxEBAAMAAQQBBQEAAAAAAAAAAAECESEDEhNBMRQiUVKBkf/aAAwDAQACEQMRAD8A8iAB2cgoAAAAACgACgQFAEBSgQFAGQUAQFAGQUAQAAAABAUgAAACgAAAAKAAKAAKAEAWgUQGqFAShRaFAZBqiAQhohBCGiBUBSAQFIAAAAAAAAAKAAKCgAChAtCilEKWhQEFGqFFRmhRoUBkGqJRFZBaAGSGiAZBQRWQUgEAAAAAACgCkKAKCoqBQigC0EjRUQtFotAZotFotAZoUaoUBihRqiUBmiGqIBkjRpohFZIaZAMgpCKjIUAQAACohQKVEKBUVENIqCKgVFRUVIIqAUWipFoqJRaLQoCUKNUSgM0SjdEaAwyNG2jLCsMjNsyyDJGaZlkVlhlZCCEZSBUAAFARUAKgioIqKiIqKNIqIjSKio0iIqKiooRSgUFCJQKAMkNEYVlmWjbMsgyzLNMjIrDIzTMsiozJpkYGSGmQioAACKiIqAqKQqCKjSMo0iio0iI5fU0Fk6a396Me7Jj2MWNv/DBptv8AduP8GojWLWivy46GLJO+2DdQc3/pXuyI7Pmwzw4NDnNPXW1oT1I623iX/i1DsnGVe1ryn+fP4vh9rHoThPJxkN2UY05+v2VjV+1x9/x8G5rjFep3PjinKSUU226SXu2fZpcVyG7yGDQ19TNLazyrHilBxcv18/Hh2/ZUcx9N+Pzcl1nxuPBKEZYZvY7pwcorsVq0mvnt+fk9o4LFk3euOZ3d2eHNl47Bh0cU8UHGMe5PLPw5S8/dBe/wcrWx2rXXR9X6Lb08EJbXNa2LM192OGvKaX6d3cr/AIOl9X9Jch0pvw1t3ty48ybwZ8afbkS91Xw1atfqvc/PluV5HqLqeW3HNlezsbKjrJSd47lUIx/FePb/AD9z2rrfFi3upekOMl2zzf1stqT+VDFG3/Lr+BsxPJkTHD+f82DNgko58OTFJq0skHFtfuTNgzYK9fDkxWrXqQcb/k9Q66X99+rnF8XXdjwvBjmv0t5J/wDqzvOfjNbnOvZZ93Gs2Dh9THHFjyK4+vlbk5U/DajGH8r8ITfDs1/PEtTajh9Z62dYqv1Hil21+bqj88WHLmbWHFkyNe/ZByr+D+oOOl1BPkNlctg4yPHuL9Fa+TJLIvPhS7kk7V+1fudQ6UWr01xfWnNauKKw497Y9HGvEXHEnUV+F3Skv0J5F7Hh+XW2MUXLLr5oR/xTxtL/AHPo4Tht/nuQjocVgebYlFyruUUor3bb8Jf/AFHtfRnV+313h5LQ2NfR1uzElLHKM8iyQn3J/K9q/wBzjNLBr/SjpDLtbSxZ+e3n2wjd+V7L/TFPuk/luvwO717O336eTc9wu7wPIPQ5KOOGzGCnKGPLGfan7W17P5r8Nfk41n77mzn3NrLtbWWWXPmm55MkveUn7s/BmmWWRlZGBlkZWRkVGRlZGRUAABFREVAUpEVBGioyjRRpHPdKcxg43Yz6/IY/V4/ch6eeNXX4lX7v/iOARpGomYnWL0i8ZLv2r0/yWlklt9I8xhy6uXz2vKrr8StOL/zdM4TqTLu9scXKcpi2dhSta+s04Yvy5dqUe74pW/y17Pry/YteGl48fHwbm/HDjXpTFtmd/nP+vWPoTxeT+4clymbFOGKGCOHHOUaUnJ90qf6KMf5Pk6R+omDiep+bz8jDJPQ5LalmWTGu6WJptRdfK7aX5VI+Db+qfMZuD/tWrqampD0FgWXE5OUYJV9tuk6+fg6KvHscoru69PdmY9o1+S+lWDk4cnglHHtQy+tGUcWylGd3fbVe/wAVR83UHXXTcOsuF5rQnm2/Shkw7U4xnHsxtVFRjKk3cpN158Hl/C5+P195ZOV1Z7WsoS/6UHTcvjza8HM4eZ6fw7Uni4VRw9rSlNOcm+613JzpqlHx+b+DdelE/MudutaJyKvSYdS/TiPUL6hW3kXJy98jxbFX2dn/AG1V9vj2ON6d+o/E4eoeoFykskdHf2vUwbCxyf2qCxpSivKTjGL9vzZ0aHKdPY+ShPHxeaOi9VYcuO05Tk5RcpeZOvCatNfsbycj0rOE1HiM+OUo5EpK2otv7XXf5pf8+S+Gv5Z+ot+su5bWX6YY9fLPBvbk8sYScMa2NtdzrwvJxG51RxOH6T6/Aae08nI5ez+oh6U12t5PUn9zVP8AHhnWuK3+C1tB4NzRy5885y783Yn9vvGl3r5StKvnzXgzp7/AY8eWO1xOTI55pyi45HeODb7Yp9yulXlr8k8UccrPWtz9rlPpXzfHdP8AUOfd5bclr4HqyxpRxyn3ycoun2p+1NnGdfdQPqPqba3IZZZNSMvT1U012417Un7W7f7m4cl05HM/U4aU8fY2mpSi3Pwl49R1F+X7tpv5OuT7e+Sg2439rkqdfqJpETurW82jMxhmWaZlmW2WRlZlgRkZWRkVGRlZGRUAABFRABpBEKEaRURFKNI0jCNIqNI0jKKio2ioyipgaKZsFRoGRYFILI2FGZYZGQRmWVkZFRmWVkIqMyykAhCkIoAAIUhUBSkKBSoyaKio0jJUBpGkYKmVG0y2ZstlRqy2YstgasWZsWBbI2SyWBWyMjZGyKNkYIwIyMplkUZAQgMgAVAAAAAFKQAaKZKEaRTJSjVlsyUDVlsxZSo3YszYsDVizNiwNWSyWSwLZLIyAUgIyKEYIAIwQihCkAAAAAABSADQIUClMlCNWDJSjRbMiwNWLIALYsgAtksgsCksEsCkIABACKEBAAAAAAACFAAAAUgApSADQIAKUgKi2CACiyAC2LIAAICCkBAoAQAAAAAAAgAAACghQAAAFIAKCADQsgAoIAKCACiyAAAQCggAAAAAABAAAAAAAAAAKAAAAAAAAAAAAAAAAAAAAAAAAAABAAAAAAA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DhAOEDASIAAhEBAxEB/8QAHAABAQEAAwEBAQAAAAAAAAAAAAECBQYHBAMI/8QAMhAAAgICAQMDAwMCBQUAAAAAAAECEQMEBQYSIRMxQQciUWGBkRQVUnFyofAjMkKi0f/EABgBAQEBAQEAAAAAAAAAAAAAAAABAgME/8QAIxEBAAMAAQQBBQEAAAAAAAAAAAECESEDEhNBMRQiUVKBkf/aAAwDAQACEQMRAD8A8iAB2cgoAAAAACgACgQFAEBSgQFAGQUAQFAGQUAQAAAABAUgAAACgAAAAKAAKAAKAEAWgUQGqFAShRaFAZBqiAQhohBCGiBUBSAQFIAAAAAAAAAKAAKCgAChAtCilEKWhQEFGqFFRmhRoUBkGqJRFZBaAGSGiAZBQRWQUgEAAAAAACgCkKAKCoqBQigC0EjRUQtFotAZotFotAZoUaoUBihRqiUBmiGqIBkjRpohFZIaZAMgpCKjIUAQAACohQKVEKBUVENIqCKgVFRUVIIqAUWipFoqJRaLQoCUKNUSgM0SjdEaAwyNG2jLCsMjNsyyDJGaZlkVlhlZCCEZSBUAAFARUAKgioIqKiIqKNIqIjSKio0iIqKiooRSgUFCJQKAMkNEYVlmWjbMsgyzLNMjIrDIzTMsiozJpkYGSGmQioAACKiIqAqKQqCKjSMo0iio0iI5fU0Fk6a396Me7Jj2MWNv/DBptv8AduP8GojWLWivy46GLJO+2DdQc3/pXuyI7Pmwzw4NDnNPXW1oT1I623iX/i1DsnGVe1ryn+fP4vh9rHoThPJxkN2UY05+v2VjV+1x9/x8G5rjFep3PjinKSUU226SXu2fZpcVyG7yGDQ19TNLazyrHilBxcv18/Hh2/ZUcx9N+Pzcl1nxuPBKEZYZvY7pwcorsVq0mvnt+fk9o4LFk3euOZ3d2eHNl47Bh0cU8UHGMe5PLPw5S8/dBe/wcrWx2rXXR9X6Lb08EJbXNa2LM192OGvKaX6d3cr/AIOl9X9Jch0pvw1t3ty48ybwZ8afbkS91Xw1atfqvc/PluV5HqLqeW3HNlezsbKjrJSd47lUIx/FePb/AD9z2rrfFi3upekOMl2zzf1stqT+VDFG3/Lr+BsxPJkTHD+f82DNgko58OTFJq0skHFtfuTNgzYK9fDkxWrXqQcb/k9Q66X99+rnF8XXdjwvBjmv0t5J/wDqzvOfjNbnOvZZ93Gs2Dh9THHFjyK4+vlbk5U/DajGH8r8ITfDs1/PEtTajh9Z62dYqv1Hil21+bqj88WHLmbWHFkyNe/ZByr+D+oOOl1BPkNlctg4yPHuL9Fa+TJLIvPhS7kk7V+1fudQ6UWr01xfWnNauKKw497Y9HGvEXHEnUV+F3Skv0J5F7Hh+XW2MUXLLr5oR/xTxtL/AHPo4Tht/nuQjocVgebYlFyruUUor3bb8Jf/AFHtfRnV+313h5LQ2NfR1uzElLHKM8iyQn3J/K9q/wBzjNLBr/SjpDLtbSxZ+e3n2wjd+V7L/TFPuk/luvwO717O336eTc9wu7wPIPQ5KOOGzGCnKGPLGfan7W17P5r8Nfk41n77mzn3NrLtbWWWXPmm55MkveUn7s/BmmWWRlZGBlkZWRkVGRlZGRUAABFREVAUpEVBGioyjRRpHPdKcxg43Yz6/IY/V4/ch6eeNXX4lX7v/iOARpGomYnWL0i8ZLv2r0/yWlklt9I8xhy6uXz2vKrr8StOL/zdM4TqTLu9scXKcpi2dhSta+s04Yvy5dqUe74pW/y17Pry/YteGl48fHwbm/HDjXpTFtmd/nP+vWPoTxeT+4clymbFOGKGCOHHOUaUnJ90qf6KMf5Pk6R+omDiep+bz8jDJPQ5LalmWTGu6WJptRdfK7aX5VI+Db+qfMZuD/tWrqampD0FgWXE5OUYJV9tuk6+fg6KvHscoru69PdmY9o1+S+lWDk4cnglHHtQy+tGUcWylGd3fbVe/wAVR83UHXXTcOsuF5rQnm2/Shkw7U4xnHsxtVFRjKk3cpN158Hl/C5+P195ZOV1Z7WsoS/6UHTcvjza8HM4eZ6fw7Uni4VRw9rSlNOcm+613JzpqlHx+b+DdelE/MudutaJyKvSYdS/TiPUL6hW3kXJy98jxbFX2dn/AG1V9vj2ON6d+o/E4eoeoFykskdHf2vUwbCxyf2qCxpSivKTjGL9vzZ0aHKdPY+ShPHxeaOi9VYcuO05Tk5RcpeZOvCatNfsbycj0rOE1HiM+OUo5EpK2otv7XXf5pf8+S+Gv5Z+ot+su5bWX6YY9fLPBvbk8sYScMa2NtdzrwvJxG51RxOH6T6/Aae08nI5ez+oh6U12t5PUn9zVP8AHhnWuK3+C1tB4NzRy5885y783Yn9vvGl3r5StKvnzXgzp7/AY8eWO1xOTI55pyi45HeODb7Yp9yulXlr8k8UccrPWtz9rlPpXzfHdP8AUOfd5bclr4HqyxpRxyn3ycoun2p+1NnGdfdQPqPqba3IZZZNSMvT1U012417Un7W7f7m4cl05HM/U4aU8fY2mpSi3Pwl49R1F+X7tpv5OuT7e+Sg2439rkqdfqJpETurW82jMxhmWaZlmW2WRlZlgRkZWRkVGRlZGRUAABFRABpBEKEaRURFKNI0jCNIqNI0jKKio2ioyipgaKZsFRoGRYFILI2FGZYZGQRmWVkZFRmWVkIqMyykAhCkIoAAIUhUBSkKBSoyaKio0jJUBpGkYKmVG0y2ZstlRqy2YstgasWZsWBbI2SyWBWyMjZGyKNkYIwIyMplkUZAQgMgAVAAAAAFKQAaKZKEaRTJSjVlsyUDVlsxZSo3YszYsDVizNiwNWSyWSwLZLIyAUgIyKEYIAIwQihCkAAAAAABSADQIUClMlCNWDJSjRbMiwNWLIALYsgAtksgsCksEsCkIABACKEBAAAAAAACFAAAAUgApSADQIAKUgKi2CACiyAC2LIAAICCkBAoAQAAAAAAAgAAACghQAAAFIAKCADQsgAoIAKCACiyAAAQCggAAAAAABAAAAAAAAAAKAAAAAAAAAAAAAAAAAAAAAAAAAABAAAAAAA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data:image/jpeg;base64,/9j/4AAQSkZJRgABAQAAAQABAAD/2wBDAAkGBwgHBgkIBwgKCgkLDRYPDQwMDRsUFRAWIB0iIiAdHx8kKDQsJCYxJx8fLT0tMTU3Ojo6Iys/RD84QzQ5Ojf/2wBDAQoKCg0MDRoPDxo3JR8lNzc3Nzc3Nzc3Nzc3Nzc3Nzc3Nzc3Nzc3Nzc3Nzc3Nzc3Nzc3Nzc3Nzc3Nzc3Nzc3Nzf/wAARCADhAOEDASIAAhEBAxEB/8QAHAABAQEAAwEBAQAAAAAAAAAAAAECBQYHBAMI/8QAMhAAAgICAQMDAwMCBQUAAAAAAAECEQMEBQYSIRMxQQciUWGBkRQVUnFyofAjMkKi0f/EABgBAQEBAQEAAAAAAAAAAAAAAAABAgME/8QAIxEBAAMAAQQBBQEAAAAAAAAAAAECESEDEhNBMRQiUVKBkf/aAAwDAQACEQMRAD8A8iAB2cgoAAAAACgACgQFAEBSgQFAGQUAQFAGQUAQAAAABAUgAAACgAAAAKAAKAAKAEAWgUQGqFAShRaFAZBqiAQhohBCGiBUBSAQFIAAAAAAAAAKAAKCgAChAtCilEKWhQEFGqFFRmhRoUBkGqJRFZBaAGSGiAZBQRWQUgEAAAAAACgCkKAKCoqBQigC0EjRUQtFotAZotFotAZoUaoUBihRqiUBmiGqIBkjRpohFZIaZAMgpCKjIUAQAACohQKVEKBUVENIqCKgVFRUVIIqAUWipFoqJRaLQoCUKNUSgM0SjdEaAwyNG2jLCsMjNsyyDJGaZlkVlhlZCCEZSBUAAFARUAKgioIqKiIqKNIqIjSKio0iIqKiooRSgUFCJQKAMkNEYVlmWjbMsgyzLNMjIrDIzTMsiozJpkYGSGmQioAACKiIqAqKQqCKjSMo0iio0iI5fU0Fk6a396Me7Jj2MWNv/DBptv8AduP8GojWLWivy46GLJO+2DdQc3/pXuyI7Pmwzw4NDnNPXW1oT1I623iX/i1DsnGVe1ryn+fP4vh9rHoThPJxkN2UY05+v2VjV+1x9/x8G5rjFep3PjinKSUU226SXu2fZpcVyG7yGDQ19TNLazyrHilBxcv18/Hh2/ZUcx9N+Pzcl1nxuPBKEZYZvY7pwcorsVq0mvnt+fk9o4LFk3euOZ3d2eHNl47Bh0cU8UHGMe5PLPw5S8/dBe/wcrWx2rXXR9X6Lb08EJbXNa2LM192OGvKaX6d3cr/AIOl9X9Jch0pvw1t3ty48ybwZ8afbkS91Xw1atfqvc/PluV5HqLqeW3HNlezsbKjrJSd47lUIx/FePb/AD9z2rrfFi3upekOMl2zzf1stqT+VDFG3/Lr+BsxPJkTHD+f82DNgko58OTFJq0skHFtfuTNgzYK9fDkxWrXqQcb/k9Q66X99+rnF8XXdjwvBjmv0t5J/wDqzvOfjNbnOvZZ93Gs2Dh9THHFjyK4+vlbk5U/DajGH8r8ITfDs1/PEtTajh9Z62dYqv1Hil21+bqj88WHLmbWHFkyNe/ZByr+D+oOOl1BPkNlctg4yPHuL9Fa+TJLIvPhS7kk7V+1fudQ6UWr01xfWnNauKKw497Y9HGvEXHEnUV+F3Skv0J5F7Hh+XW2MUXLLr5oR/xTxtL/AHPo4Tht/nuQjocVgebYlFyruUUor3bb8Jf/AFHtfRnV+313h5LQ2NfR1uzElLHKM8iyQn3J/K9q/wBzjNLBr/SjpDLtbSxZ+e3n2wjd+V7L/TFPuk/luvwO717O336eTc9wu7wPIPQ5KOOGzGCnKGPLGfan7W17P5r8Nfk41n77mzn3NrLtbWWWXPmm55MkveUn7s/BmmWWRlZGBlkZWRkVGRlZGRUAABFREVAUpEVBGioyjRRpHPdKcxg43Yz6/IY/V4/ch6eeNXX4lX7v/iOARpGomYnWL0i8ZLv2r0/yWlklt9I8xhy6uXz2vKrr8StOL/zdM4TqTLu9scXKcpi2dhSta+s04Yvy5dqUe74pW/y17Pry/YteGl48fHwbm/HDjXpTFtmd/nP+vWPoTxeT+4clymbFOGKGCOHHOUaUnJ90qf6KMf5Pk6R+omDiep+bz8jDJPQ5LalmWTGu6WJptRdfK7aX5VI+Db+qfMZuD/tWrqampD0FgWXE5OUYJV9tuk6+fg6KvHscoru69PdmY9o1+S+lWDk4cnglHHtQy+tGUcWylGd3fbVe/wAVR83UHXXTcOsuF5rQnm2/Shkw7U4xnHsxtVFRjKk3cpN158Hl/C5+P195ZOV1Z7WsoS/6UHTcvjza8HM4eZ6fw7Uni4VRw9rSlNOcm+613JzpqlHx+b+DdelE/MudutaJyKvSYdS/TiPUL6hW3kXJy98jxbFX2dn/AG1V9vj2ON6d+o/E4eoeoFykskdHf2vUwbCxyf2qCxpSivKTjGL9vzZ0aHKdPY+ShPHxeaOi9VYcuO05Tk5RcpeZOvCatNfsbycj0rOE1HiM+OUo5EpK2otv7XXf5pf8+S+Gv5Z+ot+su5bWX6YY9fLPBvbk8sYScMa2NtdzrwvJxG51RxOH6T6/Aae08nI5ez+oh6U12t5PUn9zVP8AHhnWuK3+C1tB4NzRy5885y783Yn9vvGl3r5StKvnzXgzp7/AY8eWO1xOTI55pyi45HeODb7Yp9yulXlr8k8UccrPWtz9rlPpXzfHdP8AUOfd5bclr4HqyxpRxyn3ycoun2p+1NnGdfdQPqPqba3IZZZNSMvT1U012417Un7W7f7m4cl05HM/U4aU8fY2mpSi3Pwl49R1F+X7tpv5OuT7e+Sg2439rkqdfqJpETurW82jMxhmWaZlmW2WRlZlgRkZWRkVGRlZGRUAABFRABpBEKEaRURFKNI0jCNIqNI0jKKio2ioyipgaKZsFRoGRYFILI2FGZYZGQRmWVkZFRmWVkIqMyykAhCkIoAAIUhUBSkKBSoyaKio0jJUBpGkYKmVG0y2ZstlRqy2YstgasWZsWBbI2SyWBWyMjZGyKNkYIwIyMplkUZAQgMgAVAAAAAFKQAaKZKEaRTJSjVlsyUDVlsxZSo3YszYsDVizNiwNWSyWSwLZLIyAUgIyKEYIAIwQihCkAAAAAABSADQIUClMlCNWDJSjRbMiwNWLIALYsgAtksgsCksEsCkIABACKEBAAAAAAACFAAAAUgApSADQIAKUgKi2CACiyAC2LIAAICCkBAoAQAAAAAAAgAAACghQAAAFIAKCADQsgAoIAKCACiyAAAQCggAAAAAABAAAAAAAAAAKAAAAAAAAAAAAAAAAAAAAAAAAAABAAAAAAA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data:image/jpeg;base64,/9j/4AAQSkZJRgABAQAAAQABAAD/2wBDAAkGBwgHBgkIBwgKCgkLDRYPDQwMDRsUFRAWIB0iIiAdHx8kKDQsJCYxJx8fLT0tMTU3Ojo6Iys/RD84QzQ5Ojf/2wBDAQoKCg0MDRoPDxo3JR8lNzc3Nzc3Nzc3Nzc3Nzc3Nzc3Nzc3Nzc3Nzc3Nzc3Nzc3Nzc3Nzc3Nzc3Nzc3Nzc3Nzf/wAARCADhAOEDASIAAhEBAxEB/8QAHAABAQEAAwEBAQAAAAAAAAAAAAECBQYHBAMI/8QAMhAAAgICAQMDAwMCBQUAAAAAAAECEQMEBQYSIRMxQQciUWGBkRQVUnFyofAjMkKi0f/EABgBAQEBAQEAAAAAAAAAAAAAAAABAgME/8QAIxEBAAMAAQQBBQEAAAAAAAAAAAECESEDEhNBMRQiUVKBkf/aAAwDAQACEQMRAD8A8iAB2cgoAAAAACgACgQFAEBSgQFAGQUAQFAGQUAQAAAABAUgAAACgAAAAKAAKAAKAEAWgUQGqFAShRaFAZBqiAQhohBCGiBUBSAQFIAAAAAAAAAKAAKCgAChAtCilEKWhQEFGqFFRmhRoUBkGqJRFZBaAGSGiAZBQRWQUgEAAAAAACgCkKAKCoqBQigC0EjRUQtFotAZotFotAZoUaoUBihRqiUBmiGqIBkjRpohFZIaZAMgpCKjIUAQAACohQKVEKBUVENIqCKgVFRUVIIqAUWipFoqJRaLQoCUKNUSgM0SjdEaAwyNG2jLCsMjNsyyDJGaZlkVlhlZCCEZSBUAAFARUAKgioIqKiIqKNIqIjSKio0iIqKiooRSgUFCJQKAMkNEYVlmWjbMsgyzLNMjIrDIzTMsiozJpkYGSGmQioAACKiIqAqKQqCKjSMo0iio0iI5fU0Fk6a396Me7Jj2MWNv/DBptv8AduP8GojWLWivy46GLJO+2DdQc3/pXuyI7Pmwzw4NDnNPXW1oT1I623iX/i1DsnGVe1ryn+fP4vh9rHoThPJxkN2UY05+v2VjV+1x9/x8G5rjFep3PjinKSUU226SXu2fZpcVyG7yGDQ19TNLazyrHilBxcv18/Hh2/ZUcx9N+Pzcl1nxuPBKEZYZvY7pwcorsVq0mvnt+fk9o4LFk3euOZ3d2eHNl47Bh0cU8UHGMe5PLPw5S8/dBe/wcrWx2rXXR9X6Lb08EJbXNa2LM192OGvKaX6d3cr/AIOl9X9Jch0pvw1t3ty48ybwZ8afbkS91Xw1atfqvc/PluV5HqLqeW3HNlezsbKjrJSd47lUIx/FePb/AD9z2rrfFi3upekOMl2zzf1stqT+VDFG3/Lr+BsxPJkTHD+f82DNgko58OTFJq0skHFtfuTNgzYK9fDkxWrXqQcb/k9Q66X99+rnF8XXdjwvBjmv0t5J/wDqzvOfjNbnOvZZ93Gs2Dh9THHFjyK4+vlbk5U/DajGH8r8ITfDs1/PEtTajh9Z62dYqv1Hil21+bqj88WHLmbWHFkyNe/ZByr+D+oOOl1BPkNlctg4yPHuL9Fa+TJLIvPhS7kk7V+1fudQ6UWr01xfWnNauKKw497Y9HGvEXHEnUV+F3Skv0J5F7Hh+XW2MUXLLr5oR/xTxtL/AHPo4Tht/nuQjocVgebYlFyruUUor3bb8Jf/AFHtfRnV+313h5LQ2NfR1uzElLHKM8iyQn3J/K9q/wBzjNLBr/SjpDLtbSxZ+e3n2wjd+V7L/TFPuk/luvwO717O336eTc9wu7wPIPQ5KOOGzGCnKGPLGfan7W17P5r8Nfk41n77mzn3NrLtbWWWXPmm55MkveUn7s/BmmWWRlZGBlkZWRkVGRlZGRUAABFREVAUpEVBGioyjRRpHPdKcxg43Yz6/IY/V4/ch6eeNXX4lX7v/iOARpGomYnWL0i8ZLv2r0/yWlklt9I8xhy6uXz2vKrr8StOL/zdM4TqTLu9scXKcpi2dhSta+s04Yvy5dqUe74pW/y17Pry/YteGl48fHwbm/HDjXpTFtmd/nP+vWPoTxeT+4clymbFOGKGCOHHOUaUnJ90qf6KMf5Pk6R+omDiep+bz8jDJPQ5LalmWTGu6WJptRdfK7aX5VI+Db+qfMZuD/tWrqampD0FgWXE5OUYJV9tuk6+fg6KvHscoru69PdmY9o1+S+lWDk4cnglHHtQy+tGUcWylGd3fbVe/wAVR83UHXXTcOsuF5rQnm2/Shkw7U4xnHsxtVFRjKk3cpN158Hl/C5+P195ZOV1Z7WsoS/6UHTcvjza8HM4eZ6fw7Uni4VRw9rSlNOcm+613JzpqlHx+b+DdelE/MudutaJyKvSYdS/TiPUL6hW3kXJy98jxbFX2dn/AG1V9vj2ON6d+o/E4eoeoFykskdHf2vUwbCxyf2qCxpSivKTjGL9vzZ0aHKdPY+ShPHxeaOi9VYcuO05Tk5RcpeZOvCatNfsbycj0rOE1HiM+OUo5EpK2otv7XXf5pf8+S+Gv5Z+ot+su5bWX6YY9fLPBvbk8sYScMa2NtdzrwvJxG51RxOH6T6/Aae08nI5ez+oh6U12t5PUn9zVP8AHhnWuK3+C1tB4NzRy5885y783Yn9vvGl3r5StKvnzXgzp7/AY8eWO1xOTI55pyi45HeODb7Yp9yulXlr8k8UccrPWtz9rlPpXzfHdP8AUOfd5bclr4HqyxpRxyn3ycoun2p+1NnGdfdQPqPqba3IZZZNSMvT1U012417Un7W7f7m4cl05HM/U4aU8fY2mpSi3Pwl49R1F+X7tpv5OuT7e+Sg2439rkqdfqJpETurW82jMxhmWaZlmW2WRlZlgRkZWRkVGRlZGRUAABFRABpBEKEaRURFKNI0jCNIqNI0jKKio2ioyipgaKZsFRoGRYFILI2FGZYZGQRmWVkZFRmWVkIqMyykAhCkIoAAIUhUBSkKBSoyaKio0jJUBpGkYKmVG0y2ZstlRqy2YstgasWZsWBbI2SyWBWyMjZGyKNkYIwIyMplkUZAQgMgAVAAAAAFKQAaKZKEaRTJSjVlsyUDVlsxZSo3YszYsDVizNiwNWSyWSwLZLIyAUgIyKEYIAIwQihCkAAAAAABSADQIUClMlCNWDJSjRbMiwNWLIALYsgAtksgsCksEsCkIABACKEBAAAAAAACFAAAAUgApSADQIAKUgKi2CACiyAC2LIAAICCkBAoAQAAAAAAAgAAACghQAAAFIAKCADQsgAoIAKCACiyAAAQCggAAAAAABAAAAAAAAAAKAAAAAAAAAAAAAAAAAAAAAAAAAABAA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10" descr="data:image/jpeg;base64,/9j/4AAQSkZJRgABAQAAAQABAAD/2wBDAAkGBwgHBgkIBwgKCgkLDRYPDQwMDRsUFRAWIB0iIiAdHx8kKDQsJCYxJx8fLT0tMTU3Ojo6Iys/RD84QzQ5Ojf/2wBDAQoKCg0MDRoPDxo3JR8lNzc3Nzc3Nzc3Nzc3Nzc3Nzc3Nzc3Nzc3Nzc3Nzc3Nzc3Nzc3Nzc3Nzc3Nzc3Nzc3Nzf/wAARCADhAOEDASIAAhEBAxEB/8QAHAABAQEAAwEBAQAAAAAAAAAAAAECBQYHBAMI/8QAMhAAAgICAQMDAwMCBQUAAAAAAAECEQMEBQYSIRMxQQciUWGBkRQVUnFyofAjMkKi0f/EABgBAQEBAQEAAAAAAAAAAAAAAAABAgME/8QAIxEBAAMAAQQBBQEAAAAAAAAAAAECESEDEhNBMRQiUVKBkf/aAAwDAQACEQMRAD8A8iAB2cgoAAAAACgACgQFAEBSgQFAGQUAQFAGQUAQAAAABAUgAAACgAAAAKAAKAAKAEAWgUQGqFAShRaFAZBqiAQhohBCGiBUBSAQFIAAAAAAAAAKAAKCgAChAtCilEKWhQEFGqFFRmhRoUBkGqJRFZBaAGSGiAZBQRWQUgEAAAAAACgCkKAKCoqBQigC0EjRUQtFotAZotFotAZoUaoUBihRqiUBmiGqIBkjRpohFZIaZAMgpCKjIUAQAACohQKVEKBUVENIqCKgVFRUVIIqAUWipFoqJRaLQoCUKNUSgM0SjdEaAwyNG2jLCsMjNsyyDJGaZlkVlhlZCCEZSBUAAFARUAKgioIqKiIqKNIqIjSKio0iIqKiooRSgUFCJQKAMkNEYVlmWjbMsgyzLNMjIrDIzTMsiozJpkYGSGmQioAACKiIqAqKQqCKjSMo0iio0iI5fU0Fk6a396Me7Jj2MWNv/DBptv8AduP8GojWLWivy46GLJO+2DdQc3/pXuyI7Pmwzw4NDnNPXW1oT1I623iX/i1DsnGVe1ryn+fP4vh9rHoThPJxkN2UY05+v2VjV+1x9/x8G5rjFep3PjinKSUU226SXu2fZpcVyG7yGDQ19TNLazyrHilBxcv18/Hh2/ZUcx9N+Pzcl1nxuPBKEZYZvY7pwcorsVq0mvnt+fk9o4LFk3euOZ3d2eHNl47Bh0cU8UHGMe5PLPw5S8/dBe/wcrWx2rXXR9X6Lb08EJbXNa2LM192OGvKaX6d3cr/AIOl9X9Jch0pvw1t3ty48ybwZ8afbkS91Xw1atfqvc/PluV5HqLqeW3HNlezsbKjrJSd47lUIx/FePb/AD9z2rrfFi3upekOMl2zzf1stqT+VDFG3/Lr+BsxPJkTHD+f82DNgko58OTFJq0skHFtfuTNgzYK9fDkxWrXqQcb/k9Q66X99+rnF8XXdjwvBjmv0t5J/wDqzvOfjNbnOvZZ93Gs2Dh9THHFjyK4+vlbk5U/DajGH8r8ITfDs1/PEtTajh9Z62dYqv1Hil21+bqj88WHLmbWHFkyNe/ZByr+D+oOOl1BPkNlctg4yPHuL9Fa+TJLIvPhS7kk7V+1fudQ6UWr01xfWnNauKKw497Y9HGvEXHEnUV+F3Skv0J5F7Hh+XW2MUXLLr5oR/xTxtL/AHPo4Tht/nuQjocVgebYlFyruUUor3bb8Jf/AFHtfRnV+313h5LQ2NfR1uzElLHKM8iyQn3J/K9q/wBzjNLBr/SjpDLtbSxZ+e3n2wjd+V7L/TFPuk/luvwO717O336eTc9wu7wPIPQ5KOOGzGCnKGPLGfan7W17P5r8Nfk41n77mzn3NrLtbWWWXPmm55MkveUn7s/BmmWWRlZGBlkZWRkVGRlZGRUAABFREVAUpEVBGioyjRRpHPdKcxg43Yz6/IY/V4/ch6eeNXX4lX7v/iOARpGomYnWL0i8ZLv2r0/yWlklt9I8xhy6uXz2vKrr8StOL/zdM4TqTLu9scXKcpi2dhSta+s04Yvy5dqUe74pW/y17Pry/YteGl48fHwbm/HDjXpTFtmd/nP+vWPoTxeT+4clymbFOGKGCOHHOUaUnJ90qf6KMf5Pk6R+omDiep+bz8jDJPQ5LalmWTGu6WJptRdfK7aX5VI+Db+qfMZuD/tWrqampD0FgWXE5OUYJV9tuk6+fg6KvHscoru69PdmY9o1+S+lWDk4cnglHHtQy+tGUcWylGd3fbVe/wAVR83UHXXTcOsuF5rQnm2/Shkw7U4xnHsxtVFRjKk3cpN158Hl/C5+P195ZOV1Z7WsoS/6UHTcvjza8HM4eZ6fw7Uni4VRw9rSlNOcm+613JzpqlHx+b+DdelE/MudutaJyKvSYdS/TiPUL6hW3kXJy98jxbFX2dn/AG1V9vj2ON6d+o/E4eoeoFykskdHf2vUwbCxyf2qCxpSivKTjGL9vzZ0aHKdPY+ShPHxeaOi9VYcuO05Tk5RcpeZOvCatNfsbycj0rOE1HiM+OUo5EpK2otv7XXf5pf8+S+Gv5Z+ot+su5bWX6YY9fLPBvbk8sYScMa2NtdzrwvJxG51RxOH6T6/Aae08nI5ez+oh6U12t5PUn9zVP8AHhnWuK3+C1tB4NzRy5885y783Yn9vvGl3r5StKvnzXgzp7/AY8eWO1xOTI55pyi45HeODb7Yp9yulXlr8k8UccrPWtz9rlPpXzfHdP8AUOfd5bclr4HqyxpRxyn3ycoun2p+1NnGdfdQPqPqba3IZZZNSMvT1U012417Un7W7f7m4cl05HM/U4aU8fY2mpSi3Pwl49R1F+X7tpv5OuT7e+Sg2439rkqdfqJpETurW82jMxhmWaZlmW2WRlZlgRkZWRkVGRlZGRUAABFRABpBEKEaRURFKNI0jCNIqNI0jKKio2ioyipgaKZsFRoGRYFILI2FGZYZGQRmWVkZFRmWVkIqMyykAhCkIoAAIUhUBSkKBSoyaKio0jJUBpGkYKmVG0y2ZstlRqy2YstgasWZsWBbI2SyWBWyMjZGyKNkYIwIyMplkUZAQgMgAVAAAAAFKQAaKZKEaRTJSjVlsyUDVlsxZSo3YszYsDVizNiwNWSyWSwLZLIyAUgIyKEYIAIwQihCkAAAAAABSADQIUClMlCNWDJSjRbMiwNWLIALYsgAtksgsCksEsCkIABACKEBAAAAAAACFAAAAUgApSADQIAKUgKi2CACiyAC2LIAAICCkBAoAQAAAAAAAgAAACghQAAAFIAKCADQsgAoIAKCACiyAAAQCggAAAAAABAAAAAAAAAAKAAAAAAAAAAAAAAAAAAAAAAAAAABAAAAAAAD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Picture 2" descr="http://www.seeklogo.com/images/P/Prototype_JavaScript_Framework-logo-1E472AA222-seeklogo.co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57" y="45811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1.bp.blogspot.com/_-j7_-ccACuU/S_CqOHdORUI/AAAAAAAAB7s/eQt_O79FLUM/jquery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5" b="19772"/>
          <a:stretch/>
        </p:blipFill>
        <p:spPr bwMode="auto">
          <a:xfrm>
            <a:off x="2987824" y="4837592"/>
            <a:ext cx="2552700" cy="139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webair.it/blog/wp-content/uploads/2009/03/logo-mootool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101580"/>
            <a:ext cx="25922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80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Utiliser les Effets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jQuery</a:t>
            </a:r>
            <a:r>
              <a:rPr lang="fr-FR" sz="2400" dirty="0" smtClean="0">
                <a:latin typeface="Candara" pitchFamily="34" charset="0"/>
              </a:rPr>
              <a:t> intègre plusieurs effets CSS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show()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err="1">
                <a:latin typeface="Candara" pitchFamily="34" charset="0"/>
              </a:rPr>
              <a:t>h</a:t>
            </a:r>
            <a:r>
              <a:rPr lang="fr-FR" sz="2400" dirty="0" err="1" smtClean="0">
                <a:latin typeface="Candara" pitchFamily="34" charset="0"/>
              </a:rPr>
              <a:t>ide</a:t>
            </a:r>
            <a:r>
              <a:rPr lang="fr-FR" sz="2400" dirty="0" smtClean="0">
                <a:latin typeface="Candara" pitchFamily="34" charset="0"/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fadeIn</a:t>
            </a:r>
            <a:r>
              <a:rPr lang="fr-FR" sz="2400" dirty="0" smtClean="0">
                <a:latin typeface="Candara" pitchFamily="34" charset="0"/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fadeOut</a:t>
            </a:r>
            <a:r>
              <a:rPr lang="fr-FR" sz="2400" dirty="0" smtClean="0">
                <a:latin typeface="Candara" pitchFamily="34" charset="0"/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slideDown</a:t>
            </a:r>
            <a:r>
              <a:rPr lang="fr-FR" sz="2400" dirty="0" smtClean="0">
                <a:latin typeface="Candara" pitchFamily="34" charset="0"/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slideUp</a:t>
            </a:r>
            <a:r>
              <a:rPr lang="fr-FR" sz="2400" dirty="0" smtClean="0">
                <a:latin typeface="Candara" pitchFamily="34" charset="0"/>
              </a:rPr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slideToggle</a:t>
            </a:r>
            <a:r>
              <a:rPr lang="fr-FR" sz="2400" dirty="0" smtClean="0">
                <a:latin typeface="Candara" pitchFamily="34" charset="0"/>
              </a:rPr>
              <a:t>()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23528" y="1844824"/>
            <a:ext cx="7344816" cy="33123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Utiliser les Effets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493264" y="2180230"/>
            <a:ext cx="80042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ndara" pitchFamily="34" charset="0"/>
              </a:rPr>
              <a:t>$(".</a:t>
            </a:r>
            <a:r>
              <a:rPr lang="fr-FR" sz="2400" dirty="0" err="1" smtClean="0">
                <a:latin typeface="Candara" pitchFamily="34" charset="0"/>
              </a:rPr>
              <a:t>hidden</a:t>
            </a:r>
            <a:r>
              <a:rPr lang="fr-FR" sz="2400" dirty="0" smtClean="0">
                <a:latin typeface="Candara" pitchFamily="34" charset="0"/>
              </a:rPr>
              <a:t>").show();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r>
              <a:rPr lang="fr-FR" sz="2400" dirty="0">
                <a:latin typeface="Candara" pitchFamily="34" charset="0"/>
              </a:rPr>
              <a:t>$(".</a:t>
            </a:r>
            <a:r>
              <a:rPr lang="fr-FR" sz="2400" dirty="0" err="1">
                <a:latin typeface="Candara" pitchFamily="34" charset="0"/>
              </a:rPr>
              <a:t>hidden</a:t>
            </a:r>
            <a:r>
              <a:rPr lang="fr-FR" sz="2400" dirty="0">
                <a:latin typeface="Candara" pitchFamily="34" charset="0"/>
              </a:rPr>
              <a:t>").</a:t>
            </a:r>
            <a:r>
              <a:rPr lang="fr-FR" sz="2400" dirty="0" smtClean="0">
                <a:latin typeface="Candara" pitchFamily="34" charset="0"/>
              </a:rPr>
              <a:t>show(300);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r>
              <a:rPr lang="fr-FR" sz="2400" dirty="0">
                <a:latin typeface="Candara" pitchFamily="34" charset="0"/>
              </a:rPr>
              <a:t>$(".</a:t>
            </a:r>
            <a:r>
              <a:rPr lang="fr-FR" sz="2400" dirty="0" err="1">
                <a:latin typeface="Candara" pitchFamily="34" charset="0"/>
              </a:rPr>
              <a:t>hidden</a:t>
            </a:r>
            <a:r>
              <a:rPr lang="fr-FR" sz="2400" dirty="0">
                <a:latin typeface="Candara" pitchFamily="34" charset="0"/>
              </a:rPr>
              <a:t>").show</a:t>
            </a:r>
            <a:r>
              <a:rPr lang="fr-FR" sz="2400" dirty="0" smtClean="0">
                <a:latin typeface="Candara" pitchFamily="34" charset="0"/>
              </a:rPr>
              <a:t>("slow"); //300ms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r>
              <a:rPr lang="fr-FR" sz="2400" dirty="0">
                <a:latin typeface="Candara" pitchFamily="34" charset="0"/>
              </a:rPr>
              <a:t>$(".</a:t>
            </a:r>
            <a:r>
              <a:rPr lang="fr-FR" sz="2400" dirty="0" err="1">
                <a:latin typeface="Candara" pitchFamily="34" charset="0"/>
              </a:rPr>
              <a:t>hidden</a:t>
            </a:r>
            <a:r>
              <a:rPr lang="fr-FR" sz="2400" dirty="0">
                <a:latin typeface="Candara" pitchFamily="34" charset="0"/>
              </a:rPr>
              <a:t>").show</a:t>
            </a:r>
            <a:r>
              <a:rPr lang="fr-FR" sz="2400" dirty="0" smtClean="0">
                <a:latin typeface="Candara" pitchFamily="34" charset="0"/>
              </a:rPr>
              <a:t>("</a:t>
            </a:r>
            <a:r>
              <a:rPr lang="fr-FR" sz="2400" dirty="0" err="1" smtClean="0">
                <a:latin typeface="Candara" pitchFamily="34" charset="0"/>
              </a:rPr>
              <a:t>fast</a:t>
            </a:r>
            <a:r>
              <a:rPr lang="fr-FR" sz="2400" dirty="0" smtClean="0">
                <a:latin typeface="Candara" pitchFamily="34" charset="0"/>
              </a:rPr>
              <a:t>"); //600ms</a:t>
            </a: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23528" y="1988840"/>
            <a:ext cx="7560840" cy="34090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Utiliser les Effets – </a:t>
            </a:r>
            <a:br>
              <a:rPr lang="fr-FR" sz="4400" dirty="0" smtClean="0"/>
            </a:br>
            <a:r>
              <a:rPr lang="fr-FR" sz="4400" dirty="0" smtClean="0"/>
              <a:t>Vitesses prédéfinies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493263" y="2348880"/>
            <a:ext cx="80042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Candara" pitchFamily="34" charset="0"/>
              </a:rPr>
              <a:t>jQuery.fx.speeds.slow</a:t>
            </a:r>
            <a:r>
              <a:rPr lang="fr-FR" sz="2400" dirty="0" smtClean="0">
                <a:latin typeface="Candara" pitchFamily="34" charset="0"/>
              </a:rPr>
              <a:t> = 200;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r>
              <a:rPr lang="fr-FR" sz="2400" dirty="0" err="1" smtClean="0">
                <a:latin typeface="Candara" pitchFamily="34" charset="0"/>
              </a:rPr>
              <a:t>jQuery.fx.speeds.myspeed</a:t>
            </a:r>
            <a:r>
              <a:rPr lang="fr-FR" sz="2400" dirty="0" smtClean="0">
                <a:latin typeface="Candara" pitchFamily="34" charset="0"/>
              </a:rPr>
              <a:t> </a:t>
            </a:r>
            <a:r>
              <a:rPr lang="fr-FR" sz="2400" dirty="0">
                <a:latin typeface="Candara" pitchFamily="34" charset="0"/>
              </a:rPr>
              <a:t>= </a:t>
            </a:r>
            <a:r>
              <a:rPr lang="fr-FR" sz="2400" dirty="0" smtClean="0">
                <a:latin typeface="Candara" pitchFamily="34" charset="0"/>
              </a:rPr>
              <a:t>900</a:t>
            </a:r>
            <a:r>
              <a:rPr lang="fr-FR" sz="2400" dirty="0">
                <a:latin typeface="Candara" pitchFamily="34" charset="0"/>
              </a:rPr>
              <a:t>;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$(".</a:t>
            </a:r>
            <a:r>
              <a:rPr lang="fr-FR" sz="2400" dirty="0" err="1">
                <a:latin typeface="Candara" pitchFamily="34" charset="0"/>
              </a:rPr>
              <a:t>hidden</a:t>
            </a:r>
            <a:r>
              <a:rPr lang="fr-FR" sz="2400" dirty="0">
                <a:latin typeface="Candara" pitchFamily="34" charset="0"/>
              </a:rPr>
              <a:t>").show</a:t>
            </a:r>
            <a:r>
              <a:rPr lang="fr-FR" sz="2400" dirty="0" smtClean="0">
                <a:latin typeface="Candara" pitchFamily="34" charset="0"/>
              </a:rPr>
              <a:t>("slow"); //200ms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r>
              <a:rPr lang="fr-FR" sz="2400" dirty="0">
                <a:latin typeface="Candara" pitchFamily="34" charset="0"/>
              </a:rPr>
              <a:t>$(".</a:t>
            </a:r>
            <a:r>
              <a:rPr lang="fr-FR" sz="2400" dirty="0" err="1">
                <a:latin typeface="Candara" pitchFamily="34" charset="0"/>
              </a:rPr>
              <a:t>hidden</a:t>
            </a:r>
            <a:r>
              <a:rPr lang="fr-FR" sz="2400" dirty="0">
                <a:latin typeface="Candara" pitchFamily="34" charset="0"/>
              </a:rPr>
              <a:t>").show</a:t>
            </a:r>
            <a:r>
              <a:rPr lang="fr-FR" sz="2400" dirty="0" smtClean="0">
                <a:latin typeface="Candara" pitchFamily="34" charset="0"/>
              </a:rPr>
              <a:t>("</a:t>
            </a:r>
            <a:r>
              <a:rPr lang="fr-FR" sz="2400" dirty="0" err="1" smtClean="0">
                <a:latin typeface="Candara" pitchFamily="34" charset="0"/>
              </a:rPr>
              <a:t>myspeed</a:t>
            </a:r>
            <a:r>
              <a:rPr lang="fr-FR" sz="2400" dirty="0" smtClean="0">
                <a:latin typeface="Candara" pitchFamily="34" charset="0"/>
              </a:rPr>
              <a:t>"); //900ms</a:t>
            </a: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95536" y="3140968"/>
            <a:ext cx="7632848" cy="15121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Utiliser les Effets – </a:t>
            </a:r>
            <a:br>
              <a:rPr lang="fr-FR" sz="4400" dirty="0" smtClean="0"/>
            </a:br>
            <a:r>
              <a:rPr lang="fr-FR" sz="4400" dirty="0" smtClean="0"/>
              <a:t>Callbacks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493263" y="2180230"/>
            <a:ext cx="8004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ndara" pitchFamily="34" charset="0"/>
              </a:rPr>
              <a:t>Chaque effet prend en paramètre une callback, exécutée à la fin de l'effet.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$(".visible").</a:t>
            </a:r>
            <a:r>
              <a:rPr lang="fr-FR" sz="2400" dirty="0" err="1" smtClean="0">
                <a:latin typeface="Candara" pitchFamily="34" charset="0"/>
              </a:rPr>
              <a:t>fadeOut</a:t>
            </a:r>
            <a:r>
              <a:rPr lang="fr-FR" sz="2400" dirty="0" smtClean="0">
                <a:latin typeface="Candara" pitchFamily="34" charset="0"/>
              </a:rPr>
              <a:t>("slow", </a:t>
            </a:r>
            <a:r>
              <a:rPr lang="fr-FR" sz="2400" dirty="0" err="1" smtClean="0">
                <a:latin typeface="Candara" pitchFamily="34" charset="0"/>
              </a:rPr>
              <a:t>function</a:t>
            </a:r>
            <a:r>
              <a:rPr lang="fr-FR" sz="2400" dirty="0" smtClean="0">
                <a:latin typeface="Candara" pitchFamily="34" charset="0"/>
              </a:rPr>
              <a:t>(){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$(</a:t>
            </a:r>
            <a:r>
              <a:rPr lang="fr-FR" sz="2400" dirty="0" err="1" smtClean="0">
                <a:latin typeface="Candara" pitchFamily="34" charset="0"/>
              </a:rPr>
              <a:t>this</a:t>
            </a:r>
            <a:r>
              <a:rPr lang="fr-FR" sz="2400" dirty="0" smtClean="0">
                <a:latin typeface="Candara" pitchFamily="34" charset="0"/>
              </a:rPr>
              <a:t>).</a:t>
            </a:r>
            <a:r>
              <a:rPr lang="fr-FR" sz="2400" dirty="0" err="1" smtClean="0">
                <a:latin typeface="Candara" pitchFamily="34" charset="0"/>
              </a:rPr>
              <a:t>remove</a:t>
            </a:r>
            <a:r>
              <a:rPr lang="fr-FR" sz="2400" dirty="0" smtClean="0">
                <a:latin typeface="Candara" pitchFamily="34" charset="0"/>
              </a:rPr>
              <a:t>();</a:t>
            </a:r>
          </a:p>
          <a:p>
            <a:r>
              <a:rPr lang="fr-FR" sz="2400" dirty="0">
                <a:latin typeface="Candara" pitchFamily="34" charset="0"/>
              </a:rPr>
              <a:t>}</a:t>
            </a:r>
            <a:r>
              <a:rPr lang="fr-FR" sz="2400" dirty="0" smtClean="0">
                <a:latin typeface="Candara" pitchFamily="34" charset="0"/>
              </a:rPr>
              <a:t>); </a:t>
            </a: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23528" y="2744432"/>
            <a:ext cx="7031065" cy="3456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Utiliser les Effets – </a:t>
            </a:r>
            <a:r>
              <a:rPr lang="fr-FR" sz="4400" dirty="0" err="1" smtClean="0"/>
              <a:t>animate</a:t>
            </a:r>
            <a:r>
              <a:rPr lang="fr-FR" sz="4400" dirty="0" smtClean="0"/>
              <a:t>()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493263" y="2180230"/>
            <a:ext cx="63829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ndara" pitchFamily="34" charset="0"/>
              </a:rPr>
              <a:t>Possibilité de créer nos propres animations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$(".</a:t>
            </a:r>
            <a:r>
              <a:rPr lang="fr-FR" sz="2400" dirty="0" err="1">
                <a:latin typeface="Candara" pitchFamily="34" charset="0"/>
              </a:rPr>
              <a:t>hidden</a:t>
            </a:r>
            <a:r>
              <a:rPr lang="fr-FR" sz="2400" dirty="0" smtClean="0">
                <a:latin typeface="Candara" pitchFamily="34" charset="0"/>
              </a:rPr>
              <a:t>").</a:t>
            </a:r>
            <a:r>
              <a:rPr lang="fr-FR" sz="2400" dirty="0" err="1" smtClean="0">
                <a:latin typeface="Candara" pitchFamily="34" charset="0"/>
              </a:rPr>
              <a:t>animate</a:t>
            </a:r>
            <a:r>
              <a:rPr lang="fr-FR" sz="2400" dirty="0" smtClean="0">
                <a:latin typeface="Candara" pitchFamily="34" charset="0"/>
              </a:rPr>
              <a:t>({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	font-size: "30px"</a:t>
            </a:r>
            <a:r>
              <a:rPr lang="fr-FR" sz="2400" dirty="0">
                <a:latin typeface="Candara" pitchFamily="34" charset="0"/>
              </a:rPr>
              <a:t>,</a:t>
            </a:r>
            <a:endParaRPr lang="fr-FR" sz="2400" dirty="0" smtClean="0">
              <a:latin typeface="Candara" pitchFamily="34" charset="0"/>
            </a:endParaRP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	</a:t>
            </a:r>
            <a:r>
              <a:rPr lang="fr-FR" sz="2400" dirty="0" err="1" smtClean="0">
                <a:latin typeface="Candara" pitchFamily="34" charset="0"/>
              </a:rPr>
              <a:t>color</a:t>
            </a:r>
            <a:r>
              <a:rPr lang="fr-FR" sz="2400" dirty="0" smtClean="0">
                <a:latin typeface="Candara" pitchFamily="34" charset="0"/>
              </a:rPr>
              <a:t>: "</a:t>
            </a:r>
            <a:r>
              <a:rPr lang="fr-FR" sz="2400" dirty="0" err="1" smtClean="0">
                <a:latin typeface="Candara" pitchFamily="34" charset="0"/>
              </a:rPr>
              <a:t>red</a:t>
            </a:r>
            <a:r>
              <a:rPr lang="fr-FR" sz="2400" dirty="0" smtClean="0">
                <a:latin typeface="Candara" pitchFamily="34" charset="0"/>
              </a:rPr>
              <a:t>"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	</a:t>
            </a:r>
            <a:r>
              <a:rPr lang="fr-FR" sz="2400" dirty="0" err="1" smtClean="0">
                <a:latin typeface="Candara" pitchFamily="34" charset="0"/>
              </a:rPr>
              <a:t>opacity</a:t>
            </a:r>
            <a:r>
              <a:rPr lang="fr-FR" sz="2400" dirty="0" smtClean="0">
                <a:latin typeface="Candara" pitchFamily="34" charset="0"/>
              </a:rPr>
              <a:t>: 0.25</a:t>
            </a:r>
          </a:p>
          <a:p>
            <a:r>
              <a:rPr lang="fr-FR" sz="2400" dirty="0" smtClean="0">
                <a:latin typeface="Candara" pitchFamily="34" charset="0"/>
              </a:rPr>
              <a:t>	}, 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smtClean="0">
                <a:latin typeface="Candara" pitchFamily="34" charset="0"/>
              </a:rPr>
              <a:t>300, </a:t>
            </a:r>
          </a:p>
          <a:p>
            <a:r>
              <a:rPr lang="fr-FR" sz="2400" dirty="0">
                <a:latin typeface="Candara" pitchFamily="34" charset="0"/>
              </a:rPr>
              <a:t>	</a:t>
            </a:r>
            <a:r>
              <a:rPr lang="fr-FR" sz="2400" dirty="0" err="1" smtClean="0">
                <a:latin typeface="Candara" pitchFamily="34" charset="0"/>
              </a:rPr>
              <a:t>function</a:t>
            </a:r>
            <a:r>
              <a:rPr lang="fr-FR" sz="2400" dirty="0" smtClean="0">
                <a:latin typeface="Candara" pitchFamily="34" charset="0"/>
              </a:rPr>
              <a:t>(){ … }</a:t>
            </a:r>
          </a:p>
          <a:p>
            <a:r>
              <a:rPr lang="fr-FR" sz="2400" dirty="0" smtClean="0">
                <a:latin typeface="Candara" pitchFamily="34" charset="0"/>
              </a:rPr>
              <a:t>);</a:t>
            </a: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LAB 2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17080" y="1628800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Ajouter un lien &lt;a&gt; avant l'élément &lt;</a:t>
            </a:r>
            <a:r>
              <a:rPr lang="fr-FR" sz="2400" dirty="0" err="1" smtClean="0">
                <a:latin typeface="Candara" pitchFamily="34" charset="0"/>
              </a:rPr>
              <a:t>ul</a:t>
            </a:r>
            <a:r>
              <a:rPr lang="fr-FR" sz="2400" dirty="0" smtClean="0">
                <a:latin typeface="Candara" pitchFamily="34" charset="0"/>
              </a:rPr>
              <a:t>&gt;	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Ajouter un </a:t>
            </a:r>
            <a:r>
              <a:rPr lang="fr-FR" sz="2400" dirty="0" err="1" smtClean="0">
                <a:latin typeface="Candara" pitchFamily="34" charset="0"/>
              </a:rPr>
              <a:t>handler</a:t>
            </a:r>
            <a:r>
              <a:rPr lang="fr-FR" sz="2400" dirty="0" smtClean="0">
                <a:latin typeface="Candara" pitchFamily="34" charset="0"/>
              </a:rPr>
              <a:t> sur l'évènement click de ce lien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Lors du clic sur ce lien : tous les objets du JSON avec la value "</a:t>
            </a:r>
            <a:r>
              <a:rPr lang="fr-FR" sz="2400" dirty="0" err="1" smtClean="0">
                <a:latin typeface="Candara" pitchFamily="34" charset="0"/>
              </a:rPr>
              <a:t>deleted</a:t>
            </a:r>
            <a:r>
              <a:rPr lang="fr-FR" sz="2400" dirty="0" smtClean="0">
                <a:latin typeface="Candara" pitchFamily="34" charset="0"/>
              </a:rPr>
              <a:t>"="</a:t>
            </a:r>
            <a:r>
              <a:rPr lang="fr-FR" sz="2400" dirty="0" err="1" smtClean="0">
                <a:latin typeface="Candara" pitchFamily="34" charset="0"/>
              </a:rPr>
              <a:t>true</a:t>
            </a:r>
            <a:r>
              <a:rPr lang="fr-FR" sz="2400" dirty="0" smtClean="0">
                <a:latin typeface="Candara" pitchFamily="34" charset="0"/>
              </a:rPr>
              <a:t>" sera supprimés complétement du DOM. (Utilisation de l'effet </a:t>
            </a:r>
            <a:r>
              <a:rPr lang="fr-FR" sz="2400" dirty="0" err="1" smtClean="0">
                <a:latin typeface="Candara" pitchFamily="34" charset="0"/>
              </a:rPr>
              <a:t>fadeOut</a:t>
            </a:r>
            <a:r>
              <a:rPr lang="fr-FR" sz="2400" dirty="0" smtClean="0">
                <a:latin typeface="Candara" pitchFamily="34" charset="0"/>
              </a:rPr>
              <a:t>())</a:t>
            </a:r>
          </a:p>
          <a:p>
            <a:pPr lvl="1"/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méthodes </a:t>
            </a:r>
            <a:r>
              <a:rPr lang="fr-FR" sz="4400" dirty="0" err="1" smtClean="0"/>
              <a:t>jQuery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52557" y="2204864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Ordonnancer</a:t>
            </a:r>
            <a:r>
              <a:rPr lang="en-US" sz="2400" dirty="0" smtClean="0">
                <a:latin typeface="Candara" pitchFamily="34" charset="0"/>
              </a:rPr>
              <a:t> des </a:t>
            </a:r>
            <a:r>
              <a:rPr lang="en-US" sz="2400" dirty="0" err="1" smtClean="0">
                <a:latin typeface="Candara" pitchFamily="34" charset="0"/>
              </a:rPr>
              <a:t>éléments</a:t>
            </a:r>
            <a:r>
              <a:rPr lang="en-US" sz="2400" dirty="0" smtClean="0">
                <a:latin typeface="Candara" pitchFamily="34" charset="0"/>
              </a:rPr>
              <a:t> (append(), </a:t>
            </a:r>
            <a:r>
              <a:rPr lang="en-US" sz="2400" dirty="0" err="1" smtClean="0">
                <a:latin typeface="Candara" pitchFamily="34" charset="0"/>
              </a:rPr>
              <a:t>appendTo</a:t>
            </a:r>
            <a:r>
              <a:rPr lang="en-US" sz="2400" dirty="0" smtClean="0">
                <a:latin typeface="Candara" pitchFamily="34" charset="0"/>
              </a:rPr>
              <a:t>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Manipuler</a:t>
            </a:r>
            <a:r>
              <a:rPr lang="en-US" sz="2400" dirty="0" smtClean="0">
                <a:latin typeface="Candara" pitchFamily="34" charset="0"/>
              </a:rPr>
              <a:t> les </a:t>
            </a:r>
            <a:r>
              <a:rPr lang="en-US" sz="2400" dirty="0" err="1" smtClean="0">
                <a:latin typeface="Candara" pitchFamily="34" charset="0"/>
              </a:rPr>
              <a:t>attributs</a:t>
            </a:r>
            <a:r>
              <a:rPr lang="en-US" sz="2400" dirty="0" smtClean="0">
                <a:latin typeface="Candara" pitchFamily="34" charset="0"/>
              </a:rPr>
              <a:t> (</a:t>
            </a:r>
            <a:r>
              <a:rPr lang="en-US" sz="2400" dirty="0" err="1" smtClean="0">
                <a:latin typeface="Candara" pitchFamily="34" charset="0"/>
              </a:rPr>
              <a:t>css</a:t>
            </a:r>
            <a:r>
              <a:rPr lang="en-US" sz="2400" dirty="0" smtClean="0">
                <a:latin typeface="Candara" pitchFamily="34" charset="0"/>
              </a:rPr>
              <a:t>(), </a:t>
            </a:r>
            <a:r>
              <a:rPr lang="en-US" sz="2400" dirty="0" err="1" smtClean="0">
                <a:latin typeface="Candara" pitchFamily="34" charset="0"/>
              </a:rPr>
              <a:t>attr</a:t>
            </a:r>
            <a:r>
              <a:rPr lang="en-US" sz="2400" dirty="0" smtClean="0">
                <a:latin typeface="Candara" pitchFamily="34" charset="0"/>
              </a:rPr>
              <a:t>(), html()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ndara" pitchFamily="34" charset="0"/>
              </a:rPr>
              <a:t>Les </a:t>
            </a:r>
            <a:r>
              <a:rPr lang="en-US" sz="2400" dirty="0" err="1">
                <a:latin typeface="Candara" pitchFamily="34" charset="0"/>
              </a:rPr>
              <a:t>requêtes</a:t>
            </a:r>
            <a:r>
              <a:rPr lang="en-US" sz="2400" dirty="0">
                <a:latin typeface="Candara" pitchFamily="34" charset="0"/>
              </a:rPr>
              <a:t> AJAX (</a:t>
            </a:r>
            <a:r>
              <a:rPr lang="en-US" sz="2400" dirty="0" err="1">
                <a:latin typeface="Candara" pitchFamily="34" charset="0"/>
              </a:rPr>
              <a:t>ajax</a:t>
            </a:r>
            <a:r>
              <a:rPr lang="en-US" sz="2400" dirty="0">
                <a:latin typeface="Candara" pitchFamily="34" charset="0"/>
              </a:rPr>
              <a:t>(), get(), post() </a:t>
            </a:r>
            <a:r>
              <a:rPr lang="en-US" sz="2400" dirty="0" smtClean="0">
                <a:latin typeface="Candara" pitchFamily="34" charset="0"/>
              </a:rPr>
              <a:t>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Gérer</a:t>
            </a:r>
            <a:r>
              <a:rPr lang="en-US" sz="2400" dirty="0" smtClean="0">
                <a:latin typeface="Candara" pitchFamily="34" charset="0"/>
              </a:rPr>
              <a:t> les </a:t>
            </a:r>
            <a:r>
              <a:rPr lang="en-US" sz="2400" dirty="0" err="1" smtClean="0">
                <a:latin typeface="Candara" pitchFamily="34" charset="0"/>
              </a:rPr>
              <a:t>évènements</a:t>
            </a:r>
            <a:r>
              <a:rPr lang="en-US" sz="2400" dirty="0" smtClean="0">
                <a:latin typeface="Candara" pitchFamily="34" charset="0"/>
              </a:rPr>
              <a:t> (bind(), trigger(), live()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ndara" pitchFamily="34" charset="0"/>
              </a:rPr>
              <a:t>Utiliser</a:t>
            </a:r>
            <a:r>
              <a:rPr lang="en-US" sz="2400" dirty="0" smtClean="0">
                <a:latin typeface="Candara" pitchFamily="34" charset="0"/>
              </a:rPr>
              <a:t> des </a:t>
            </a:r>
            <a:r>
              <a:rPr lang="en-US" sz="2400" dirty="0" err="1" smtClean="0">
                <a:latin typeface="Candara" pitchFamily="34" charset="0"/>
              </a:rPr>
              <a:t>effets</a:t>
            </a:r>
            <a:r>
              <a:rPr lang="en-US" sz="2400" dirty="0" smtClean="0">
                <a:latin typeface="Candara" pitchFamily="34" charset="0"/>
              </a:rPr>
              <a:t> (show(), </a:t>
            </a:r>
            <a:r>
              <a:rPr lang="en-US" sz="2400" dirty="0" err="1" smtClean="0">
                <a:latin typeface="Candara" pitchFamily="34" charset="0"/>
              </a:rPr>
              <a:t>fadeIn</a:t>
            </a:r>
            <a:r>
              <a:rPr lang="en-US" sz="2400" dirty="0" smtClean="0">
                <a:latin typeface="Candara" pitchFamily="34" charset="0"/>
              </a:rPr>
              <a:t>(), </a:t>
            </a:r>
            <a:r>
              <a:rPr lang="en-US" sz="2400" dirty="0" err="1" smtClean="0">
                <a:latin typeface="Candara" pitchFamily="34" charset="0"/>
              </a:rPr>
              <a:t>fadeOut</a:t>
            </a:r>
            <a:r>
              <a:rPr lang="en-US" sz="2400" dirty="0" smtClean="0">
                <a:latin typeface="Candara" pitchFamily="34" charset="0"/>
              </a:rPr>
              <a:t>()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Traverser le DOM (find(), 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prevAll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(), next() …)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Traverser le DOM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ndara" pitchFamily="34" charset="0"/>
              </a:rPr>
              <a:t>Possibilité de manipuler le </a:t>
            </a:r>
            <a:r>
              <a:rPr lang="fr-FR" sz="2400" dirty="0" smtClean="0">
                <a:latin typeface="Candara" pitchFamily="34" charset="0"/>
              </a:rPr>
              <a:t>DOM</a:t>
            </a:r>
            <a:endParaRPr lang="fr-FR" sz="2400" dirty="0" smtClean="0">
              <a:latin typeface="Candara" pitchFamily="34" charset="0"/>
            </a:endParaRPr>
          </a:p>
          <a:p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children</a:t>
            </a:r>
            <a:r>
              <a:rPr lang="fr-FR" sz="2400" dirty="0" smtClean="0">
                <a:latin typeface="Candara" pitchFamily="34" charset="0"/>
              </a:rPr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parent() et parents()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siblings()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prev</a:t>
            </a:r>
            <a:r>
              <a:rPr lang="fr-FR" sz="2400" dirty="0" smtClean="0">
                <a:latin typeface="Candara" pitchFamily="34" charset="0"/>
              </a:rPr>
              <a:t>() et </a:t>
            </a:r>
            <a:r>
              <a:rPr lang="fr-FR" sz="2400" dirty="0" err="1" smtClean="0">
                <a:latin typeface="Candara" pitchFamily="34" charset="0"/>
              </a:rPr>
              <a:t>prevAll</a:t>
            </a:r>
            <a:r>
              <a:rPr lang="fr-FR" sz="2400" dirty="0" smtClean="0">
                <a:latin typeface="Candara" pitchFamily="34" charset="0"/>
              </a:rPr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next</a:t>
            </a:r>
            <a:r>
              <a:rPr lang="fr-FR" sz="2400" dirty="0" smtClean="0">
                <a:latin typeface="Candara" pitchFamily="34" charset="0"/>
              </a:rPr>
              <a:t>() et </a:t>
            </a:r>
            <a:r>
              <a:rPr lang="fr-FR" sz="2400" dirty="0" err="1" smtClean="0">
                <a:latin typeface="Candara" pitchFamily="34" charset="0"/>
              </a:rPr>
              <a:t>nextAll</a:t>
            </a:r>
            <a:r>
              <a:rPr lang="fr-FR" sz="2400" dirty="0" smtClean="0">
                <a:latin typeface="Candara" pitchFamily="34" charset="0"/>
              </a:rPr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closest</a:t>
            </a:r>
            <a:r>
              <a:rPr lang="fr-FR" sz="2400" dirty="0" smtClean="0">
                <a:latin typeface="Candara" pitchFamily="34" charset="0"/>
              </a:rPr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err="1" smtClean="0">
                <a:latin typeface="Candara" pitchFamily="34" charset="0"/>
              </a:rPr>
              <a:t>find</a:t>
            </a:r>
            <a:r>
              <a:rPr lang="fr-FR" sz="2400" dirty="0" smtClean="0">
                <a:latin typeface="Candara" pitchFamily="34" charset="0"/>
              </a:rPr>
              <a:t>()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67904" y="1628800"/>
            <a:ext cx="7632848" cy="2808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Traverser le DOM : </a:t>
            </a:r>
            <a:r>
              <a:rPr lang="fr-FR" sz="4400" dirty="0" err="1" smtClean="0"/>
              <a:t>children</a:t>
            </a:r>
            <a:r>
              <a:rPr lang="fr-FR" sz="4400" dirty="0" smtClean="0"/>
              <a:t>()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2" y="1772816"/>
            <a:ext cx="80042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ndara" pitchFamily="34" charset="0"/>
              </a:rPr>
              <a:t>&lt;div id="contenu"&gt;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&lt;p&gt;List&lt;/p&gt;</a:t>
            </a:r>
            <a:b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</a:b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      &lt;</a:t>
            </a:r>
            <a:r>
              <a:rPr lang="fr-FR" sz="2000" dirty="0" err="1" smtClean="0">
                <a:solidFill>
                  <a:srgbClr val="FF0000"/>
                </a:solidFill>
                <a:latin typeface="Candara" pitchFamily="34" charset="0"/>
              </a:rPr>
              <a:t>ul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      &lt;li&gt;List 1&lt;/li&gt;</a:t>
            </a:r>
          </a:p>
          <a:p>
            <a:r>
              <a:rPr lang="fr-FR" sz="2000" dirty="0" smtClean="0">
                <a:latin typeface="Candara" pitchFamily="34" charset="0"/>
              </a:rPr>
              <a:t>            &lt;</a:t>
            </a:r>
            <a:r>
              <a:rPr lang="fr-FR" sz="2000" dirty="0">
                <a:latin typeface="Candara" pitchFamily="34" charset="0"/>
              </a:rPr>
              <a:t>li&gt;List </a:t>
            </a:r>
            <a:r>
              <a:rPr lang="fr-FR" sz="2000" dirty="0" smtClean="0">
                <a:latin typeface="Candara" pitchFamily="34" charset="0"/>
              </a:rPr>
              <a:t>2&lt;/</a:t>
            </a:r>
            <a:r>
              <a:rPr lang="fr-FR" sz="2000" dirty="0">
                <a:latin typeface="Candara" pitchFamily="34" charset="0"/>
              </a:rPr>
              <a:t>li</a:t>
            </a:r>
            <a:r>
              <a:rPr lang="fr-FR" sz="2000" dirty="0" smtClean="0">
                <a:latin typeface="Candara" pitchFamily="34" charset="0"/>
              </a:rPr>
              <a:t>&gt; 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      &lt;</a:t>
            </a:r>
            <a:r>
              <a:rPr lang="fr-FR" sz="2000" dirty="0">
                <a:latin typeface="Candara" pitchFamily="34" charset="0"/>
              </a:rPr>
              <a:t>li&gt;List </a:t>
            </a:r>
            <a:r>
              <a:rPr lang="fr-FR" sz="2000" dirty="0" smtClean="0">
                <a:latin typeface="Candara" pitchFamily="34" charset="0"/>
              </a:rPr>
              <a:t>3&lt;/</a:t>
            </a:r>
            <a:r>
              <a:rPr lang="fr-FR" sz="2000" dirty="0">
                <a:latin typeface="Candara" pitchFamily="34" charset="0"/>
              </a:rPr>
              <a:t>li&gt;</a:t>
            </a:r>
            <a:endParaRPr lang="fr-FR" sz="2000" dirty="0" smtClean="0">
              <a:latin typeface="Candara" pitchFamily="34" charset="0"/>
            </a:endParaRPr>
          </a:p>
          <a:p>
            <a:r>
              <a:rPr lang="fr-FR" sz="2000" dirty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     &lt;/</a:t>
            </a:r>
            <a:r>
              <a:rPr lang="fr-FR" sz="2000" dirty="0" err="1" smtClean="0">
                <a:solidFill>
                  <a:srgbClr val="FF0000"/>
                </a:solidFill>
                <a:latin typeface="Candara" pitchFamily="34" charset="0"/>
              </a:rPr>
              <a:t>ul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&gt;</a:t>
            </a:r>
            <a:r>
              <a:rPr lang="fr-FR" sz="2000" dirty="0" smtClean="0">
                <a:latin typeface="Candara" pitchFamily="34" charset="0"/>
              </a:rPr>
              <a:t>	</a:t>
            </a:r>
          </a:p>
          <a:p>
            <a:r>
              <a:rPr lang="fr-FR" sz="2000" dirty="0" smtClean="0">
                <a:latin typeface="Candara" pitchFamily="34" charset="0"/>
              </a:rPr>
              <a:t>&lt;/div&gt;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$("#contenu</a:t>
            </a:r>
            <a:r>
              <a:rPr lang="fr-FR" sz="2400" dirty="0" smtClean="0">
                <a:latin typeface="Candara" pitchFamily="34" charset="0"/>
              </a:rPr>
              <a:t>").</a:t>
            </a:r>
            <a:r>
              <a:rPr lang="fr-FR" sz="2400" dirty="0" err="1" smtClean="0">
                <a:latin typeface="Candara" pitchFamily="34" charset="0"/>
              </a:rPr>
              <a:t>children</a:t>
            </a:r>
            <a:r>
              <a:rPr lang="fr-FR" sz="2400" dirty="0" smtClean="0">
                <a:latin typeface="Candara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891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Traverser le DOM :</a:t>
            </a:r>
            <a:br>
              <a:rPr lang="fr-FR" sz="4400" dirty="0" smtClean="0"/>
            </a:br>
            <a:r>
              <a:rPr lang="fr-FR" sz="4400" dirty="0" smtClean="0"/>
              <a:t>parent() et parents()</a:t>
            </a:r>
            <a:endParaRPr lang="fr-FR" sz="4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67904" y="1628800"/>
            <a:ext cx="7632848" cy="2808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24742" y="1772816"/>
            <a:ext cx="80042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ndara" pitchFamily="34" charset="0"/>
              </a:rPr>
              <a:t>&lt;div id="contenu"&gt;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&lt;p&gt;List&lt;/p&gt;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/>
            </a:r>
            <a:b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</a:b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      &lt;</a:t>
            </a:r>
            <a:r>
              <a:rPr lang="fr-FR" sz="2000" dirty="0" err="1" smtClean="0">
                <a:solidFill>
                  <a:srgbClr val="FF0000"/>
                </a:solidFill>
                <a:latin typeface="Candara" pitchFamily="34" charset="0"/>
              </a:rPr>
              <a:t>ul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      &lt;li&gt;List 1&lt;/li&gt;</a:t>
            </a:r>
          </a:p>
          <a:p>
            <a:r>
              <a:rPr lang="fr-FR" sz="2000" dirty="0" smtClean="0">
                <a:latin typeface="Candara" pitchFamily="34" charset="0"/>
              </a:rPr>
              <a:t>            &lt;li class="</a:t>
            </a:r>
            <a:r>
              <a:rPr lang="fr-FR" sz="2000" dirty="0" err="1" smtClean="0">
                <a:solidFill>
                  <a:srgbClr val="FF0000"/>
                </a:solidFill>
                <a:latin typeface="Candara" pitchFamily="34" charset="0"/>
              </a:rPr>
              <a:t>current</a:t>
            </a:r>
            <a:r>
              <a:rPr lang="fr-FR" sz="2000" dirty="0" smtClean="0">
                <a:latin typeface="Candara" pitchFamily="34" charset="0"/>
              </a:rPr>
              <a:t>"&gt;List 2&lt;/</a:t>
            </a:r>
            <a:r>
              <a:rPr lang="fr-FR" sz="2000" dirty="0">
                <a:latin typeface="Candara" pitchFamily="34" charset="0"/>
              </a:rPr>
              <a:t>li</a:t>
            </a:r>
            <a:r>
              <a:rPr lang="fr-FR" sz="2000" dirty="0" smtClean="0">
                <a:latin typeface="Candara" pitchFamily="34" charset="0"/>
              </a:rPr>
              <a:t>&gt; 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      &lt;</a:t>
            </a:r>
            <a:r>
              <a:rPr lang="fr-FR" sz="2000" dirty="0">
                <a:latin typeface="Candara" pitchFamily="34" charset="0"/>
              </a:rPr>
              <a:t>li&gt;List </a:t>
            </a:r>
            <a:r>
              <a:rPr lang="fr-FR" sz="2000" dirty="0" smtClean="0">
                <a:latin typeface="Candara" pitchFamily="34" charset="0"/>
              </a:rPr>
              <a:t>3&lt;/</a:t>
            </a:r>
            <a:r>
              <a:rPr lang="fr-FR" sz="2000" dirty="0">
                <a:latin typeface="Candara" pitchFamily="34" charset="0"/>
              </a:rPr>
              <a:t>li&gt;</a:t>
            </a:r>
            <a:endParaRPr lang="fr-FR" sz="2000" dirty="0" smtClean="0">
              <a:latin typeface="Candara" pitchFamily="34" charset="0"/>
            </a:endParaRPr>
          </a:p>
          <a:p>
            <a:r>
              <a:rPr lang="fr-FR" sz="2000" dirty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     &lt;/</a:t>
            </a:r>
            <a:r>
              <a:rPr lang="fr-FR" sz="2000" dirty="0" err="1" smtClean="0">
                <a:solidFill>
                  <a:srgbClr val="FF0000"/>
                </a:solidFill>
                <a:latin typeface="Candara" pitchFamily="34" charset="0"/>
              </a:rPr>
              <a:t>ul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&gt;</a:t>
            </a:r>
            <a:r>
              <a:rPr lang="fr-FR" sz="2000" dirty="0" smtClean="0">
                <a:latin typeface="Candara" pitchFamily="34" charset="0"/>
              </a:rPr>
              <a:t>	</a:t>
            </a:r>
          </a:p>
          <a:p>
            <a:r>
              <a:rPr lang="fr-FR" sz="2000" dirty="0" smtClean="0">
                <a:latin typeface="Candara" pitchFamily="34" charset="0"/>
              </a:rPr>
              <a:t>&lt;/div&gt;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$(".</a:t>
            </a:r>
            <a:r>
              <a:rPr lang="fr-FR" sz="2400" dirty="0" err="1" smtClean="0">
                <a:latin typeface="Candara" pitchFamily="34" charset="0"/>
              </a:rPr>
              <a:t>current</a:t>
            </a:r>
            <a:r>
              <a:rPr lang="fr-FR" sz="2400" dirty="0" smtClean="0">
                <a:latin typeface="Candara" pitchFamily="34" charset="0"/>
              </a:rPr>
              <a:t>").parent();</a:t>
            </a:r>
          </a:p>
        </p:txBody>
      </p:sp>
    </p:spTree>
    <p:extLst>
      <p:ext uri="{BB962C8B-B14F-4D97-AF65-F5344CB8AC3E}">
        <p14:creationId xmlns:p14="http://schemas.microsoft.com/office/powerpoint/2010/main" val="21891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7200" dirty="0" err="1" smtClean="0"/>
              <a:t>jQuery</a:t>
            </a:r>
            <a:endParaRPr lang="fr-FR" sz="7200" dirty="0"/>
          </a:p>
        </p:txBody>
      </p:sp>
      <p:sp>
        <p:nvSpPr>
          <p:cNvPr id="3" name="ZoneTexte 2"/>
          <p:cNvSpPr txBox="1"/>
          <p:nvPr/>
        </p:nvSpPr>
        <p:spPr>
          <a:xfrm>
            <a:off x="552557" y="2204864"/>
            <a:ext cx="8004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Framework JavaScript (</a:t>
            </a:r>
            <a:r>
              <a:rPr lang="fr-FR" sz="2400" dirty="0" err="1" smtClean="0">
                <a:latin typeface="Candara" pitchFamily="34" charset="0"/>
              </a:rPr>
              <a:t>Mootools</a:t>
            </a:r>
            <a:r>
              <a:rPr lang="fr-FR" sz="2400" dirty="0" smtClean="0">
                <a:latin typeface="Candara" pitchFamily="34" charset="0"/>
              </a:rPr>
              <a:t>, Prototype, YUI 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Simplifier l'écriture de code complexe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Cross browser (IE6+, FF 2.0+, </a:t>
            </a:r>
            <a:r>
              <a:rPr lang="fr-FR" sz="2400" dirty="0" err="1" smtClean="0">
                <a:latin typeface="Candara" pitchFamily="34" charset="0"/>
              </a:rPr>
              <a:t>Safarai</a:t>
            </a:r>
            <a:r>
              <a:rPr lang="fr-FR" sz="2400" dirty="0" smtClean="0">
                <a:latin typeface="Candara" pitchFamily="34" charset="0"/>
              </a:rPr>
              <a:t> 3.0+, </a:t>
            </a:r>
            <a:r>
              <a:rPr lang="fr-FR" sz="2400" dirty="0" err="1" smtClean="0">
                <a:latin typeface="Candara" pitchFamily="34" charset="0"/>
              </a:rPr>
              <a:t>Opera</a:t>
            </a:r>
            <a:r>
              <a:rPr lang="fr-FR" sz="2400" dirty="0" smtClean="0">
                <a:latin typeface="Candara" pitchFamily="34" charset="0"/>
              </a:rPr>
              <a:t> 9+ et Chrome 1.0+)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Léger (~24 KB)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Support des sélecteurs CSS3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Documentation Importante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Large </a:t>
            </a:r>
            <a:r>
              <a:rPr lang="fr-FR" sz="2400" dirty="0" smtClean="0">
                <a:latin typeface="Candara" pitchFamily="34" charset="0"/>
              </a:rPr>
              <a:t>écosystème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Open-Source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Traverser le DOM :</a:t>
            </a:r>
            <a:br>
              <a:rPr lang="fr-FR" sz="4400" dirty="0" smtClean="0"/>
            </a:br>
            <a:r>
              <a:rPr lang="fr-FR" sz="4400" dirty="0" smtClean="0"/>
              <a:t>parent() et parents()</a:t>
            </a:r>
            <a:endParaRPr lang="fr-FR" sz="4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67904" y="1628800"/>
            <a:ext cx="7632848" cy="2808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24742" y="1772816"/>
            <a:ext cx="80042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&lt;div id="contenu"&gt;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&lt;p&gt;List&lt;/p&gt;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/>
            </a:r>
            <a:b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</a:b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      &lt;</a:t>
            </a:r>
            <a:r>
              <a:rPr lang="fr-FR" sz="2000" dirty="0" err="1" smtClean="0">
                <a:solidFill>
                  <a:srgbClr val="FF0000"/>
                </a:solidFill>
                <a:latin typeface="Candara" pitchFamily="34" charset="0"/>
              </a:rPr>
              <a:t>ul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      &lt;li&gt;List 1&lt;/li&gt;</a:t>
            </a:r>
          </a:p>
          <a:p>
            <a:r>
              <a:rPr lang="fr-FR" sz="2000" dirty="0" smtClean="0">
                <a:latin typeface="Candara" pitchFamily="34" charset="0"/>
              </a:rPr>
              <a:t>            &lt;li class="</a:t>
            </a:r>
            <a:r>
              <a:rPr lang="fr-FR" sz="2000" dirty="0" err="1" smtClean="0">
                <a:solidFill>
                  <a:srgbClr val="FF0000"/>
                </a:solidFill>
                <a:latin typeface="Candara" pitchFamily="34" charset="0"/>
              </a:rPr>
              <a:t>current</a:t>
            </a:r>
            <a:r>
              <a:rPr lang="fr-FR" sz="2000" dirty="0" smtClean="0">
                <a:latin typeface="Candara" pitchFamily="34" charset="0"/>
              </a:rPr>
              <a:t>"&gt;List 2&lt;/</a:t>
            </a:r>
            <a:r>
              <a:rPr lang="fr-FR" sz="2000" dirty="0">
                <a:latin typeface="Candara" pitchFamily="34" charset="0"/>
              </a:rPr>
              <a:t>li</a:t>
            </a:r>
            <a:r>
              <a:rPr lang="fr-FR" sz="2000" dirty="0" smtClean="0">
                <a:latin typeface="Candara" pitchFamily="34" charset="0"/>
              </a:rPr>
              <a:t>&gt; 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      &lt;</a:t>
            </a:r>
            <a:r>
              <a:rPr lang="fr-FR" sz="2000" dirty="0">
                <a:latin typeface="Candara" pitchFamily="34" charset="0"/>
              </a:rPr>
              <a:t>li&gt;List </a:t>
            </a:r>
            <a:r>
              <a:rPr lang="fr-FR" sz="2000" dirty="0" smtClean="0">
                <a:latin typeface="Candara" pitchFamily="34" charset="0"/>
              </a:rPr>
              <a:t>3&lt;/</a:t>
            </a:r>
            <a:r>
              <a:rPr lang="fr-FR" sz="2000" dirty="0">
                <a:latin typeface="Candara" pitchFamily="34" charset="0"/>
              </a:rPr>
              <a:t>li&gt;</a:t>
            </a:r>
            <a:endParaRPr lang="fr-FR" sz="2000" dirty="0" smtClean="0">
              <a:latin typeface="Candara" pitchFamily="34" charset="0"/>
            </a:endParaRPr>
          </a:p>
          <a:p>
            <a:r>
              <a:rPr lang="fr-FR" sz="2000" dirty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     &lt;/</a:t>
            </a:r>
            <a:r>
              <a:rPr lang="fr-FR" sz="2000" dirty="0" err="1" smtClean="0">
                <a:solidFill>
                  <a:srgbClr val="FF0000"/>
                </a:solidFill>
                <a:latin typeface="Candara" pitchFamily="34" charset="0"/>
              </a:rPr>
              <a:t>ul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&gt;</a:t>
            </a:r>
            <a:r>
              <a:rPr lang="fr-FR" sz="2000" dirty="0" smtClean="0">
                <a:latin typeface="Candara" pitchFamily="34" charset="0"/>
              </a:rPr>
              <a:t>	</a:t>
            </a:r>
          </a:p>
          <a:p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&lt;/div&gt;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$(".</a:t>
            </a:r>
            <a:r>
              <a:rPr lang="fr-FR" sz="2400" dirty="0" err="1" smtClean="0">
                <a:latin typeface="Candara" pitchFamily="34" charset="0"/>
              </a:rPr>
              <a:t>current</a:t>
            </a:r>
            <a:r>
              <a:rPr lang="fr-FR" sz="2400" dirty="0" smtClean="0">
                <a:latin typeface="Candara" pitchFamily="34" charset="0"/>
              </a:rPr>
              <a:t>").parents();</a:t>
            </a:r>
          </a:p>
        </p:txBody>
      </p:sp>
    </p:spTree>
    <p:extLst>
      <p:ext uri="{BB962C8B-B14F-4D97-AF65-F5344CB8AC3E}">
        <p14:creationId xmlns:p14="http://schemas.microsoft.com/office/powerpoint/2010/main" val="34288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Traverser le DOM : siblings()</a:t>
            </a:r>
            <a:endParaRPr lang="fr-FR" sz="4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67904" y="1628800"/>
            <a:ext cx="7632848" cy="2808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24742" y="1772816"/>
            <a:ext cx="80042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ndara" pitchFamily="34" charset="0"/>
              </a:rPr>
              <a:t>&lt;div id="contenu"&gt;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&lt;p&gt;List&lt;/p&gt;</a:t>
            </a:r>
            <a:br>
              <a:rPr lang="fr-FR" sz="2000" dirty="0" smtClean="0">
                <a:latin typeface="Candara" pitchFamily="34" charset="0"/>
              </a:rPr>
            </a:br>
            <a:r>
              <a:rPr lang="fr-FR" sz="2000" dirty="0" smtClean="0">
                <a:latin typeface="Candara" pitchFamily="34" charset="0"/>
              </a:rPr>
              <a:t>      &lt;</a:t>
            </a:r>
            <a:r>
              <a:rPr lang="fr-FR" sz="2000" dirty="0" err="1" smtClean="0">
                <a:latin typeface="Candara" pitchFamily="34" charset="0"/>
              </a:rPr>
              <a:t>ul</a:t>
            </a:r>
            <a:r>
              <a:rPr lang="fr-FR" sz="2000" dirty="0" smtClean="0">
                <a:latin typeface="Candara" pitchFamily="34" charset="0"/>
              </a:rPr>
              <a:t>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     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&lt;li&gt;List 1&lt;/li&gt;</a:t>
            </a:r>
          </a:p>
          <a:p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            </a:t>
            </a:r>
            <a:r>
              <a:rPr lang="fr-FR" sz="2000" dirty="0" smtClean="0">
                <a:latin typeface="Candara" pitchFamily="34" charset="0"/>
              </a:rPr>
              <a:t>&lt;li class="</a:t>
            </a:r>
            <a:r>
              <a:rPr lang="fr-FR" sz="2000" dirty="0" err="1" smtClean="0">
                <a:latin typeface="Candara" pitchFamily="34" charset="0"/>
              </a:rPr>
              <a:t>current</a:t>
            </a:r>
            <a:r>
              <a:rPr lang="fr-FR" sz="2000" dirty="0" smtClean="0">
                <a:latin typeface="Candara" pitchFamily="34" charset="0"/>
              </a:rPr>
              <a:t>"&gt;List 2&lt;/</a:t>
            </a:r>
            <a:r>
              <a:rPr lang="fr-FR" sz="2000" dirty="0">
                <a:latin typeface="Candara" pitchFamily="34" charset="0"/>
              </a:rPr>
              <a:t>li</a:t>
            </a:r>
            <a:r>
              <a:rPr lang="fr-FR" sz="2000" dirty="0" smtClean="0">
                <a:latin typeface="Candara" pitchFamily="34" charset="0"/>
              </a:rPr>
              <a:t>&gt; </a:t>
            </a:r>
          </a:p>
          <a:p>
            <a:r>
              <a:rPr lang="fr-FR" sz="2000" dirty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           &lt;</a:t>
            </a:r>
            <a:r>
              <a:rPr lang="fr-FR" sz="2000" dirty="0">
                <a:solidFill>
                  <a:srgbClr val="FF0000"/>
                </a:solidFill>
                <a:latin typeface="Candara" pitchFamily="34" charset="0"/>
              </a:rPr>
              <a:t>li&gt;List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3&lt;/</a:t>
            </a:r>
            <a:r>
              <a:rPr lang="fr-FR" sz="2000" dirty="0">
                <a:solidFill>
                  <a:srgbClr val="FF0000"/>
                </a:solidFill>
                <a:latin typeface="Candara" pitchFamily="34" charset="0"/>
              </a:rPr>
              <a:t>li&gt;</a:t>
            </a:r>
            <a:endParaRPr lang="fr-FR" sz="2000" dirty="0" smtClean="0">
              <a:solidFill>
                <a:srgbClr val="FF0000"/>
              </a:solidFill>
              <a:latin typeface="Candara" pitchFamily="34" charset="0"/>
            </a:endParaRP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&lt;/</a:t>
            </a:r>
            <a:r>
              <a:rPr lang="fr-FR" sz="2000" dirty="0" err="1" smtClean="0">
                <a:latin typeface="Candara" pitchFamily="34" charset="0"/>
              </a:rPr>
              <a:t>ul</a:t>
            </a:r>
            <a:r>
              <a:rPr lang="fr-FR" sz="2000" dirty="0" smtClean="0">
                <a:latin typeface="Candara" pitchFamily="34" charset="0"/>
              </a:rPr>
              <a:t>&gt;	</a:t>
            </a:r>
          </a:p>
          <a:p>
            <a:r>
              <a:rPr lang="fr-FR" sz="2000" dirty="0" smtClean="0">
                <a:latin typeface="Candara" pitchFamily="34" charset="0"/>
              </a:rPr>
              <a:t>&lt;/div&gt;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$(".</a:t>
            </a:r>
            <a:r>
              <a:rPr lang="fr-FR" sz="2400" dirty="0" err="1" smtClean="0">
                <a:latin typeface="Candara" pitchFamily="34" charset="0"/>
              </a:rPr>
              <a:t>current</a:t>
            </a:r>
            <a:r>
              <a:rPr lang="fr-FR" sz="2400" dirty="0" smtClean="0">
                <a:latin typeface="Candara" pitchFamily="34" charset="0"/>
              </a:rPr>
              <a:t>").siblings();</a:t>
            </a:r>
          </a:p>
        </p:txBody>
      </p:sp>
    </p:spTree>
    <p:extLst>
      <p:ext uri="{BB962C8B-B14F-4D97-AF65-F5344CB8AC3E}">
        <p14:creationId xmlns:p14="http://schemas.microsoft.com/office/powerpoint/2010/main" val="21891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Traverser le DOM :</a:t>
            </a:r>
            <a:br>
              <a:rPr lang="fr-FR" sz="4400" dirty="0" smtClean="0"/>
            </a:br>
            <a:r>
              <a:rPr lang="fr-FR" sz="4400" dirty="0" err="1" smtClean="0"/>
              <a:t>prev</a:t>
            </a:r>
            <a:r>
              <a:rPr lang="fr-FR" sz="4400" dirty="0" smtClean="0"/>
              <a:t>() et </a:t>
            </a:r>
            <a:r>
              <a:rPr lang="fr-FR" sz="4400" dirty="0" err="1" smtClean="0"/>
              <a:t>prevAll</a:t>
            </a:r>
            <a:r>
              <a:rPr lang="fr-FR" sz="4400" dirty="0" smtClean="0"/>
              <a:t>()</a:t>
            </a:r>
            <a:endParaRPr lang="fr-FR" sz="4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67904" y="1628800"/>
            <a:ext cx="7632848" cy="2808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24742" y="1772816"/>
            <a:ext cx="80042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ndara" pitchFamily="34" charset="0"/>
              </a:rPr>
              <a:t>&lt;div id="contenu"&gt;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&lt;p&gt;List&lt;/p&gt;</a:t>
            </a:r>
            <a:br>
              <a:rPr lang="fr-FR" sz="2000" dirty="0" smtClean="0">
                <a:latin typeface="Candara" pitchFamily="34" charset="0"/>
              </a:rPr>
            </a:br>
            <a:r>
              <a:rPr lang="fr-FR" sz="2000" dirty="0" smtClean="0">
                <a:latin typeface="Candara" pitchFamily="34" charset="0"/>
              </a:rPr>
              <a:t>      &lt;</a:t>
            </a:r>
            <a:r>
              <a:rPr lang="fr-FR" sz="2000" dirty="0" err="1" smtClean="0">
                <a:latin typeface="Candara" pitchFamily="34" charset="0"/>
              </a:rPr>
              <a:t>ul</a:t>
            </a:r>
            <a:r>
              <a:rPr lang="fr-FR" sz="2000" dirty="0" smtClean="0">
                <a:latin typeface="Candara" pitchFamily="34" charset="0"/>
              </a:rPr>
              <a:t>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     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&lt;li&gt;List 1&lt;/li&gt;</a:t>
            </a:r>
          </a:p>
          <a:p>
            <a:r>
              <a:rPr lang="fr-FR" sz="2000" dirty="0" smtClean="0">
                <a:latin typeface="Candara" pitchFamily="34" charset="0"/>
              </a:rPr>
              <a:t>            &lt;li class="</a:t>
            </a:r>
            <a:r>
              <a:rPr lang="fr-FR" sz="2000" dirty="0" err="1" smtClean="0">
                <a:latin typeface="Candara" pitchFamily="34" charset="0"/>
              </a:rPr>
              <a:t>current</a:t>
            </a:r>
            <a:r>
              <a:rPr lang="fr-FR" sz="2000" dirty="0" smtClean="0">
                <a:latin typeface="Candara" pitchFamily="34" charset="0"/>
              </a:rPr>
              <a:t>"&gt;List 2&lt;/</a:t>
            </a:r>
            <a:r>
              <a:rPr lang="fr-FR" sz="2000" dirty="0">
                <a:latin typeface="Candara" pitchFamily="34" charset="0"/>
              </a:rPr>
              <a:t>li</a:t>
            </a:r>
            <a:r>
              <a:rPr lang="fr-FR" sz="2000" dirty="0" smtClean="0">
                <a:latin typeface="Candara" pitchFamily="34" charset="0"/>
              </a:rPr>
              <a:t>&gt; 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      &lt;</a:t>
            </a:r>
            <a:r>
              <a:rPr lang="fr-FR" sz="2000" dirty="0">
                <a:latin typeface="Candara" pitchFamily="34" charset="0"/>
              </a:rPr>
              <a:t>li&gt;List </a:t>
            </a:r>
            <a:r>
              <a:rPr lang="fr-FR" sz="2000" dirty="0" smtClean="0">
                <a:latin typeface="Candara" pitchFamily="34" charset="0"/>
              </a:rPr>
              <a:t>3&lt;/</a:t>
            </a:r>
            <a:r>
              <a:rPr lang="fr-FR" sz="2000" dirty="0">
                <a:latin typeface="Candara" pitchFamily="34" charset="0"/>
              </a:rPr>
              <a:t>li&gt;</a:t>
            </a:r>
            <a:endParaRPr lang="fr-FR" sz="2000" dirty="0" smtClean="0">
              <a:latin typeface="Candara" pitchFamily="34" charset="0"/>
            </a:endParaRP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&lt;/</a:t>
            </a:r>
            <a:r>
              <a:rPr lang="fr-FR" sz="2000" dirty="0" err="1" smtClean="0">
                <a:latin typeface="Candara" pitchFamily="34" charset="0"/>
              </a:rPr>
              <a:t>ul</a:t>
            </a:r>
            <a:r>
              <a:rPr lang="fr-FR" sz="2000" dirty="0" smtClean="0">
                <a:latin typeface="Candara" pitchFamily="34" charset="0"/>
              </a:rPr>
              <a:t>&gt;	</a:t>
            </a:r>
          </a:p>
          <a:p>
            <a:r>
              <a:rPr lang="fr-FR" sz="2000" dirty="0" smtClean="0">
                <a:latin typeface="Candara" pitchFamily="34" charset="0"/>
              </a:rPr>
              <a:t>&lt;/div&gt;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$(".</a:t>
            </a:r>
            <a:r>
              <a:rPr lang="fr-FR" sz="2400" dirty="0" err="1" smtClean="0">
                <a:latin typeface="Candara" pitchFamily="34" charset="0"/>
              </a:rPr>
              <a:t>current</a:t>
            </a:r>
            <a:r>
              <a:rPr lang="fr-FR" sz="2400" dirty="0" smtClean="0">
                <a:latin typeface="Candara" pitchFamily="34" charset="0"/>
              </a:rPr>
              <a:t>").</a:t>
            </a:r>
            <a:r>
              <a:rPr lang="fr-FR" sz="2400" dirty="0" err="1" smtClean="0">
                <a:latin typeface="Candara" pitchFamily="34" charset="0"/>
              </a:rPr>
              <a:t>prev</a:t>
            </a:r>
            <a:r>
              <a:rPr lang="fr-FR" sz="2400" dirty="0" smtClean="0">
                <a:latin typeface="Candara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891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Traverser le DOM : </a:t>
            </a:r>
            <a:br>
              <a:rPr lang="fr-FR" sz="4400" dirty="0" smtClean="0"/>
            </a:br>
            <a:r>
              <a:rPr lang="fr-FR" sz="4400" dirty="0" err="1" smtClean="0"/>
              <a:t>next</a:t>
            </a:r>
            <a:r>
              <a:rPr lang="fr-FR" sz="4400" dirty="0" smtClean="0"/>
              <a:t>() et </a:t>
            </a:r>
            <a:r>
              <a:rPr lang="fr-FR" sz="4400" dirty="0" err="1" smtClean="0"/>
              <a:t>nextall</a:t>
            </a:r>
            <a:r>
              <a:rPr lang="fr-FR" sz="4400" dirty="0" smtClean="0"/>
              <a:t>()</a:t>
            </a:r>
            <a:endParaRPr lang="fr-FR" sz="4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67904" y="1628800"/>
            <a:ext cx="7632848" cy="2808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24742" y="1772816"/>
            <a:ext cx="80042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ndara" pitchFamily="34" charset="0"/>
              </a:rPr>
              <a:t>&lt;div id="contenu"&gt;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&lt;p&gt;List&lt;/p&gt;</a:t>
            </a:r>
            <a:br>
              <a:rPr lang="fr-FR" sz="2000" dirty="0" smtClean="0">
                <a:latin typeface="Candara" pitchFamily="34" charset="0"/>
              </a:rPr>
            </a:br>
            <a:r>
              <a:rPr lang="fr-FR" sz="2000" dirty="0" smtClean="0">
                <a:latin typeface="Candara" pitchFamily="34" charset="0"/>
              </a:rPr>
              <a:t>      &lt;</a:t>
            </a:r>
            <a:r>
              <a:rPr lang="fr-FR" sz="2000" dirty="0" err="1" smtClean="0">
                <a:latin typeface="Candara" pitchFamily="34" charset="0"/>
              </a:rPr>
              <a:t>ul</a:t>
            </a:r>
            <a:r>
              <a:rPr lang="fr-FR" sz="2000" dirty="0" smtClean="0">
                <a:latin typeface="Candara" pitchFamily="34" charset="0"/>
              </a:rPr>
              <a:t>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      &lt;li&gt;List 1&lt;/li&gt;</a:t>
            </a:r>
          </a:p>
          <a:p>
            <a:r>
              <a:rPr lang="fr-FR" sz="2000" dirty="0" smtClean="0">
                <a:latin typeface="Candara" pitchFamily="34" charset="0"/>
              </a:rPr>
              <a:t>            &lt;li class="</a:t>
            </a:r>
            <a:r>
              <a:rPr lang="fr-FR" sz="2000" dirty="0" err="1" smtClean="0">
                <a:latin typeface="Candara" pitchFamily="34" charset="0"/>
              </a:rPr>
              <a:t>current</a:t>
            </a:r>
            <a:r>
              <a:rPr lang="fr-FR" sz="2000" dirty="0" smtClean="0">
                <a:latin typeface="Candara" pitchFamily="34" charset="0"/>
              </a:rPr>
              <a:t>"&gt;List 2&lt;/</a:t>
            </a:r>
            <a:r>
              <a:rPr lang="fr-FR" sz="2000" dirty="0">
                <a:latin typeface="Candara" pitchFamily="34" charset="0"/>
              </a:rPr>
              <a:t>li</a:t>
            </a:r>
            <a:r>
              <a:rPr lang="fr-FR" sz="2000" dirty="0" smtClean="0">
                <a:latin typeface="Candara" pitchFamily="34" charset="0"/>
              </a:rPr>
              <a:t>&gt; 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     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&lt;</a:t>
            </a:r>
            <a:r>
              <a:rPr lang="fr-FR" sz="2000" dirty="0">
                <a:solidFill>
                  <a:srgbClr val="FF0000"/>
                </a:solidFill>
                <a:latin typeface="Candara" pitchFamily="34" charset="0"/>
              </a:rPr>
              <a:t>li&gt;List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3&lt;/</a:t>
            </a:r>
            <a:r>
              <a:rPr lang="fr-FR" sz="2000" dirty="0">
                <a:solidFill>
                  <a:srgbClr val="FF0000"/>
                </a:solidFill>
                <a:latin typeface="Candara" pitchFamily="34" charset="0"/>
              </a:rPr>
              <a:t>li&gt;</a:t>
            </a:r>
            <a:endParaRPr lang="fr-FR" sz="2000" dirty="0" smtClean="0">
              <a:solidFill>
                <a:srgbClr val="FF0000"/>
              </a:solidFill>
              <a:latin typeface="Candara" pitchFamily="34" charset="0"/>
            </a:endParaRP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&lt;/</a:t>
            </a:r>
            <a:r>
              <a:rPr lang="fr-FR" sz="2000" dirty="0" err="1" smtClean="0">
                <a:latin typeface="Candara" pitchFamily="34" charset="0"/>
              </a:rPr>
              <a:t>ul</a:t>
            </a:r>
            <a:r>
              <a:rPr lang="fr-FR" sz="2000" dirty="0" smtClean="0">
                <a:latin typeface="Candara" pitchFamily="34" charset="0"/>
              </a:rPr>
              <a:t>&gt;	</a:t>
            </a:r>
          </a:p>
          <a:p>
            <a:r>
              <a:rPr lang="fr-FR" sz="2000" dirty="0" smtClean="0">
                <a:latin typeface="Candara" pitchFamily="34" charset="0"/>
              </a:rPr>
              <a:t>&lt;/div&gt;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$(".</a:t>
            </a:r>
            <a:r>
              <a:rPr lang="fr-FR" sz="2400" dirty="0" err="1" smtClean="0">
                <a:latin typeface="Candara" pitchFamily="34" charset="0"/>
              </a:rPr>
              <a:t>current</a:t>
            </a:r>
            <a:r>
              <a:rPr lang="fr-FR" sz="2400" dirty="0" smtClean="0">
                <a:latin typeface="Candara" pitchFamily="34" charset="0"/>
              </a:rPr>
              <a:t>").</a:t>
            </a:r>
            <a:r>
              <a:rPr lang="fr-FR" sz="2400" dirty="0" err="1" smtClean="0">
                <a:latin typeface="Candara" pitchFamily="34" charset="0"/>
              </a:rPr>
              <a:t>next</a:t>
            </a:r>
            <a:r>
              <a:rPr lang="fr-FR" sz="2400" dirty="0" smtClean="0">
                <a:latin typeface="Candara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891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Traverser le DOM : </a:t>
            </a:r>
            <a:r>
              <a:rPr lang="fr-FR" sz="4400" dirty="0" err="1" smtClean="0"/>
              <a:t>closest</a:t>
            </a:r>
            <a:r>
              <a:rPr lang="fr-FR" sz="4400" dirty="0" smtClean="0"/>
              <a:t>()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ndara" pitchFamily="34" charset="0"/>
              </a:rPr>
              <a:t>Possibilité de manipuler le DOM </a:t>
            </a:r>
            <a:r>
              <a:rPr lang="fr-FR" sz="2400" dirty="0" err="1" smtClean="0">
                <a:latin typeface="Candara" pitchFamily="34" charset="0"/>
              </a:rPr>
              <a:t>programmatiquement</a:t>
            </a:r>
            <a:endParaRPr lang="fr-FR" sz="2400" dirty="0" smtClean="0">
              <a:latin typeface="Candara" pitchFamily="34" charset="0"/>
            </a:endParaRPr>
          </a:p>
          <a:p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67904" y="1628800"/>
            <a:ext cx="7632848" cy="2808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24742" y="1772816"/>
            <a:ext cx="80042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&lt;div id="contenu"&gt;</a:t>
            </a:r>
          </a:p>
          <a:p>
            <a:r>
              <a:rPr lang="fr-FR" sz="2000" dirty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     </a:t>
            </a:r>
            <a:r>
              <a:rPr lang="fr-FR" sz="2000" dirty="0" smtClean="0">
                <a:latin typeface="Candara" pitchFamily="34" charset="0"/>
              </a:rPr>
              <a:t>&lt;p&gt;List&lt;/p&gt;</a:t>
            </a:r>
            <a:br>
              <a:rPr lang="fr-FR" sz="2000" dirty="0" smtClean="0">
                <a:latin typeface="Candara" pitchFamily="34" charset="0"/>
              </a:rPr>
            </a:br>
            <a:r>
              <a:rPr lang="fr-FR" sz="2000" dirty="0" smtClean="0">
                <a:latin typeface="Candara" pitchFamily="34" charset="0"/>
              </a:rPr>
              <a:t>      &lt;</a:t>
            </a:r>
            <a:r>
              <a:rPr lang="fr-FR" sz="2000" dirty="0" err="1" smtClean="0">
                <a:latin typeface="Candara" pitchFamily="34" charset="0"/>
              </a:rPr>
              <a:t>ul</a:t>
            </a:r>
            <a:r>
              <a:rPr lang="fr-FR" sz="2000" dirty="0" smtClean="0">
                <a:latin typeface="Candara" pitchFamily="34" charset="0"/>
              </a:rPr>
              <a:t>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      &lt;li&gt;List 1&lt;/li&gt;</a:t>
            </a:r>
          </a:p>
          <a:p>
            <a:r>
              <a:rPr lang="fr-FR" sz="2000" dirty="0" smtClean="0">
                <a:latin typeface="Candara" pitchFamily="34" charset="0"/>
              </a:rPr>
              <a:t>            &lt;li class="</a:t>
            </a:r>
            <a:r>
              <a:rPr lang="fr-FR" sz="2000" dirty="0" err="1" smtClean="0">
                <a:latin typeface="Candara" pitchFamily="34" charset="0"/>
              </a:rPr>
              <a:t>current</a:t>
            </a:r>
            <a:r>
              <a:rPr lang="fr-FR" sz="2000" dirty="0" smtClean="0">
                <a:latin typeface="Candara" pitchFamily="34" charset="0"/>
              </a:rPr>
              <a:t>"&gt;List 2&lt;/</a:t>
            </a:r>
            <a:r>
              <a:rPr lang="fr-FR" sz="2000" dirty="0">
                <a:latin typeface="Candara" pitchFamily="34" charset="0"/>
              </a:rPr>
              <a:t>li</a:t>
            </a:r>
            <a:r>
              <a:rPr lang="fr-FR" sz="2000" dirty="0" smtClean="0">
                <a:latin typeface="Candara" pitchFamily="34" charset="0"/>
              </a:rPr>
              <a:t>&gt; 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      &lt;</a:t>
            </a:r>
            <a:r>
              <a:rPr lang="fr-FR" sz="2000" dirty="0">
                <a:latin typeface="Candara" pitchFamily="34" charset="0"/>
              </a:rPr>
              <a:t>li&gt;List </a:t>
            </a:r>
            <a:r>
              <a:rPr lang="fr-FR" sz="2000" dirty="0" smtClean="0">
                <a:latin typeface="Candara" pitchFamily="34" charset="0"/>
              </a:rPr>
              <a:t>3&lt;/</a:t>
            </a:r>
            <a:r>
              <a:rPr lang="fr-FR" sz="2000" dirty="0">
                <a:latin typeface="Candara" pitchFamily="34" charset="0"/>
              </a:rPr>
              <a:t>li&gt;</a:t>
            </a:r>
            <a:endParaRPr lang="fr-FR" sz="2000" dirty="0" smtClean="0">
              <a:latin typeface="Candara" pitchFamily="34" charset="0"/>
            </a:endParaRP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&lt;/</a:t>
            </a:r>
            <a:r>
              <a:rPr lang="fr-FR" sz="2000" dirty="0" err="1" smtClean="0">
                <a:latin typeface="Candara" pitchFamily="34" charset="0"/>
              </a:rPr>
              <a:t>ul</a:t>
            </a:r>
            <a:r>
              <a:rPr lang="fr-FR" sz="2000" dirty="0" smtClean="0">
                <a:latin typeface="Candara" pitchFamily="34" charset="0"/>
              </a:rPr>
              <a:t>&gt;	</a:t>
            </a:r>
          </a:p>
          <a:p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&lt;/div&gt;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$(".</a:t>
            </a:r>
            <a:r>
              <a:rPr lang="fr-FR" sz="2400" dirty="0" err="1" smtClean="0">
                <a:latin typeface="Candara" pitchFamily="34" charset="0"/>
              </a:rPr>
              <a:t>current</a:t>
            </a:r>
            <a:r>
              <a:rPr lang="fr-FR" sz="2400" dirty="0" smtClean="0">
                <a:latin typeface="Candara" pitchFamily="34" charset="0"/>
              </a:rPr>
              <a:t>").</a:t>
            </a:r>
            <a:r>
              <a:rPr lang="fr-FR" sz="2400" dirty="0" err="1" smtClean="0">
                <a:latin typeface="Candara" pitchFamily="34" charset="0"/>
              </a:rPr>
              <a:t>closest</a:t>
            </a:r>
            <a:r>
              <a:rPr lang="fr-FR" sz="2400" dirty="0" smtClean="0">
                <a:latin typeface="Candara" pitchFamily="34" charset="0"/>
              </a:rPr>
              <a:t>("#contenu");</a:t>
            </a:r>
          </a:p>
        </p:txBody>
      </p:sp>
    </p:spTree>
    <p:extLst>
      <p:ext uri="{BB962C8B-B14F-4D97-AF65-F5344CB8AC3E}">
        <p14:creationId xmlns:p14="http://schemas.microsoft.com/office/powerpoint/2010/main" val="21891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Traverser le DOM : </a:t>
            </a:r>
            <a:r>
              <a:rPr lang="fr-FR" sz="4400" dirty="0" err="1" smtClean="0"/>
              <a:t>find</a:t>
            </a:r>
            <a:r>
              <a:rPr lang="fr-FR" sz="4400" dirty="0" smtClean="0"/>
              <a:t>()</a:t>
            </a:r>
            <a:endParaRPr lang="fr-FR" sz="4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67904" y="1628800"/>
            <a:ext cx="7632848" cy="2808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24742" y="1772816"/>
            <a:ext cx="80042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ndara" pitchFamily="34" charset="0"/>
              </a:rPr>
              <a:t>&lt;div id="contenu"&gt;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&lt;p&gt;List&lt;/p&gt;</a:t>
            </a:r>
            <a:br>
              <a:rPr lang="fr-FR" sz="2000" dirty="0" smtClean="0">
                <a:latin typeface="Candara" pitchFamily="34" charset="0"/>
              </a:rPr>
            </a:br>
            <a:r>
              <a:rPr lang="fr-FR" sz="2000" dirty="0" smtClean="0">
                <a:latin typeface="Candara" pitchFamily="34" charset="0"/>
              </a:rPr>
              <a:t>      &lt;</a:t>
            </a:r>
            <a:r>
              <a:rPr lang="fr-FR" sz="2000" dirty="0" err="1" smtClean="0">
                <a:latin typeface="Candara" pitchFamily="34" charset="0"/>
              </a:rPr>
              <a:t>ul</a:t>
            </a:r>
            <a:r>
              <a:rPr lang="fr-FR" sz="2000" dirty="0" smtClean="0">
                <a:latin typeface="Candara" pitchFamily="34" charset="0"/>
              </a:rPr>
              <a:t>&gt;</a:t>
            </a: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     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&lt;li&gt;List 1&lt;/li&gt;</a:t>
            </a:r>
          </a:p>
          <a:p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            &lt;</a:t>
            </a:r>
            <a:r>
              <a:rPr lang="fr-FR" sz="2000" dirty="0">
                <a:solidFill>
                  <a:srgbClr val="FF0000"/>
                </a:solidFill>
                <a:latin typeface="Candara" pitchFamily="34" charset="0"/>
              </a:rPr>
              <a:t>li&gt;List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2&lt;/</a:t>
            </a:r>
            <a:r>
              <a:rPr lang="fr-FR" sz="2000" dirty="0">
                <a:solidFill>
                  <a:srgbClr val="FF0000"/>
                </a:solidFill>
                <a:latin typeface="Candara" pitchFamily="34" charset="0"/>
              </a:rPr>
              <a:t>li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&gt; </a:t>
            </a:r>
          </a:p>
          <a:p>
            <a:r>
              <a:rPr lang="fr-FR" sz="2000" dirty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           &lt;</a:t>
            </a:r>
            <a:r>
              <a:rPr lang="fr-FR" sz="2000" dirty="0">
                <a:solidFill>
                  <a:srgbClr val="FF0000"/>
                </a:solidFill>
                <a:latin typeface="Candara" pitchFamily="34" charset="0"/>
              </a:rPr>
              <a:t>li&gt;List </a:t>
            </a:r>
            <a:r>
              <a:rPr lang="fr-FR" sz="2000" dirty="0" smtClean="0">
                <a:solidFill>
                  <a:srgbClr val="FF0000"/>
                </a:solidFill>
                <a:latin typeface="Candara" pitchFamily="34" charset="0"/>
              </a:rPr>
              <a:t>3&lt;/</a:t>
            </a:r>
            <a:r>
              <a:rPr lang="fr-FR" sz="2000" dirty="0">
                <a:solidFill>
                  <a:srgbClr val="FF0000"/>
                </a:solidFill>
                <a:latin typeface="Candara" pitchFamily="34" charset="0"/>
              </a:rPr>
              <a:t>li&gt;</a:t>
            </a:r>
            <a:endParaRPr lang="fr-FR" sz="2000" dirty="0" smtClean="0">
              <a:solidFill>
                <a:srgbClr val="FF0000"/>
              </a:solidFill>
              <a:latin typeface="Candara" pitchFamily="34" charset="0"/>
            </a:endParaRPr>
          </a:p>
          <a:p>
            <a:r>
              <a:rPr lang="fr-FR" sz="2000" dirty="0">
                <a:latin typeface="Candara" pitchFamily="34" charset="0"/>
              </a:rPr>
              <a:t> </a:t>
            </a:r>
            <a:r>
              <a:rPr lang="fr-FR" sz="2000" dirty="0" smtClean="0">
                <a:latin typeface="Candara" pitchFamily="34" charset="0"/>
              </a:rPr>
              <a:t>     &lt;/</a:t>
            </a:r>
            <a:r>
              <a:rPr lang="fr-FR" sz="2000" dirty="0" err="1" smtClean="0">
                <a:latin typeface="Candara" pitchFamily="34" charset="0"/>
              </a:rPr>
              <a:t>ul</a:t>
            </a:r>
            <a:r>
              <a:rPr lang="fr-FR" sz="2000" dirty="0" smtClean="0">
                <a:latin typeface="Candara" pitchFamily="34" charset="0"/>
              </a:rPr>
              <a:t>&gt;	</a:t>
            </a:r>
          </a:p>
          <a:p>
            <a:r>
              <a:rPr lang="fr-FR" sz="2000" dirty="0" smtClean="0">
                <a:latin typeface="Candara" pitchFamily="34" charset="0"/>
              </a:rPr>
              <a:t>&lt;/div&gt;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$("#contenu</a:t>
            </a:r>
            <a:r>
              <a:rPr lang="fr-FR" sz="2400" dirty="0" smtClean="0">
                <a:latin typeface="Candara" pitchFamily="34" charset="0"/>
              </a:rPr>
              <a:t>").</a:t>
            </a:r>
            <a:r>
              <a:rPr lang="fr-FR" sz="2400" dirty="0" err="1" smtClean="0">
                <a:latin typeface="Candara" pitchFamily="34" charset="0"/>
              </a:rPr>
              <a:t>find</a:t>
            </a:r>
            <a:r>
              <a:rPr lang="fr-FR" sz="2400" dirty="0" smtClean="0">
                <a:latin typeface="Candara" pitchFamily="34" charset="0"/>
              </a:rPr>
              <a:t>("li");</a:t>
            </a:r>
          </a:p>
        </p:txBody>
      </p:sp>
    </p:spTree>
    <p:extLst>
      <p:ext uri="{BB962C8B-B14F-4D97-AF65-F5344CB8AC3E}">
        <p14:creationId xmlns:p14="http://schemas.microsoft.com/office/powerpoint/2010/main" val="21891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791073"/>
            <a:ext cx="7543800" cy="1213991"/>
          </a:xfrm>
        </p:spPr>
        <p:txBody>
          <a:bodyPr>
            <a:normAutofit/>
          </a:bodyPr>
          <a:lstStyle/>
          <a:p>
            <a:r>
              <a:rPr lang="fr-FR" sz="6000" dirty="0" smtClean="0"/>
              <a:t>Autres fonctionnalités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2297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23528" y="2060848"/>
            <a:ext cx="7776864" cy="31911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Associer des données à une élément HTML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ndara" pitchFamily="34" charset="0"/>
              </a:rPr>
              <a:t>var div = $("div");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$.data(div, "key", {data: "value"}); //Ecrire la donnée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var data = $.data(div, "key").data; //Lire la donnée</a:t>
            </a:r>
          </a:p>
          <a:p>
            <a:endParaRPr lang="fr-FR" sz="2400" dirty="0">
              <a:latin typeface="Candara" pitchFamily="34" charset="0"/>
            </a:endParaRPr>
          </a:p>
          <a:p>
            <a:r>
              <a:rPr lang="fr-FR" sz="2400" dirty="0" smtClean="0">
                <a:latin typeface="Candara" pitchFamily="34" charset="0"/>
              </a:rPr>
              <a:t>$.</a:t>
            </a:r>
            <a:r>
              <a:rPr lang="fr-FR" sz="2400" dirty="0" err="1" smtClean="0">
                <a:latin typeface="Candara" pitchFamily="34" charset="0"/>
              </a:rPr>
              <a:t>remove</a:t>
            </a:r>
            <a:r>
              <a:rPr lang="fr-FR" sz="2400" dirty="0" smtClean="0">
                <a:latin typeface="Candara" pitchFamily="34" charset="0"/>
              </a:rPr>
              <a:t>(div, "key"); //Suppression de la donnée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791073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6000" dirty="0"/>
              <a:t>Intégration avec d'autres </a:t>
            </a:r>
            <a:r>
              <a:rPr lang="fr-FR" sz="6000" dirty="0" err="1"/>
              <a:t>frameworks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7456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Intégration avec d'autres </a:t>
            </a:r>
            <a:r>
              <a:rPr lang="fr-FR" sz="4400" dirty="0" err="1" smtClean="0"/>
              <a:t>frameworks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395288" y="1556792"/>
            <a:ext cx="8280400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head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 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&lt;script 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src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"jquery.js"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&gt;&lt;/script&gt;</a:t>
            </a: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&lt;script 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src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"prototype.js"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&gt;&lt;/script&gt;  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&lt;script&gt;      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chemeClr val="bg2"/>
                </a:solidFill>
                <a:latin typeface="Consolas"/>
              </a:rPr>
              <a:t>    //let the $ alias to </a:t>
            </a:r>
            <a:r>
              <a:rPr lang="fr-FR" sz="2000" dirty="0" err="1">
                <a:solidFill>
                  <a:schemeClr val="bg2"/>
                </a:solidFill>
                <a:latin typeface="Consolas"/>
              </a:rPr>
              <a:t>other</a:t>
            </a:r>
            <a:r>
              <a:rPr lang="fr-FR" sz="2000" dirty="0">
                <a:solidFill>
                  <a:schemeClr val="bg2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Consolas"/>
              </a:rPr>
              <a:t>libs</a:t>
            </a:r>
            <a:endParaRPr lang="fr-FR" sz="2000" dirty="0">
              <a:solidFill>
                <a:schemeClr val="bg2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jQuery.noConflict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fr-FR" sz="2000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jQuery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(document).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ready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2000" b="1" dirty="0" err="1">
                <a:solidFill>
                  <a:srgbClr val="006699"/>
                </a:solidFill>
                <a:latin typeface="Consolas"/>
              </a:rPr>
              <a:t>function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() {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jQuery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div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hide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();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});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fr-FR" sz="2000" dirty="0">
                <a:solidFill>
                  <a:srgbClr val="008200"/>
                </a:solidFill>
                <a:latin typeface="Consolas"/>
              </a:rPr>
              <a:t>// Use Prototype </a:t>
            </a:r>
            <a:r>
              <a:rPr lang="fr-FR" sz="2000" dirty="0" err="1">
                <a:solidFill>
                  <a:srgbClr val="008200"/>
                </a:solidFill>
                <a:latin typeface="Consolas"/>
              </a:rPr>
              <a:t>with</a:t>
            </a:r>
            <a:r>
              <a:rPr lang="fr-FR" sz="2000" dirty="0">
                <a:solidFill>
                  <a:srgbClr val="008200"/>
                </a:solidFill>
                <a:latin typeface="Consolas"/>
              </a:rPr>
              <a:t> $(...), etc.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$(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'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someid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hide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();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&lt;/script&gt;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&lt;/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head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  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084889" y="2529681"/>
            <a:ext cx="2231528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Directly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use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jQuery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,</a:t>
            </a:r>
          </a:p>
          <a:p>
            <a:pPr>
              <a:defRPr/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instead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of an alias</a:t>
            </a:r>
          </a:p>
        </p:txBody>
      </p:sp>
      <p:cxnSp>
        <p:nvCxnSpPr>
          <p:cNvPr id="7" name="Connecteur droit avec flèche 7"/>
          <p:cNvCxnSpPr>
            <a:cxnSpLocks noChangeShapeType="1"/>
            <a:endCxn id="6" idx="1"/>
          </p:cNvCxnSpPr>
          <p:nvPr/>
        </p:nvCxnSpPr>
        <p:spPr bwMode="auto">
          <a:xfrm flipV="1">
            <a:off x="1835150" y="2852847"/>
            <a:ext cx="4249739" cy="900798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71550" y="3753644"/>
            <a:ext cx="936625" cy="360362"/>
          </a:xfrm>
          <a:prstGeom prst="rect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5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7200" dirty="0" smtClean="0"/>
              <a:t>La </a:t>
            </a:r>
            <a:r>
              <a:rPr lang="fr-FR" sz="7200" dirty="0" err="1" smtClean="0"/>
              <a:t>stack</a:t>
            </a:r>
            <a:r>
              <a:rPr lang="fr-FR" sz="7200" dirty="0" smtClean="0"/>
              <a:t> </a:t>
            </a:r>
            <a:r>
              <a:rPr lang="fr-FR" sz="7200" dirty="0" err="1" smtClean="0"/>
              <a:t>jQuery</a:t>
            </a:r>
            <a:endParaRPr lang="fr-FR" sz="7200" dirty="0"/>
          </a:p>
        </p:txBody>
      </p:sp>
      <p:pic>
        <p:nvPicPr>
          <p:cNvPr id="10242" name="Picture 2" descr="http://ejohn.org/apps/workshop/intro/jquer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8" y="3861048"/>
            <a:ext cx="748601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newgenapps.com/Portals/202339/images/jquery-mobil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9" y="2004443"/>
            <a:ext cx="1797384" cy="169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4.bp.blogspot.com/-eFY6yZygXG4/UE8Fa5P77iI/AAAAAAAADKc/EaB3k14u9fA/s1600/jqueryu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04444"/>
            <a:ext cx="3165536" cy="169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d2o0t5hpnwv4c1.cloudfront.net/562_qunit/quni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1" b="25146"/>
          <a:stretch/>
        </p:blipFill>
        <p:spPr bwMode="auto">
          <a:xfrm>
            <a:off x="5868144" y="2004443"/>
            <a:ext cx="1905000" cy="9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yinkblog.com/wp-content/uploads/2009/09/sizzl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8" t="15689" r="23105" b="50000"/>
          <a:stretch/>
        </p:blipFill>
        <p:spPr bwMode="auto">
          <a:xfrm>
            <a:off x="5784496" y="2948119"/>
            <a:ext cx="2243888" cy="8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4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Intégration avec d'autres </a:t>
            </a:r>
            <a:r>
              <a:rPr lang="fr-FR" sz="4400" dirty="0" err="1" smtClean="0"/>
              <a:t>frameworks</a:t>
            </a:r>
            <a:endParaRPr lang="fr-FR" sz="4400" dirty="0"/>
          </a:p>
        </p:txBody>
      </p:sp>
      <p:sp>
        <p:nvSpPr>
          <p:cNvPr id="9" name="Rectangle 8"/>
          <p:cNvSpPr/>
          <p:nvPr/>
        </p:nvSpPr>
        <p:spPr>
          <a:xfrm>
            <a:off x="395288" y="1341438"/>
            <a:ext cx="8280400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head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 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&lt;script 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src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"jquery.js"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&gt;&lt;/script&gt;</a:t>
            </a: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&lt;script 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src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"prototype.js"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&gt;&lt;/script&gt;  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&lt;script&gt;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$j = 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jQuery.noConflict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();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fr-FR" sz="2000" dirty="0">
                <a:solidFill>
                  <a:srgbClr val="008200"/>
                </a:solidFill>
                <a:latin typeface="Consolas"/>
              </a:rPr>
              <a:t>// Use </a:t>
            </a:r>
            <a:r>
              <a:rPr lang="fr-FR" sz="2000" dirty="0" err="1">
                <a:solidFill>
                  <a:srgbClr val="008200"/>
                </a:solidFill>
                <a:latin typeface="Consolas"/>
              </a:rPr>
              <a:t>jQuery</a:t>
            </a:r>
            <a:r>
              <a:rPr lang="fr-FR" sz="2000" dirty="0">
                <a:solidFill>
                  <a:srgbClr val="008200"/>
                </a:solidFill>
                <a:latin typeface="Consolas"/>
              </a:rPr>
              <a:t> via </a:t>
            </a:r>
            <a:r>
              <a:rPr lang="fr-FR" sz="2000" dirty="0" err="1">
                <a:solidFill>
                  <a:srgbClr val="008200"/>
                </a:solidFill>
                <a:latin typeface="Consolas"/>
              </a:rPr>
              <a:t>jQuery</a:t>
            </a:r>
            <a:r>
              <a:rPr lang="fr-FR" sz="2000" dirty="0">
                <a:solidFill>
                  <a:srgbClr val="008200"/>
                </a:solidFill>
                <a:latin typeface="Consolas"/>
              </a:rPr>
              <a:t>(...) or $j(…)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$j(document).</a:t>
            </a:r>
            <a:r>
              <a:rPr lang="fr-FR" sz="2000" dirty="0" err="1" smtClean="0">
                <a:solidFill>
                  <a:srgbClr val="000000"/>
                </a:solidFill>
                <a:latin typeface="Consolas"/>
              </a:rPr>
              <a:t>ready</a:t>
            </a:r>
            <a:r>
              <a:rPr lang="fr-FR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2000" b="1" dirty="0" err="1" smtClean="0">
                <a:solidFill>
                  <a:srgbClr val="006699"/>
                </a:solidFill>
                <a:latin typeface="Consolas"/>
              </a:rPr>
              <a:t>function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() {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  $j(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div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hide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();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});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fr-FR" sz="2000" dirty="0">
                <a:solidFill>
                  <a:srgbClr val="008200"/>
                </a:solidFill>
                <a:latin typeface="Consolas"/>
              </a:rPr>
              <a:t>// Use Prototype </a:t>
            </a:r>
            <a:r>
              <a:rPr lang="fr-FR" sz="2000" dirty="0" err="1">
                <a:solidFill>
                  <a:srgbClr val="008200"/>
                </a:solidFill>
                <a:latin typeface="Consolas"/>
              </a:rPr>
              <a:t>with</a:t>
            </a:r>
            <a:r>
              <a:rPr lang="fr-FR" sz="2000" dirty="0">
                <a:solidFill>
                  <a:srgbClr val="008200"/>
                </a:solidFill>
                <a:latin typeface="Consolas"/>
              </a:rPr>
              <a:t> $(...), etc.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$(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'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someid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hide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();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&lt;/script&gt;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&lt;/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head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  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084889" y="2349500"/>
            <a:ext cx="2303536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Define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a new alias for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jQuery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Connecteur droit avec flèche 7"/>
          <p:cNvCxnSpPr>
            <a:cxnSpLocks noChangeShapeType="1"/>
            <a:endCxn id="10" idx="1"/>
          </p:cNvCxnSpPr>
          <p:nvPr/>
        </p:nvCxnSpPr>
        <p:spPr bwMode="auto">
          <a:xfrm flipV="1">
            <a:off x="4572000" y="2672666"/>
            <a:ext cx="1512889" cy="10863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00113" y="2565400"/>
            <a:ext cx="3671887" cy="431800"/>
          </a:xfrm>
          <a:prstGeom prst="rect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1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Intégration avec d'autres </a:t>
            </a:r>
            <a:r>
              <a:rPr lang="fr-FR" sz="4400" dirty="0" err="1" smtClean="0"/>
              <a:t>frameworks</a:t>
            </a:r>
            <a:endParaRPr lang="fr-FR" sz="4400" dirty="0"/>
          </a:p>
        </p:txBody>
      </p:sp>
      <p:sp>
        <p:nvSpPr>
          <p:cNvPr id="7" name="Rectangle 6"/>
          <p:cNvSpPr/>
          <p:nvPr/>
        </p:nvSpPr>
        <p:spPr>
          <a:xfrm>
            <a:off x="395288" y="1412875"/>
            <a:ext cx="8280400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head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 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&lt;script 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src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"jquery.js"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&gt;&lt;/script&gt;</a:t>
            </a: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&lt;script 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src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"prototype.js"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&gt;&lt;/script&gt;  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&lt;script&gt;      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chemeClr val="bg2"/>
                </a:solidFill>
                <a:latin typeface="Consolas"/>
              </a:rPr>
              <a:t>    //let the $ alias to </a:t>
            </a:r>
            <a:r>
              <a:rPr lang="fr-FR" sz="2000" dirty="0" err="1">
                <a:solidFill>
                  <a:schemeClr val="bg2"/>
                </a:solidFill>
                <a:latin typeface="Consolas"/>
              </a:rPr>
              <a:t>other</a:t>
            </a:r>
            <a:r>
              <a:rPr lang="fr-FR" sz="2000" dirty="0">
                <a:solidFill>
                  <a:schemeClr val="bg2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Consolas"/>
              </a:rPr>
              <a:t>libs</a:t>
            </a:r>
            <a:endParaRPr lang="fr-FR" sz="2000" dirty="0">
              <a:solidFill>
                <a:schemeClr val="bg2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jQuery.noConflict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();</a:t>
            </a:r>
            <a:endParaRPr lang="fr-FR" sz="2000" dirty="0">
              <a:solidFill>
                <a:schemeClr val="bg2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function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($){   </a:t>
            </a: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$(document).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ready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2000" b="1" dirty="0" err="1">
                <a:solidFill>
                  <a:srgbClr val="006699"/>
                </a:solidFill>
                <a:latin typeface="Consolas"/>
              </a:rPr>
              <a:t>function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() {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  $(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div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hide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();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});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})(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jQuery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fr-FR" sz="2000" dirty="0">
                <a:solidFill>
                  <a:srgbClr val="008200"/>
                </a:solidFill>
                <a:latin typeface="Consolas"/>
              </a:rPr>
              <a:t>// Use Prototype </a:t>
            </a:r>
            <a:r>
              <a:rPr lang="fr-FR" sz="2000" dirty="0" err="1">
                <a:solidFill>
                  <a:srgbClr val="008200"/>
                </a:solidFill>
                <a:latin typeface="Consolas"/>
              </a:rPr>
              <a:t>with</a:t>
            </a:r>
            <a:r>
              <a:rPr lang="fr-FR" sz="2000" dirty="0">
                <a:solidFill>
                  <a:srgbClr val="008200"/>
                </a:solidFill>
                <a:latin typeface="Consolas"/>
              </a:rPr>
              <a:t> $(...), etc.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  $(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'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someid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fr-FR" sz="2000" dirty="0" err="1">
                <a:solidFill>
                  <a:srgbClr val="000000"/>
                </a:solidFill>
                <a:latin typeface="Consolas"/>
              </a:rPr>
              <a:t>hide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();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  &lt;/script&gt;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  <a:p>
            <a:pPr algn="l">
              <a:defRPr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&lt;/</a:t>
            </a:r>
            <a:r>
              <a:rPr lang="fr-FR" sz="2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head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  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  </a:t>
            </a:r>
            <a:endParaRPr lang="fr-FR" sz="2000" dirty="0">
              <a:solidFill>
                <a:srgbClr val="5C5C5C"/>
              </a:solidFill>
              <a:latin typeface="Consola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84889" y="2349500"/>
            <a:ext cx="2159520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tx1"/>
                </a:solidFill>
                <a:latin typeface="+mj-lt"/>
              </a:rPr>
              <a:t>Use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closures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to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map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</a:t>
            </a:r>
            <a:endParaRPr lang="fr-FR" dirty="0" smtClean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r>
              <a:rPr lang="fr-FR" dirty="0" err="1" smtClean="0">
                <a:solidFill>
                  <a:schemeClr val="tx1"/>
                </a:solidFill>
                <a:latin typeface="+mj-lt"/>
              </a:rPr>
              <a:t>jQuery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to $</a:t>
            </a:r>
          </a:p>
        </p:txBody>
      </p:sp>
      <p:cxnSp>
        <p:nvCxnSpPr>
          <p:cNvPr id="13" name="Connecteur droit avec flèche 7"/>
          <p:cNvCxnSpPr>
            <a:cxnSpLocks noChangeShapeType="1"/>
            <a:endCxn id="8" idx="1"/>
          </p:cNvCxnSpPr>
          <p:nvPr/>
        </p:nvCxnSpPr>
        <p:spPr bwMode="auto">
          <a:xfrm flipV="1">
            <a:off x="5651500" y="2672666"/>
            <a:ext cx="433389" cy="61187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95288" y="3284538"/>
            <a:ext cx="5256212" cy="1584325"/>
          </a:xfrm>
          <a:prstGeom prst="rect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9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791073"/>
            <a:ext cx="7543800" cy="1213991"/>
          </a:xfrm>
        </p:spPr>
        <p:txBody>
          <a:bodyPr>
            <a:normAutofit/>
          </a:bodyPr>
          <a:lstStyle/>
          <a:p>
            <a:r>
              <a:rPr lang="fr-FR" sz="6000" dirty="0" smtClean="0"/>
              <a:t>Créer un plugin </a:t>
            </a:r>
            <a:r>
              <a:rPr lang="fr-FR" sz="6000" dirty="0" err="1" smtClean="0"/>
              <a:t>jQuery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8576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Créer un plugin </a:t>
            </a:r>
            <a:r>
              <a:rPr lang="fr-FR" sz="4400" dirty="0" err="1" smtClean="0"/>
              <a:t>jQuery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Scripts dédiés à des tâches spécifiques : tri d'un tableau, implémentation d'un </a:t>
            </a:r>
            <a:r>
              <a:rPr lang="fr-FR" sz="2400" dirty="0" err="1" smtClean="0">
                <a:latin typeface="Candara" pitchFamily="34" charset="0"/>
              </a:rPr>
              <a:t>carousel</a:t>
            </a:r>
            <a:r>
              <a:rPr lang="fr-FR" sz="2400" dirty="0" smtClean="0">
                <a:latin typeface="Candara" pitchFamily="34" charset="0"/>
              </a:rPr>
              <a:t> d'images, validation de formulaires …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Eviter de réécrire un code plusieurs fois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Pouvoir utiliser le même code dans différentes applications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Possibilité de le mettre en open source</a:t>
            </a: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Créer un plugin </a:t>
            </a:r>
            <a:r>
              <a:rPr lang="fr-FR" sz="4400" dirty="0" err="1" smtClean="0"/>
              <a:t>jQuery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524743" y="2205025"/>
            <a:ext cx="80042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Créer un fichier JavaScript par plugin (jquery.nomduplugin.js)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Ajouter une méthode $.</a:t>
            </a:r>
            <a:r>
              <a:rPr lang="fr-FR" sz="2400" dirty="0" err="1" smtClean="0">
                <a:latin typeface="Candara" pitchFamily="34" charset="0"/>
              </a:rPr>
              <a:t>fn.nom_du_plugin</a:t>
            </a:r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Utilisation du mot clé </a:t>
            </a:r>
            <a:r>
              <a:rPr lang="fr-FR" sz="2400" b="1" dirty="0" err="1" smtClean="0">
                <a:latin typeface="Candara" pitchFamily="34" charset="0"/>
              </a:rPr>
              <a:t>each</a:t>
            </a:r>
            <a:r>
              <a:rPr lang="fr-FR" sz="2400" b="1" dirty="0" smtClean="0">
                <a:latin typeface="Candara" pitchFamily="34" charset="0"/>
              </a:rPr>
              <a:t> </a:t>
            </a:r>
            <a:r>
              <a:rPr lang="fr-FR" sz="2400" dirty="0" smtClean="0">
                <a:latin typeface="Candara" pitchFamily="34" charset="0"/>
              </a:rPr>
              <a:t>pour gérer la sélection de plusieurs éléments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b="1" dirty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>
                <a:latin typeface="Candara" pitchFamily="34" charset="0"/>
              </a:rPr>
              <a:t>La méthode retournera l'élément en cours, afin de bénéficier des méthodes chaînées. 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endParaRPr lang="fr-FR" sz="2400" dirty="0" smtClean="0">
              <a:latin typeface="Candar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Ecrire du code réutilisable</a:t>
            </a:r>
            <a:endParaRPr lang="fr-FR" sz="4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1928734"/>
            <a:ext cx="7992888" cy="4380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9752" y="1929750"/>
            <a:ext cx="8004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$(document).ready(function(){</a:t>
            </a:r>
          </a:p>
          <a:p>
            <a:r>
              <a:rPr lang="en-US" sz="2400" dirty="0" smtClean="0">
                <a:latin typeface="Candara" pitchFamily="34" charset="0"/>
              </a:rPr>
              <a:t>	$("h1").hide()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.html("Hello </a:t>
            </a:r>
            <a:r>
              <a:rPr lang="en-US" sz="2400" dirty="0" err="1" smtClean="0">
                <a:latin typeface="Candara" pitchFamily="34" charset="0"/>
              </a:rPr>
              <a:t>jQuery</a:t>
            </a:r>
            <a:r>
              <a:rPr lang="en-US" sz="2400" dirty="0" smtClean="0">
                <a:latin typeface="Candara" pitchFamily="34" charset="0"/>
              </a:rPr>
              <a:t>!")</a:t>
            </a:r>
          </a:p>
          <a:p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.</a:t>
            </a:r>
            <a:r>
              <a:rPr lang="en-US" sz="2400" dirty="0" err="1" smtClean="0">
                <a:latin typeface="Candara" pitchFamily="34" charset="0"/>
              </a:rPr>
              <a:t>css</a:t>
            </a:r>
            <a:r>
              <a:rPr lang="en-US" sz="2400" dirty="0" smtClean="0">
                <a:latin typeface="Candara" pitchFamily="34" charset="0"/>
              </a:rPr>
              <a:t>({"font-size" : "100px"})</a:t>
            </a:r>
          </a:p>
          <a:p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.</a:t>
            </a:r>
            <a:r>
              <a:rPr lang="en-US" sz="2400" dirty="0" err="1" smtClean="0">
                <a:latin typeface="Candara" pitchFamily="34" charset="0"/>
              </a:rPr>
              <a:t>slideDown</a:t>
            </a:r>
            <a:r>
              <a:rPr lang="en-US" sz="2400" dirty="0" smtClean="0">
                <a:latin typeface="Candara" pitchFamily="34" charset="0"/>
              </a:rPr>
              <a:t>();</a:t>
            </a:r>
          </a:p>
          <a:p>
            <a:r>
              <a:rPr lang="fr-FR" sz="2400" dirty="0" smtClean="0">
                <a:latin typeface="Candara" pitchFamily="34" charset="0"/>
              </a:rPr>
              <a:t>});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Ecrire du code réutilisable</a:t>
            </a:r>
            <a:endParaRPr lang="fr-FR" sz="4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1928734"/>
            <a:ext cx="7992888" cy="4380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9752" y="1929750"/>
            <a:ext cx="8004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$(document).ready(function(){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$.</a:t>
            </a:r>
            <a:r>
              <a:rPr lang="en-US" sz="2400" dirty="0" err="1" smtClean="0">
                <a:latin typeface="Candara" pitchFamily="34" charset="0"/>
              </a:rPr>
              <a:t>fn.hideplugin</a:t>
            </a:r>
            <a:r>
              <a:rPr lang="en-US" sz="2400" dirty="0" smtClean="0">
                <a:latin typeface="Candara" pitchFamily="34" charset="0"/>
              </a:rPr>
              <a:t> = function(){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//Code du plugin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}</a:t>
            </a: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	$("h1").</a:t>
            </a:r>
            <a:r>
              <a:rPr lang="en-US" sz="2400" dirty="0" err="1" smtClean="0">
                <a:latin typeface="Candara" pitchFamily="34" charset="0"/>
              </a:rPr>
              <a:t>hideplugin</a:t>
            </a:r>
            <a:r>
              <a:rPr lang="en-US" sz="2400" dirty="0" smtClean="0">
                <a:latin typeface="Candara" pitchFamily="34" charset="0"/>
              </a:rPr>
              <a:t>();</a:t>
            </a:r>
          </a:p>
          <a:p>
            <a:r>
              <a:rPr lang="fr-FR" sz="2400" dirty="0" smtClean="0">
                <a:latin typeface="Candara" pitchFamily="34" charset="0"/>
              </a:rPr>
              <a:t>});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Ecrire du code réutilisable</a:t>
            </a:r>
            <a:endParaRPr lang="fr-FR" sz="4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1928734"/>
            <a:ext cx="7992888" cy="4380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9752" y="1929750"/>
            <a:ext cx="8004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$(document).ready(function(){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$.</a:t>
            </a:r>
            <a:r>
              <a:rPr lang="en-US" sz="2400" dirty="0" err="1" smtClean="0">
                <a:latin typeface="Candara" pitchFamily="34" charset="0"/>
              </a:rPr>
              <a:t>fn.hideplugin</a:t>
            </a:r>
            <a:r>
              <a:rPr lang="en-US" sz="2400" dirty="0" smtClean="0">
                <a:latin typeface="Candara" pitchFamily="34" charset="0"/>
              </a:rPr>
              <a:t> = function(){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return 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this.each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(function(){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	//Code du plugin</a:t>
            </a:r>
          </a:p>
          <a:p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	});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}</a:t>
            </a: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	$("h1").</a:t>
            </a:r>
            <a:r>
              <a:rPr lang="en-US" sz="2400" dirty="0" err="1" smtClean="0">
                <a:latin typeface="Candara" pitchFamily="34" charset="0"/>
              </a:rPr>
              <a:t>hideplugin</a:t>
            </a:r>
            <a:r>
              <a:rPr lang="en-US" sz="2400" dirty="0" smtClean="0">
                <a:latin typeface="Candara" pitchFamily="34" charset="0"/>
              </a:rPr>
              <a:t>();</a:t>
            </a:r>
          </a:p>
          <a:p>
            <a:r>
              <a:rPr lang="fr-FR" sz="2400" dirty="0" smtClean="0">
                <a:latin typeface="Candara" pitchFamily="34" charset="0"/>
              </a:rPr>
              <a:t>});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Ecrire du code réutilisable</a:t>
            </a:r>
            <a:endParaRPr lang="fr-FR" sz="4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1628800"/>
            <a:ext cx="7992888" cy="4680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9751" y="1484784"/>
            <a:ext cx="80042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$(document).ready(function(){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$.</a:t>
            </a:r>
            <a:r>
              <a:rPr lang="en-US" sz="2400" dirty="0" err="1" smtClean="0">
                <a:latin typeface="Candara" pitchFamily="34" charset="0"/>
              </a:rPr>
              <a:t>fn.hideplugin</a:t>
            </a:r>
            <a:r>
              <a:rPr lang="en-US" sz="2400" dirty="0" smtClean="0">
                <a:latin typeface="Candara" pitchFamily="34" charset="0"/>
              </a:rPr>
              <a:t> = function(){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return </a:t>
            </a:r>
            <a:r>
              <a:rPr lang="en-US" sz="2400" dirty="0" err="1" smtClean="0">
                <a:latin typeface="Candara" pitchFamily="34" charset="0"/>
              </a:rPr>
              <a:t>this.each</a:t>
            </a:r>
            <a:r>
              <a:rPr lang="en-US" sz="2400" dirty="0" smtClean="0">
                <a:latin typeface="Candara" pitchFamily="34" charset="0"/>
              </a:rPr>
              <a:t>(function(){</a:t>
            </a:r>
          </a:p>
          <a:p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>
                <a:latin typeface="Candara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$(this).hide()</a:t>
            </a:r>
            <a:br>
              <a:rPr lang="en-US" sz="2400" dirty="0">
                <a:solidFill>
                  <a:srgbClr val="FF0000"/>
                </a:solidFill>
                <a:latin typeface="Candara" pitchFamily="34" charset="0"/>
              </a:rPr>
            </a:br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        	           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			 </a:t>
            </a:r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.html("Hello 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jQuery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!")</a:t>
            </a:r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Candara" pitchFamily="34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		                  </a:t>
            </a:r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        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  .</a:t>
            </a:r>
            <a:r>
              <a:rPr lang="en-US" sz="2400" dirty="0" err="1">
                <a:solidFill>
                  <a:srgbClr val="FF0000"/>
                </a:solidFill>
                <a:latin typeface="Candara" pitchFamily="34" charset="0"/>
              </a:rPr>
              <a:t>css</a:t>
            </a:r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({"font-size" : "100px"})</a:t>
            </a:r>
            <a:br>
              <a:rPr lang="en-US" sz="2400" dirty="0">
                <a:solidFill>
                  <a:srgbClr val="FF0000"/>
                </a:solidFill>
                <a:latin typeface="Candara" pitchFamily="34" charset="0"/>
              </a:rPr>
            </a:br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                          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			 .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slideDown</a:t>
            </a:r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();</a:t>
            </a:r>
            <a:endParaRPr lang="en-US" sz="2400" dirty="0" smtClean="0">
              <a:solidFill>
                <a:srgbClr val="FF0000"/>
              </a:solidFill>
              <a:latin typeface="Candara" pitchFamily="34" charset="0"/>
            </a:endParaRP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});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}</a:t>
            </a: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	$("h1").</a:t>
            </a:r>
            <a:r>
              <a:rPr lang="en-US" sz="2400" dirty="0" err="1" smtClean="0">
                <a:latin typeface="Candara" pitchFamily="34" charset="0"/>
              </a:rPr>
              <a:t>hideplugin</a:t>
            </a:r>
            <a:r>
              <a:rPr lang="en-US" sz="2400" dirty="0" smtClean="0">
                <a:latin typeface="Candara" pitchFamily="34" charset="0"/>
              </a:rPr>
              <a:t>();</a:t>
            </a:r>
          </a:p>
          <a:p>
            <a:r>
              <a:rPr lang="fr-FR" sz="2400" dirty="0" smtClean="0">
                <a:latin typeface="Candara" pitchFamily="34" charset="0"/>
              </a:rPr>
              <a:t>});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543800" cy="1213991"/>
          </a:xfrm>
        </p:spPr>
        <p:txBody>
          <a:bodyPr>
            <a:normAutofit/>
          </a:bodyPr>
          <a:lstStyle/>
          <a:p>
            <a:r>
              <a:rPr lang="fr-FR" sz="4400" dirty="0" smtClean="0"/>
              <a:t>Ecrire du code réutilisable</a:t>
            </a:r>
            <a:endParaRPr lang="fr-FR" sz="4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1628800"/>
            <a:ext cx="7992888" cy="4680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9751" y="1484784"/>
            <a:ext cx="80042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$(document).ready(function(){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$.</a:t>
            </a:r>
            <a:r>
              <a:rPr lang="en-US" sz="2400" dirty="0" err="1" smtClean="0">
                <a:latin typeface="Candara" pitchFamily="34" charset="0"/>
              </a:rPr>
              <a:t>fn.hideplugin</a:t>
            </a:r>
            <a:r>
              <a:rPr lang="en-US" sz="2400" dirty="0" smtClean="0">
                <a:latin typeface="Candara" pitchFamily="34" charset="0"/>
              </a:rPr>
              <a:t> = </a:t>
            </a:r>
            <a:r>
              <a:rPr lang="en-US" sz="2400" dirty="0" smtClean="0">
                <a:latin typeface="Candara" pitchFamily="34" charset="0"/>
              </a:rPr>
              <a:t>function(title){</a:t>
            </a:r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return </a:t>
            </a:r>
            <a:r>
              <a:rPr lang="en-US" sz="2400" dirty="0" err="1" smtClean="0">
                <a:latin typeface="Candara" pitchFamily="34" charset="0"/>
              </a:rPr>
              <a:t>this.each</a:t>
            </a:r>
            <a:r>
              <a:rPr lang="en-US" sz="2400" dirty="0" smtClean="0">
                <a:latin typeface="Candara" pitchFamily="34" charset="0"/>
              </a:rPr>
              <a:t>(function(){</a:t>
            </a:r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>
                <a:latin typeface="Candara" pitchFamily="34" charset="0"/>
              </a:rPr>
              <a:t> $(this).hide()</a:t>
            </a:r>
            <a:br>
              <a:rPr lang="en-US" sz="2400" dirty="0">
                <a:latin typeface="Candara" pitchFamily="34" charset="0"/>
              </a:rPr>
            </a:b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>
                <a:latin typeface="Candara" pitchFamily="34" charset="0"/>
              </a:rPr>
              <a:t>    	           </a:t>
            </a:r>
            <a:r>
              <a:rPr lang="en-US" sz="2400" dirty="0" smtClean="0">
                <a:latin typeface="Candara" pitchFamily="34" charset="0"/>
              </a:rPr>
              <a:t>			 </a:t>
            </a:r>
            <a:r>
              <a:rPr lang="en-US" sz="2400" dirty="0">
                <a:latin typeface="Candara" pitchFamily="34" charset="0"/>
              </a:rPr>
              <a:t>.</a:t>
            </a:r>
            <a:r>
              <a:rPr lang="en-US" sz="2400" dirty="0" smtClean="0">
                <a:latin typeface="Candara" pitchFamily="34" charset="0"/>
              </a:rPr>
              <a:t>html(title)</a:t>
            </a:r>
            <a:r>
              <a:rPr lang="en-US" sz="2400" dirty="0">
                <a:latin typeface="Candara" pitchFamily="34" charset="0"/>
              </a:rPr>
              <a:t/>
            </a:r>
            <a:br>
              <a:rPr lang="en-US" sz="2400" dirty="0">
                <a:latin typeface="Candara" pitchFamily="34" charset="0"/>
              </a:rPr>
            </a:br>
            <a:r>
              <a:rPr lang="en-US" sz="2400" dirty="0" smtClean="0">
                <a:latin typeface="Candara" pitchFamily="34" charset="0"/>
              </a:rPr>
              <a:t>		                  </a:t>
            </a:r>
            <a:r>
              <a:rPr lang="en-US" sz="2400" dirty="0">
                <a:latin typeface="Candara" pitchFamily="34" charset="0"/>
              </a:rPr>
              <a:t>        </a:t>
            </a:r>
            <a:r>
              <a:rPr lang="en-US" sz="2400" dirty="0" smtClean="0">
                <a:latin typeface="Candara" pitchFamily="34" charset="0"/>
              </a:rPr>
              <a:t>  .</a:t>
            </a:r>
            <a:r>
              <a:rPr lang="en-US" sz="2400" dirty="0" err="1">
                <a:latin typeface="Candara" pitchFamily="34" charset="0"/>
              </a:rPr>
              <a:t>css</a:t>
            </a:r>
            <a:r>
              <a:rPr lang="en-US" sz="2400" dirty="0">
                <a:latin typeface="Candara" pitchFamily="34" charset="0"/>
              </a:rPr>
              <a:t>({"font-size" : "100px"})</a:t>
            </a:r>
            <a:br>
              <a:rPr lang="en-US" sz="2400" dirty="0">
                <a:latin typeface="Candara" pitchFamily="34" charset="0"/>
              </a:rPr>
            </a:br>
            <a:r>
              <a:rPr lang="en-US" sz="2400" dirty="0">
                <a:latin typeface="Candara" pitchFamily="34" charset="0"/>
              </a:rPr>
              <a:t>                          </a:t>
            </a:r>
            <a:r>
              <a:rPr lang="en-US" sz="2400" dirty="0" smtClean="0">
                <a:latin typeface="Candara" pitchFamily="34" charset="0"/>
              </a:rPr>
              <a:t>			 .</a:t>
            </a:r>
            <a:r>
              <a:rPr lang="en-US" sz="2400" dirty="0" err="1" smtClean="0">
                <a:latin typeface="Candara" pitchFamily="34" charset="0"/>
              </a:rPr>
              <a:t>slideDown</a:t>
            </a:r>
            <a:r>
              <a:rPr lang="en-US" sz="2400" dirty="0">
                <a:latin typeface="Candara" pitchFamily="34" charset="0"/>
              </a:rPr>
              <a:t>();</a:t>
            </a:r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	});</a:t>
            </a:r>
          </a:p>
          <a:p>
            <a:r>
              <a:rPr lang="en-US" sz="2400" dirty="0">
                <a:latin typeface="Candara" pitchFamily="34" charset="0"/>
              </a:rPr>
              <a:t>	</a:t>
            </a:r>
            <a:r>
              <a:rPr lang="en-US" sz="2400" dirty="0" smtClean="0">
                <a:latin typeface="Candara" pitchFamily="34" charset="0"/>
              </a:rPr>
              <a:t>}</a:t>
            </a: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	$("h1").</a:t>
            </a:r>
            <a:r>
              <a:rPr lang="en-US" sz="2400" dirty="0" err="1" smtClean="0">
                <a:latin typeface="Candara" pitchFamily="34" charset="0"/>
              </a:rPr>
              <a:t>hideplugin</a:t>
            </a:r>
            <a:r>
              <a:rPr lang="en-US" sz="2400" dirty="0" smtClean="0">
                <a:latin typeface="Candara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andara" pitchFamily="34" charset="0"/>
              </a:rPr>
              <a:t>"Hello </a:t>
            </a:r>
            <a:r>
              <a:rPr lang="en-US" sz="2400" dirty="0" err="1" smtClean="0">
                <a:solidFill>
                  <a:srgbClr val="FF0000"/>
                </a:solidFill>
                <a:latin typeface="Candara" pitchFamily="34" charset="0"/>
              </a:rPr>
              <a:t>jQuery</a:t>
            </a:r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!"</a:t>
            </a:r>
            <a:r>
              <a:rPr lang="en-US" sz="2400" dirty="0" smtClean="0">
                <a:latin typeface="Candara" pitchFamily="34" charset="0"/>
              </a:rPr>
              <a:t>);</a:t>
            </a:r>
          </a:p>
          <a:p>
            <a:r>
              <a:rPr lang="fr-FR" sz="2400" dirty="0" smtClean="0">
                <a:latin typeface="Candara" pitchFamily="34" charset="0"/>
              </a:rPr>
              <a:t>});</a:t>
            </a:r>
          </a:p>
          <a:p>
            <a:endParaRPr lang="fr-FR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2814</TotalTime>
  <Words>2666</Words>
  <Application>Microsoft Office PowerPoint</Application>
  <PresentationFormat>Affichage à l'écran (4:3)</PresentationFormat>
  <Paragraphs>934</Paragraphs>
  <Slides>107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107</vt:i4>
      </vt:variant>
    </vt:vector>
  </HeadingPairs>
  <TitlesOfParts>
    <vt:vector size="108" baseType="lpstr">
      <vt:lpstr>Contiguïté</vt:lpstr>
      <vt:lpstr>JQuery</vt:lpstr>
      <vt:lpstr>Présentation PowerPoint</vt:lpstr>
      <vt:lpstr>Unités d’affaires</vt:lpstr>
      <vt:lpstr>Stack WEB</vt:lpstr>
      <vt:lpstr>JavaScript</vt:lpstr>
      <vt:lpstr>JavaScript</vt:lpstr>
      <vt:lpstr>Utilité d'un framework</vt:lpstr>
      <vt:lpstr>jQuery</vt:lpstr>
      <vt:lpstr>La stack jQuery</vt:lpstr>
      <vt:lpstr>Affichage d'un élément caché sans jQuery</vt:lpstr>
      <vt:lpstr>Affichage d'un élément caché avec jQuery</vt:lpstr>
      <vt:lpstr>Historique</vt:lpstr>
      <vt:lpstr>Qui utilise jQuery ?</vt:lpstr>
      <vt:lpstr>Statistiques</vt:lpstr>
      <vt:lpstr>Fonctionnalités</vt:lpstr>
      <vt:lpstr>Utilisation de jQuery</vt:lpstr>
      <vt:lpstr>Utilisation de jQuery </vt:lpstr>
      <vt:lpstr>Utilisation de jQuery </vt:lpstr>
      <vt:lpstr>Philosophie</vt:lpstr>
      <vt:lpstr>Les sélecteurs jQuery</vt:lpstr>
      <vt:lpstr>Selectors</vt:lpstr>
      <vt:lpstr>Selectors (élément, id et class)</vt:lpstr>
      <vt:lpstr>Selectors (élément, id et class)</vt:lpstr>
      <vt:lpstr>Selectors (élément, id et class)</vt:lpstr>
      <vt:lpstr>Selectors (élément, id et class)</vt:lpstr>
      <vt:lpstr>Selectors (élément, id et class)</vt:lpstr>
      <vt:lpstr>Selectors (élément, id et class)</vt:lpstr>
      <vt:lpstr>Les pseudo classes (:even et :odd)</vt:lpstr>
      <vt:lpstr>Les pseudo classes (:first-child et :last-child)</vt:lpstr>
      <vt:lpstr>Les pseudo classes (:first et :last)</vt:lpstr>
      <vt:lpstr>Les pseudo classes (:only-child)</vt:lpstr>
      <vt:lpstr>Autres pseudo classes</vt:lpstr>
      <vt:lpstr>Selectors (autres syntaxes)</vt:lpstr>
      <vt:lpstr>Quelques Notions</vt:lpstr>
      <vt:lpstr>Les Callbacks</vt:lpstr>
      <vt:lpstr>Parcourir les éléments</vt:lpstr>
      <vt:lpstr>Parcourir les éléments</vt:lpstr>
      <vt:lpstr>Les méthodes chaînées</vt:lpstr>
      <vt:lpstr>Les méthodes chaînées</vt:lpstr>
      <vt:lpstr>Les méthodes jQuery</vt:lpstr>
      <vt:lpstr>Les méthodes jQuery</vt:lpstr>
      <vt:lpstr>Les méthodes jQuery</vt:lpstr>
      <vt:lpstr>Ordonnancer des éléments (append et prepend)</vt:lpstr>
      <vt:lpstr>Ordonnancer des éléments (append et prepend)</vt:lpstr>
      <vt:lpstr>Ordonnancer des éléments (appendTo et prependTo)</vt:lpstr>
      <vt:lpstr>Ordonnancer des éléments (appendTo et prependTo)</vt:lpstr>
      <vt:lpstr>Ordonnancer des éléments</vt:lpstr>
      <vt:lpstr>Les méthodes jQuery</vt:lpstr>
      <vt:lpstr>Manipuler les attributs</vt:lpstr>
      <vt:lpstr>Manipuler les attributs</vt:lpstr>
      <vt:lpstr>Manipuler les attributs</vt:lpstr>
      <vt:lpstr>Manipuler les attributs CSS</vt:lpstr>
      <vt:lpstr>Les méthodes jQuery</vt:lpstr>
      <vt:lpstr>Les Requêtes AJAX</vt:lpstr>
      <vt:lpstr>Les Requêtes AJAX</vt:lpstr>
      <vt:lpstr>Les Formats de Données</vt:lpstr>
      <vt:lpstr>Les Requêtes AJAX : $.ajax</vt:lpstr>
      <vt:lpstr>Les Requêtes AJAX : $.get</vt:lpstr>
      <vt:lpstr>Les Requêtes AJAX : $.post</vt:lpstr>
      <vt:lpstr>Les Requêtes AJAX : $.getJSON</vt:lpstr>
      <vt:lpstr>LAB 1</vt:lpstr>
      <vt:lpstr>Les méthodes jQuery</vt:lpstr>
      <vt:lpstr>Gérer des évènements</vt:lpstr>
      <vt:lpstr>Gérer des évènements</vt:lpstr>
      <vt:lpstr>Gérer des évènements</vt:lpstr>
      <vt:lpstr>Gérer des évènements</vt:lpstr>
      <vt:lpstr>Gérer des évènements</vt:lpstr>
      <vt:lpstr>Eviter l'action par défaut</vt:lpstr>
      <vt:lpstr>Les méthodes jQuery</vt:lpstr>
      <vt:lpstr>Utiliser les Effets</vt:lpstr>
      <vt:lpstr>Utiliser les Effets</vt:lpstr>
      <vt:lpstr>Utiliser les Effets –  Vitesses prédéfinies</vt:lpstr>
      <vt:lpstr>Utiliser les Effets –  Callbacks</vt:lpstr>
      <vt:lpstr>Utiliser les Effets – animate()</vt:lpstr>
      <vt:lpstr>LAB 2</vt:lpstr>
      <vt:lpstr>Les méthodes jQuery</vt:lpstr>
      <vt:lpstr>Traverser le DOM</vt:lpstr>
      <vt:lpstr>Traverser le DOM : children()</vt:lpstr>
      <vt:lpstr>Traverser le DOM : parent() et parents()</vt:lpstr>
      <vt:lpstr>Traverser le DOM : parent() et parents()</vt:lpstr>
      <vt:lpstr>Traverser le DOM : siblings()</vt:lpstr>
      <vt:lpstr>Traverser le DOM : prev() et prevAll()</vt:lpstr>
      <vt:lpstr>Traverser le DOM :  next() et nextall()</vt:lpstr>
      <vt:lpstr>Traverser le DOM : closest()</vt:lpstr>
      <vt:lpstr>Traverser le DOM : find()</vt:lpstr>
      <vt:lpstr>Autres fonctionnalités</vt:lpstr>
      <vt:lpstr>Associer des données à une élément HTML</vt:lpstr>
      <vt:lpstr>Intégration avec d'autres frameworks</vt:lpstr>
      <vt:lpstr>Intégration avec d'autres frameworks</vt:lpstr>
      <vt:lpstr>Intégration avec d'autres frameworks</vt:lpstr>
      <vt:lpstr>Intégration avec d'autres frameworks</vt:lpstr>
      <vt:lpstr>Créer un plugin jQuery</vt:lpstr>
      <vt:lpstr>Créer un plugin jQuery</vt:lpstr>
      <vt:lpstr>Créer un plugin jQuery</vt:lpstr>
      <vt:lpstr>Ecrire du code réutilisable</vt:lpstr>
      <vt:lpstr>Ecrire du code réutilisable</vt:lpstr>
      <vt:lpstr>Ecrire du code réutilisable</vt:lpstr>
      <vt:lpstr>Ecrire du code réutilisable</vt:lpstr>
      <vt:lpstr>Ecrire du code réutilisable</vt:lpstr>
      <vt:lpstr>Ecrire du code réutilisable</vt:lpstr>
      <vt:lpstr>jQuery UI</vt:lpstr>
      <vt:lpstr>jQuery UI Widgets</vt:lpstr>
      <vt:lpstr>jQuery UI –  Le composant Accordion</vt:lpstr>
      <vt:lpstr>jQuery UI –  Le composant Accordion</vt:lpstr>
      <vt:lpstr>LAB 3</vt:lpstr>
      <vt:lpstr>Quelque liens</vt:lpstr>
      <vt:lpstr>Autres sujets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Demey Emmanuel</dc:creator>
  <cp:lastModifiedBy>Demey Emmanuel</cp:lastModifiedBy>
  <cp:revision>142</cp:revision>
  <dcterms:created xsi:type="dcterms:W3CDTF">2012-12-03T15:18:39Z</dcterms:created>
  <dcterms:modified xsi:type="dcterms:W3CDTF">2012-12-11T16:48:18Z</dcterms:modified>
</cp:coreProperties>
</file>