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4"/>
  </p:notesMasterIdLst>
  <p:sldIdLst>
    <p:sldId id="256" r:id="rId2"/>
    <p:sldId id="400" r:id="rId3"/>
    <p:sldId id="410" r:id="rId4"/>
    <p:sldId id="411" r:id="rId5"/>
    <p:sldId id="412" r:id="rId6"/>
    <p:sldId id="398" r:id="rId7"/>
    <p:sldId id="399" r:id="rId8"/>
    <p:sldId id="402" r:id="rId9"/>
    <p:sldId id="403" r:id="rId10"/>
    <p:sldId id="401" r:id="rId11"/>
    <p:sldId id="396" r:id="rId12"/>
    <p:sldId id="397" r:id="rId13"/>
    <p:sldId id="404" r:id="rId14"/>
    <p:sldId id="405" r:id="rId15"/>
    <p:sldId id="406" r:id="rId16"/>
    <p:sldId id="407" r:id="rId17"/>
    <p:sldId id="408" r:id="rId18"/>
    <p:sldId id="409" r:id="rId19"/>
    <p:sldId id="413" r:id="rId20"/>
    <p:sldId id="414" r:id="rId21"/>
    <p:sldId id="415" r:id="rId22"/>
    <p:sldId id="417" r:id="rId23"/>
  </p:sldIdLst>
  <p:sldSz cx="9144000" cy="6858000" type="letter"/>
  <p:notesSz cx="6858000" cy="9144000"/>
  <p:defaultTextStyle>
    <a:defPPr>
      <a:defRPr lang="ru-RU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4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85C8"/>
    <a:srgbClr val="428BD0"/>
    <a:srgbClr val="5D5B14"/>
    <a:srgbClr val="868400"/>
    <a:srgbClr val="FF435E"/>
    <a:srgbClr val="FF92AC"/>
    <a:srgbClr val="0000F7"/>
    <a:srgbClr val="FD0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5" autoAdjust="0"/>
    <p:restoredTop sz="87376" autoAdjust="0"/>
  </p:normalViewPr>
  <p:slideViewPr>
    <p:cSldViewPr snapToGrid="0">
      <p:cViewPr varScale="1">
        <p:scale>
          <a:sx n="107" d="100"/>
          <a:sy n="107" d="100"/>
        </p:scale>
        <p:origin x="-2256" y="-78"/>
      </p:cViewPr>
      <p:guideLst>
        <p:guide orient="horz" pos="714"/>
        <p:guide pos="912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0301568-CCB5-4678-8D6C-CFE7B8687EE7}" type="datetimeFigureOut">
              <a:rPr lang="en-US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C326C-9C32-44BC-8562-53BDC2703E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3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20979" r="12038" b="25174"/>
          <a:stretch>
            <a:fillRect/>
          </a:stretch>
        </p:blipFill>
        <p:spPr bwMode="auto">
          <a:xfrm>
            <a:off x="387350" y="238125"/>
            <a:ext cx="28003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1739900"/>
            <a:ext cx="71469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4518025" y="881063"/>
            <a:ext cx="4103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1">
                <a:solidFill>
                  <a:srgbClr val="7F7F7F"/>
                </a:solidFill>
              </a:rPr>
              <a:t>Core Systems Transformation Solutions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3456" y="4366127"/>
            <a:ext cx="6862350" cy="706733"/>
          </a:xfrm>
          <a:prstGeom prst="rect">
            <a:avLst/>
          </a:prstGeom>
        </p:spPr>
        <p:txBody>
          <a:bodyPr lIns="91434" tIns="45718" rIns="91434" bIns="45718" anchor="t"/>
          <a:lstStyle>
            <a:lvl1pPr algn="l">
              <a:defRPr sz="3200" b="1" cap="none" baseline="0">
                <a:solidFill>
                  <a:srgbClr val="0956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364342" y="5536736"/>
            <a:ext cx="6862350" cy="524345"/>
          </a:xfrm>
          <a:prstGeom prst="rect">
            <a:avLst/>
          </a:prstGeom>
        </p:spPr>
        <p:txBody>
          <a:bodyPr lIns="91434" tIns="45718" rIns="91434" bIns="45718" anchor="b"/>
          <a:lstStyle>
            <a:lvl1pPr marL="0" indent="0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9195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72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0"/>
          </p:nvPr>
        </p:nvSpPr>
        <p:spPr>
          <a:xfrm>
            <a:off x="373691" y="1219200"/>
            <a:ext cx="2456595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265715" y="1197428"/>
            <a:ext cx="5551714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1662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0744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29" y="1220788"/>
            <a:ext cx="8371114" cy="48307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9642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33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/>
          <p:cNvSpPr txBox="1">
            <a:spLocks noChangeArrowheads="1"/>
          </p:cNvSpPr>
          <p:nvPr/>
        </p:nvSpPr>
        <p:spPr bwMode="auto">
          <a:xfrm>
            <a:off x="207963" y="6477000"/>
            <a:ext cx="9001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</a:rPr>
              <a:t>                </a:t>
            </a:r>
            <a:endParaRPr lang="ru-RU" sz="1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27" name="Title Placeholder 12"/>
          <p:cNvSpPr>
            <a:spLocks noGrp="1"/>
          </p:cNvSpPr>
          <p:nvPr>
            <p:ph type="title"/>
          </p:nvPr>
        </p:nvSpPr>
        <p:spPr bwMode="auto">
          <a:xfrm>
            <a:off x="390525" y="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6835" y="877888"/>
            <a:ext cx="8229843" cy="0"/>
          </a:xfrm>
          <a:prstGeom prst="line">
            <a:avLst/>
          </a:prstGeom>
          <a:ln w="25400" cap="sq">
            <a:gradFill flip="none" rotWithShape="1">
              <a:gsLst>
                <a:gs pos="100000">
                  <a:srgbClr val="FFFFFF"/>
                </a:gs>
                <a:gs pos="50000">
                  <a:schemeClr val="accent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361950" y="1162050"/>
            <a:ext cx="8401050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8"/>
          <p:cNvSpPr txBox="1">
            <a:spLocks noChangeArrowheads="1"/>
          </p:cNvSpPr>
          <p:nvPr userDrawn="1"/>
        </p:nvSpPr>
        <p:spPr bwMode="auto">
          <a:xfrm>
            <a:off x="3600450" y="6515100"/>
            <a:ext cx="1941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200">
                <a:solidFill>
                  <a:srgbClr val="7F7F7F"/>
                </a:solidFill>
              </a:rPr>
              <a:t>Confidential</a:t>
            </a:r>
            <a:endParaRPr lang="ru-RU" sz="1200">
              <a:solidFill>
                <a:srgbClr val="7F7F7F"/>
              </a:solidFill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 userDrawn="1"/>
        </p:nvSpPr>
        <p:spPr bwMode="auto">
          <a:xfrm>
            <a:off x="8034338" y="6488113"/>
            <a:ext cx="1000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000">
                <a:solidFill>
                  <a:schemeClr val="bg1"/>
                </a:solidFill>
                <a:latin typeface="Calibri" panose="020F0502020204030204" pitchFamily="34" charset="0"/>
              </a:rPr>
              <a:t>                 </a:t>
            </a:r>
            <a:fld id="{60DDE400-F034-4264-9968-17669ADDE765}" type="slidenum">
              <a:rPr lang="en-US" sz="1200">
                <a:latin typeface="Calibri" panose="020F0502020204030204" pitchFamily="34" charset="0"/>
              </a:rPr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endParaRPr lang="ru-RU" sz="1200">
              <a:latin typeface="Calibri" panose="020F0502020204030204" pitchFamily="34" charset="0"/>
            </a:endParaRPr>
          </a:p>
        </p:txBody>
      </p:sp>
      <p:pic>
        <p:nvPicPr>
          <p:cNvPr id="1032" name="Pictur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20979" r="12038" b="25174"/>
          <a:stretch>
            <a:fillRect/>
          </a:stretch>
        </p:blipFill>
        <p:spPr bwMode="auto">
          <a:xfrm>
            <a:off x="412750" y="6230938"/>
            <a:ext cx="1346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>
    <p:wipe dir="r"/>
  </p:transition>
  <p:hf sldNum="0"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397000" y="4365625"/>
            <a:ext cx="6862763" cy="917575"/>
          </a:xfrm>
        </p:spPr>
        <p:txBody>
          <a:bodyPr/>
          <a:lstStyle/>
          <a:p>
            <a:r>
              <a:rPr lang="en-US" sz="2800" dirty="0" smtClean="0"/>
              <a:t>Introduction into ASP.NET MVC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1363663" y="5537200"/>
            <a:ext cx="6862762" cy="523875"/>
          </a:xfrm>
        </p:spPr>
        <p:txBody>
          <a:bodyPr/>
          <a:lstStyle/>
          <a:p>
            <a:r>
              <a:rPr lang="en-US" dirty="0" smtClean="0"/>
              <a:t>October, 2014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Global.asax.cs</a:t>
            </a:r>
            <a:r>
              <a:rPr lang="en-US" dirty="0" smtClean="0"/>
              <a:t>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App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System;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System.Web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System.Web.Mvc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System.Web.Optimization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System.Web.Routing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MvcApplication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HttpApplication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protected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Application_Start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FilterConfig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.RegisterGlobalFilters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GlobalFilters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.Filters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RouteConfig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.RegisterRoutes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RouteTable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.Routes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ru-RU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208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MVC: Controller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Intended for modification of Application’s state (applies user command to model entity or entities).</a:t>
            </a:r>
          </a:p>
          <a:p>
            <a:r>
              <a:rPr lang="en-US" dirty="0" smtClean="0"/>
              <a:t>By convention, it is instantiable reference type (class)</a:t>
            </a:r>
          </a:p>
          <a:p>
            <a:pPr lvl="1"/>
            <a:r>
              <a:rPr lang="en-US" dirty="0" smtClean="0"/>
              <a:t>having external (public) access</a:t>
            </a:r>
          </a:p>
          <a:p>
            <a:pPr lvl="1"/>
            <a:r>
              <a:rPr lang="en-US" dirty="0" smtClean="0"/>
              <a:t>defined in the ASP.NET MVC project’s assembly</a:t>
            </a:r>
          </a:p>
          <a:p>
            <a:pPr lvl="1"/>
            <a:r>
              <a:rPr lang="en-US" dirty="0" smtClean="0"/>
              <a:t>derived from </a:t>
            </a:r>
            <a:r>
              <a:rPr lang="en-US" b="1" dirty="0" err="1" smtClean="0"/>
              <a:t>System.Web.Mvc.Controller</a:t>
            </a:r>
            <a:endParaRPr lang="en-US" dirty="0"/>
          </a:p>
          <a:p>
            <a:pPr lvl="1"/>
            <a:r>
              <a:rPr lang="en-US" dirty="0" smtClean="0"/>
              <a:t>named </a:t>
            </a:r>
            <a:r>
              <a:rPr lang="en-US" i="1" dirty="0" err="1" smtClean="0"/>
              <a:t>name</a:t>
            </a:r>
            <a:r>
              <a:rPr lang="en-US" b="1" dirty="0" err="1" smtClean="0"/>
              <a:t>Controller</a:t>
            </a:r>
            <a:r>
              <a:rPr lang="en-US" dirty="0" smtClean="0"/>
              <a:t>. Namespace is not considerable part of controller’s class name.</a:t>
            </a:r>
          </a:p>
          <a:p>
            <a:r>
              <a:rPr lang="en-US" dirty="0" smtClean="0"/>
              <a:t>Public method of a controller called </a:t>
            </a:r>
            <a:r>
              <a:rPr lang="en-US" i="1" dirty="0" smtClean="0"/>
              <a:t>action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0330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Routing</a:t>
            </a:r>
            <a:r>
              <a:rPr lang="en-US" dirty="0" smtClean="0"/>
              <a:t> defines how to translate (map) relative URI used in a Web application to an action (call to a </a:t>
            </a:r>
            <a:r>
              <a:rPr lang="en-US" dirty="0"/>
              <a:t>method </a:t>
            </a:r>
            <a:r>
              <a:rPr lang="en-US" dirty="0" smtClean="0"/>
              <a:t>of a controller).</a:t>
            </a:r>
          </a:p>
          <a:p>
            <a:r>
              <a:rPr lang="en-US" dirty="0" smtClean="0"/>
              <a:t>Routing scheme for a Web application defined by the </a:t>
            </a:r>
            <a:r>
              <a:rPr lang="en-US" b="1" dirty="0" err="1" smtClean="0"/>
              <a:t>System.Web.Routing.RouteTable</a:t>
            </a:r>
            <a:r>
              <a:rPr lang="en-US" dirty="0" smtClean="0"/>
              <a:t> singleton as a collection of named </a:t>
            </a:r>
            <a:r>
              <a:rPr lang="en-US" i="1" dirty="0" smtClean="0"/>
              <a:t>route definitions</a:t>
            </a:r>
            <a:r>
              <a:rPr lang="en-US" dirty="0" smtClean="0"/>
              <a:t> (</a:t>
            </a:r>
            <a:r>
              <a:rPr lang="en-US" b="1" dirty="0" err="1" smtClean="0"/>
              <a:t>System.Web.Routing.Route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Routing scheme should be initialized on launch of the Web application and should not be modified during application’s run.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4083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route defines:</a:t>
            </a:r>
          </a:p>
          <a:p>
            <a:r>
              <a:rPr lang="en-US" i="1" dirty="0" smtClean="0"/>
              <a:t>Pattern </a:t>
            </a:r>
            <a:r>
              <a:rPr lang="en-US" i="1" dirty="0"/>
              <a:t>of URI</a:t>
            </a:r>
            <a:r>
              <a:rPr lang="en-US" dirty="0"/>
              <a:t>s that belongs to this route. Pattern may contain special tagged part(s) which will be accessible by an action, named </a:t>
            </a:r>
            <a:r>
              <a:rPr lang="en-US" i="1" dirty="0"/>
              <a:t>route values</a:t>
            </a:r>
            <a:r>
              <a:rPr lang="en-US" dirty="0" smtClean="0"/>
              <a:t>.</a:t>
            </a:r>
          </a:p>
          <a:p>
            <a:r>
              <a:rPr lang="en-US" i="1" dirty="0"/>
              <a:t>Route handler</a:t>
            </a:r>
            <a:r>
              <a:rPr lang="en-US" dirty="0"/>
              <a:t> – implementation of </a:t>
            </a:r>
            <a:r>
              <a:rPr lang="en-US" b="1" dirty="0" err="1"/>
              <a:t>IRouteHandler</a:t>
            </a:r>
            <a:r>
              <a:rPr lang="en-US" dirty="0"/>
              <a:t> interface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Default values</a:t>
            </a:r>
            <a:r>
              <a:rPr lang="en-US" dirty="0" smtClean="0"/>
              <a:t> for unspecified route values, if applicable.</a:t>
            </a:r>
          </a:p>
          <a:p>
            <a:r>
              <a:rPr lang="en-US" i="1" dirty="0" smtClean="0"/>
              <a:t>Constraints</a:t>
            </a:r>
            <a:r>
              <a:rPr lang="en-US" dirty="0" smtClean="0"/>
              <a:t> (validation rules) for route values, if any. In case of failed validation for any route value, URI considered not matching the pattern (not belonging to the route).</a:t>
            </a:r>
          </a:p>
          <a:p>
            <a:r>
              <a:rPr lang="en-US" i="1" dirty="0"/>
              <a:t>Data tokens</a:t>
            </a:r>
            <a:r>
              <a:rPr lang="en-US" dirty="0"/>
              <a:t> – </a:t>
            </a:r>
            <a:r>
              <a:rPr lang="en-US" dirty="0" smtClean="0"/>
              <a:t>custom </a:t>
            </a:r>
            <a:r>
              <a:rPr lang="en-US" dirty="0"/>
              <a:t>values that are passed to the route handler, </a:t>
            </a:r>
            <a:r>
              <a:rPr lang="en-US" dirty="0" smtClean="0"/>
              <a:t>but, opposite to route values, are </a:t>
            </a:r>
            <a:r>
              <a:rPr lang="en-US" dirty="0"/>
              <a:t>not used to determine whether the route matches a specific URL pattern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921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typical route configuration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App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System.Web.Mvc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System.Web.Routing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internal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RouteConfig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RegisterRoutes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RouteCollection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routes)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routes.IgnoreRoute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"{resource}.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axd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/{*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pathInfo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routes.MapRoute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   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"Default"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    url: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"{controller}/{action}/{id}"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    defaults: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       controller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"Home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       action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"Index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       id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UrlParameter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.Optional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ru-RU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506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ASP.NET MVC route handling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 handler acts as a factory of default  </a:t>
            </a:r>
            <a:r>
              <a:rPr lang="en-US" b="1" dirty="0" err="1" smtClean="0"/>
              <a:t>IHttpHandler</a:t>
            </a:r>
            <a:r>
              <a:rPr lang="en-US" dirty="0"/>
              <a:t> </a:t>
            </a:r>
            <a:r>
              <a:rPr lang="en-US" dirty="0" smtClean="0"/>
              <a:t>implementations, returning new instance of </a:t>
            </a:r>
            <a:r>
              <a:rPr lang="en-US" b="1" dirty="0" err="1" smtClean="0"/>
              <a:t>MvcHandler</a:t>
            </a:r>
            <a:r>
              <a:rPr lang="en-US" dirty="0" smtClean="0"/>
              <a:t> class on </a:t>
            </a:r>
            <a:r>
              <a:rPr lang="en-US" b="1" dirty="0" err="1" smtClean="0"/>
              <a:t>IRouteHandler.GetHttpHandler</a:t>
            </a:r>
            <a:r>
              <a:rPr lang="en-US" b="1" dirty="0" smtClean="0"/>
              <a:t>()</a:t>
            </a:r>
            <a:r>
              <a:rPr lang="en-US" dirty="0" smtClean="0"/>
              <a:t> call.</a:t>
            </a:r>
          </a:p>
          <a:p>
            <a:r>
              <a:rPr lang="en-US" dirty="0" smtClean="0"/>
              <a:t>ASP.NET requests </a:t>
            </a:r>
            <a:r>
              <a:rPr lang="en-US" b="1" dirty="0" err="1" smtClean="0"/>
              <a:t>IHttpHandler</a:t>
            </a:r>
            <a:r>
              <a:rPr lang="en-US" dirty="0" smtClean="0"/>
              <a:t> implementation from matching route and invokes </a:t>
            </a:r>
            <a:r>
              <a:rPr lang="en-US" b="1" dirty="0" err="1" smtClean="0"/>
              <a:t>IHttpHandler.ProcessRequest</a:t>
            </a:r>
            <a:r>
              <a:rPr lang="en-US" b="1" dirty="0" smtClean="0"/>
              <a:t>(</a:t>
            </a:r>
            <a:r>
              <a:rPr lang="en-US" b="1" dirty="0" err="1" smtClean="0"/>
              <a:t>RequestContext</a:t>
            </a:r>
            <a:r>
              <a:rPr lang="en-US" b="1" dirty="0" smtClean="0"/>
              <a:t>)</a:t>
            </a:r>
            <a:r>
              <a:rPr lang="en-US" dirty="0" smtClean="0"/>
              <a:t> method.</a:t>
            </a:r>
            <a:endParaRPr lang="en-US" b="1" dirty="0" smtClean="0"/>
          </a:p>
          <a:p>
            <a:r>
              <a:rPr lang="en-US" b="1" dirty="0" err="1" smtClean="0"/>
              <a:t>MvcHandler.ProcessRequest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Extracts route value named “controller” from </a:t>
            </a:r>
            <a:r>
              <a:rPr lang="en-US" b="1" dirty="0" err="1" smtClean="0"/>
              <a:t>RequestContext.RouteData</a:t>
            </a:r>
            <a:r>
              <a:rPr lang="en-US" dirty="0" smtClean="0"/>
              <a:t> collection.</a:t>
            </a:r>
          </a:p>
          <a:p>
            <a:pPr lvl="1"/>
            <a:r>
              <a:rPr lang="en-US" dirty="0" smtClean="0"/>
              <a:t>Creates controller instance through </a:t>
            </a:r>
            <a:r>
              <a:rPr lang="en-US" b="1" dirty="0" err="1" smtClean="0"/>
              <a:t>IControllerFactory</a:t>
            </a:r>
            <a:r>
              <a:rPr lang="en-US" dirty="0"/>
              <a:t> </a:t>
            </a:r>
            <a:r>
              <a:rPr lang="en-US" dirty="0" smtClean="0"/>
              <a:t>implementation obtained through </a:t>
            </a:r>
            <a:r>
              <a:rPr lang="en-US" b="1" dirty="0" err="1" smtClean="0"/>
              <a:t>ControllerBuilder</a:t>
            </a:r>
            <a:r>
              <a:rPr lang="en-US" dirty="0" smtClean="0"/>
              <a:t> singleton.</a:t>
            </a:r>
          </a:p>
          <a:p>
            <a:pPr lvl="1"/>
            <a:r>
              <a:rPr lang="en-US" dirty="0" smtClean="0"/>
              <a:t>Invokes </a:t>
            </a:r>
            <a:r>
              <a:rPr lang="en-US" b="1" dirty="0" err="1" smtClean="0"/>
              <a:t>IController.Execute</a:t>
            </a:r>
            <a:r>
              <a:rPr lang="en-US" b="1" dirty="0" smtClean="0"/>
              <a:t>(</a:t>
            </a:r>
            <a:r>
              <a:rPr lang="en-US" b="1" dirty="0" err="1" smtClean="0"/>
              <a:t>RequestContext</a:t>
            </a:r>
            <a:r>
              <a:rPr lang="en-US" b="1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on created instance of the controller.</a:t>
            </a:r>
            <a:endParaRPr lang="en-US" dirty="0"/>
          </a:p>
          <a:p>
            <a:pPr lvl="1"/>
            <a:r>
              <a:rPr lang="en-US" dirty="0" smtClean="0"/>
              <a:t>Disposes instance of the controller.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46449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MVC: 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Invocation of an action, parameters validation and passing is responsibility of a controller. Implementation of </a:t>
            </a:r>
            <a:r>
              <a:rPr lang="en-US" b="1" dirty="0" err="1" smtClean="0"/>
              <a:t>IController.Execute</a:t>
            </a:r>
            <a:r>
              <a:rPr lang="en-US" b="1" dirty="0" smtClean="0"/>
              <a:t>(</a:t>
            </a:r>
            <a:r>
              <a:rPr lang="en-US" b="1" dirty="0" err="1" smtClean="0"/>
              <a:t>RequestContext</a:t>
            </a:r>
            <a:r>
              <a:rPr lang="en-US" b="1" dirty="0" smtClean="0"/>
              <a:t>)</a:t>
            </a:r>
            <a:r>
              <a:rPr lang="en-US" dirty="0"/>
              <a:t> </a:t>
            </a:r>
            <a:r>
              <a:rPr lang="en-US" dirty="0" smtClean="0"/>
              <a:t>defines how exactly such invocation will be made.</a:t>
            </a:r>
          </a:p>
          <a:p>
            <a:r>
              <a:rPr lang="en-US" dirty="0" smtClean="0"/>
              <a:t>Default </a:t>
            </a:r>
            <a:r>
              <a:rPr lang="en-US" dirty="0"/>
              <a:t>implementation (</a:t>
            </a:r>
            <a:r>
              <a:rPr lang="en-US" b="1" dirty="0" err="1" smtClean="0"/>
              <a:t>System.Web.Mvc.Controller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Extracts route value named “action” from </a:t>
            </a:r>
            <a:r>
              <a:rPr lang="en-US" b="1" dirty="0" err="1" smtClean="0"/>
              <a:t>RequestContext.RouteData</a:t>
            </a:r>
            <a:r>
              <a:rPr lang="en-US" dirty="0" smtClean="0"/>
              <a:t> collection and </a:t>
            </a:r>
            <a:r>
              <a:rPr lang="en-US" dirty="0" smtClean="0"/>
              <a:t>searches itself (leaf child) </a:t>
            </a:r>
            <a:r>
              <a:rPr lang="en-US" dirty="0" smtClean="0"/>
              <a:t>for public instance method with name matching the value</a:t>
            </a:r>
          </a:p>
          <a:p>
            <a:pPr lvl="1"/>
            <a:r>
              <a:rPr lang="en-US" dirty="0" smtClean="0"/>
              <a:t>Determines which parameters the method requires and initializes parameters by values obtained via </a:t>
            </a:r>
            <a:r>
              <a:rPr lang="en-US" i="1" dirty="0" smtClean="0"/>
              <a:t>value provider</a:t>
            </a:r>
            <a:r>
              <a:rPr lang="en-US" dirty="0" smtClean="0"/>
              <a:t> (performs parameter bindings)</a:t>
            </a:r>
          </a:p>
          <a:p>
            <a:pPr lvl="1"/>
            <a:r>
              <a:rPr lang="en-US" dirty="0" smtClean="0"/>
              <a:t>Invokes the method and obtains return value</a:t>
            </a:r>
          </a:p>
          <a:p>
            <a:pPr lvl="1"/>
            <a:r>
              <a:rPr lang="en-US" dirty="0" smtClean="0"/>
              <a:t>Builds response according to type of the return value.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0999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App.Controllers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System.Web.Mvc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HomeController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Controller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Index(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id)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"Route Value id =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+ id;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ru-RU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273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</a:t>
            </a:r>
            <a:r>
              <a:rPr lang="en-US" dirty="0" smtClean="0"/>
              <a:t>result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8137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most consistent way for action to send response to the requestor is return instance of </a:t>
            </a:r>
            <a:r>
              <a:rPr lang="en-US" dirty="0" err="1" smtClean="0"/>
              <a:t>subclassed</a:t>
            </a:r>
            <a:r>
              <a:rPr lang="en-US" dirty="0" smtClean="0"/>
              <a:t> </a:t>
            </a:r>
            <a:r>
              <a:rPr lang="en-US" b="1" dirty="0" err="1" smtClean="0"/>
              <a:t>Syste</a:t>
            </a:r>
            <a:r>
              <a:rPr lang="en-US" b="1" dirty="0" err="1" smtClean="0"/>
              <a:t>m.Web.Mvc.ActionResult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Types </a:t>
            </a:r>
            <a:r>
              <a:rPr lang="en-US" dirty="0"/>
              <a:t>of action results </a:t>
            </a:r>
            <a:r>
              <a:rPr lang="en-US" dirty="0" smtClean="0"/>
              <a:t>provided by ASP.NET MVC include:</a:t>
            </a:r>
          </a:p>
          <a:p>
            <a:pPr lvl="1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51751" y="2050742"/>
            <a:ext cx="31842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EmptyResult</a:t>
            </a:r>
            <a:endParaRPr lang="en-US" dirty="0"/>
          </a:p>
          <a:p>
            <a:r>
              <a:rPr lang="en-US" dirty="0" err="1"/>
              <a:t>ContentResult</a:t>
            </a:r>
            <a:endParaRPr lang="en-US" dirty="0"/>
          </a:p>
          <a:p>
            <a:r>
              <a:rPr lang="en-US" dirty="0" err="1"/>
              <a:t>JavaScriptResult</a:t>
            </a:r>
            <a:endParaRPr lang="en-US" dirty="0"/>
          </a:p>
          <a:p>
            <a:r>
              <a:rPr lang="en-US" dirty="0" err="1"/>
              <a:t>JsonResult</a:t>
            </a:r>
            <a:endParaRPr lang="en-US" dirty="0"/>
          </a:p>
          <a:p>
            <a:r>
              <a:rPr lang="en-US" dirty="0" err="1" smtClean="0"/>
              <a:t>FileResult</a:t>
            </a:r>
            <a:endParaRPr lang="en-US" dirty="0"/>
          </a:p>
          <a:p>
            <a:pPr lvl="1" indent="0"/>
            <a:r>
              <a:rPr lang="en-US" dirty="0" err="1"/>
              <a:t>FilePathResult</a:t>
            </a:r>
            <a:endParaRPr lang="en-US" dirty="0"/>
          </a:p>
          <a:p>
            <a:pPr lvl="1" indent="0"/>
            <a:r>
              <a:rPr lang="en-US" dirty="0" err="1"/>
              <a:t>FileContentResult</a:t>
            </a:r>
            <a:endParaRPr lang="en-US" dirty="0"/>
          </a:p>
          <a:p>
            <a:pPr lvl="1" indent="0"/>
            <a:r>
              <a:rPr lang="en-US" dirty="0" err="1" smtClean="0"/>
              <a:t>FileStreamResult</a:t>
            </a:r>
            <a:endParaRPr lang="en-US" dirty="0" smtClean="0"/>
          </a:p>
          <a:p>
            <a:pPr lvl="1" indent="0"/>
            <a:endParaRPr lang="en-US" dirty="0"/>
          </a:p>
          <a:p>
            <a:r>
              <a:rPr lang="en-US" dirty="0" err="1"/>
              <a:t>HttpStatusCodeResult</a:t>
            </a:r>
            <a:endParaRPr lang="en-US" dirty="0"/>
          </a:p>
          <a:p>
            <a:pPr lvl="1" indent="0"/>
            <a:r>
              <a:rPr lang="en-US" dirty="0" err="1" smtClean="0"/>
              <a:t>HttpNotFoundResult</a:t>
            </a:r>
            <a:endParaRPr lang="en-US" dirty="0" smtClean="0"/>
          </a:p>
          <a:p>
            <a:pPr lvl="1" indent="0"/>
            <a:r>
              <a:rPr lang="en-US" dirty="0" err="1" smtClean="0"/>
              <a:t>HttpNotAuthorizedResult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29452" y="2068498"/>
            <a:ext cx="2557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RedirectResult</a:t>
            </a:r>
            <a:endParaRPr lang="en-US" dirty="0"/>
          </a:p>
          <a:p>
            <a:r>
              <a:rPr lang="en-US" dirty="0" err="1" smtClean="0"/>
              <a:t>RedirectToRouteResult</a:t>
            </a:r>
            <a:endParaRPr lang="en-US" dirty="0" smtClean="0"/>
          </a:p>
          <a:p>
            <a:endParaRPr lang="ru-RU" dirty="0"/>
          </a:p>
          <a:p>
            <a:r>
              <a:rPr lang="en-US" dirty="0" err="1" smtClean="0"/>
              <a:t>ViewResult</a:t>
            </a:r>
            <a:endParaRPr lang="en-US" dirty="0" smtClean="0"/>
          </a:p>
          <a:p>
            <a:r>
              <a:rPr lang="en-US" dirty="0" err="1" smtClean="0"/>
              <a:t>PartialViewResult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9176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result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Returning a view is the most used action behavior</a:t>
            </a:r>
          </a:p>
          <a:p>
            <a:r>
              <a:rPr lang="en-US" dirty="0" smtClean="0"/>
              <a:t>Controller’s </a:t>
            </a:r>
            <a:r>
              <a:rPr lang="en-US" b="1" dirty="0" smtClean="0"/>
              <a:t>View</a:t>
            </a:r>
            <a:r>
              <a:rPr lang="en-US" dirty="0" smtClean="0"/>
              <a:t> and </a:t>
            </a:r>
            <a:r>
              <a:rPr lang="en-US" b="1" dirty="0" err="1" smtClean="0"/>
              <a:t>PartialView</a:t>
            </a:r>
            <a:r>
              <a:rPr lang="en-US" dirty="0" smtClean="0"/>
              <a:t> methods are helpers for building a </a:t>
            </a:r>
            <a:r>
              <a:rPr lang="en-US" dirty="0" err="1" smtClean="0"/>
              <a:t>ViewResult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App.Controllers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System.Web.Mvc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HomeController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Controller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ActionResult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Index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View();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151664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ASP.NET-based Web application</a:t>
            </a:r>
          </a:p>
          <a:p>
            <a:r>
              <a:rPr lang="en-US" dirty="0" smtClean="0"/>
              <a:t>HTTP Module</a:t>
            </a:r>
          </a:p>
          <a:p>
            <a:r>
              <a:rPr lang="en-US" dirty="0" smtClean="0"/>
              <a:t>HTTP Handler</a:t>
            </a:r>
          </a:p>
          <a:p>
            <a:r>
              <a:rPr lang="en-US" dirty="0" smtClean="0"/>
              <a:t>Controller</a:t>
            </a:r>
            <a:endParaRPr lang="en-US" dirty="0" smtClean="0"/>
          </a:p>
          <a:p>
            <a:r>
              <a:rPr lang="en-US" dirty="0" smtClean="0"/>
              <a:t>Routing</a:t>
            </a:r>
            <a:endParaRPr lang="ru-RU" dirty="0" smtClean="0"/>
          </a:p>
          <a:p>
            <a:r>
              <a:rPr lang="en-US" dirty="0" smtClean="0"/>
              <a:t>Actions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9666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passed to an 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Parameter set of an action called </a:t>
            </a:r>
            <a:r>
              <a:rPr lang="en-US" i="1" dirty="0" smtClean="0"/>
              <a:t>action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 of building an instance of an action model called </a:t>
            </a:r>
            <a:r>
              <a:rPr lang="en-US" i="1" dirty="0" smtClean="0"/>
              <a:t>model binding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Result of model binding available to action via </a:t>
            </a:r>
            <a:r>
              <a:rPr lang="en-US" b="1" dirty="0" err="1" smtClean="0"/>
              <a:t>ModelState</a:t>
            </a:r>
            <a:r>
              <a:rPr lang="en-US" dirty="0" smtClean="0"/>
              <a:t> property of the action’s controller.</a:t>
            </a:r>
            <a:endParaRPr lang="en-US" b="1" dirty="0" smtClean="0"/>
          </a:p>
          <a:p>
            <a:r>
              <a:rPr lang="en-US" dirty="0" smtClean="0"/>
              <a:t>ASP.NET MVC provides default implementation of </a:t>
            </a:r>
            <a:r>
              <a:rPr lang="en-US" i="1" dirty="0" smtClean="0"/>
              <a:t>model binder</a:t>
            </a:r>
            <a:r>
              <a:rPr lang="ru-RU" dirty="0" smtClean="0"/>
              <a:t>, </a:t>
            </a:r>
            <a:r>
              <a:rPr lang="en-US" dirty="0" smtClean="0"/>
              <a:t>however, the implementation supports only culture-neutral conversions and lacks currency, date and time support in NLS-enabled applications.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182103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passed to an 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App.Controllers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System.Web.Mvc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Models;</a:t>
            </a:r>
          </a:p>
          <a:p>
            <a:pPr marL="0" lv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TeapotController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Controller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lv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HttpGet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Boil(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TeapotModel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(id));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HttpPost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Boil(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TeapotModel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teapot)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ModelState.IsValid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View(teapot);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teapot.Boil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ex)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ModelState.AddModelError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 ex);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View(teapot);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    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RedirectToAction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“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FillCup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{id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model.Id.ToString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()});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…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3122" y="1007613"/>
            <a:ext cx="3897298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 Pattern</a:t>
            </a:r>
          </a:p>
          <a:p>
            <a:pPr algn="ctr"/>
            <a:r>
              <a:rPr lang="en-US" dirty="0" smtClean="0"/>
              <a:t>{controller}/{action}/{id}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3122" y="1967881"/>
            <a:ext cx="3897298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</a:p>
          <a:p>
            <a:pPr algn="ctr"/>
            <a:r>
              <a:rPr lang="en-US" dirty="0" smtClean="0"/>
              <a:t>GET http://localhost/app/teapot/boil/3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22237" y="2198702"/>
            <a:ext cx="727970" cy="39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697114" y="1967881"/>
            <a:ext cx="1312415" cy="23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Elbow Connector 15"/>
          <p:cNvCxnSpPr>
            <a:stCxn id="11" idx="2"/>
            <a:endCxn id="12" idx="2"/>
          </p:cNvCxnSpPr>
          <p:nvPr/>
        </p:nvCxnSpPr>
        <p:spPr>
          <a:xfrm rot="5400000" flipH="1">
            <a:off x="4670025" y="-118000"/>
            <a:ext cx="399494" cy="5032900"/>
          </a:xfrm>
          <a:prstGeom prst="bentConnector3">
            <a:avLst>
              <a:gd name="adj1" fmla="val -5722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50206" y="2198702"/>
            <a:ext cx="448323" cy="39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Elbow Connector 17"/>
          <p:cNvCxnSpPr>
            <a:stCxn id="17" idx="2"/>
            <a:endCxn id="20" idx="2"/>
          </p:cNvCxnSpPr>
          <p:nvPr/>
        </p:nvCxnSpPr>
        <p:spPr>
          <a:xfrm rot="5400000">
            <a:off x="5331688" y="-11931"/>
            <a:ext cx="32553" cy="5252808"/>
          </a:xfrm>
          <a:prstGeom prst="bentConnector3">
            <a:avLst>
              <a:gd name="adj1" fmla="val 80223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04610" y="2399928"/>
            <a:ext cx="433899" cy="23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8198530" y="2198701"/>
            <a:ext cx="199746" cy="39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Elbow Connector 23"/>
          <p:cNvCxnSpPr>
            <a:stCxn id="23" idx="2"/>
            <a:endCxn id="25" idx="2"/>
          </p:cNvCxnSpPr>
          <p:nvPr/>
        </p:nvCxnSpPr>
        <p:spPr>
          <a:xfrm rot="5400000">
            <a:off x="5727754" y="76377"/>
            <a:ext cx="48831" cy="5092469"/>
          </a:xfrm>
          <a:prstGeom prst="bentConnector3">
            <a:avLst>
              <a:gd name="adj1" fmla="val 56814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38509" y="2416205"/>
            <a:ext cx="534850" cy="23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/>
          <p:cNvSpPr/>
          <p:nvPr/>
        </p:nvSpPr>
        <p:spPr>
          <a:xfrm>
            <a:off x="4634144" y="2206839"/>
            <a:ext cx="426128" cy="39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Elbow Connector 36"/>
          <p:cNvCxnSpPr>
            <a:stCxn id="36" idx="2"/>
            <a:endCxn id="38" idx="2"/>
          </p:cNvCxnSpPr>
          <p:nvPr/>
        </p:nvCxnSpPr>
        <p:spPr>
          <a:xfrm rot="5400000" flipH="1">
            <a:off x="3076483" y="835610"/>
            <a:ext cx="92475" cy="3448975"/>
          </a:xfrm>
          <a:prstGeom prst="bentConnector3">
            <a:avLst>
              <a:gd name="adj1" fmla="val -24720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94299" y="2283037"/>
            <a:ext cx="807868" cy="23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8432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1" grpId="1" animBg="1"/>
      <p:bldP spid="12" grpId="0" animBg="1"/>
      <p:bldP spid="12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25" grpId="0" animBg="1"/>
      <p:bldP spid="25" grpId="1" animBg="1"/>
      <p:bldP spid="36" grpId="0" animBg="1"/>
      <p:bldP spid="36" grpId="1" animBg="1"/>
      <p:bldP spid="38" grpId="0" animBg="1"/>
      <p:bldP spid="3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30000" dirty="0" smtClean="0">
                <a:latin typeface="Blackadder ITC" panose="04020505051007020D02" pitchFamily="82" charset="0"/>
              </a:rPr>
              <a:t>?</a:t>
            </a:r>
            <a:r>
              <a:rPr lang="en-US" sz="30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?</a:t>
            </a:r>
            <a:r>
              <a:rPr lang="en-US" sz="30000" dirty="0" smtClean="0">
                <a:latin typeface="Arial Rounded MT Bold" panose="020F0704030504030204" pitchFamily="34" charset="0"/>
              </a:rPr>
              <a:t>?</a:t>
            </a:r>
            <a:endParaRPr lang="ru-RU" sz="30000" dirty="0"/>
          </a:p>
        </p:txBody>
      </p:sp>
    </p:spTree>
    <p:extLst>
      <p:ext uri="{BB962C8B-B14F-4D97-AF65-F5344CB8AC3E}">
        <p14:creationId xmlns:p14="http://schemas.microsoft.com/office/powerpoint/2010/main" val="7621009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application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 smtClean="0"/>
              <a:t>Web application</a:t>
            </a:r>
            <a:r>
              <a:rPr lang="en-US" dirty="0" smtClean="0"/>
              <a:t> (HTTP application)</a:t>
            </a:r>
            <a:r>
              <a:rPr lang="ru-RU" dirty="0" smtClean="0"/>
              <a:t> </a:t>
            </a:r>
            <a:r>
              <a:rPr lang="en-US" dirty="0" smtClean="0"/>
              <a:t>implemented as instantiable reference type (class), derived from </a:t>
            </a:r>
            <a:r>
              <a:rPr lang="en-US" b="1" dirty="0" err="1" smtClean="0"/>
              <a:t>System.Web.HttpApplication</a:t>
            </a:r>
            <a:r>
              <a:rPr lang="en-US" dirty="0" smtClean="0"/>
              <a:t> class (the default implementation).</a:t>
            </a:r>
          </a:p>
          <a:p>
            <a:r>
              <a:rPr lang="en-US" dirty="0" smtClean="0"/>
              <a:t>HTTP application source located in the file named “</a:t>
            </a:r>
            <a:r>
              <a:rPr lang="en-US" dirty="0" err="1" smtClean="0"/>
              <a:t>Global.asax</a:t>
            </a:r>
            <a:r>
              <a:rPr lang="en-US" dirty="0" smtClean="0"/>
              <a:t>” at the root folder of ASP.NET project.</a:t>
            </a:r>
          </a:p>
          <a:p>
            <a:r>
              <a:rPr lang="en-US" b="1" dirty="0" err="1" smtClean="0"/>
              <a:t>HttpApplication</a:t>
            </a:r>
            <a:r>
              <a:rPr lang="en-US" dirty="0" smtClean="0"/>
              <a:t> class:</a:t>
            </a:r>
          </a:p>
          <a:p>
            <a:pPr lvl="1"/>
            <a:r>
              <a:rPr lang="en-US" dirty="0" smtClean="0"/>
              <a:t>Fully implements request processing pipeline for an HTTP application;</a:t>
            </a:r>
          </a:p>
          <a:p>
            <a:pPr lvl="1"/>
            <a:r>
              <a:rPr lang="en-US" dirty="0" smtClean="0"/>
              <a:t>Tracks application configuration, located in the file named “</a:t>
            </a:r>
            <a:r>
              <a:rPr lang="en-US" dirty="0" err="1" smtClean="0"/>
              <a:t>Web.config</a:t>
            </a:r>
            <a:r>
              <a:rPr lang="en-US" dirty="0" smtClean="0"/>
              <a:t>” at the root folder of ASP.NET project;</a:t>
            </a:r>
          </a:p>
          <a:p>
            <a:pPr lvl="1"/>
            <a:r>
              <a:rPr lang="en-US" dirty="0" smtClean="0"/>
              <a:t>Manages pluggable extensions – modules and handlers.</a:t>
            </a:r>
          </a:p>
        </p:txBody>
      </p:sp>
    </p:spTree>
    <p:extLst>
      <p:ext uri="{BB962C8B-B14F-4D97-AF65-F5344CB8AC3E}">
        <p14:creationId xmlns:p14="http://schemas.microsoft.com/office/powerpoint/2010/main" val="14811765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Instantiable type implementing </a:t>
            </a:r>
            <a:r>
              <a:rPr lang="en-US" b="1" dirty="0" err="1" smtClean="0"/>
              <a:t>System.Web.IHttpModule</a:t>
            </a:r>
            <a:endParaRPr lang="en-US" dirty="0" smtClean="0"/>
          </a:p>
          <a:p>
            <a:r>
              <a:rPr lang="en-US" dirty="0" smtClean="0"/>
              <a:t>Listening to events of the HTTP application, in which the module runs</a:t>
            </a:r>
          </a:p>
          <a:p>
            <a:r>
              <a:rPr lang="en-US" dirty="0" smtClean="0"/>
              <a:t>Can alter behavior of request processing pipeline</a:t>
            </a:r>
          </a:p>
          <a:p>
            <a:r>
              <a:rPr lang="en-US" dirty="0" smtClean="0"/>
              <a:t>Can raise custom events which can be handled by the HTTP application</a:t>
            </a:r>
          </a:p>
          <a:p>
            <a:r>
              <a:rPr lang="en-US" dirty="0" smtClean="0"/>
              <a:t>Application HTTP modules are managed by </a:t>
            </a:r>
            <a:r>
              <a:rPr lang="en-US" b="1" dirty="0" smtClean="0"/>
              <a:t>configuration/</a:t>
            </a:r>
            <a:r>
              <a:rPr lang="en-US" b="1" dirty="0" err="1" smtClean="0"/>
              <a:t>system.webServer</a:t>
            </a:r>
            <a:r>
              <a:rPr lang="en-US" b="1" dirty="0" smtClean="0"/>
              <a:t>/modules</a:t>
            </a:r>
            <a:r>
              <a:rPr lang="en-US" dirty="0" smtClean="0"/>
              <a:t> section in the “</a:t>
            </a:r>
            <a:r>
              <a:rPr lang="en-US" dirty="0" err="1" smtClean="0"/>
              <a:t>Web.config</a:t>
            </a:r>
            <a:r>
              <a:rPr lang="en-US" dirty="0" smtClean="0"/>
              <a:t>” file.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4400" y="4199138"/>
            <a:ext cx="8488800" cy="1305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system.webServer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validation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validateIntegratedModeConfiguration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modules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&lt;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Session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System.Web.SessionState.SessionStateModule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&lt;/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modules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system.webServer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64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handler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Instantiable type implementing </a:t>
            </a:r>
            <a:r>
              <a:rPr lang="en-US" b="1" dirty="0" err="1" smtClean="0"/>
              <a:t>System.Web.IHttpHandler</a:t>
            </a:r>
            <a:r>
              <a:rPr lang="en-US" dirty="0" smtClean="0"/>
              <a:t> interface.</a:t>
            </a:r>
          </a:p>
          <a:p>
            <a:r>
              <a:rPr lang="en-US" dirty="0" smtClean="0"/>
              <a:t>Serves for processing endpoint requests to HTTP application (generate response for specific URI).</a:t>
            </a:r>
          </a:p>
          <a:p>
            <a:r>
              <a:rPr lang="en-US" dirty="0" smtClean="0"/>
              <a:t>Can’t modify request processing pipeline.</a:t>
            </a:r>
          </a:p>
        </p:txBody>
      </p:sp>
    </p:spTree>
    <p:extLst>
      <p:ext uri="{BB962C8B-B14F-4D97-AF65-F5344CB8AC3E}">
        <p14:creationId xmlns:p14="http://schemas.microsoft.com/office/powerpoint/2010/main" val="7010040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Used to customize startup</a:t>
            </a:r>
            <a:r>
              <a:rPr lang="ru-RU" dirty="0" smtClean="0"/>
              <a:t>, </a:t>
            </a:r>
            <a:r>
              <a:rPr lang="en-US" dirty="0" smtClean="0"/>
              <a:t>shutdown, and request processing actions in the </a:t>
            </a:r>
            <a:r>
              <a:rPr lang="en-US" dirty="0" smtClean="0"/>
              <a:t>HTTP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If there are changes made in the </a:t>
            </a:r>
            <a:r>
              <a:rPr lang="en-US" b="1" dirty="0" err="1" smtClean="0"/>
              <a:t>Global.asax</a:t>
            </a:r>
            <a:r>
              <a:rPr lang="en-US" dirty="0" smtClean="0"/>
              <a:t> or its dependent file(s), ASP.NET detects this case and restarts the </a:t>
            </a:r>
            <a:r>
              <a:rPr lang="en-US" dirty="0" smtClean="0"/>
              <a:t>HTTP </a:t>
            </a:r>
            <a:r>
              <a:rPr lang="en-US" dirty="0" smtClean="0"/>
              <a:t>application (including reboot of the application domain).</a:t>
            </a:r>
          </a:p>
          <a:p>
            <a:r>
              <a:rPr lang="en-US" dirty="0" smtClean="0"/>
              <a:t>Typical contents: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b="1" dirty="0" err="1" smtClean="0"/>
              <a:t>Global.asax.cs</a:t>
            </a:r>
            <a:r>
              <a:rPr lang="en-US" dirty="0" smtClean="0"/>
              <a:t> is the </a:t>
            </a:r>
            <a:r>
              <a:rPr lang="en-US" i="1" dirty="0" smtClean="0"/>
              <a:t>code-behind file</a:t>
            </a:r>
            <a:r>
              <a:rPr lang="en-US" dirty="0" smtClean="0"/>
              <a:t> (if </a:t>
            </a:r>
            <a:r>
              <a:rPr lang="en-US" b="1" dirty="0" smtClean="0"/>
              <a:t>C#</a:t>
            </a:r>
            <a:r>
              <a:rPr lang="en-US" dirty="0" smtClean="0"/>
              <a:t> is chosen as project language, see “Language” attribute)</a:t>
            </a:r>
          </a:p>
          <a:p>
            <a:r>
              <a:rPr lang="en-US" b="1" dirty="0" err="1" smtClean="0"/>
              <a:t>App.MvcApplication</a:t>
            </a:r>
            <a:r>
              <a:rPr lang="en-US" dirty="0" smtClean="0"/>
              <a:t> is the qualified name of the class which will be used by ASP.NET framework to derive </a:t>
            </a:r>
            <a:r>
              <a:rPr lang="en-US" dirty="0" smtClean="0"/>
              <a:t>final implementation from</a:t>
            </a:r>
            <a:r>
              <a:rPr lang="en-US" dirty="0" smtClean="0"/>
              <a:t>. The class is defined in </a:t>
            </a:r>
            <a:r>
              <a:rPr lang="en-US" dirty="0" err="1" smtClean="0"/>
              <a:t>Global.asax.cs</a:t>
            </a:r>
            <a:r>
              <a:rPr lang="en-US" dirty="0" smtClean="0"/>
              <a:t> source file.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4400" y="3320250"/>
            <a:ext cx="8488800" cy="372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&lt;%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@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Application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Codebehind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Global.asax.cs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Inherits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="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App.MvcApplication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Language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="C#"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%&gt;</a:t>
            </a:r>
            <a:endParaRPr lang="ru-RU" sz="1100" dirty="0"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Global.asax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3082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events (</a:t>
            </a:r>
            <a:r>
              <a:rPr lang="en-US" dirty="0" err="1" smtClean="0"/>
              <a:t>Global.asax.cs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Each event of any module in </a:t>
            </a:r>
            <a:r>
              <a:rPr lang="en-US" dirty="0" smtClean="0"/>
              <a:t>a </a:t>
            </a:r>
            <a:r>
              <a:rPr lang="en-US" dirty="0" smtClean="0"/>
              <a:t>HTTP </a:t>
            </a:r>
            <a:r>
              <a:rPr lang="en-US" dirty="0" smtClean="0"/>
              <a:t>application </a:t>
            </a:r>
            <a:r>
              <a:rPr lang="en-US" dirty="0" smtClean="0"/>
              <a:t>may have optional </a:t>
            </a:r>
            <a:r>
              <a:rPr lang="en-US" dirty="0" smtClean="0"/>
              <a:t>handler with unified signature: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protected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modulename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_</a:t>
            </a:r>
            <a:r>
              <a:rPr lang="en-US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eventname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en-US" sz="1400" dirty="0" smtClean="0">
              <a:latin typeface="Lucida Console" panose="020B060904050402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/>
              <a:t>or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modulename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_</a:t>
            </a:r>
            <a:r>
              <a:rPr lang="en-US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eventname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object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sender,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System.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EventArgs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e)</a:t>
            </a:r>
            <a:endParaRPr lang="en-US" sz="1400" dirty="0" smtClean="0">
              <a:latin typeface="Lucida Console" panose="020B0609040504020204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however, 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sender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parameters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are formal and don’t have useful values in most cases.</a:t>
            </a:r>
            <a:endParaRPr lang="en-US" i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Event handlers are bound with events by name.</a:t>
            </a:r>
          </a:p>
        </p:txBody>
      </p:sp>
    </p:spTree>
    <p:extLst>
      <p:ext uri="{BB962C8B-B14F-4D97-AF65-F5344CB8AC3E}">
        <p14:creationId xmlns:p14="http://schemas.microsoft.com/office/powerpoint/2010/main" val="15991066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handling workflow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3689" y="1348347"/>
            <a:ext cx="3923101" cy="432957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Launch application</a:t>
            </a:r>
          </a:p>
          <a:p>
            <a:pPr marL="457200" lvl="1" indent="0">
              <a:buNone/>
            </a:pPr>
            <a:r>
              <a:rPr lang="en-US" sz="1400" dirty="0" err="1" smtClean="0"/>
              <a:t>Application_Start</a:t>
            </a:r>
            <a:endParaRPr lang="en-US" sz="1400" dirty="0" smtClean="0"/>
          </a:p>
          <a:p>
            <a:r>
              <a:rPr lang="en-US" sz="1600" dirty="0" smtClean="0"/>
              <a:t>Request</a:t>
            </a:r>
          </a:p>
          <a:p>
            <a:pPr marL="457200" lvl="1" indent="0">
              <a:buNone/>
            </a:pPr>
            <a:r>
              <a:rPr lang="en-US" sz="1400" dirty="0" err="1" smtClean="0"/>
              <a:t>Application_BeginRequest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err="1" smtClean="0"/>
              <a:t>Application_AuthenticateRequest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err="1" smtClean="0"/>
              <a:t>Application_AuthorizeRequest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err="1" smtClean="0"/>
              <a:t>Application_ResolveRequestCache</a:t>
            </a:r>
            <a:endParaRPr lang="en-US" sz="1600" dirty="0" smtClean="0"/>
          </a:p>
          <a:p>
            <a:r>
              <a:rPr lang="en-US" sz="1600" dirty="0" smtClean="0"/>
              <a:t>Start session (create per-client state)</a:t>
            </a:r>
            <a:endParaRPr lang="en-US" sz="1600" dirty="0"/>
          </a:p>
          <a:p>
            <a:pPr marL="457200" lvl="1" indent="0">
              <a:buNone/>
            </a:pPr>
            <a:r>
              <a:rPr lang="en-US" sz="1400" dirty="0" err="1" smtClean="0"/>
              <a:t>Session_Start</a:t>
            </a:r>
            <a:endParaRPr lang="en-US" sz="1400" dirty="0" smtClean="0"/>
          </a:p>
          <a:p>
            <a:r>
              <a:rPr lang="en-US" sz="1600" dirty="0" smtClean="0"/>
              <a:t>Process request</a:t>
            </a:r>
          </a:p>
          <a:p>
            <a:pPr marL="457200" lvl="1" indent="0">
              <a:buNone/>
            </a:pPr>
            <a:r>
              <a:rPr lang="en-US" sz="1400" dirty="0" err="1" smtClean="0"/>
              <a:t>Application_AcquireRequestState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err="1" smtClean="0"/>
              <a:t>Application_PreRequestHandlerExecute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err="1" smtClean="0"/>
              <a:t>Application_PostRequestHandlerExecute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err="1" smtClean="0"/>
              <a:t>Application_ReleaseRequestState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err="1" smtClean="0"/>
              <a:t>Application_UpdateRequestCache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err="1"/>
              <a:t>Application_EndRequest</a:t>
            </a:r>
            <a:endParaRPr lang="ru-RU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89754" y="1348347"/>
            <a:ext cx="4227674" cy="311712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Response</a:t>
            </a:r>
          </a:p>
          <a:p>
            <a:pPr marL="457200" lvl="1" indent="0">
              <a:buNone/>
            </a:pPr>
            <a:r>
              <a:rPr lang="en-US" sz="1400" dirty="0" err="1" smtClean="0"/>
              <a:t>Application_PreSendRequestHeaders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err="1" smtClean="0"/>
              <a:t>Application_PreSendRequestContent</a:t>
            </a:r>
            <a:endParaRPr lang="en-US" sz="1400" dirty="0" smtClean="0"/>
          </a:p>
          <a:p>
            <a:r>
              <a:rPr lang="en-US" sz="1600" dirty="0" smtClean="0"/>
              <a:t>End session (dispose per-client state)</a:t>
            </a:r>
          </a:p>
          <a:p>
            <a:pPr marL="457200" lvl="1" indent="0">
              <a:buNone/>
            </a:pPr>
            <a:r>
              <a:rPr lang="en-US" sz="1400" dirty="0" err="1" smtClean="0"/>
              <a:t>Session_End</a:t>
            </a:r>
            <a:endParaRPr lang="en-US" sz="1400" dirty="0" smtClean="0"/>
          </a:p>
          <a:p>
            <a:r>
              <a:rPr lang="en-US" sz="1600" dirty="0" smtClean="0"/>
              <a:t>Application shutdown</a:t>
            </a:r>
          </a:p>
          <a:p>
            <a:pPr marL="457200" lvl="1" indent="0">
              <a:buNone/>
            </a:pPr>
            <a:r>
              <a:rPr lang="en-US" sz="1400" dirty="0" err="1" smtClean="0"/>
              <a:t>Application_Disposed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err="1" smtClean="0"/>
              <a:t>Application_End</a:t>
            </a: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342900" indent="-285750"/>
            <a:r>
              <a:rPr lang="en-US" sz="1600" dirty="0" smtClean="0">
                <a:solidFill>
                  <a:srgbClr val="FF0000"/>
                </a:solidFill>
              </a:rPr>
              <a:t>Exception during request handling</a:t>
            </a:r>
          </a:p>
          <a:p>
            <a:pPr marL="457200" lvl="1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Application_Error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3" name="Elbow Connector 2"/>
          <p:cNvCxnSpPr>
            <a:stCxn id="5" idx="2"/>
            <a:endCxn id="6" idx="0"/>
          </p:cNvCxnSpPr>
          <p:nvPr/>
        </p:nvCxnSpPr>
        <p:spPr>
          <a:xfrm rot="5400000" flipH="1" flipV="1">
            <a:off x="2354626" y="1328960"/>
            <a:ext cx="4329577" cy="4368351"/>
          </a:xfrm>
          <a:prstGeom prst="bentConnector5">
            <a:avLst>
              <a:gd name="adj1" fmla="val -5280"/>
              <a:gd name="adj2" fmla="val 48257"/>
              <a:gd name="adj3" fmla="val 1052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816746" y="933945"/>
            <a:ext cx="3231471" cy="2863275"/>
            <a:chOff x="816746" y="933945"/>
            <a:chExt cx="3231471" cy="2863275"/>
          </a:xfrm>
        </p:grpSpPr>
        <p:sp>
          <p:nvSpPr>
            <p:cNvPr id="13" name="Rectangle 12"/>
            <p:cNvSpPr/>
            <p:nvPr/>
          </p:nvSpPr>
          <p:spPr>
            <a:xfrm>
              <a:off x="2636668" y="933945"/>
              <a:ext cx="1411549" cy="32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Module</a:t>
              </a: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746" y="1669000"/>
              <a:ext cx="1038687" cy="284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6746" y="3513135"/>
              <a:ext cx="852256" cy="284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Straight Arrow Connector 16"/>
            <p:cNvCxnSpPr>
              <a:stCxn id="13" idx="2"/>
              <a:endCxn id="14" idx="0"/>
            </p:cNvCxnSpPr>
            <p:nvPr/>
          </p:nvCxnSpPr>
          <p:spPr>
            <a:xfrm flipH="1">
              <a:off x="1336090" y="1263478"/>
              <a:ext cx="2006353" cy="4055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2"/>
              <a:endCxn id="15" idx="0"/>
            </p:cNvCxnSpPr>
            <p:nvPr/>
          </p:nvCxnSpPr>
          <p:spPr>
            <a:xfrm flipH="1">
              <a:off x="1242874" y="1263478"/>
              <a:ext cx="2099569" cy="2249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784413" y="1404880"/>
            <a:ext cx="4456589" cy="2954055"/>
            <a:chOff x="1784413" y="1404880"/>
            <a:chExt cx="4456589" cy="2954055"/>
          </a:xfrm>
        </p:grpSpPr>
        <p:sp>
          <p:nvSpPr>
            <p:cNvPr id="23" name="Rectangle 22"/>
            <p:cNvSpPr/>
            <p:nvPr/>
          </p:nvSpPr>
          <p:spPr>
            <a:xfrm>
              <a:off x="2636667" y="1404880"/>
              <a:ext cx="1411549" cy="32953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  <a:endParaRPr lang="ru-RU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84413" y="4074851"/>
              <a:ext cx="1846554" cy="28408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07475" y="2449294"/>
              <a:ext cx="433527" cy="2840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Straight Arrow Connector 25"/>
            <p:cNvCxnSpPr>
              <a:stCxn id="23" idx="2"/>
              <a:endCxn id="24" idx="0"/>
            </p:cNvCxnSpPr>
            <p:nvPr/>
          </p:nvCxnSpPr>
          <p:spPr>
            <a:xfrm flipH="1">
              <a:off x="2707690" y="1734413"/>
              <a:ext cx="634752" cy="2340438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2"/>
              <a:endCxn id="25" idx="0"/>
            </p:cNvCxnSpPr>
            <p:nvPr/>
          </p:nvCxnSpPr>
          <p:spPr>
            <a:xfrm>
              <a:off x="3342442" y="1734413"/>
              <a:ext cx="2681797" cy="714881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6722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handler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Provides default handling for all Web application events</a:t>
            </a:r>
          </a:p>
          <a:p>
            <a:r>
              <a:rPr lang="en-US" dirty="0" smtClean="0"/>
              <a:t>Usually </a:t>
            </a:r>
            <a:r>
              <a:rPr lang="en-US" dirty="0" smtClean="0"/>
              <a:t>only the </a:t>
            </a:r>
            <a:r>
              <a:rPr lang="en-US" b="1" dirty="0" err="1" smtClean="0"/>
              <a:t>Application_Start</a:t>
            </a:r>
            <a:r>
              <a:rPr lang="en-US" dirty="0" smtClean="0"/>
              <a:t> </a:t>
            </a:r>
            <a:r>
              <a:rPr lang="en-US" dirty="0" smtClean="0"/>
              <a:t>event is specially handled </a:t>
            </a:r>
            <a:r>
              <a:rPr lang="en-US" dirty="0" smtClean="0"/>
              <a:t>since application initialization process defines application profile which is typically specific for an application.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1680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S Theme">
  <a:themeElements>
    <a:clrScheme name="Exigen Color Palette">
      <a:dk1>
        <a:srgbClr val="474747"/>
      </a:dk1>
      <a:lt1>
        <a:srgbClr val="FFFFFF"/>
      </a:lt1>
      <a:dk2>
        <a:srgbClr val="474747"/>
      </a:dk2>
      <a:lt2>
        <a:srgbClr val="FFFFFF"/>
      </a:lt2>
      <a:accent1>
        <a:srgbClr val="0070C0"/>
      </a:accent1>
      <a:accent2>
        <a:srgbClr val="004F8A"/>
      </a:accent2>
      <a:accent3>
        <a:srgbClr val="1F9FFF"/>
      </a:accent3>
      <a:accent4>
        <a:srgbClr val="7FC9FF"/>
      </a:accent4>
      <a:accent5>
        <a:srgbClr val="BFE4FF"/>
      </a:accent5>
      <a:accent6>
        <a:srgbClr val="353535"/>
      </a:accent6>
      <a:hlink>
        <a:srgbClr val="40AF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35155</TotalTime>
  <Words>1391</Words>
  <Application>Microsoft Office PowerPoint</Application>
  <PresentationFormat>Letter Paper (8.5x11 in)</PresentationFormat>
  <Paragraphs>247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ExS Theme</vt:lpstr>
      <vt:lpstr>Introduction into ASP.NET MVC</vt:lpstr>
      <vt:lpstr>Overview</vt:lpstr>
      <vt:lpstr>ASP.NET Web application</vt:lpstr>
      <vt:lpstr>HTTP module</vt:lpstr>
      <vt:lpstr>HTTP handler</vt:lpstr>
      <vt:lpstr>Global.asax</vt:lpstr>
      <vt:lpstr>Application events (Global.asax.cs)</vt:lpstr>
      <vt:lpstr>Request handling workflow</vt:lpstr>
      <vt:lpstr>ASP.NET MVC handler</vt:lpstr>
      <vt:lpstr>Global.asax.cs example</vt:lpstr>
      <vt:lpstr>ASP.NET MVC: Controller</vt:lpstr>
      <vt:lpstr>Routing</vt:lpstr>
      <vt:lpstr>Route</vt:lpstr>
      <vt:lpstr>Example: typical route configuration</vt:lpstr>
      <vt:lpstr>Default ASP.NET MVC route handling</vt:lpstr>
      <vt:lpstr>ASP.NET MVC: Action</vt:lpstr>
      <vt:lpstr>Example</vt:lpstr>
      <vt:lpstr>Action result</vt:lpstr>
      <vt:lpstr>View result</vt:lpstr>
      <vt:lpstr>Arguments passed to an action</vt:lpstr>
      <vt:lpstr>Arguments passed to an action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JavaScript</dc:title>
  <dc:creator>Denise.Dunckley@returnonintelligence.com</dc:creator>
  <cp:lastModifiedBy>Alexey Manokhin</cp:lastModifiedBy>
  <cp:revision>1328</cp:revision>
  <cp:lastPrinted>2013-07-02T17:17:19Z</cp:lastPrinted>
  <dcterms:created xsi:type="dcterms:W3CDTF">2012-07-06T14:56:23Z</dcterms:created>
  <dcterms:modified xsi:type="dcterms:W3CDTF">2014-10-29T14:02:10Z</dcterms:modified>
</cp:coreProperties>
</file>