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4"/>
  </p:notesMasterIdLst>
  <p:sldIdLst>
    <p:sldId id="256" r:id="rId2"/>
    <p:sldId id="396" r:id="rId3"/>
    <p:sldId id="402" r:id="rId4"/>
    <p:sldId id="392" r:id="rId5"/>
    <p:sldId id="393" r:id="rId6"/>
    <p:sldId id="403" r:id="rId7"/>
    <p:sldId id="404" r:id="rId8"/>
    <p:sldId id="405" r:id="rId9"/>
    <p:sldId id="406" r:id="rId10"/>
    <p:sldId id="407" r:id="rId11"/>
    <p:sldId id="408" r:id="rId12"/>
    <p:sldId id="409" r:id="rId13"/>
  </p:sldIdLst>
  <p:sldSz cx="9144000" cy="6858000" type="letter"/>
  <p:notesSz cx="6858000" cy="9144000"/>
  <p:defaultTextStyle>
    <a:defPPr>
      <a:defRPr lang="ru-RU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14">
          <p15:clr>
            <a:srgbClr val="A4A3A4"/>
          </p15:clr>
        </p15:guide>
        <p15:guide id="2" pos="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085C8"/>
    <a:srgbClr val="428BD0"/>
    <a:srgbClr val="5D5B14"/>
    <a:srgbClr val="868400"/>
    <a:srgbClr val="FF435E"/>
    <a:srgbClr val="FF92AC"/>
    <a:srgbClr val="0000F7"/>
    <a:srgbClr val="FD0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85" autoAdjust="0"/>
    <p:restoredTop sz="87376" autoAdjust="0"/>
  </p:normalViewPr>
  <p:slideViewPr>
    <p:cSldViewPr snapToGrid="0">
      <p:cViewPr varScale="1">
        <p:scale>
          <a:sx n="107" d="100"/>
          <a:sy n="107" d="100"/>
        </p:scale>
        <p:origin x="-2256" y="-78"/>
      </p:cViewPr>
      <p:guideLst>
        <p:guide orient="horz" pos="714"/>
        <p:guide pos="912"/>
      </p:guideLst>
    </p:cSldViewPr>
  </p:slideViewPr>
  <p:outlineViewPr>
    <p:cViewPr>
      <p:scale>
        <a:sx n="33" d="100"/>
        <a:sy n="33" d="100"/>
      </p:scale>
      <p:origin x="0" y="2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 defTabSz="91425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 defTabSz="91425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0301568-CCB5-4678-8D6C-CFE7B8687EE7}" type="datetimeFigureOut">
              <a:rPr lang="en-US"/>
              <a:pPr>
                <a:defRPr/>
              </a:pPr>
              <a:t>10/22/2014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1" tIns="45716" rIns="91431" bIns="4571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 defTabSz="91425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 defTabSz="91425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86C326C-9C32-44BC-8562-53BDC2703E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23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C326C-9C32-44BC-8562-53BDC2703EC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858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C326C-9C32-44BC-8562-53BDC2703EC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131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8" t="20979" r="12038" b="25174"/>
          <a:stretch>
            <a:fillRect/>
          </a:stretch>
        </p:blipFill>
        <p:spPr bwMode="auto">
          <a:xfrm>
            <a:off x="387350" y="238125"/>
            <a:ext cx="2800350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75" y="1739900"/>
            <a:ext cx="7146925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4518025" y="881063"/>
            <a:ext cx="41036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00" b="1" i="1">
                <a:solidFill>
                  <a:srgbClr val="7F7F7F"/>
                </a:solidFill>
              </a:rPr>
              <a:t>Core Systems Transformation Solutions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53456" y="4366127"/>
            <a:ext cx="6862350" cy="706733"/>
          </a:xfrm>
          <a:prstGeom prst="rect">
            <a:avLst/>
          </a:prstGeom>
        </p:spPr>
        <p:txBody>
          <a:bodyPr lIns="91434" tIns="45718" rIns="91434" bIns="45718" anchor="t"/>
          <a:lstStyle>
            <a:lvl1pPr algn="l">
              <a:defRPr sz="3200" b="1" cap="none" baseline="0">
                <a:solidFill>
                  <a:srgbClr val="0956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364342" y="5536736"/>
            <a:ext cx="6862350" cy="524345"/>
          </a:xfrm>
          <a:prstGeom prst="rect">
            <a:avLst/>
          </a:prstGeom>
        </p:spPr>
        <p:txBody>
          <a:bodyPr lIns="91434" tIns="45718" rIns="91434" bIns="45718" anchor="b"/>
          <a:lstStyle>
            <a:lvl1pPr marL="0" indent="0">
              <a:buNone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17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6919541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2"/>
          <p:cNvSpPr>
            <a:spLocks noGrp="1"/>
          </p:cNvSpPr>
          <p:nvPr>
            <p:ph type="title"/>
          </p:nvPr>
        </p:nvSpPr>
        <p:spPr>
          <a:xfrm>
            <a:off x="361950" y="19050"/>
            <a:ext cx="8499021" cy="990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3692" y="1219200"/>
            <a:ext cx="8487280" cy="4800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2720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2"/>
          <p:cNvSpPr>
            <a:spLocks noGrp="1"/>
          </p:cNvSpPr>
          <p:nvPr>
            <p:ph type="title"/>
          </p:nvPr>
        </p:nvSpPr>
        <p:spPr>
          <a:xfrm>
            <a:off x="361950" y="19050"/>
            <a:ext cx="8499021" cy="9906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0"/>
          </p:nvPr>
        </p:nvSpPr>
        <p:spPr>
          <a:xfrm>
            <a:off x="373691" y="1219200"/>
            <a:ext cx="2456595" cy="4811486"/>
          </a:xfrm>
        </p:spPr>
        <p:txBody>
          <a:bodyPr>
            <a:normAutofit/>
          </a:bodyPr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265715" y="1197428"/>
            <a:ext cx="5551714" cy="4811486"/>
          </a:xfrm>
        </p:spPr>
        <p:txBody>
          <a:bodyPr>
            <a:normAutofit/>
          </a:bodyPr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816627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2"/>
          <p:cNvSpPr>
            <a:spLocks noGrp="1"/>
          </p:cNvSpPr>
          <p:nvPr>
            <p:ph type="title"/>
          </p:nvPr>
        </p:nvSpPr>
        <p:spPr>
          <a:xfrm>
            <a:off x="361950" y="19050"/>
            <a:ext cx="8499021" cy="9906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07443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29" y="1220788"/>
            <a:ext cx="8371114" cy="4830763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2"/>
          <p:cNvSpPr>
            <a:spLocks noGrp="1"/>
          </p:cNvSpPr>
          <p:nvPr>
            <p:ph type="title"/>
          </p:nvPr>
        </p:nvSpPr>
        <p:spPr>
          <a:xfrm>
            <a:off x="361950" y="19050"/>
            <a:ext cx="8499021" cy="9906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8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9642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33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8"/>
          <p:cNvSpPr txBox="1">
            <a:spLocks noChangeArrowheads="1"/>
          </p:cNvSpPr>
          <p:nvPr/>
        </p:nvSpPr>
        <p:spPr bwMode="auto">
          <a:xfrm>
            <a:off x="207963" y="6477000"/>
            <a:ext cx="90011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94" tIns="60872" rIns="89994" bIns="44998"/>
          <a:lstStyle>
            <a:lvl1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1200" b="1">
                <a:solidFill>
                  <a:schemeClr val="bg1"/>
                </a:solidFill>
                <a:latin typeface="Calibri" panose="020F0502020204030204" pitchFamily="34" charset="0"/>
              </a:rPr>
              <a:t>                </a:t>
            </a:r>
            <a:endParaRPr lang="ru-RU" sz="1200" b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27" name="Title Placeholder 12"/>
          <p:cNvSpPr>
            <a:spLocks noGrp="1"/>
          </p:cNvSpPr>
          <p:nvPr>
            <p:ph type="title"/>
          </p:nvPr>
        </p:nvSpPr>
        <p:spPr bwMode="auto">
          <a:xfrm>
            <a:off x="390525" y="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56835" y="877888"/>
            <a:ext cx="8229843" cy="0"/>
          </a:xfrm>
          <a:prstGeom prst="line">
            <a:avLst/>
          </a:prstGeom>
          <a:ln w="25400" cap="sq">
            <a:gradFill flip="none" rotWithShape="1">
              <a:gsLst>
                <a:gs pos="100000">
                  <a:srgbClr val="FFFFFF"/>
                </a:gs>
                <a:gs pos="50000">
                  <a:schemeClr val="accent1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9" name="Text Placeholder 14"/>
          <p:cNvSpPr>
            <a:spLocks noGrp="1"/>
          </p:cNvSpPr>
          <p:nvPr>
            <p:ph type="body" idx="1"/>
          </p:nvPr>
        </p:nvSpPr>
        <p:spPr bwMode="auto">
          <a:xfrm>
            <a:off x="361950" y="1162050"/>
            <a:ext cx="8401050" cy="481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Text Box 8"/>
          <p:cNvSpPr txBox="1">
            <a:spLocks noChangeArrowheads="1"/>
          </p:cNvSpPr>
          <p:nvPr userDrawn="1"/>
        </p:nvSpPr>
        <p:spPr bwMode="auto">
          <a:xfrm>
            <a:off x="3600450" y="6515100"/>
            <a:ext cx="194151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94" tIns="60872" rIns="89994" bIns="44998"/>
          <a:lstStyle>
            <a:lvl1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sz="1200">
                <a:solidFill>
                  <a:srgbClr val="7F7F7F"/>
                </a:solidFill>
              </a:rPr>
              <a:t>Confidential</a:t>
            </a:r>
            <a:endParaRPr lang="ru-RU" sz="1200">
              <a:solidFill>
                <a:srgbClr val="7F7F7F"/>
              </a:solidFill>
            </a:endParaRPr>
          </a:p>
        </p:txBody>
      </p:sp>
      <p:sp>
        <p:nvSpPr>
          <p:cNvPr id="1031" name="Text Box 8"/>
          <p:cNvSpPr txBox="1">
            <a:spLocks noChangeArrowheads="1"/>
          </p:cNvSpPr>
          <p:nvPr userDrawn="1"/>
        </p:nvSpPr>
        <p:spPr bwMode="auto">
          <a:xfrm>
            <a:off x="8034338" y="6488113"/>
            <a:ext cx="1000125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94" tIns="60872" rIns="89994" bIns="44998"/>
          <a:lstStyle>
            <a:lvl1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sz="1000">
                <a:solidFill>
                  <a:schemeClr val="bg1"/>
                </a:solidFill>
                <a:latin typeface="Calibri" panose="020F0502020204030204" pitchFamily="34" charset="0"/>
              </a:rPr>
              <a:t>                 </a:t>
            </a:r>
            <a:fld id="{60DDE400-F034-4264-9968-17669ADDE765}" type="slidenum">
              <a:rPr lang="en-US" sz="1200">
                <a:latin typeface="Calibri" panose="020F0502020204030204" pitchFamily="34" charset="0"/>
              </a:rPr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endParaRPr lang="ru-RU" sz="1200">
              <a:latin typeface="Calibri" panose="020F0502020204030204" pitchFamily="34" charset="0"/>
            </a:endParaRPr>
          </a:p>
        </p:txBody>
      </p:sp>
      <p:pic>
        <p:nvPicPr>
          <p:cNvPr id="1032" name="Picture 1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8" t="20979" r="12038" b="25174"/>
          <a:stretch>
            <a:fillRect/>
          </a:stretch>
        </p:blipFill>
        <p:spPr bwMode="auto">
          <a:xfrm>
            <a:off x="412750" y="6230938"/>
            <a:ext cx="1346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ransition>
    <p:wipe dir="r"/>
  </p:transition>
  <p:hf sldNum="0" hdr="0" ftr="0"/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pitchFamily="34" charset="0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pitchFamily="34" charset="0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pitchFamily="34" charset="0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pitchFamily="34" charset="0"/>
        </a:defRPr>
      </a:lvl9pPr>
    </p:titleStyle>
    <p:bodyStyle>
      <a:lvl1pPr marL="341313" indent="-341313" algn="l" defTabSz="912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14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86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58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397000" y="4365625"/>
            <a:ext cx="6862763" cy="917575"/>
          </a:xfrm>
        </p:spPr>
        <p:txBody>
          <a:bodyPr/>
          <a:lstStyle/>
          <a:p>
            <a:r>
              <a:rPr lang="en-US" sz="2800" dirty="0" smtClean="0"/>
              <a:t>Touch to Software Architecture</a:t>
            </a:r>
            <a:endParaRPr lang="en-US" sz="2800" dirty="0" smtClean="0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>
          <a:xfrm>
            <a:off x="1363663" y="5537200"/>
            <a:ext cx="6862762" cy="523875"/>
          </a:xfrm>
        </p:spPr>
        <p:txBody>
          <a:bodyPr/>
          <a:lstStyle/>
          <a:p>
            <a:r>
              <a:rPr lang="en-US" dirty="0" smtClean="0"/>
              <a:t>October, 2014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tier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Defines </a:t>
            </a:r>
            <a:r>
              <a:rPr lang="en-US" b="1" dirty="0" smtClean="0"/>
              <a:t>application domain</a:t>
            </a:r>
            <a:r>
              <a:rPr lang="en-US" dirty="0" smtClean="0"/>
              <a:t> (contract)</a:t>
            </a:r>
            <a:endParaRPr lang="en-US" b="1" dirty="0" smtClean="0"/>
          </a:p>
          <a:p>
            <a:r>
              <a:rPr lang="en-US" dirty="0" smtClean="0"/>
              <a:t>Coordinates the application</a:t>
            </a:r>
          </a:p>
          <a:p>
            <a:pPr lvl="1"/>
            <a:r>
              <a:rPr lang="en-US" dirty="0" smtClean="0"/>
              <a:t>Translates commands</a:t>
            </a:r>
          </a:p>
          <a:p>
            <a:pPr lvl="1"/>
            <a:r>
              <a:rPr lang="en-US" dirty="0" smtClean="0"/>
              <a:t>Makes logical decisions and evaluations</a:t>
            </a:r>
          </a:p>
          <a:p>
            <a:pPr lvl="1"/>
            <a:r>
              <a:rPr lang="en-US" dirty="0" smtClean="0"/>
              <a:t>Exposes effective state of the application to presentation tier (1)</a:t>
            </a:r>
          </a:p>
          <a:p>
            <a:r>
              <a:rPr lang="en-US" dirty="0" smtClean="0"/>
              <a:t>Interacts (uses)  Data tier (3), no access to presentation tier (1)</a:t>
            </a:r>
          </a:p>
          <a:p>
            <a:r>
              <a:rPr lang="en-US" dirty="0" smtClean="0"/>
              <a:t>In case the application is a </a:t>
            </a:r>
            <a:r>
              <a:rPr lang="en-US" b="1" dirty="0" smtClean="0"/>
              <a:t>service provider</a:t>
            </a:r>
            <a:r>
              <a:rPr lang="ru-RU" dirty="0" smtClean="0"/>
              <a:t>, </a:t>
            </a:r>
            <a:r>
              <a:rPr lang="en-US" dirty="0" smtClean="0"/>
              <a:t>application tier is usually implemented as separate module.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787425166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tier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Defines application’s </a:t>
            </a:r>
            <a:r>
              <a:rPr lang="en-US" b="1" dirty="0" smtClean="0"/>
              <a:t>data model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access to other tiers</a:t>
            </a:r>
          </a:p>
          <a:p>
            <a:r>
              <a:rPr lang="en-US" dirty="0" smtClean="0"/>
              <a:t>Interacts with </a:t>
            </a:r>
            <a:r>
              <a:rPr lang="en-US" b="1" dirty="0" smtClean="0"/>
              <a:t>data storage</a:t>
            </a:r>
            <a:endParaRPr lang="ru-RU" b="1" dirty="0" smtClean="0"/>
          </a:p>
          <a:p>
            <a:pPr lvl="1"/>
            <a:r>
              <a:rPr lang="en-US" dirty="0" smtClean="0"/>
              <a:t>Performs translations between data model and storage-level data representation</a:t>
            </a:r>
          </a:p>
          <a:p>
            <a:pPr lvl="1"/>
            <a:r>
              <a:rPr lang="en-US" dirty="0" smtClean="0"/>
              <a:t>Translates queries from Application tier to operations over data storage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409037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three-tier applications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Windows Service Control Manager (SCM)</a:t>
            </a:r>
          </a:p>
          <a:p>
            <a:pPr lvl="1"/>
            <a:r>
              <a:rPr lang="en-US" dirty="0" smtClean="0"/>
              <a:t>Multiple implementation of UI tier</a:t>
            </a:r>
          </a:p>
          <a:p>
            <a:pPr lvl="2"/>
            <a:r>
              <a:rPr lang="en-US" dirty="0" smtClean="0"/>
              <a:t>SC.EXE command line program</a:t>
            </a:r>
          </a:p>
          <a:p>
            <a:pPr lvl="2"/>
            <a:r>
              <a:rPr lang="en-US" dirty="0" smtClean="0"/>
              <a:t>SERVICES.MSC graphical user interface program</a:t>
            </a:r>
          </a:p>
          <a:p>
            <a:pPr lvl="1"/>
            <a:r>
              <a:rPr lang="en-US" dirty="0" smtClean="0"/>
              <a:t>SCM start-on-demand</a:t>
            </a:r>
            <a:r>
              <a:rPr lang="ru-RU" dirty="0" smtClean="0"/>
              <a:t> </a:t>
            </a:r>
            <a:r>
              <a:rPr lang="en-US" dirty="0" smtClean="0"/>
              <a:t>singleton component as Application tier</a:t>
            </a:r>
          </a:p>
          <a:p>
            <a:pPr lvl="1"/>
            <a:r>
              <a:rPr lang="en-US" dirty="0" smtClean="0"/>
              <a:t>System registry as Data tier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Web application (with SOA)</a:t>
            </a:r>
          </a:p>
          <a:p>
            <a:pPr lvl="1"/>
            <a:r>
              <a:rPr lang="en-US" b="1" dirty="0" smtClean="0"/>
              <a:t>Web server</a:t>
            </a:r>
            <a:r>
              <a:rPr lang="en-US" dirty="0" smtClean="0"/>
              <a:t> as Presentation tier (UI)</a:t>
            </a:r>
          </a:p>
          <a:p>
            <a:pPr lvl="1"/>
            <a:r>
              <a:rPr lang="en-US" dirty="0" smtClean="0"/>
              <a:t>Always running </a:t>
            </a:r>
            <a:r>
              <a:rPr lang="en-US" b="1" dirty="0" smtClean="0"/>
              <a:t>system service</a:t>
            </a:r>
            <a:r>
              <a:rPr lang="en-US" dirty="0" smtClean="0"/>
              <a:t> as Application tier</a:t>
            </a:r>
          </a:p>
          <a:p>
            <a:pPr lvl="1"/>
            <a:r>
              <a:rPr lang="en-US" dirty="0" smtClean="0"/>
              <a:t>Entity Framework as Data tier</a:t>
            </a:r>
          </a:p>
          <a:p>
            <a:pPr lvl="2"/>
            <a:r>
              <a:rPr lang="en-US" dirty="0" smtClean="0"/>
              <a:t>SQL Server as data storage</a:t>
            </a:r>
          </a:p>
        </p:txBody>
      </p:sp>
    </p:spTree>
    <p:extLst>
      <p:ext uri="{BB962C8B-B14F-4D97-AF65-F5344CB8AC3E}">
        <p14:creationId xmlns:p14="http://schemas.microsoft.com/office/powerpoint/2010/main" val="1612131715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Program and Application – what’s the difference</a:t>
            </a:r>
            <a:r>
              <a:rPr lang="en-US" dirty="0"/>
              <a:t>?</a:t>
            </a:r>
            <a:endParaRPr lang="en-US" dirty="0" smtClean="0"/>
          </a:p>
          <a:p>
            <a:r>
              <a:rPr lang="en-US" dirty="0" smtClean="0"/>
              <a:t>Software Solution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4033064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(software)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3692" y="1216241"/>
            <a:ext cx="8487280" cy="4803558"/>
          </a:xfrm>
        </p:spPr>
        <p:txBody>
          <a:bodyPr/>
          <a:lstStyle/>
          <a:p>
            <a:r>
              <a:rPr lang="en-US" dirty="0" smtClean="0"/>
              <a:t>Sequence of instructions written to perform a specified task with a computer</a:t>
            </a:r>
          </a:p>
          <a:p>
            <a:pPr lvl="1"/>
            <a:r>
              <a:rPr lang="en-US" dirty="0" smtClean="0"/>
              <a:t>Source code</a:t>
            </a:r>
          </a:p>
          <a:p>
            <a:pPr lvl="1"/>
            <a:r>
              <a:rPr lang="en-US" dirty="0" smtClean="0"/>
              <a:t>Executable code</a:t>
            </a:r>
          </a:p>
          <a:p>
            <a:pPr lvl="1"/>
            <a:r>
              <a:rPr lang="en-US" dirty="0" smtClean="0"/>
              <a:t>Compilation vs. interpretation</a:t>
            </a:r>
          </a:p>
          <a:p>
            <a:r>
              <a:rPr lang="en-US" dirty="0" smtClean="0"/>
              <a:t>System software</a:t>
            </a:r>
          </a:p>
          <a:p>
            <a:r>
              <a:rPr lang="en-US" dirty="0" smtClean="0"/>
              <a:t>Application software –</a:t>
            </a:r>
          </a:p>
        </p:txBody>
      </p:sp>
    </p:spTree>
    <p:extLst>
      <p:ext uri="{BB962C8B-B14F-4D97-AF65-F5344CB8AC3E}">
        <p14:creationId xmlns:p14="http://schemas.microsoft.com/office/powerpoint/2010/main" val="3209312245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Application software</a:t>
            </a:r>
            <a:r>
              <a:rPr lang="en-US" dirty="0" smtClean="0"/>
              <a:t> is a set </a:t>
            </a:r>
            <a:r>
              <a:rPr lang="en-US" dirty="0"/>
              <a:t>of one or more programs designed to carry out operations for a specific application</a:t>
            </a:r>
            <a:r>
              <a:rPr lang="en-US" dirty="0" smtClean="0"/>
              <a:t>.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907989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Solution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Defines </a:t>
            </a:r>
            <a:r>
              <a:rPr lang="en-US" b="1" dirty="0" smtClean="0"/>
              <a:t>architecture</a:t>
            </a:r>
            <a:r>
              <a:rPr lang="en-US" dirty="0" smtClean="0"/>
              <a:t> of an appl</a:t>
            </a:r>
            <a:r>
              <a:rPr lang="en-US" dirty="0" smtClean="0"/>
              <a:t>ication software</a:t>
            </a:r>
          </a:p>
          <a:p>
            <a:r>
              <a:rPr lang="en-US" dirty="0" smtClean="0"/>
              <a:t>Defines </a:t>
            </a:r>
            <a:r>
              <a:rPr lang="en-US" b="1" dirty="0" smtClean="0"/>
              <a:t>solution boundaries</a:t>
            </a:r>
            <a:endParaRPr lang="en-US" dirty="0" smtClean="0"/>
          </a:p>
          <a:p>
            <a:r>
              <a:rPr lang="en-US" dirty="0" smtClean="0"/>
              <a:t>Defines</a:t>
            </a:r>
            <a:r>
              <a:rPr lang="en-US" dirty="0" smtClean="0"/>
              <a:t> </a:t>
            </a:r>
            <a:r>
              <a:rPr lang="en-US" b="1" dirty="0" smtClean="0"/>
              <a:t>application 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86016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solution architecture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Monolithic</a:t>
            </a:r>
          </a:p>
          <a:p>
            <a:r>
              <a:rPr lang="en-US" dirty="0" smtClean="0"/>
              <a:t>Multitier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2101579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Monolithic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AKA “</a:t>
            </a:r>
            <a:r>
              <a:rPr lang="ru-RU" dirty="0" smtClean="0"/>
              <a:t>ки</a:t>
            </a:r>
            <a:r>
              <a:rPr lang="ru-RU" dirty="0"/>
              <a:t>р</a:t>
            </a:r>
            <a:r>
              <a:rPr lang="ru-RU" dirty="0" smtClean="0"/>
              <a:t>пич</a:t>
            </a:r>
            <a:r>
              <a:rPr lang="en-US" dirty="0" smtClean="0"/>
              <a:t>”</a:t>
            </a:r>
            <a:endParaRPr lang="ru-RU" dirty="0" smtClean="0"/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Minimal dependency on environment</a:t>
            </a:r>
          </a:p>
          <a:p>
            <a:pPr lvl="1"/>
            <a:r>
              <a:rPr lang="en-US" dirty="0" smtClean="0"/>
              <a:t>Possibly subject to harder compiler optimization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No extensibility</a:t>
            </a:r>
          </a:p>
          <a:p>
            <a:pPr lvl="1"/>
            <a:r>
              <a:rPr lang="en-US" dirty="0"/>
              <a:t>No code </a:t>
            </a:r>
            <a:r>
              <a:rPr lang="en-US" dirty="0" smtClean="0"/>
              <a:t>sharing</a:t>
            </a:r>
          </a:p>
          <a:p>
            <a:pPr lvl="1"/>
            <a:r>
              <a:rPr lang="en-US" dirty="0" smtClean="0"/>
              <a:t>No code reuse</a:t>
            </a:r>
          </a:p>
          <a:p>
            <a:pPr lvl="1"/>
            <a:r>
              <a:rPr lang="en-US" dirty="0" smtClean="0"/>
              <a:t>Not capable to embed into </a:t>
            </a:r>
            <a:r>
              <a:rPr lang="en-US" b="1" dirty="0" smtClean="0"/>
              <a:t>software product</a:t>
            </a:r>
          </a:p>
        </p:txBody>
      </p:sp>
    </p:spTree>
    <p:extLst>
      <p:ext uri="{BB962C8B-B14F-4D97-AF65-F5344CB8AC3E}">
        <p14:creationId xmlns:p14="http://schemas.microsoft.com/office/powerpoint/2010/main" val="3977016791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Multitier architecture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Three-tier</a:t>
            </a:r>
            <a:r>
              <a:rPr lang="en-US" dirty="0" smtClean="0"/>
              <a:t> architecture (the most used in web development)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Presentation tier (User Interface, UI)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Application tier (logic tier, business logic, middle tier)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Data tier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824993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(Presentation tier)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Used to translate </a:t>
            </a:r>
            <a:r>
              <a:rPr lang="en-US" dirty="0" smtClean="0"/>
              <a:t>application tasks (commands</a:t>
            </a:r>
            <a:r>
              <a:rPr lang="en-US" dirty="0"/>
              <a:t>) and results to something the user can </a:t>
            </a:r>
            <a:r>
              <a:rPr lang="en-US" dirty="0" smtClean="0"/>
              <a:t>understand</a:t>
            </a:r>
          </a:p>
          <a:p>
            <a:r>
              <a:rPr lang="en-US" dirty="0" smtClean="0"/>
              <a:t>Interacts with (uses) Application tier (2), no access to data tier (3)</a:t>
            </a:r>
          </a:p>
          <a:p>
            <a:pPr lvl="1"/>
            <a:r>
              <a:rPr lang="en-US" dirty="0" smtClean="0"/>
              <a:t>Data transfer method is a part of the architecture</a:t>
            </a:r>
          </a:p>
          <a:p>
            <a:r>
              <a:rPr lang="en-US" dirty="0" smtClean="0"/>
              <a:t>In most cases, UI is implemented as separate </a:t>
            </a:r>
            <a:r>
              <a:rPr lang="en-US" b="1" dirty="0" smtClean="0"/>
              <a:t>module</a:t>
            </a:r>
            <a:r>
              <a:rPr lang="en-US" dirty="0" smtClean="0"/>
              <a:t> (executable)</a:t>
            </a:r>
          </a:p>
        </p:txBody>
      </p:sp>
    </p:spTree>
    <p:extLst>
      <p:ext uri="{BB962C8B-B14F-4D97-AF65-F5344CB8AC3E}">
        <p14:creationId xmlns:p14="http://schemas.microsoft.com/office/powerpoint/2010/main" val="2410617135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ExS Theme">
  <a:themeElements>
    <a:clrScheme name="Exigen Color Palette">
      <a:dk1>
        <a:srgbClr val="474747"/>
      </a:dk1>
      <a:lt1>
        <a:srgbClr val="FFFFFF"/>
      </a:lt1>
      <a:dk2>
        <a:srgbClr val="474747"/>
      </a:dk2>
      <a:lt2>
        <a:srgbClr val="FFFFFF"/>
      </a:lt2>
      <a:accent1>
        <a:srgbClr val="0070C0"/>
      </a:accent1>
      <a:accent2>
        <a:srgbClr val="004F8A"/>
      </a:accent2>
      <a:accent3>
        <a:srgbClr val="1F9FFF"/>
      </a:accent3>
      <a:accent4>
        <a:srgbClr val="7FC9FF"/>
      </a:accent4>
      <a:accent5>
        <a:srgbClr val="BFE4FF"/>
      </a:accent5>
      <a:accent6>
        <a:srgbClr val="353535"/>
      </a:accent6>
      <a:hlink>
        <a:srgbClr val="40AFFF"/>
      </a:hlink>
      <a:folHlink>
        <a:srgbClr val="7030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34527</TotalTime>
  <Words>385</Words>
  <Application>Microsoft Office PowerPoint</Application>
  <PresentationFormat>Letter Paper (8.5x11 in)</PresentationFormat>
  <Paragraphs>70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ExS Theme</vt:lpstr>
      <vt:lpstr>Touch to Software Architecture</vt:lpstr>
      <vt:lpstr>Overview</vt:lpstr>
      <vt:lpstr>Program (software)</vt:lpstr>
      <vt:lpstr>Application</vt:lpstr>
      <vt:lpstr>Software Solution</vt:lpstr>
      <vt:lpstr>Examples of solution architecture</vt:lpstr>
      <vt:lpstr>Monolithic</vt:lpstr>
      <vt:lpstr>Multitier architecture</vt:lpstr>
      <vt:lpstr>UI (Presentation tier)</vt:lpstr>
      <vt:lpstr>Application tier</vt:lpstr>
      <vt:lpstr>Data tier</vt:lpstr>
      <vt:lpstr>Examples of three-tier applications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into JavaScript</dc:title>
  <dc:creator>Denise.Dunckley@returnonintelligence.com</dc:creator>
  <cp:lastModifiedBy>Alexey Manokhin</cp:lastModifiedBy>
  <cp:revision>1241</cp:revision>
  <cp:lastPrinted>2013-07-02T17:17:19Z</cp:lastPrinted>
  <dcterms:created xsi:type="dcterms:W3CDTF">2012-07-06T14:56:23Z</dcterms:created>
  <dcterms:modified xsi:type="dcterms:W3CDTF">2014-10-22T11:18:41Z</dcterms:modified>
</cp:coreProperties>
</file>