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sldIdLst>
    <p:sldId id="256" r:id="rId2"/>
    <p:sldId id="394" r:id="rId3"/>
    <p:sldId id="393" r:id="rId4"/>
    <p:sldId id="263" r:id="rId5"/>
    <p:sldId id="265" r:id="rId6"/>
    <p:sldId id="266" r:id="rId7"/>
    <p:sldId id="270" r:id="rId8"/>
    <p:sldId id="383" r:id="rId9"/>
    <p:sldId id="384" r:id="rId10"/>
    <p:sldId id="272" r:id="rId11"/>
    <p:sldId id="273" r:id="rId12"/>
    <p:sldId id="275" r:id="rId13"/>
    <p:sldId id="276" r:id="rId14"/>
    <p:sldId id="279" r:id="rId15"/>
    <p:sldId id="286" r:id="rId16"/>
    <p:sldId id="287" r:id="rId17"/>
    <p:sldId id="282" r:id="rId18"/>
    <p:sldId id="386" r:id="rId19"/>
    <p:sldId id="291" r:id="rId20"/>
    <p:sldId id="292" r:id="rId21"/>
    <p:sldId id="294" r:id="rId22"/>
    <p:sldId id="296" r:id="rId23"/>
    <p:sldId id="297" r:id="rId24"/>
    <p:sldId id="298" r:id="rId25"/>
    <p:sldId id="299" r:id="rId26"/>
    <p:sldId id="300" r:id="rId27"/>
    <p:sldId id="390" r:id="rId28"/>
    <p:sldId id="302" r:id="rId29"/>
    <p:sldId id="391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85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82" r:id="rId49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ich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81441" autoAdjust="0"/>
  </p:normalViewPr>
  <p:slideViewPr>
    <p:cSldViewPr snapToGrid="0">
      <p:cViewPr varScale="1">
        <p:scale>
          <a:sx n="61" d="100"/>
          <a:sy n="61" d="100"/>
        </p:scale>
        <p:origin x="2040" y="60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Курс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ru-RU" baseline="0" dirty="0" smtClean="0"/>
              <a:t>школы включает в себя блок из 4 тем</a:t>
            </a:r>
          </a:p>
          <a:p>
            <a:r>
              <a:rPr lang="ru-RU" baseline="0" dirty="0" smtClean="0"/>
              <a:t>Сначала Вы изучите основы языка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научитесь создавать скрипты, динамически изменяющие страницы, создающие разметку и т.п.</a:t>
            </a:r>
          </a:p>
          <a:p>
            <a:r>
              <a:rPr lang="ru-RU" baseline="0" dirty="0" smtClean="0"/>
              <a:t>Затем Вы познакомитесь с библиотекой </a:t>
            </a:r>
            <a:r>
              <a:rPr lang="en-US" baseline="0" dirty="0" smtClean="0"/>
              <a:t>jQuery</a:t>
            </a:r>
            <a:r>
              <a:rPr lang="ru-RU" baseline="0" dirty="0" smtClean="0"/>
              <a:t> которая позволяет значительно облегчить манипулирование элементами страницы.</a:t>
            </a:r>
          </a:p>
          <a:p>
            <a:r>
              <a:rPr lang="ru-RU" baseline="0" dirty="0" smtClean="0"/>
              <a:t>Потом Вы узнаете, как все эти знания могут быть применены в разработке реального веб-приложения на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MVC </a:t>
            </a:r>
            <a:r>
              <a:rPr lang="ru-RU" baseline="0" dirty="0" smtClean="0"/>
              <a:t>и сможете организовать общение клиентского скрипта с веб-сервером.</a:t>
            </a:r>
          </a:p>
          <a:p>
            <a:r>
              <a:rPr lang="ru-RU" dirty="0" smtClean="0"/>
              <a:t>А затем вы узнаете,</a:t>
            </a:r>
            <a:r>
              <a:rPr lang="ru-RU" baseline="0" dirty="0" smtClean="0"/>
              <a:t> какие есть подходы к построению полноценного веб-приложения на </a:t>
            </a:r>
            <a:r>
              <a:rPr lang="en-US" baseline="0" dirty="0" smtClean="0"/>
              <a:t>JavaScript, </a:t>
            </a:r>
            <a:r>
              <a:rPr lang="ru-RU" baseline="0" dirty="0" smtClean="0"/>
              <a:t>узнав при этом библиотеки </a:t>
            </a:r>
            <a:r>
              <a:rPr lang="en-US" baseline="0" dirty="0" err="1" smtClean="0"/>
              <a:t>KnockoutJS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RequireJS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7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Динамическая</a:t>
            </a:r>
            <a:r>
              <a:rPr lang="ru-RU" baseline="0" dirty="0" smtClean="0"/>
              <a:t> система типов:</a:t>
            </a:r>
          </a:p>
          <a:p>
            <a:r>
              <a:rPr lang="ru-RU" dirty="0" smtClean="0"/>
              <a:t>тип переменной не указывается, переменная может хранить значения разных</a:t>
            </a:r>
            <a:r>
              <a:rPr lang="ru-RU" baseline="0" dirty="0" smtClean="0"/>
              <a:t> типов, информация о типе привязана к значению а не к переменной.</a:t>
            </a:r>
          </a:p>
          <a:p>
            <a:endParaRPr lang="ru-RU" dirty="0" smtClean="0"/>
          </a:p>
          <a:p>
            <a:r>
              <a:rPr lang="ru-RU" dirty="0" smtClean="0"/>
              <a:t>Можно</a:t>
            </a:r>
            <a:r>
              <a:rPr lang="ru-RU" baseline="0" dirty="0" smtClean="0"/>
              <a:t> не инициализировать (по умолчанию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).</a:t>
            </a:r>
            <a:endParaRPr lang="en-US" dirty="0" smtClean="0"/>
          </a:p>
          <a:p>
            <a:r>
              <a:rPr lang="ru-RU" dirty="0" smtClean="0"/>
              <a:t>Можно</a:t>
            </a:r>
            <a:r>
              <a:rPr lang="ru-RU" baseline="0" dirty="0" smtClean="0"/>
              <a:t> </a:t>
            </a:r>
            <a:r>
              <a:rPr lang="en-US" baseline="0" dirty="0" smtClean="0"/>
              <a:t>$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8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Типы в </a:t>
            </a:r>
            <a:r>
              <a:rPr lang="en-US" dirty="0" smtClean="0"/>
              <a:t>JavaScript </a:t>
            </a:r>
            <a:r>
              <a:rPr lang="ru-RU" dirty="0" smtClean="0"/>
              <a:t>есть</a:t>
            </a:r>
            <a:r>
              <a:rPr lang="en-US" dirty="0" smtClean="0"/>
              <a:t>! </a:t>
            </a:r>
            <a:r>
              <a:rPr lang="ru-RU" dirty="0" smtClean="0"/>
              <a:t>Их только 6, новых объявлять нельзя.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7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1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Неявное преобразование происходит, когда в</a:t>
            </a:r>
            <a:r>
              <a:rPr lang="ru-RU" baseline="0" dirty="0" smtClean="0"/>
              <a:t> данном контексте ожидается значение определённого типа</a:t>
            </a:r>
          </a:p>
          <a:p>
            <a:r>
              <a:rPr lang="ru-RU" baseline="0" dirty="0" smtClean="0"/>
              <a:t>В данном примере оператор </a:t>
            </a:r>
            <a:r>
              <a:rPr lang="en-US" baseline="0" dirty="0" smtClean="0"/>
              <a:t>if </a:t>
            </a:r>
            <a:r>
              <a:rPr lang="ru-RU" baseline="0" dirty="0" smtClean="0"/>
              <a:t>всегда ожидает булево значение, поэтому параметр всегда неявно приводится к типу </a:t>
            </a:r>
            <a:r>
              <a:rPr lang="en-US" baseline="0" dirty="0" smtClean="0"/>
              <a:t>Boolean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1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Независимость </a:t>
            </a:r>
            <a:r>
              <a:rPr lang="ru-RU" dirty="0" smtClean="0"/>
              <a:t>от платформы</a:t>
            </a:r>
            <a:r>
              <a:rPr lang="ru-RU" baseline="0" dirty="0" smtClean="0"/>
              <a:t> и операционной системы за счёт того, что на любой ОС и платформе есть браузер с поддержкой </a:t>
            </a:r>
            <a:r>
              <a:rPr lang="en-US" baseline="0" dirty="0" smtClean="0"/>
              <a:t>JavaScript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3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Дальше: </a:t>
            </a:r>
            <a:r>
              <a:rPr lang="en-US" smtClean="0"/>
              <a:t>Hello World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6EE44-9025-4D33-B7F0-335FDB15CC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r>
              <a:rPr lang="ru-RU" baseline="0" dirty="0" smtClean="0"/>
              <a:t> до тега скрипт покажутся (загрузятся) только после  выполнения кода скрипта</a:t>
            </a:r>
            <a:endParaRPr lang="en-US" baseline="0" dirty="0" smtClean="0"/>
          </a:p>
          <a:p>
            <a:r>
              <a:rPr lang="en-US" baseline="0" dirty="0" smtClean="0"/>
              <a:t>alert – </a:t>
            </a:r>
            <a:r>
              <a:rPr lang="ru-RU" baseline="0" dirty="0" smtClean="0"/>
              <a:t>блокирует продолжение скрипта до тех пор, пока не будет нажата кнопка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Лучше использовать</a:t>
            </a:r>
            <a:r>
              <a:rPr lang="ru-RU" altLang="ru-RU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этот способ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 можно </a:t>
            </a: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переиспользовать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других страницах сайта / на других сайтах (тогда это библиотека)</a:t>
            </a: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Разметка и код становятся отделёнными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721094-84CA-41DF-89D2-5BF2C2422B3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Лучше</a:t>
            </a:r>
            <a:r>
              <a:rPr lang="ru-RU" baseline="0" dirty="0" smtClean="0"/>
              <a:t> так не делать, но иногда встречается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9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лучше, но всё равно плохо (лучше подключать обработчики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программно</a:t>
            </a:r>
            <a:r>
              <a:rPr lang="ru-RU" baseline="0" dirty="0" smtClean="0"/>
              <a:t> при загрузке скрипта – будет рассказано на практике)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3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поверхностном</a:t>
            </a:r>
            <a:r>
              <a:rPr lang="ru-RU" baseline="0" dirty="0" smtClean="0"/>
              <a:t> знакомстве с языком многие приходят к выводу, что язык – неполноценный, неудобный, неправильный.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Правильно же понимать его назначение, насколько качественно он решает свою задачу и можно ли было бы её решить лучше.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Назначение языка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если смотреть широко</a:t>
            </a:r>
            <a:r>
              <a:rPr lang="en-US" baseline="0" dirty="0" smtClean="0"/>
              <a:t> – </a:t>
            </a:r>
            <a:r>
              <a:rPr lang="ru-RU" baseline="0" dirty="0" smtClean="0"/>
              <a:t>обеспечить взаимодействие страницы и браузера.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Язык создавался для смешанной «аудитории»</a:t>
            </a:r>
            <a:r>
              <a:rPr lang="ru-RU" baseline="0" dirty="0" smtClean="0"/>
              <a:t> - он должен был быть понятным и для веб-дизайнеров и для обычных разработчиков, а для разработчиков браузеров он должен был быть легко встраиваемым.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Си подобный синтаксис был выбран в основном для быстрого обучения разработчиков и для быстрой реализации интерпретатора (наличие готовых </a:t>
            </a:r>
            <a:r>
              <a:rPr lang="ru-RU" baseline="0" dirty="0" err="1" smtClean="0"/>
              <a:t>парсеров</a:t>
            </a:r>
            <a:r>
              <a:rPr lang="ru-RU" baseline="0" dirty="0" smtClean="0"/>
              <a:t>, генераторов грамматик и др. инструментов).</a:t>
            </a:r>
            <a:endParaRPr lang="ru-RU" dirty="0" smtClean="0"/>
          </a:p>
          <a:p>
            <a:r>
              <a:rPr lang="ru-RU" baseline="0" dirty="0" smtClean="0"/>
              <a:t>Интерпретируемый – потому что дизайнеров напугало бы наличие компилятора, в страницу можно просто вписать код и это уже заработает (а не скомпилированный).</a:t>
            </a:r>
          </a:p>
          <a:p>
            <a:r>
              <a:rPr lang="ru-RU" baseline="0" dirty="0" smtClean="0"/>
              <a:t>Интерпретируемый означает в браузере есть интерпретатор кода, а скрипт выполняется в окружении-песочнице, которую для него создаёт браузер.</a:t>
            </a:r>
          </a:p>
          <a:p>
            <a:r>
              <a:rPr lang="ru-RU" baseline="0" dirty="0" smtClean="0"/>
              <a:t>Это также означает, что нет компилятора, который бы проверял код на ошибки и значит на момент написания кода надо быть очень внимательным (все ошибки появляются во время выполнения).</a:t>
            </a:r>
          </a:p>
          <a:p>
            <a:r>
              <a:rPr lang="ru-RU" baseline="0" dirty="0" smtClean="0"/>
              <a:t>Отсутствие компилятора также означает, что нет смысла объявлять</a:t>
            </a:r>
            <a:r>
              <a:rPr lang="en-US" baseline="0" dirty="0" smtClean="0"/>
              <a:t> </a:t>
            </a:r>
            <a:r>
              <a:rPr lang="ru-RU" baseline="0" dirty="0" smtClean="0"/>
              <a:t>тип переменных, аргументов функций, возвращаемых значений и полей объектов (потому что некому проверить). Поэтому язык динамически типизированный.</a:t>
            </a:r>
          </a:p>
          <a:p>
            <a:r>
              <a:rPr lang="ru-RU" baseline="0" dirty="0" smtClean="0"/>
              <a:t>Язык объектно-ориентированный, поскольку он работает с браузерами, страницы в которых представлены как совокупность большого количества объектов (обычно дерево).</a:t>
            </a:r>
          </a:p>
          <a:p>
            <a:r>
              <a:rPr lang="ru-RU" baseline="0" dirty="0" smtClean="0"/>
              <a:t>Поскольку нет компилятора, то классы объявлять бессмысленно (никто не проверит, наличие ошибок). Однако есть наследование, основанное на прототипах.</a:t>
            </a:r>
          </a:p>
          <a:p>
            <a:r>
              <a:rPr lang="ru-RU" baseline="0" dirty="0" smtClean="0"/>
              <a:t>Ручное управление памятью – опасно для стабильности браузера и сложно для понимания, поэтому реализовано автоматическое управление памятью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book.ru/samhtml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javascript.ru/" TargetMode="External"/><Relationship Id="rId5" Type="http://schemas.openxmlformats.org/officeDocument/2006/relationships/hyperlink" Target="http://msdn.microsoft.com/ru-RU/library/d1et7k7c.aspx" TargetMode="External"/><Relationship Id="rId4" Type="http://schemas.openxmlformats.org/officeDocument/2006/relationships/hyperlink" Target="http://www.w3schools.com/js/default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/>
              <a:t>Introduction into JavaScript</a:t>
            </a:r>
            <a:br>
              <a:rPr lang="en-US" sz="2800" dirty="0" smtClean="0"/>
            </a:br>
            <a:r>
              <a:rPr lang="en-US" sz="2800" dirty="0" smtClean="0"/>
              <a:t>Primitive types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November</a:t>
            </a:r>
            <a:r>
              <a:rPr lang="ru-RU" smtClean="0"/>
              <a:t> 17</a:t>
            </a:r>
            <a:r>
              <a:rPr lang="en-US" smtClean="0"/>
              <a:t>, </a:t>
            </a:r>
            <a:r>
              <a:rPr lang="en-US" dirty="0" smtClean="0"/>
              <a:t>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JavaScript: Hello world</a:t>
            </a:r>
            <a:endParaRPr lang="en-US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5288" y="2060575"/>
            <a:ext cx="8229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world!"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ru-RU" sz="2000" dirty="0">
              <a:latin typeface="Courier New" panose="02070309020205020404" pitchFamily="49" charset="0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5" t="21654" r="21112" b="28279"/>
          <a:stretch>
            <a:fillRect/>
          </a:stretch>
        </p:blipFill>
        <p:spPr bwMode="auto">
          <a:xfrm>
            <a:off x="2771775" y="2906713"/>
            <a:ext cx="295116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How to embed it?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smtClean="0"/>
              <a:t>Inline script</a:t>
            </a:r>
          </a:p>
          <a:p>
            <a:r>
              <a:rPr lang="en-US" smtClean="0"/>
              <a:t>External script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Inline script</a:t>
            </a:r>
            <a:endParaRPr lang="en-US" smtClean="0"/>
          </a:p>
        </p:txBody>
      </p:sp>
      <p:pic>
        <p:nvPicPr>
          <p:cNvPr id="2048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619283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9691" y="3879669"/>
            <a:ext cx="3357155" cy="600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Inline script</a:t>
            </a:r>
            <a:endParaRPr lang="en-US" smtClean="0"/>
          </a:p>
        </p:txBody>
      </p:sp>
      <p:pic>
        <p:nvPicPr>
          <p:cNvPr id="2150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9769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508500"/>
            <a:ext cx="59039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External script</a:t>
            </a:r>
            <a:endParaRPr lang="en-US" smtClean="0"/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074738"/>
            <a:ext cx="6626225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459288"/>
            <a:ext cx="569118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7" name="AutoShape 9"/>
          <p:cNvCxnSpPr>
            <a:cxnSpLocks noChangeShapeType="1"/>
            <a:stCxn id="23558" idx="3"/>
          </p:cNvCxnSpPr>
          <p:nvPr/>
        </p:nvCxnSpPr>
        <p:spPr bwMode="auto">
          <a:xfrm>
            <a:off x="4821238" y="2830513"/>
            <a:ext cx="2517775" cy="2520950"/>
          </a:xfrm>
          <a:prstGeom prst="bentConnector3">
            <a:avLst>
              <a:gd name="adj1" fmla="val 10901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2790825" y="2695575"/>
            <a:ext cx="2016125" cy="268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Event handler</a:t>
            </a:r>
            <a:endParaRPr lang="en-US" smtClean="0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68313" y="5516563"/>
            <a:ext cx="526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1200"/>
              <a:t>Note single quote characters inside event attribute</a:t>
            </a:r>
            <a:endParaRPr lang="ru-RU" altLang="ru-RU" sz="1200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734536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851275" y="3814763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Event handler</a:t>
            </a:r>
            <a:endParaRPr lang="en-US" smtClean="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583247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554513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8"/>
          <p:cNvSpPr>
            <a:spLocks noChangeShapeType="1"/>
          </p:cNvSpPr>
          <p:nvPr/>
        </p:nvSpPr>
        <p:spPr bwMode="auto">
          <a:xfrm>
            <a:off x="1258888" y="2636838"/>
            <a:ext cx="1368425" cy="1296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1258888" y="3284538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 b="1">
                <a:solidFill>
                  <a:srgbClr val="FF0000"/>
                </a:solidFill>
              </a:rPr>
              <a:t>click</a:t>
            </a:r>
            <a:endParaRPr lang="ru-RU" altLang="ru-RU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Event handler</a:t>
            </a:r>
            <a:endParaRPr lang="en-US" smtClean="0"/>
          </a:p>
        </p:txBody>
      </p:sp>
      <p:pic>
        <p:nvPicPr>
          <p:cNvPr id="286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734377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92600"/>
            <a:ext cx="48244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394075" y="3814763"/>
            <a:ext cx="14666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Debuggers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altLang="ru-RU" dirty="0" smtClean="0"/>
              <a:t>Google Chrome Developer Tools (F12)</a:t>
            </a:r>
          </a:p>
          <a:p>
            <a:r>
              <a:rPr lang="en-US" altLang="ru-RU" dirty="0" smtClean="0"/>
              <a:t>Internet Explorer Developer Tools (F12)</a:t>
            </a:r>
          </a:p>
          <a:p>
            <a:r>
              <a:rPr lang="en-US" altLang="ru-RU" dirty="0" smtClean="0"/>
              <a:t>Firefox via </a:t>
            </a:r>
            <a:r>
              <a:rPr lang="en-US" altLang="ru-RU" dirty="0" err="1" smtClean="0"/>
              <a:t>FireBug</a:t>
            </a:r>
            <a:r>
              <a:rPr lang="en-US" altLang="ru-RU" dirty="0" smtClean="0"/>
              <a:t> extension (F12)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2539677"/>
            <a:ext cx="5717403" cy="368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995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smtClean="0"/>
              <a:t>JavaScript basics</a:t>
            </a:r>
            <a:endParaRPr lang="ru-RU" smtClean="0"/>
          </a:p>
        </p:txBody>
      </p:sp>
      <p:sp>
        <p:nvSpPr>
          <p:cNvPr id="29699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altLang="ru-RU" dirty="0"/>
              <a:t>JavaScript block: Roadmap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JavaScript basics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JavaScript + </a:t>
            </a:r>
            <a:r>
              <a:rPr lang="en-US" dirty="0" smtClean="0"/>
              <a:t>MVC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smtClean="0"/>
              <a:t>AJAX </a:t>
            </a:r>
            <a:r>
              <a:rPr lang="en-US" dirty="0"/>
              <a:t>+ </a:t>
            </a:r>
            <a:r>
              <a:rPr lang="en-US" dirty="0" err="1" smtClean="0"/>
              <a:t>WebAPI</a:t>
            </a:r>
            <a:endParaRPr lang="en-US" dirty="0"/>
          </a:p>
          <a:p>
            <a:r>
              <a:rPr lang="en-US" dirty="0" err="1"/>
              <a:t>KnockoutJS</a:t>
            </a:r>
            <a:r>
              <a:rPr lang="en-US" dirty="0"/>
              <a:t> + </a:t>
            </a:r>
            <a:r>
              <a:rPr lang="en-US" dirty="0" err="1"/>
              <a:t>RequireJS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7787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Language design</a:t>
            </a:r>
            <a:endParaRPr lang="ru-RU" altLang="ru-RU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Goal: </a:t>
            </a:r>
            <a:r>
              <a:rPr lang="en-US" altLang="ru-RU" b="1" dirty="0"/>
              <a:t>interaction between page and </a:t>
            </a:r>
            <a:r>
              <a:rPr lang="en-US" altLang="ru-RU" b="1" dirty="0" smtClean="0"/>
              <a:t>browser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C-like syntax</a:t>
            </a:r>
          </a:p>
          <a:p>
            <a:pPr eaLnBrk="1" hangingPunct="1"/>
            <a:r>
              <a:rPr lang="en-US" altLang="ru-RU" dirty="0" smtClean="0"/>
              <a:t>Interpreted</a:t>
            </a:r>
          </a:p>
          <a:p>
            <a:pPr eaLnBrk="1" hangingPunct="1"/>
            <a:r>
              <a:rPr lang="en-US" altLang="ru-RU" dirty="0" smtClean="0"/>
              <a:t>Dynamically typed</a:t>
            </a:r>
          </a:p>
          <a:p>
            <a:pPr eaLnBrk="1" hangingPunct="1"/>
            <a:r>
              <a:rPr lang="en-US" altLang="ru-RU" dirty="0" smtClean="0"/>
              <a:t>Object-oriented</a:t>
            </a:r>
          </a:p>
          <a:p>
            <a:pPr eaLnBrk="1" hangingPunct="1"/>
            <a:r>
              <a:rPr lang="en-US" altLang="ru-RU" dirty="0" smtClean="0"/>
              <a:t>Prototype inheritance (no classes)</a:t>
            </a:r>
          </a:p>
          <a:p>
            <a:pPr eaLnBrk="1" hangingPunct="1"/>
            <a:r>
              <a:rPr lang="en-US" altLang="ru-RU" dirty="0" smtClean="0"/>
              <a:t>Automatic memory management</a:t>
            </a:r>
          </a:p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Variables</a:t>
            </a:r>
            <a:endParaRPr lang="ru-RU" altLang="ru-RU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You define a variable as follows: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ru-RU" dirty="0" smtClean="0"/>
              <a:t>or by setting a value to it:</a:t>
            </a:r>
            <a:endParaRPr lang="en-US" alt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23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my$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100000;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There are 6 data types in JavaScript:</a:t>
            </a:r>
          </a:p>
          <a:p>
            <a:pPr lvl="1" eaLnBrk="1" hangingPunct="1"/>
            <a:r>
              <a:rPr lang="en-US" altLang="ru-RU" dirty="0" smtClean="0"/>
              <a:t>Undefined</a:t>
            </a:r>
          </a:p>
          <a:p>
            <a:pPr lvl="1" eaLnBrk="1" hangingPunct="1"/>
            <a:r>
              <a:rPr lang="en-US" altLang="ru-RU" dirty="0" smtClean="0"/>
              <a:t>Null</a:t>
            </a:r>
          </a:p>
          <a:p>
            <a:pPr lvl="1" eaLnBrk="1" hangingPunct="1"/>
            <a:r>
              <a:rPr lang="en-US" altLang="ru-RU" dirty="0" smtClean="0"/>
              <a:t>Boolean</a:t>
            </a:r>
          </a:p>
          <a:p>
            <a:pPr lvl="1" eaLnBrk="1" hangingPunct="1"/>
            <a:r>
              <a:rPr lang="en-US" altLang="ru-RU" dirty="0" smtClean="0"/>
              <a:t>Number</a:t>
            </a:r>
          </a:p>
          <a:p>
            <a:pPr lvl="1" eaLnBrk="1" hangingPunct="1"/>
            <a:r>
              <a:rPr lang="en-US" altLang="ru-RU" dirty="0" smtClean="0"/>
              <a:t>String</a:t>
            </a:r>
          </a:p>
          <a:p>
            <a:pPr lvl="1" eaLnBrk="1" hangingPunct="1"/>
            <a:r>
              <a:rPr lang="en-US" altLang="ru-RU" dirty="0" smtClean="0"/>
              <a:t>Object</a:t>
            </a:r>
          </a:p>
          <a:p>
            <a:pPr lvl="1" eaLnBrk="1" hangingPunct="1"/>
            <a:endParaRPr lang="ru-RU" altLang="ru-RU" dirty="0" smtClean="0"/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3059113" y="1638300"/>
            <a:ext cx="360362" cy="1509713"/>
          </a:xfrm>
          <a:prstGeom prst="rightBrace">
            <a:avLst>
              <a:gd name="adj1" fmla="val 3491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59175" y="220345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primitive types</a:t>
            </a:r>
            <a:endParaRPr lang="ru-RU" alt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Undefined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dirty="0" smtClean="0"/>
              <a:t>means “No value has been set to a variable”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dirty="0" smtClean="0"/>
              <a:t>has a single value of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endParaRPr lang="en-US" altLang="ru-RU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sz="24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alert(name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alert(name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alert(name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Null type</a:t>
            </a:r>
          </a:p>
          <a:p>
            <a:pPr lvl="1" eaLnBrk="1" hangingPunct="1"/>
            <a:r>
              <a:rPr lang="en-US" altLang="ru-RU" dirty="0" smtClean="0"/>
              <a:t>means “Intentional absence of value”</a:t>
            </a:r>
          </a:p>
          <a:p>
            <a:pPr lvl="1" eaLnBrk="1" hangingPunct="1"/>
            <a:r>
              <a:rPr lang="en-US" altLang="ru-RU" dirty="0" smtClean="0"/>
              <a:t>has a single value of </a:t>
            </a:r>
            <a:r>
              <a:rPr lang="en-US" altLang="ru-RU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ru-RU" sz="1600" dirty="0" smtClean="0"/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selectedFruit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prompt(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 a fruit"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selectedFruit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"Fruit is not selected!"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selectedFruit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sz="1800" dirty="0" smtClean="0">
              <a:latin typeface="Courier New" panose="02070309020205020404" pitchFamily="49" charset="0"/>
            </a:endParaRP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3814763"/>
            <a:ext cx="280828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Boolean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 </a:t>
            </a:r>
            <a:r>
              <a:rPr lang="en-US" altLang="ru-RU" dirty="0" smtClean="0"/>
              <a:t>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 </a:t>
            </a:r>
            <a:r>
              <a:rPr lang="en-US" altLang="ru-RU" dirty="0" smtClean="0"/>
              <a:t>value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sz="16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weatherIsGood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haveSomeFreeTime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weatherIsGood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haveSomeFreeTime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"Let’s go for a walk!"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"It’s not a good time for a walk"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Number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dirty="0" smtClean="0"/>
              <a:t>no separate Integer and Float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dirty="0" smtClean="0"/>
              <a:t>special values: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sz="1600" dirty="0" smtClean="0">
                <a:latin typeface="Courier New" panose="02070309020205020404" pitchFamily="49" charset="0"/>
              </a:rPr>
              <a:t>		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NaN</a:t>
            </a:r>
            <a:r>
              <a:rPr lang="en-US" altLang="ru-RU" dirty="0" smtClean="0"/>
              <a:t>, </a:t>
            </a:r>
            <a:r>
              <a:rPr lang="en-US" altLang="ru-RU" b="1" dirty="0" smtClean="0">
                <a:latin typeface="Courier New" panose="02070309020205020404" pitchFamily="49" charset="0"/>
              </a:rPr>
              <a:t>Infinity</a:t>
            </a:r>
            <a:r>
              <a:rPr lang="en-US" altLang="ru-RU" dirty="0" smtClean="0">
                <a:latin typeface="Courier New" panose="02070309020205020404" pitchFamily="49" charset="0"/>
              </a:rPr>
              <a:t>, -</a:t>
            </a:r>
            <a:r>
              <a:rPr lang="en-US" altLang="ru-RU" b="1" dirty="0" smtClean="0">
                <a:latin typeface="Courier New" panose="02070309020205020404" pitchFamily="49" charset="0"/>
              </a:rPr>
              <a:t>Infinity</a:t>
            </a:r>
            <a:r>
              <a:rPr lang="en-US" altLang="ru-RU" dirty="0" smtClean="0">
                <a:latin typeface="Courier New" panose="02070309020205020404" pitchFamily="49" charset="0"/>
              </a:rPr>
              <a:t>, -</a:t>
            </a:r>
            <a:r>
              <a:rPr lang="en-US" altLang="ru-RU" b="1" dirty="0" smtClean="0"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sz="18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speed = 70.4;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time = 3;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distance = time * speed;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"You will cover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distance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kilometers in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hours with that speed"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1950" y="1162050"/>
            <a:ext cx="4122738" cy="4814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 smtClean="0"/>
              <a:t>Math functions: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isFinite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Math.round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Math.floor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//[0,1]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0263" y="1162050"/>
            <a:ext cx="4122737" cy="4814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sz="16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ath.pow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(x, y)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ath.sqrt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ath.log(x)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ath.cos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ath.sin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ath.tan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ath.atan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ru-RU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Math.PI</a:t>
            </a: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Math.E</a:t>
            </a:r>
            <a:endParaRPr lang="ru-RU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8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 smtClean="0"/>
              <a:t>String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dirty="0" smtClean="0"/>
              <a:t>represents any textual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dirty="0" smtClean="0"/>
              <a:t>no separate Char type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sz="16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'Another string'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alert(text1.length);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alert(text1[7]);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String methods:</a:t>
            </a:r>
          </a:p>
          <a:p>
            <a:pPr eaLnBrk="1" hangingPunct="1">
              <a:lnSpc>
                <a:spcPct val="80000"/>
              </a:lnSpc>
            </a:pPr>
            <a:endParaRPr lang="en-US" alt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name.indexOf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toni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name.indexOf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2);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name.lastIndexOf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nton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name.substr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(2, 4);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toni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name.slice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(2, 6);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toni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name.slice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(2, -1);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toni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name.toLowerCase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name.toUpperCase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29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JavaScript?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Language design</a:t>
            </a:r>
          </a:p>
          <a:p>
            <a:r>
              <a:rPr lang="en-US" dirty="0"/>
              <a:t>Data types</a:t>
            </a:r>
          </a:p>
          <a:p>
            <a:r>
              <a:rPr lang="en-US" dirty="0" smtClean="0"/>
              <a:t>Conversions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5457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JavaScript data types</a:t>
            </a:r>
            <a:endParaRPr lang="ru-RU" altLang="ru-RU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Object type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ru-RU" sz="16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rectangle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top: 3,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left: 5,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width: 30,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height: 20,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40;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ru-RU" smtClean="0"/>
              <a:t> operator</a:t>
            </a:r>
            <a:endParaRPr lang="ru-RU" altLang="ru-RU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Use</a:t>
            </a:r>
            <a:r>
              <a:rPr lang="en-US" altLang="ru-RU" dirty="0" smtClean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ru-RU" dirty="0" smtClean="0"/>
              <a:t>operator to determine a type of a value: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a);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= 20;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a);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string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Math.sin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ru-RU" smtClean="0"/>
              <a:t> operator</a:t>
            </a:r>
            <a:endParaRPr lang="ru-RU" altLang="ru-RU" smtClean="0"/>
          </a:p>
        </p:txBody>
      </p:sp>
      <p:graphicFrame>
        <p:nvGraphicFramePr>
          <p:cNvPr id="15875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37866"/>
              </p:ext>
            </p:extLst>
          </p:nvPr>
        </p:nvGraphicFramePr>
        <p:xfrm>
          <a:off x="1547813" y="1543134"/>
          <a:ext cx="6096000" cy="4140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typeof</a:t>
                      </a: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"object"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"number"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string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"string"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r>
                        <a:rPr kumimoji="0" lang="en-US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undefined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"undefined"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null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"object"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"function"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Type conversion</a:t>
            </a:r>
            <a:endParaRPr lang="ru-RU" altLang="ru-RU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Explicit conversion</a:t>
            </a:r>
          </a:p>
          <a:p>
            <a:pPr eaLnBrk="1" hangingPunct="1"/>
            <a:r>
              <a:rPr lang="ru-RU" altLang="ru-RU" dirty="0" smtClean="0"/>
              <a:t>I</a:t>
            </a:r>
            <a:r>
              <a:rPr lang="en-US" altLang="ru-RU" dirty="0" err="1" smtClean="0"/>
              <a:t>mplicit</a:t>
            </a:r>
            <a:r>
              <a:rPr lang="en-US" altLang="ru-RU" dirty="0" smtClean="0"/>
              <a:t> conversion</a:t>
            </a:r>
            <a:endParaRPr lang="ru-RU" altLang="ru-RU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Explicit conversion</a:t>
            </a:r>
            <a:endParaRPr lang="ru-RU" altLang="ru-RU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 err="1" smtClean="0"/>
              <a:t>Converti</a:t>
            </a:r>
            <a:r>
              <a:rPr lang="ru-RU" altLang="ru-RU" dirty="0" smtClean="0"/>
              <a:t>n</a:t>
            </a:r>
            <a:r>
              <a:rPr lang="en-US" altLang="ru-RU" dirty="0" smtClean="0"/>
              <a:t>g to a </a:t>
            </a:r>
            <a:r>
              <a:rPr lang="en-US" altLang="ru-RU" b="1" dirty="0" smtClean="0"/>
              <a:t>Number</a:t>
            </a:r>
            <a:r>
              <a:rPr lang="en-US" altLang="ru-RU" dirty="0" smtClean="0"/>
              <a:t>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sz="24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"56.8"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(s));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56.8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56.8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alert(+s);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56.8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alert(Number(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Explicit conversion</a:t>
            </a:r>
            <a:endParaRPr lang="ru-RU" altLang="ru-RU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Converting to a </a:t>
            </a:r>
            <a:r>
              <a:rPr lang="en-US" altLang="ru-RU" b="1" dirty="0" smtClean="0"/>
              <a:t>Number</a:t>
            </a:r>
            <a:r>
              <a:rPr lang="en-US" altLang="ru-RU" dirty="0" smtClean="0"/>
              <a:t>:</a:t>
            </a:r>
          </a:p>
          <a:p>
            <a:pPr lvl="1" eaLnBrk="1" hangingPunct="1"/>
            <a:r>
              <a:rPr lang="en-US" altLang="ru-RU" sz="2000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ru-RU" dirty="0" smtClean="0"/>
              <a:t> → </a:t>
            </a:r>
            <a:r>
              <a:rPr lang="en-US" altLang="ru-RU" b="1" dirty="0" smtClean="0">
                <a:latin typeface="Courier New" panose="02070309020205020404" pitchFamily="49" charset="0"/>
              </a:rPr>
              <a:t>1</a:t>
            </a:r>
          </a:p>
          <a:p>
            <a:pPr lvl="1" eaLnBrk="1" hangingPunct="1"/>
            <a:r>
              <a:rPr lang="en-US" altLang="ru-RU" sz="2000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ru-RU" dirty="0" smtClean="0"/>
              <a:t> → </a:t>
            </a:r>
            <a:r>
              <a:rPr lang="en-US" altLang="ru-RU" b="1" dirty="0" smtClean="0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ru-RU" sz="2000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altLang="ru-RU" dirty="0" smtClean="0"/>
              <a:t> → 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NaN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ru-RU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ru-RU" dirty="0" smtClean="0"/>
              <a:t> → </a:t>
            </a:r>
            <a:r>
              <a:rPr lang="en-US" altLang="ru-RU" b="1" dirty="0" smtClean="0">
                <a:latin typeface="Courier New" panose="02070309020205020404" pitchFamily="49" charset="0"/>
              </a:rPr>
              <a:t>0</a:t>
            </a:r>
          </a:p>
          <a:p>
            <a:pPr lvl="1" eaLnBrk="1" hangingPunct="1"/>
            <a:r>
              <a:rPr lang="en-US" altLang="ru-RU" b="1" dirty="0" smtClean="0">
                <a:latin typeface="Courier New" panose="02070309020205020404" pitchFamily="49" charset="0"/>
              </a:rPr>
              <a:t>String</a:t>
            </a:r>
            <a:r>
              <a:rPr lang="en-US" altLang="ru-RU" dirty="0" smtClean="0"/>
              <a:t> is trimmed and then parsed:</a:t>
            </a:r>
          </a:p>
          <a:p>
            <a:pPr lvl="2" eaLnBrk="1" hangingPunct="1"/>
            <a:r>
              <a:rPr lang="en-US" altLang="ru-RU" dirty="0" smtClean="0"/>
              <a:t>empty string → </a:t>
            </a:r>
            <a:r>
              <a:rPr lang="en-US" altLang="ru-RU" b="1" dirty="0" smtClean="0">
                <a:latin typeface="Courier New" panose="02070309020205020404" pitchFamily="49" charset="0"/>
              </a:rPr>
              <a:t>0</a:t>
            </a:r>
          </a:p>
          <a:p>
            <a:pPr lvl="2" eaLnBrk="1" hangingPunct="1"/>
            <a:r>
              <a:rPr lang="en-US" altLang="ru-RU" dirty="0" smtClean="0"/>
              <a:t>non numeric string → </a:t>
            </a:r>
            <a:r>
              <a:rPr lang="en-US" altLang="ru-RU" b="1" dirty="0" err="1" smtClean="0">
                <a:latin typeface="Courier New" panose="02070309020205020404" pitchFamily="49" charset="0"/>
              </a:rPr>
              <a:t>NaN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ru-RU" dirty="0" smtClean="0"/>
              <a:t>numeric string → </a:t>
            </a:r>
            <a:r>
              <a:rPr lang="en-US" altLang="ru-RU" b="1" dirty="0" smtClean="0">
                <a:latin typeface="Courier New" panose="02070309020205020404" pitchFamily="49" charset="0"/>
              </a:rPr>
              <a:t>Number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Explicit conversion</a:t>
            </a:r>
            <a:endParaRPr lang="ru-RU" altLang="ru-RU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Converting to a </a:t>
            </a:r>
            <a:r>
              <a:rPr lang="en-US" altLang="ru-RU" b="1" dirty="0" smtClean="0"/>
              <a:t>String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 = 25;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(weight);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Explicit conversion</a:t>
            </a:r>
            <a:endParaRPr lang="ru-RU" altLang="ru-RU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 err="1" smtClean="0"/>
              <a:t>Converti</a:t>
            </a:r>
            <a:r>
              <a:rPr lang="ru-RU" altLang="ru-RU" dirty="0" smtClean="0"/>
              <a:t>n</a:t>
            </a:r>
            <a:r>
              <a:rPr lang="en-US" altLang="ru-RU" dirty="0" smtClean="0"/>
              <a:t>g to a </a:t>
            </a:r>
            <a:r>
              <a:rPr lang="en-US" altLang="ru-RU" b="1" dirty="0" smtClean="0"/>
              <a:t>Boolean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10;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!!a;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alert(b);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alert(c);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Explicit conversion</a:t>
            </a:r>
            <a:endParaRPr lang="ru-RU" altLang="ru-RU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err="1" smtClean="0"/>
              <a:t>Converti</a:t>
            </a:r>
            <a:r>
              <a:rPr lang="ru-RU" altLang="ru-RU" dirty="0" smtClean="0"/>
              <a:t>n</a:t>
            </a:r>
            <a:r>
              <a:rPr lang="en-US" altLang="ru-RU" dirty="0" smtClean="0"/>
              <a:t>g to a </a:t>
            </a:r>
            <a:r>
              <a:rPr lang="en-US" altLang="ru-RU" b="1" dirty="0" smtClean="0"/>
              <a:t>Boolean</a:t>
            </a:r>
          </a:p>
          <a:p>
            <a:pPr lvl="1" eaLnBrk="1" hangingPunct="1"/>
            <a:r>
              <a:rPr lang="en-US" altLang="ru-RU" sz="2000" dirty="0" smtClean="0"/>
              <a:t> </a:t>
            </a:r>
            <a:r>
              <a:rPr lang="en-US" alt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ru-RU" sz="1600" dirty="0" smtClean="0">
                <a:latin typeface="Courier New" panose="02070309020205020404" pitchFamily="49" charset="0"/>
              </a:rPr>
              <a:t>, </a:t>
            </a:r>
            <a:r>
              <a:rPr lang="en-US" alt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altLang="ru-RU" sz="1600" dirty="0" smtClean="0">
                <a:latin typeface="Courier New" panose="02070309020205020404" pitchFamily="49" charset="0"/>
              </a:rPr>
              <a:t> </a:t>
            </a:r>
            <a:r>
              <a:rPr lang="en-US" altLang="ru-RU" dirty="0" smtClean="0"/>
              <a:t>→</a:t>
            </a:r>
            <a:r>
              <a:rPr lang="en-US" altLang="ru-RU" sz="1600" dirty="0" smtClean="0">
                <a:latin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false</a:t>
            </a:r>
            <a:endParaRPr lang="en-US" altLang="ru-RU" sz="2000" b="1" dirty="0" smtClean="0"/>
          </a:p>
          <a:p>
            <a:pPr lvl="1" eaLnBrk="1" hangingPunct="1"/>
            <a:r>
              <a:rPr lang="en-US" altLang="ru-RU" sz="2000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</a:t>
            </a:r>
            <a:r>
              <a:rPr lang="en-US" altLang="ru-RU" sz="1600" dirty="0" smtClean="0">
                <a:latin typeface="Courier New" panose="02070309020205020404" pitchFamily="49" charset="0"/>
              </a:rPr>
              <a:t>, </a:t>
            </a:r>
            <a:r>
              <a:rPr lang="en-US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r>
              <a:rPr lang="en-US" altLang="ru-RU" sz="1600" dirty="0" smtClean="0">
                <a:latin typeface="Courier New" panose="02070309020205020404" pitchFamily="49" charset="0"/>
              </a:rPr>
              <a:t> </a:t>
            </a:r>
            <a:r>
              <a:rPr lang="en-US" altLang="ru-RU" dirty="0" smtClean="0"/>
              <a:t>→</a:t>
            </a:r>
            <a:r>
              <a:rPr lang="en-US" altLang="ru-RU" sz="1600" dirty="0" smtClean="0">
                <a:latin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false</a:t>
            </a:r>
            <a:endParaRPr lang="en-US" altLang="ru-RU" sz="2000" b="1" dirty="0" smtClean="0"/>
          </a:p>
          <a:p>
            <a:pPr lvl="1" eaLnBrk="1" hangingPunct="1"/>
            <a:r>
              <a:rPr lang="en-US" altLang="ru-RU" sz="2000" dirty="0" smtClean="0"/>
              <a:t> </a:t>
            </a:r>
            <a:r>
              <a:rPr lang="en-US" altLang="ru-RU" dirty="0"/>
              <a:t>Empty string </a:t>
            </a:r>
            <a:r>
              <a:rPr lang="en-US" altLang="ru-RU" dirty="0" smtClean="0"/>
              <a:t>→ 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false</a:t>
            </a:r>
            <a:endParaRPr lang="en-US" altLang="ru-RU" sz="2000" b="1" dirty="0" smtClean="0"/>
          </a:p>
          <a:p>
            <a:pPr lvl="1" eaLnBrk="1" hangingPunct="1"/>
            <a:r>
              <a:rPr lang="en-US" altLang="ru-RU" dirty="0" smtClean="0"/>
              <a:t> Other values → 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The following are equivalent: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mtClean="0"/>
              <a:t>	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8313" y="2565400"/>
            <a:ext cx="18774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(a) {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(a) {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32363" y="2559050"/>
            <a:ext cx="32624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(Boolean(a)) {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(Boolean(a)) {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230" name="AutoShape 12"/>
          <p:cNvSpPr>
            <a:spLocks noChangeArrowheads="1"/>
          </p:cNvSpPr>
          <p:nvPr/>
        </p:nvSpPr>
        <p:spPr bwMode="auto">
          <a:xfrm>
            <a:off x="3492500" y="2778125"/>
            <a:ext cx="863600" cy="430213"/>
          </a:xfrm>
          <a:prstGeom prst="rightArrow">
            <a:avLst>
              <a:gd name="adj1" fmla="val 50000"/>
              <a:gd name="adj2" fmla="val 5018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52231" name="AutoShape 13"/>
          <p:cNvSpPr>
            <a:spLocks noChangeArrowheads="1"/>
          </p:cNvSpPr>
          <p:nvPr/>
        </p:nvSpPr>
        <p:spPr bwMode="auto">
          <a:xfrm>
            <a:off x="3492500" y="4146550"/>
            <a:ext cx="863600" cy="430213"/>
          </a:xfrm>
          <a:prstGeom prst="rightArrow">
            <a:avLst>
              <a:gd name="adj1" fmla="val 50000"/>
              <a:gd name="adj2" fmla="val 5018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</p:spTree>
    <p:extLst>
      <p:ext uri="{BB962C8B-B14F-4D97-AF65-F5344CB8AC3E}">
        <p14:creationId xmlns:p14="http://schemas.microsoft.com/office/powerpoint/2010/main" val="10601537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Life without JavaScript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dirty="0" smtClean="0"/>
              <a:t>Static pages</a:t>
            </a:r>
          </a:p>
          <a:p>
            <a:r>
              <a:rPr lang="en-US" dirty="0" smtClean="0"/>
              <a:t>Standard controls</a:t>
            </a:r>
          </a:p>
          <a:p>
            <a:r>
              <a:rPr lang="en-US" dirty="0" smtClean="0"/>
              <a:t>No animation</a:t>
            </a:r>
          </a:p>
          <a:p>
            <a:r>
              <a:rPr lang="en-US" dirty="0" smtClean="0"/>
              <a:t>Full page reloads</a:t>
            </a:r>
          </a:p>
          <a:p>
            <a:r>
              <a:rPr lang="en-US" dirty="0" smtClean="0"/>
              <a:t>Server side only logic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The following are equivalent:</a:t>
            </a:r>
            <a:endParaRPr lang="ru-RU" altLang="ru-RU" smtClean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68313" y="1862138"/>
            <a:ext cx="280076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a ? 1 : 2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!a;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a || b;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a &amp;&amp; b;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356100" y="1838325"/>
            <a:ext cx="43396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Boolean(a) ? 1 : 2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!Boolean(a);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Boolean(a) ? a : b;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Boolean(a) ? b : a;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3419475" y="2006600"/>
            <a:ext cx="863600" cy="430213"/>
          </a:xfrm>
          <a:prstGeom prst="rightArrow">
            <a:avLst>
              <a:gd name="adj1" fmla="val 50000"/>
              <a:gd name="adj2" fmla="val 5018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3419475" y="3517900"/>
            <a:ext cx="863600" cy="430213"/>
          </a:xfrm>
          <a:prstGeom prst="rightArrow">
            <a:avLst>
              <a:gd name="adj1" fmla="val 50000"/>
              <a:gd name="adj2" fmla="val 5018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1831975" y="5002213"/>
            <a:ext cx="4147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&amp;&amp;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Comparison operators: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	==</a:t>
            </a:r>
            <a:r>
              <a:rPr lang="ru-RU" altLang="ru-RU" dirty="0" smtClean="0">
                <a:latin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!= &lt; &gt; &lt;= &gt;=</a:t>
            </a:r>
          </a:p>
          <a:p>
            <a:pPr eaLnBrk="1" hangingPunct="1"/>
            <a:r>
              <a:rPr lang="en-US" altLang="ru-RU" dirty="0" smtClean="0"/>
              <a:t>Values of the same type are compared </a:t>
            </a:r>
            <a:r>
              <a:rPr lang="ru-RU" altLang="ru-RU" dirty="0" smtClean="0"/>
              <a:t>a</a:t>
            </a:r>
            <a:r>
              <a:rPr lang="en-US" altLang="ru-RU" dirty="0" smtClean="0"/>
              <a:t>s </a:t>
            </a:r>
            <a:r>
              <a:rPr lang="en-US" altLang="ru-RU" dirty="0" err="1" smtClean="0"/>
              <a:t>usu</a:t>
            </a:r>
            <a:r>
              <a:rPr lang="ru-RU" altLang="ru-RU" dirty="0" smtClean="0"/>
              <a:t>a</a:t>
            </a:r>
            <a:r>
              <a:rPr lang="en-US" altLang="ru-RU" dirty="0" smtClean="0"/>
              <a:t>l</a:t>
            </a:r>
          </a:p>
          <a:p>
            <a:pPr eaLnBrk="1" hangingPunct="1"/>
            <a:r>
              <a:rPr lang="en-US" altLang="ru-RU" dirty="0" smtClean="0"/>
              <a:t>Values of different types are converted to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altLang="ru-RU" dirty="0" smtClean="0"/>
              <a:t>		(ex</a:t>
            </a:r>
            <a:r>
              <a:rPr lang="ru-RU" altLang="ru-RU" dirty="0" smtClean="0"/>
              <a:t>c</a:t>
            </a:r>
            <a:r>
              <a:rPr lang="en-US" altLang="ru-RU" dirty="0" smtClean="0"/>
              <a:t>e</a:t>
            </a:r>
            <a:r>
              <a:rPr lang="ru-RU" altLang="ru-RU" dirty="0" smtClean="0"/>
              <a:t>p</a:t>
            </a:r>
            <a:r>
              <a:rPr lang="en-US" altLang="ru-RU" dirty="0" smtClean="0"/>
              <a:t>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ru-RU" dirty="0" smtClean="0"/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altLang="ru-RU" dirty="0" smtClean="0"/>
              <a:t> 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</a:t>
            </a:r>
            <a:r>
              <a:rPr lang="en-US" altLang="ru-RU" dirty="0" smtClean="0"/>
              <a:t>) 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ru-RU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endParaRPr lang="en-US" altLang="ru-RU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Strict comparison:</a:t>
            </a:r>
            <a:endParaRPr lang="en-US" altLang="ru-RU" smtClean="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===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ru-RU" smtClean="0">
                <a:latin typeface="Courier New" panose="02070309020205020404" pitchFamily="49" charset="0"/>
              </a:rPr>
              <a:t>!==</a:t>
            </a:r>
          </a:p>
          <a:p>
            <a:pPr eaLnBrk="1" hangingPunct="1"/>
            <a:r>
              <a:rPr lang="en-US" altLang="ru-RU" smtClean="0"/>
              <a:t>N</a:t>
            </a:r>
            <a:r>
              <a:rPr lang="ru-RU" altLang="ru-RU" smtClean="0"/>
              <a:t>o</a:t>
            </a:r>
            <a:r>
              <a:rPr lang="en-US" altLang="ru-RU" smtClean="0"/>
              <a:t> implicit conversion</a:t>
            </a:r>
          </a:p>
          <a:p>
            <a:pPr eaLnBrk="1" hangingPunct="1"/>
            <a:r>
              <a:rPr lang="en-US" altLang="ru-RU" smtClean="0"/>
              <a:t>Values of different types are different</a:t>
            </a:r>
            <a:endParaRPr lang="ru-RU" altLang="ru-RU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1950" y="1162050"/>
            <a:ext cx="4122738" cy="48148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==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!=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&lt; 12);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0263" y="1162050"/>
            <a:ext cx="4122737" cy="48148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===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===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alert(2 !==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0);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alert(undefined == undefined);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alert(undefined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alert(undefined ===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alert(undefined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Binary operator </a:t>
            </a:r>
            <a:r>
              <a:rPr lang="en-US" altLang="ru-RU" sz="1800" b="1" dirty="0" smtClean="0">
                <a:latin typeface="Courier New" panose="02070309020205020404" pitchFamily="49" charset="0"/>
              </a:rPr>
              <a:t>+</a:t>
            </a:r>
          </a:p>
          <a:p>
            <a:pPr eaLnBrk="1" hangingPunct="1"/>
            <a:r>
              <a:rPr lang="ru-RU" altLang="ru-RU" dirty="0" smtClean="0"/>
              <a:t>i</a:t>
            </a:r>
            <a:r>
              <a:rPr lang="en-US" altLang="ru-RU" dirty="0" smtClean="0"/>
              <a:t>f either operand is a </a:t>
            </a:r>
            <a:r>
              <a:rPr lang="en-US" altLang="ru-RU" sz="1800" b="1" dirty="0" smtClean="0">
                <a:latin typeface="Courier New" panose="02070309020205020404" pitchFamily="49" charset="0"/>
              </a:rPr>
              <a:t>String</a:t>
            </a:r>
            <a:r>
              <a:rPr lang="en-US" altLang="ru-RU" dirty="0" smtClean="0"/>
              <a:t> then it is a string </a:t>
            </a:r>
            <a:r>
              <a:rPr lang="en-US" altLang="ru-RU" dirty="0" err="1" smtClean="0"/>
              <a:t>concaten</a:t>
            </a:r>
            <a:r>
              <a:rPr lang="ru-RU" altLang="ru-RU" dirty="0" smtClean="0"/>
              <a:t>a</a:t>
            </a:r>
            <a:r>
              <a:rPr lang="en-US" altLang="ru-RU" dirty="0" err="1" smtClean="0"/>
              <a:t>tion</a:t>
            </a:r>
            <a:endParaRPr lang="en-US" altLang="ru-RU" dirty="0" smtClean="0"/>
          </a:p>
          <a:p>
            <a:pPr lvl="1" eaLnBrk="1" hangingPunct="1"/>
            <a:r>
              <a:rPr lang="en-US" altLang="ru-RU" dirty="0" smtClean="0"/>
              <a:t>both operands are converted to a </a:t>
            </a:r>
            <a:r>
              <a:rPr lang="en-US" altLang="ru-RU" b="1" dirty="0" smtClean="0">
                <a:latin typeface="Courier New" panose="02070309020205020404" pitchFamily="49" charset="0"/>
              </a:rPr>
              <a:t>String</a:t>
            </a:r>
          </a:p>
          <a:p>
            <a:pPr eaLnBrk="1" hangingPunct="1"/>
            <a:r>
              <a:rPr lang="en-US" altLang="ru-RU" dirty="0" smtClean="0"/>
              <a:t>otherwise it is an </a:t>
            </a:r>
            <a:r>
              <a:rPr lang="en-US" altLang="ru-RU" dirty="0" smtClean="0"/>
              <a:t>arithmetic </a:t>
            </a:r>
            <a:r>
              <a:rPr lang="en-US" altLang="ru-RU" dirty="0" smtClean="0"/>
              <a:t>operation</a:t>
            </a:r>
          </a:p>
          <a:p>
            <a:pPr lvl="1" eaLnBrk="1" hangingPunct="1"/>
            <a:r>
              <a:rPr lang="en-US" altLang="ru-RU" dirty="0" smtClean="0"/>
              <a:t>both operands are converted to a </a:t>
            </a:r>
            <a:r>
              <a:rPr lang="en-US" altLang="ru-RU" b="1" dirty="0" smtClean="0">
                <a:latin typeface="Courier New" panose="02070309020205020404" pitchFamily="49" charset="0"/>
              </a:rPr>
              <a:t>Number</a:t>
            </a:r>
            <a:endParaRPr lang="ru-RU" altLang="ru-RU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175" y="1600200"/>
            <a:ext cx="404336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alert(1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alert(1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alert(1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alert(1 + undefined);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alert(1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29100" y="1600200"/>
            <a:ext cx="473551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undefined);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alert(undefined + undefined);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I</a:t>
            </a:r>
            <a:r>
              <a:rPr lang="en-US" altLang="ru-RU" smtClean="0"/>
              <a:t>mplicit conversion</a:t>
            </a:r>
            <a:endParaRPr lang="ru-RU" altLang="ru-RU" smtClean="0"/>
          </a:p>
        </p:txBody>
      </p:sp>
      <p:sp>
        <p:nvSpPr>
          <p:cNvPr id="60419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– 2);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dirty="0" smtClean="0"/>
              <a:t>Links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sz="quarter" idx="10"/>
          </p:nvPr>
        </p:nvSpPr>
        <p:spPr>
          <a:xfrm>
            <a:off x="373063" y="1219200"/>
            <a:ext cx="8488362" cy="4800600"/>
          </a:xfrm>
        </p:spPr>
        <p:txBody>
          <a:bodyPr>
            <a:normAutofit/>
          </a:bodyPr>
          <a:lstStyle/>
          <a:p>
            <a:r>
              <a:rPr lang="en-US" altLang="ru-RU" dirty="0" smtClean="0"/>
              <a:t>JavaScript:</a:t>
            </a:r>
          </a:p>
          <a:p>
            <a:pPr lvl="1"/>
            <a:r>
              <a:rPr lang="ru-RU" altLang="ru-RU" sz="2000" dirty="0" smtClean="0">
                <a:hlinkClick r:id="rId2"/>
              </a:rPr>
              <a:t>https</a:t>
            </a:r>
            <a:r>
              <a:rPr lang="ru-RU" altLang="ru-RU" sz="2000" dirty="0">
                <a:hlinkClick r:id="rId2"/>
              </a:rPr>
              <a:t>://</a:t>
            </a:r>
            <a:r>
              <a:rPr lang="ru-RU" altLang="ru-RU" sz="2000" dirty="0" smtClean="0">
                <a:hlinkClick r:id="rId2"/>
              </a:rPr>
              <a:t>developer.mozilla.org/en-US/docs/Web/JavaScript</a:t>
            </a:r>
            <a:endParaRPr lang="en-US" altLang="ru-RU" sz="2000" dirty="0" smtClean="0"/>
          </a:p>
          <a:p>
            <a:pPr lvl="1"/>
            <a:r>
              <a:rPr lang="ru-RU" altLang="ru-RU" sz="2000" dirty="0" smtClean="0">
                <a:hlinkClick r:id="rId3"/>
              </a:rPr>
              <a:t>https</a:t>
            </a:r>
            <a:r>
              <a:rPr lang="ru-RU" altLang="ru-RU" sz="2000" dirty="0">
                <a:hlinkClick r:id="rId3"/>
              </a:rPr>
              <a:t>://developer.mozilla.org/en-US/docs/Web/JavaScript/Reference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4"/>
              </a:rPr>
              <a:t>http</a:t>
            </a:r>
            <a:r>
              <a:rPr lang="ru-RU" altLang="ru-RU" sz="2000" dirty="0">
                <a:hlinkClick r:id="rId4"/>
              </a:rPr>
              <a:t>://www.w3schools.com/js/default.asp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5"/>
              </a:rPr>
              <a:t>http</a:t>
            </a:r>
            <a:r>
              <a:rPr lang="ru-RU" altLang="ru-RU" sz="2000" dirty="0">
                <a:hlinkClick r:id="rId5"/>
              </a:rPr>
              <a:t>://msdn.microsoft.com/ru-RU/library/d1et7k7c.aspx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>
                <a:hlinkClick r:id="rId6"/>
              </a:rPr>
              <a:t>http://learn.javascript.ru/</a:t>
            </a:r>
            <a:r>
              <a:rPr lang="ru-RU" altLang="ru-RU" sz="2000" dirty="0"/>
              <a:t> </a:t>
            </a:r>
            <a:endParaRPr lang="en-US" altLang="ru-RU" sz="2000" dirty="0" smtClean="0"/>
          </a:p>
          <a:p>
            <a:endParaRPr lang="en-US" altLang="ru-RU" dirty="0" smtClean="0"/>
          </a:p>
          <a:p>
            <a:r>
              <a:rPr lang="en-US" altLang="ru-RU" dirty="0" smtClean="0"/>
              <a:t>HTML</a:t>
            </a:r>
            <a:r>
              <a:rPr lang="en-US" altLang="ru-RU" dirty="0"/>
              <a:t>:</a:t>
            </a:r>
          </a:p>
          <a:p>
            <a:pPr lvl="1"/>
            <a:r>
              <a:rPr lang="en-US" altLang="ru-RU" sz="2000" dirty="0">
                <a:hlinkClick r:id="rId7"/>
              </a:rPr>
              <a:t>http://www.w3schools.com/html/default.asp</a:t>
            </a:r>
            <a:endParaRPr lang="en-US" altLang="ru-RU" sz="2000" dirty="0"/>
          </a:p>
          <a:p>
            <a:pPr lvl="1"/>
            <a:r>
              <a:rPr lang="en-US" altLang="ru-RU" sz="2000" dirty="0">
                <a:hlinkClick r:id="rId8"/>
              </a:rPr>
              <a:t>http</a:t>
            </a:r>
            <a:r>
              <a:rPr lang="en-US" altLang="ru-RU" sz="2000">
                <a:hlinkClick r:id="rId8"/>
              </a:rPr>
              <a:t>://</a:t>
            </a:r>
            <a:r>
              <a:rPr lang="en-US" altLang="ru-RU" sz="2000" smtClean="0">
                <a:hlinkClick r:id="rId8"/>
              </a:rPr>
              <a:t>htmlbook.ru/samhtml</a:t>
            </a:r>
            <a:endParaRPr lang="en-US" altLang="ru-RU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dirty="0" smtClean="0"/>
              <a:t>Why JavaScript?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dirty="0" smtClean="0"/>
              <a:t>Easy to learn!</a:t>
            </a:r>
          </a:p>
          <a:p>
            <a:r>
              <a:rPr lang="en-US" dirty="0" smtClean="0"/>
              <a:t>Runs in any modern web browser</a:t>
            </a:r>
          </a:p>
          <a:p>
            <a:r>
              <a:rPr lang="en-US" dirty="0" smtClean="0"/>
              <a:t>API for HTML and CSS</a:t>
            </a:r>
          </a:p>
          <a:p>
            <a:r>
              <a:rPr lang="en-US" dirty="0" smtClean="0"/>
              <a:t>Platform and OS independent</a:t>
            </a:r>
          </a:p>
          <a:p>
            <a:r>
              <a:rPr lang="en-US" dirty="0" smtClean="0"/>
              <a:t>Open source libraries &amp; frameworks</a:t>
            </a:r>
          </a:p>
          <a:p>
            <a:r>
              <a:rPr lang="en-US" dirty="0"/>
              <a:t>Node.js, Windows </a:t>
            </a:r>
            <a:r>
              <a:rPr lang="en-US" dirty="0" smtClean="0"/>
              <a:t>8 JS, embedded JS (V8)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JavaScript is popular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3063" y="1219200"/>
            <a:ext cx="8488362" cy="4800600"/>
          </a:xfrm>
        </p:spPr>
        <p:txBody>
          <a:bodyPr/>
          <a:lstStyle/>
          <a:p>
            <a:r>
              <a:rPr lang="en-US" smtClean="0"/>
              <a:t>Number of open source projects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published at </a:t>
            </a:r>
            <a:r>
              <a:rPr lang="en-US" smtClean="0">
                <a:hlinkClick r:id="rId2"/>
              </a:rPr>
              <a:t>www.github.com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94358" name="Group 150"/>
          <p:cNvGraphicFramePr>
            <a:graphicFrameLocks noGrp="1"/>
          </p:cNvGraphicFramePr>
          <p:nvPr/>
        </p:nvGraphicFramePr>
        <p:xfrm>
          <a:off x="4545013" y="2079625"/>
          <a:ext cx="4032250" cy="3870389"/>
        </p:xfrm>
        <a:graphic>
          <a:graphicData uri="http://schemas.openxmlformats.org/drawingml/2006/table">
            <a:tbl>
              <a:tblPr/>
              <a:tblGrid>
                <a:gridCol w="431800"/>
                <a:gridCol w="1352550"/>
                <a:gridCol w="2247900"/>
              </a:tblGrid>
              <a:tr h="51804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2013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Language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# Repositories Created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1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JavaScript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445875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2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Ruby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371597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3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285435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4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213837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5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Python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174401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6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7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120952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8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102385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9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Objective-C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10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357" name="Group 149"/>
          <p:cNvGraphicFramePr>
            <a:graphicFrameLocks noGrp="1"/>
          </p:cNvGraphicFramePr>
          <p:nvPr/>
        </p:nvGraphicFramePr>
        <p:xfrm>
          <a:off x="439738" y="2079625"/>
          <a:ext cx="3889375" cy="3870389"/>
        </p:xfrm>
        <a:graphic>
          <a:graphicData uri="http://schemas.openxmlformats.org/drawingml/2006/table">
            <a:tbl>
              <a:tblPr/>
              <a:tblGrid>
                <a:gridCol w="431800"/>
                <a:gridCol w="1236662"/>
                <a:gridCol w="2220913"/>
              </a:tblGrid>
              <a:tr h="51804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2012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Language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# Repositories Created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1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Ruby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465105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2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JavaScript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425841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3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386221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4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268019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5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252954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6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Python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249208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7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144682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8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Shell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92936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9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Merriweather"/>
                          <a:cs typeface="Arial" charset="0"/>
                        </a:rPr>
                        <a:t>10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72" name="Line 27"/>
          <p:cNvSpPr>
            <a:spLocks noChangeShapeType="1"/>
          </p:cNvSpPr>
          <p:nvPr/>
        </p:nvSpPr>
        <p:spPr bwMode="auto">
          <a:xfrm flipV="1">
            <a:off x="3463925" y="3087688"/>
            <a:ext cx="11525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altLang="ru-RU" smtClean="0"/>
              <a:t>HTML basics</a:t>
            </a:r>
            <a:endParaRPr lang="en-US" smtClean="0"/>
          </a:p>
        </p:txBody>
      </p:sp>
      <p:pic>
        <p:nvPicPr>
          <p:cNvPr id="1331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64087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5575"/>
            <a:ext cx="5637212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6681788" y="2005013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HTML version</a:t>
            </a:r>
            <a:endParaRPr lang="ru-RU" altLang="ru-RU" sz="2000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 flipV="1">
            <a:off x="2484438" y="2205038"/>
            <a:ext cx="4103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9" name="Line 25"/>
          <p:cNvSpPr>
            <a:spLocks noChangeShapeType="1"/>
          </p:cNvSpPr>
          <p:nvPr/>
        </p:nvSpPr>
        <p:spPr bwMode="auto">
          <a:xfrm>
            <a:off x="4859338" y="2852738"/>
            <a:ext cx="1008062" cy="1944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0" name="Line 26"/>
          <p:cNvSpPr>
            <a:spLocks noChangeShapeType="1"/>
          </p:cNvSpPr>
          <p:nvPr/>
        </p:nvSpPr>
        <p:spPr bwMode="auto">
          <a:xfrm>
            <a:off x="3059113" y="3573463"/>
            <a:ext cx="93345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1" name="Line 27"/>
          <p:cNvSpPr>
            <a:spLocks noChangeShapeType="1"/>
          </p:cNvSpPr>
          <p:nvPr/>
        </p:nvSpPr>
        <p:spPr bwMode="auto">
          <a:xfrm>
            <a:off x="1865313" y="3284538"/>
            <a:ext cx="1082675" cy="2089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DOM – Document Object Model</a:t>
            </a:r>
            <a:endParaRPr lang="ru-RU" altLang="ru-RU" smtClean="0"/>
          </a:p>
        </p:txBody>
      </p:sp>
      <p:pic>
        <p:nvPicPr>
          <p:cNvPr id="14339" name="Picture 29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624013"/>
            <a:ext cx="4392612" cy="2165350"/>
          </a:xfrm>
        </p:spPr>
      </p:pic>
      <p:sp>
        <p:nvSpPr>
          <p:cNvPr id="14340" name="AutoShape 30"/>
          <p:cNvSpPr>
            <a:spLocks noChangeArrowheads="1"/>
          </p:cNvSpPr>
          <p:nvPr/>
        </p:nvSpPr>
        <p:spPr bwMode="auto">
          <a:xfrm rot="5400000">
            <a:off x="2029618" y="3882232"/>
            <a:ext cx="1439863" cy="1397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Text Box 33"/>
          <p:cNvSpPr txBox="1">
            <a:spLocks noChangeArrowheads="1"/>
          </p:cNvSpPr>
          <p:nvPr/>
        </p:nvSpPr>
        <p:spPr bwMode="auto">
          <a:xfrm>
            <a:off x="1195388" y="5372100"/>
            <a:ext cx="2252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Document loading</a:t>
            </a:r>
            <a:endParaRPr lang="ru-RU" altLang="ru-RU" sz="2000"/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3970338" y="2220913"/>
            <a:ext cx="5045075" cy="3754437"/>
            <a:chOff x="3708400" y="2044700"/>
            <a:chExt cx="5046261" cy="3753882"/>
          </a:xfrm>
        </p:grpSpPr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5353050" y="2044700"/>
              <a:ext cx="1287532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b="1"/>
                <a:t>document</a:t>
              </a:r>
              <a:endParaRPr lang="ru-RU" altLang="ru-RU" b="1"/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5548313" y="2836863"/>
              <a:ext cx="889987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&lt;html&gt;</a:t>
              </a:r>
              <a:endParaRPr lang="ru-RU" altLang="ru-RU"/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4219575" y="3916363"/>
              <a:ext cx="966931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&lt;head&gt;</a:t>
              </a:r>
              <a:endParaRPr lang="ru-RU" altLang="ru-RU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291013" y="4687888"/>
              <a:ext cx="813043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&lt;title&gt;</a:t>
              </a:r>
              <a:endParaRPr lang="ru-RU" altLang="ru-RU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6629400" y="3916363"/>
              <a:ext cx="954107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&lt;body&gt;</a:t>
              </a:r>
              <a:endParaRPr lang="ru-RU" altLang="ru-RU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5476875" y="4708525"/>
              <a:ext cx="1454244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Hello, world!</a:t>
              </a:r>
              <a:endParaRPr lang="ru-RU" altLang="ru-RU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7272338" y="4708525"/>
              <a:ext cx="582211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&lt;a&gt;</a:t>
              </a:r>
              <a:endParaRPr lang="ru-RU" altLang="ru-RU"/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6992938" y="5429250"/>
              <a:ext cx="1133644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Click me!</a:t>
              </a:r>
              <a:endParaRPr lang="ru-RU" altLang="ru-RU"/>
            </a:p>
          </p:txBody>
        </p:sp>
        <p:cxnSp>
          <p:nvCxnSpPr>
            <p:cNvPr id="14353" name="AutoShape 15"/>
            <p:cNvCxnSpPr>
              <a:cxnSpLocks noChangeShapeType="1"/>
              <a:stCxn id="14346" idx="0"/>
              <a:endCxn id="14345" idx="2"/>
            </p:cNvCxnSpPr>
            <p:nvPr/>
          </p:nvCxnSpPr>
          <p:spPr bwMode="auto">
            <a:xfrm flipV="1">
              <a:off x="5993307" y="2414032"/>
              <a:ext cx="3509" cy="42283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8"/>
            <p:cNvCxnSpPr>
              <a:cxnSpLocks noChangeShapeType="1"/>
              <a:stCxn id="14348" idx="0"/>
              <a:endCxn id="14347" idx="2"/>
            </p:cNvCxnSpPr>
            <p:nvPr/>
          </p:nvCxnSpPr>
          <p:spPr bwMode="auto">
            <a:xfrm flipV="1">
              <a:off x="4697535" y="4285695"/>
              <a:ext cx="5506" cy="4021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19"/>
            <p:cNvCxnSpPr>
              <a:cxnSpLocks noChangeShapeType="1"/>
              <a:stCxn id="14356" idx="0"/>
              <a:endCxn id="14348" idx="2"/>
            </p:cNvCxnSpPr>
            <p:nvPr/>
          </p:nvCxnSpPr>
          <p:spPr bwMode="auto">
            <a:xfrm flipH="1" flipV="1">
              <a:off x="4697535" y="5057220"/>
              <a:ext cx="7292" cy="35615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708400" y="5413375"/>
              <a:ext cx="1992853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My first web page</a:t>
              </a:r>
              <a:endParaRPr lang="ru-RU" altLang="ru-RU"/>
            </a:p>
          </p:txBody>
        </p:sp>
        <p:cxnSp>
          <p:nvCxnSpPr>
            <p:cNvPr id="14357" name="AutoShape 22"/>
            <p:cNvCxnSpPr>
              <a:cxnSpLocks noChangeShapeType="1"/>
              <a:stCxn id="14352" idx="0"/>
              <a:endCxn id="14351" idx="2"/>
            </p:cNvCxnSpPr>
            <p:nvPr/>
          </p:nvCxnSpPr>
          <p:spPr bwMode="auto">
            <a:xfrm flipV="1">
              <a:off x="7559760" y="5077857"/>
              <a:ext cx="3684" cy="351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24"/>
            <p:cNvCxnSpPr>
              <a:cxnSpLocks noChangeShapeType="1"/>
              <a:stCxn id="14347" idx="0"/>
              <a:endCxn id="14346" idx="2"/>
            </p:cNvCxnSpPr>
            <p:nvPr/>
          </p:nvCxnSpPr>
          <p:spPr bwMode="auto">
            <a:xfrm rot="5400000" flipH="1" flipV="1">
              <a:off x="4993090" y="2916146"/>
              <a:ext cx="710168" cy="129026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AutoShape 25"/>
            <p:cNvCxnSpPr>
              <a:cxnSpLocks noChangeShapeType="1"/>
              <a:stCxn id="14349" idx="0"/>
              <a:endCxn id="14346" idx="2"/>
            </p:cNvCxnSpPr>
            <p:nvPr/>
          </p:nvCxnSpPr>
          <p:spPr bwMode="auto">
            <a:xfrm rot="16200000" flipV="1">
              <a:off x="6194797" y="3004705"/>
              <a:ext cx="710168" cy="1113147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AutoShape 26"/>
            <p:cNvCxnSpPr>
              <a:cxnSpLocks noChangeShapeType="1"/>
              <a:stCxn id="14350" idx="0"/>
              <a:endCxn id="14349" idx="2"/>
            </p:cNvCxnSpPr>
            <p:nvPr/>
          </p:nvCxnSpPr>
          <p:spPr bwMode="auto">
            <a:xfrm rot="5400000" flipH="1" flipV="1">
              <a:off x="6443810" y="4045882"/>
              <a:ext cx="422830" cy="902457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1" name="AutoShape 27"/>
            <p:cNvCxnSpPr>
              <a:cxnSpLocks noChangeShapeType="1"/>
              <a:stCxn id="14351" idx="0"/>
              <a:endCxn id="14349" idx="2"/>
            </p:cNvCxnSpPr>
            <p:nvPr/>
          </p:nvCxnSpPr>
          <p:spPr bwMode="auto">
            <a:xfrm rot="16200000" flipV="1">
              <a:off x="7123534" y="4268615"/>
              <a:ext cx="422830" cy="45699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2" name="Text Box 34"/>
            <p:cNvSpPr txBox="1">
              <a:spLocks noChangeArrowheads="1"/>
            </p:cNvSpPr>
            <p:nvPr/>
          </p:nvSpPr>
          <p:spPr bwMode="auto">
            <a:xfrm>
              <a:off x="8172450" y="4713288"/>
              <a:ext cx="582211" cy="36933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href</a:t>
              </a:r>
              <a:endParaRPr lang="ru-RU" altLang="ru-RU"/>
            </a:p>
          </p:txBody>
        </p:sp>
        <p:cxnSp>
          <p:nvCxnSpPr>
            <p:cNvPr id="14363" name="AutoShape 35"/>
            <p:cNvCxnSpPr>
              <a:cxnSpLocks noChangeShapeType="1"/>
              <a:stCxn id="14362" idx="1"/>
              <a:endCxn id="14351" idx="3"/>
            </p:cNvCxnSpPr>
            <p:nvPr/>
          </p:nvCxnSpPr>
          <p:spPr bwMode="auto">
            <a:xfrm flipH="1" flipV="1">
              <a:off x="7854549" y="4893191"/>
              <a:ext cx="317901" cy="476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33"/>
          <p:cNvSpPr txBox="1">
            <a:spLocks noChangeArrowheads="1"/>
          </p:cNvSpPr>
          <p:nvPr/>
        </p:nvSpPr>
        <p:spPr bwMode="auto">
          <a:xfrm>
            <a:off x="1806575" y="1193800"/>
            <a:ext cx="113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.html file</a:t>
            </a:r>
            <a:endParaRPr lang="ru-RU" altLang="ru-RU" sz="2000"/>
          </a:p>
        </p:txBody>
      </p:sp>
      <p:sp>
        <p:nvSpPr>
          <p:cNvPr id="14344" name="Text Box 33"/>
          <p:cNvSpPr txBox="1">
            <a:spLocks noChangeArrowheads="1"/>
          </p:cNvSpPr>
          <p:nvPr/>
        </p:nvSpPr>
        <p:spPr bwMode="auto">
          <a:xfrm>
            <a:off x="5862638" y="1562100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DOM</a:t>
            </a:r>
            <a:endParaRPr lang="ru-RU" altLang="ru-RU" sz="2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DOM – Document Object Model</a:t>
            </a:r>
            <a:endParaRPr lang="ru-RU" altLang="ru-RU" smtClean="0"/>
          </a:p>
        </p:txBody>
      </p:sp>
      <p:sp>
        <p:nvSpPr>
          <p:cNvPr id="15363" name="Text Box 33"/>
          <p:cNvSpPr txBox="1">
            <a:spLocks noChangeArrowheads="1"/>
          </p:cNvSpPr>
          <p:nvPr/>
        </p:nvSpPr>
        <p:spPr bwMode="auto">
          <a:xfrm>
            <a:off x="455087" y="5810250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 smtClean="0"/>
              <a:t>Raises events</a:t>
            </a:r>
            <a:endParaRPr lang="ru-RU" altLang="ru-RU" dirty="0"/>
          </a:p>
        </p:txBody>
      </p:sp>
      <p:grpSp>
        <p:nvGrpSpPr>
          <p:cNvPr id="15364" name="Group 3"/>
          <p:cNvGrpSpPr>
            <a:grpSpLocks noChangeAspect="1"/>
          </p:cNvGrpSpPr>
          <p:nvPr/>
        </p:nvGrpSpPr>
        <p:grpSpPr bwMode="auto">
          <a:xfrm>
            <a:off x="2222500" y="3459163"/>
            <a:ext cx="3943356" cy="2936875"/>
            <a:chOff x="3732751" y="2044502"/>
            <a:chExt cx="5073776" cy="3778816"/>
          </a:xfrm>
        </p:grpSpPr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5353050" y="2044502"/>
              <a:ext cx="1299359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b="1"/>
                <a:t>document</a:t>
              </a:r>
              <a:endParaRPr lang="ru-RU" altLang="ru-RU" sz="1200" b="1"/>
            </a:p>
          </p:txBody>
        </p:sp>
        <p:sp>
          <p:nvSpPr>
            <p:cNvPr id="15378" name="Text Box 8"/>
            <p:cNvSpPr txBox="1">
              <a:spLocks noChangeArrowheads="1"/>
            </p:cNvSpPr>
            <p:nvPr/>
          </p:nvSpPr>
          <p:spPr bwMode="auto">
            <a:xfrm>
              <a:off x="5548313" y="2836589"/>
              <a:ext cx="923717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&lt;html&gt;</a:t>
              </a:r>
              <a:endParaRPr lang="ru-RU" altLang="ru-RU" sz="1200"/>
            </a:p>
          </p:txBody>
        </p:sp>
        <p:sp>
          <p:nvSpPr>
            <p:cNvPr id="15379" name="Text Box 9"/>
            <p:cNvSpPr txBox="1">
              <a:spLocks noChangeArrowheads="1"/>
            </p:cNvSpPr>
            <p:nvPr/>
          </p:nvSpPr>
          <p:spPr bwMode="auto">
            <a:xfrm>
              <a:off x="4219576" y="3915985"/>
              <a:ext cx="993866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&lt;head&gt;</a:t>
              </a:r>
              <a:endParaRPr lang="ru-RU" altLang="ru-RU" sz="1200"/>
            </a:p>
          </p:txBody>
        </p:sp>
        <p:sp>
          <p:nvSpPr>
            <p:cNvPr id="15380" name="Text Box 10"/>
            <p:cNvSpPr txBox="1">
              <a:spLocks noChangeArrowheads="1"/>
            </p:cNvSpPr>
            <p:nvPr/>
          </p:nvSpPr>
          <p:spPr bwMode="auto">
            <a:xfrm>
              <a:off x="4291015" y="4687439"/>
              <a:ext cx="851305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&lt;title&gt;</a:t>
              </a:r>
              <a:endParaRPr lang="ru-RU" altLang="ru-RU" sz="1200"/>
            </a:p>
          </p:txBody>
        </p:sp>
        <p:sp>
          <p:nvSpPr>
            <p:cNvPr id="15381" name="Text Box 11"/>
            <p:cNvSpPr txBox="1">
              <a:spLocks noChangeArrowheads="1"/>
            </p:cNvSpPr>
            <p:nvPr/>
          </p:nvSpPr>
          <p:spPr bwMode="auto">
            <a:xfrm>
              <a:off x="6629401" y="3915985"/>
              <a:ext cx="982552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&lt;body&gt;</a:t>
              </a:r>
              <a:endParaRPr lang="ru-RU" altLang="ru-RU" sz="1200"/>
            </a:p>
          </p:txBody>
        </p:sp>
        <p:sp>
          <p:nvSpPr>
            <p:cNvPr id="15382" name="Text Box 12"/>
            <p:cNvSpPr txBox="1">
              <a:spLocks noChangeArrowheads="1"/>
            </p:cNvSpPr>
            <p:nvPr/>
          </p:nvSpPr>
          <p:spPr bwMode="auto">
            <a:xfrm>
              <a:off x="5476875" y="4708071"/>
              <a:ext cx="1450973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Hello, world!</a:t>
              </a:r>
              <a:endParaRPr lang="ru-RU" altLang="ru-RU" sz="1200"/>
            </a:p>
          </p:txBody>
        </p:sp>
        <p:sp>
          <p:nvSpPr>
            <p:cNvPr id="15383" name="Text Box 13"/>
            <p:cNvSpPr txBox="1">
              <a:spLocks noChangeArrowheads="1"/>
            </p:cNvSpPr>
            <p:nvPr/>
          </p:nvSpPr>
          <p:spPr bwMode="auto">
            <a:xfrm>
              <a:off x="7272338" y="4708071"/>
              <a:ext cx="634066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&lt;a&gt;</a:t>
              </a:r>
              <a:endParaRPr lang="ru-RU" altLang="ru-RU" sz="1200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7011402" y="5432255"/>
              <a:ext cx="1152270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Click me!</a:t>
              </a:r>
              <a:endParaRPr lang="ru-RU" altLang="ru-RU" sz="1200"/>
            </a:p>
          </p:txBody>
        </p:sp>
        <p:cxnSp>
          <p:nvCxnSpPr>
            <p:cNvPr id="15385" name="AutoShape 15"/>
            <p:cNvCxnSpPr>
              <a:cxnSpLocks noChangeShapeType="1"/>
              <a:stCxn id="15378" idx="0"/>
              <a:endCxn id="15377" idx="2"/>
            </p:cNvCxnSpPr>
            <p:nvPr/>
          </p:nvCxnSpPr>
          <p:spPr bwMode="auto">
            <a:xfrm flipH="1" flipV="1">
              <a:off x="6002731" y="2435565"/>
              <a:ext cx="7441" cy="40102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18"/>
            <p:cNvCxnSpPr>
              <a:cxnSpLocks noChangeShapeType="1"/>
              <a:stCxn id="15380" idx="0"/>
              <a:endCxn id="15379" idx="2"/>
            </p:cNvCxnSpPr>
            <p:nvPr/>
          </p:nvCxnSpPr>
          <p:spPr bwMode="auto">
            <a:xfrm flipH="1" flipV="1">
              <a:off x="4716510" y="4307049"/>
              <a:ext cx="157" cy="38039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19"/>
            <p:cNvCxnSpPr>
              <a:cxnSpLocks noChangeShapeType="1"/>
              <a:stCxn id="15388" idx="0"/>
              <a:endCxn id="15380" idx="2"/>
            </p:cNvCxnSpPr>
            <p:nvPr/>
          </p:nvCxnSpPr>
          <p:spPr bwMode="auto">
            <a:xfrm flipV="1">
              <a:off x="4712814" y="5078502"/>
              <a:ext cx="3852" cy="33434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8" name="Text Box 20"/>
            <p:cNvSpPr txBox="1">
              <a:spLocks noChangeArrowheads="1"/>
            </p:cNvSpPr>
            <p:nvPr/>
          </p:nvSpPr>
          <p:spPr bwMode="auto">
            <a:xfrm>
              <a:off x="3732751" y="5412851"/>
              <a:ext cx="1960126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My first web page</a:t>
              </a:r>
              <a:endParaRPr lang="ru-RU" altLang="ru-RU" sz="1200"/>
            </a:p>
          </p:txBody>
        </p:sp>
        <p:cxnSp>
          <p:nvCxnSpPr>
            <p:cNvPr id="15389" name="AutoShape 22"/>
            <p:cNvCxnSpPr>
              <a:cxnSpLocks noChangeShapeType="1"/>
              <a:stCxn id="15384" idx="0"/>
              <a:endCxn id="15383" idx="2"/>
            </p:cNvCxnSpPr>
            <p:nvPr/>
          </p:nvCxnSpPr>
          <p:spPr bwMode="auto">
            <a:xfrm flipV="1">
              <a:off x="7587539" y="5099134"/>
              <a:ext cx="1832" cy="33312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24"/>
            <p:cNvCxnSpPr>
              <a:cxnSpLocks noChangeShapeType="1"/>
              <a:stCxn id="15379" idx="0"/>
              <a:endCxn id="15378" idx="2"/>
            </p:cNvCxnSpPr>
            <p:nvPr/>
          </p:nvCxnSpPr>
          <p:spPr bwMode="auto">
            <a:xfrm rot="5400000" flipH="1" flipV="1">
              <a:off x="5019174" y="2924990"/>
              <a:ext cx="688332" cy="12936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1" name="AutoShape 25"/>
            <p:cNvCxnSpPr>
              <a:cxnSpLocks noChangeShapeType="1"/>
              <a:stCxn id="15381" idx="0"/>
              <a:endCxn id="15378" idx="2"/>
            </p:cNvCxnSpPr>
            <p:nvPr/>
          </p:nvCxnSpPr>
          <p:spPr bwMode="auto">
            <a:xfrm rot="16200000" flipV="1">
              <a:off x="6221258" y="3016568"/>
              <a:ext cx="688332" cy="1110504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AutoShape 26"/>
            <p:cNvCxnSpPr>
              <a:cxnSpLocks noChangeShapeType="1"/>
              <a:stCxn id="15382" idx="0"/>
              <a:endCxn id="15381" idx="2"/>
            </p:cNvCxnSpPr>
            <p:nvPr/>
          </p:nvCxnSpPr>
          <p:spPr bwMode="auto">
            <a:xfrm rot="5400000" flipH="1" flipV="1">
              <a:off x="6461009" y="4048403"/>
              <a:ext cx="401022" cy="91831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AutoShape 27"/>
            <p:cNvCxnSpPr>
              <a:cxnSpLocks noChangeShapeType="1"/>
              <a:stCxn id="15383" idx="0"/>
              <a:endCxn id="15381" idx="2"/>
            </p:cNvCxnSpPr>
            <p:nvPr/>
          </p:nvCxnSpPr>
          <p:spPr bwMode="auto">
            <a:xfrm rot="16200000" flipV="1">
              <a:off x="7154517" y="4273212"/>
              <a:ext cx="401022" cy="468695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8172461" y="4712833"/>
              <a:ext cx="634066" cy="3910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href</a:t>
              </a:r>
              <a:endParaRPr lang="ru-RU" altLang="ru-RU" sz="1200"/>
            </a:p>
          </p:txBody>
        </p:sp>
        <p:cxnSp>
          <p:nvCxnSpPr>
            <p:cNvPr id="15395" name="AutoShape 35"/>
            <p:cNvCxnSpPr>
              <a:cxnSpLocks noChangeShapeType="1"/>
              <a:stCxn id="15394" idx="1"/>
              <a:endCxn id="15383" idx="3"/>
            </p:cNvCxnSpPr>
            <p:nvPr/>
          </p:nvCxnSpPr>
          <p:spPr bwMode="auto">
            <a:xfrm flipH="1" flipV="1">
              <a:off x="7906402" y="4904076"/>
              <a:ext cx="266049" cy="47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416718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628775"/>
            <a:ext cx="38115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1747838" y="1185863"/>
            <a:ext cx="103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Browser</a:t>
            </a:r>
            <a:endParaRPr lang="ru-RU" altLang="ru-RU"/>
          </a:p>
        </p:txBody>
      </p:sp>
      <p:sp>
        <p:nvSpPr>
          <p:cNvPr id="15368" name="TextBox 37"/>
          <p:cNvSpPr txBox="1">
            <a:spLocks noChangeArrowheads="1"/>
          </p:cNvSpPr>
          <p:nvPr/>
        </p:nvSpPr>
        <p:spPr bwMode="auto">
          <a:xfrm>
            <a:off x="6296025" y="118586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JavaScript</a:t>
            </a:r>
            <a:endParaRPr lang="ru-RU" altLang="ru-RU"/>
          </a:p>
        </p:txBody>
      </p:sp>
      <p:sp>
        <p:nvSpPr>
          <p:cNvPr id="12" name="Bent Arrow 11"/>
          <p:cNvSpPr/>
          <p:nvPr/>
        </p:nvSpPr>
        <p:spPr>
          <a:xfrm rot="10800000">
            <a:off x="6296025" y="3519488"/>
            <a:ext cx="223202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 flipH="1">
            <a:off x="179388" y="3459163"/>
            <a:ext cx="217487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15371" name="Text Box 33"/>
          <p:cNvSpPr txBox="1">
            <a:spLocks noChangeArrowheads="1"/>
          </p:cNvSpPr>
          <p:nvPr/>
        </p:nvSpPr>
        <p:spPr bwMode="auto">
          <a:xfrm>
            <a:off x="6732588" y="581025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Modifies</a:t>
            </a:r>
            <a:endParaRPr lang="ru-RU" altLang="ru-RU"/>
          </a:p>
        </p:txBody>
      </p:sp>
      <p:sp>
        <p:nvSpPr>
          <p:cNvPr id="43" name="Bent Arrow 42"/>
          <p:cNvSpPr/>
          <p:nvPr/>
        </p:nvSpPr>
        <p:spPr>
          <a:xfrm rot="5400000" flipH="1">
            <a:off x="6368256" y="3420269"/>
            <a:ext cx="1419225" cy="1398588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3" name="TextBox 43"/>
          <p:cNvSpPr txBox="1">
            <a:spLocks noChangeArrowheads="1"/>
          </p:cNvSpPr>
          <p:nvPr/>
        </p:nvSpPr>
        <p:spPr bwMode="auto">
          <a:xfrm>
            <a:off x="3622675" y="3043238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DOM</a:t>
            </a:r>
            <a:endParaRPr lang="ru-RU" altLang="ru-RU" sz="1200"/>
          </a:p>
        </p:txBody>
      </p:sp>
      <p:sp>
        <p:nvSpPr>
          <p:cNvPr id="15374" name="Text Box 33"/>
          <p:cNvSpPr txBox="1">
            <a:spLocks noChangeArrowheads="1"/>
          </p:cNvSpPr>
          <p:nvPr/>
        </p:nvSpPr>
        <p:spPr bwMode="auto">
          <a:xfrm>
            <a:off x="5624992" y="3900488"/>
            <a:ext cx="1774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 smtClean="0"/>
              <a:t>Handles events</a:t>
            </a:r>
            <a:endParaRPr lang="ru-RU" altLang="ru-RU" dirty="0"/>
          </a:p>
        </p:txBody>
      </p:sp>
      <p:sp>
        <p:nvSpPr>
          <p:cNvPr id="46" name="Bent Arrow 45"/>
          <p:cNvSpPr/>
          <p:nvPr/>
        </p:nvSpPr>
        <p:spPr>
          <a:xfrm rot="16200000">
            <a:off x="849313" y="3343275"/>
            <a:ext cx="1290638" cy="1335087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6" name="Text Box 33"/>
          <p:cNvSpPr txBox="1">
            <a:spLocks noChangeArrowheads="1"/>
          </p:cNvSpPr>
          <p:nvPr/>
        </p:nvSpPr>
        <p:spPr bwMode="auto">
          <a:xfrm>
            <a:off x="1427163" y="39004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Renders</a:t>
            </a:r>
            <a:endParaRPr lang="ru-RU" alt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33014</TotalTime>
  <Words>2066</Words>
  <Application>Microsoft Office PowerPoint</Application>
  <PresentationFormat>Лист Letter (8,5x11")</PresentationFormat>
  <Paragraphs>531</Paragraphs>
  <Slides>48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Merriweather</vt:lpstr>
      <vt:lpstr>Times New Roman</vt:lpstr>
      <vt:lpstr>ExS Theme</vt:lpstr>
      <vt:lpstr>Introduction into JavaScript Primitive types</vt:lpstr>
      <vt:lpstr>JavaScript block: Roadmap</vt:lpstr>
      <vt:lpstr>Agenda</vt:lpstr>
      <vt:lpstr>Life without JavaScript</vt:lpstr>
      <vt:lpstr>Why JavaScript?</vt:lpstr>
      <vt:lpstr>JavaScript is popular</vt:lpstr>
      <vt:lpstr>HTML basics</vt:lpstr>
      <vt:lpstr>DOM – Document Object Model</vt:lpstr>
      <vt:lpstr>DOM – Document Object Model</vt:lpstr>
      <vt:lpstr>JavaScript: Hello world</vt:lpstr>
      <vt:lpstr>How to embed it?</vt:lpstr>
      <vt:lpstr>Inline script</vt:lpstr>
      <vt:lpstr>Inline script</vt:lpstr>
      <vt:lpstr>External script</vt:lpstr>
      <vt:lpstr>Event handler</vt:lpstr>
      <vt:lpstr>Event handler</vt:lpstr>
      <vt:lpstr>Event handler</vt:lpstr>
      <vt:lpstr>Debuggers</vt:lpstr>
      <vt:lpstr>JavaScript basics</vt:lpstr>
      <vt:lpstr>Language design</vt:lpstr>
      <vt:lpstr>Variables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typeof operator</vt:lpstr>
      <vt:lpstr>typeof operator</vt:lpstr>
      <vt:lpstr>Type conversion</vt:lpstr>
      <vt:lpstr>Explicit conversion</vt:lpstr>
      <vt:lpstr>Explicit conversion</vt:lpstr>
      <vt:lpstr>Explicit conversion</vt:lpstr>
      <vt:lpstr>Explicit conversion</vt:lpstr>
      <vt:lpstr>Explicit conversion</vt:lpstr>
      <vt:lpstr>Implicit conversion</vt:lpstr>
      <vt:lpstr>Implicit conversion</vt:lpstr>
      <vt:lpstr>Implicit conversion</vt:lpstr>
      <vt:lpstr>Implicit conversion</vt:lpstr>
      <vt:lpstr>Implicit conversion</vt:lpstr>
      <vt:lpstr>Implicit conversion</vt:lpstr>
      <vt:lpstr>Implicit conversion</vt:lpstr>
      <vt:lpstr>Implicit conversion</vt:lpstr>
      <vt:lpstr>Implicit conversion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Gerich</cp:lastModifiedBy>
  <cp:revision>1201</cp:revision>
  <cp:lastPrinted>2013-07-02T17:17:19Z</cp:lastPrinted>
  <dcterms:created xsi:type="dcterms:W3CDTF">2012-07-06T14:56:23Z</dcterms:created>
  <dcterms:modified xsi:type="dcterms:W3CDTF">2014-11-20T18:20:37Z</dcterms:modified>
</cp:coreProperties>
</file>