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4"/>
  </p:notesMasterIdLst>
  <p:sldIdLst>
    <p:sldId id="256" r:id="rId2"/>
    <p:sldId id="383" r:id="rId3"/>
    <p:sldId id="296" r:id="rId4"/>
    <p:sldId id="325" r:id="rId5"/>
    <p:sldId id="324" r:id="rId6"/>
    <p:sldId id="327" r:id="rId7"/>
    <p:sldId id="403" r:id="rId8"/>
    <p:sldId id="330" r:id="rId9"/>
    <p:sldId id="328" r:id="rId10"/>
    <p:sldId id="329" r:id="rId11"/>
    <p:sldId id="332" r:id="rId12"/>
    <p:sldId id="333" r:id="rId13"/>
    <p:sldId id="335" r:id="rId14"/>
    <p:sldId id="395" r:id="rId15"/>
    <p:sldId id="394" r:id="rId16"/>
    <p:sldId id="396" r:id="rId17"/>
    <p:sldId id="341" r:id="rId18"/>
    <p:sldId id="342" r:id="rId19"/>
    <p:sldId id="343" r:id="rId20"/>
    <p:sldId id="345" r:id="rId21"/>
    <p:sldId id="346" r:id="rId22"/>
    <p:sldId id="347" r:id="rId23"/>
    <p:sldId id="348" r:id="rId24"/>
    <p:sldId id="354" r:id="rId25"/>
    <p:sldId id="355" r:id="rId26"/>
    <p:sldId id="358" r:id="rId27"/>
    <p:sldId id="361" r:id="rId28"/>
    <p:sldId id="362" r:id="rId29"/>
    <p:sldId id="363" r:id="rId30"/>
    <p:sldId id="385" r:id="rId31"/>
    <p:sldId id="364" r:id="rId32"/>
    <p:sldId id="386" r:id="rId33"/>
    <p:sldId id="365" r:id="rId34"/>
    <p:sldId id="387" r:id="rId35"/>
    <p:sldId id="366" r:id="rId36"/>
    <p:sldId id="388" r:id="rId37"/>
    <p:sldId id="349" r:id="rId38"/>
    <p:sldId id="350" r:id="rId39"/>
    <p:sldId id="351" r:id="rId40"/>
    <p:sldId id="352" r:id="rId41"/>
    <p:sldId id="390" r:id="rId42"/>
    <p:sldId id="391" r:id="rId43"/>
    <p:sldId id="392" r:id="rId44"/>
    <p:sldId id="389" r:id="rId45"/>
    <p:sldId id="393" r:id="rId46"/>
    <p:sldId id="397" r:id="rId47"/>
    <p:sldId id="398" r:id="rId48"/>
    <p:sldId id="400" r:id="rId49"/>
    <p:sldId id="399" r:id="rId50"/>
    <p:sldId id="401" r:id="rId51"/>
    <p:sldId id="402" r:id="rId52"/>
    <p:sldId id="382" r:id="rId53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ich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87376" autoAdjust="0"/>
  </p:normalViewPr>
  <p:slideViewPr>
    <p:cSldViewPr snapToGrid="0">
      <p:cViewPr varScale="1">
        <p:scale>
          <a:sx n="65" d="100"/>
          <a:sy n="65" d="100"/>
        </p:scale>
        <p:origin x="1920" y="66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23.xml"/><Relationship Id="rId7" Type="http://schemas.openxmlformats.org/officeDocument/2006/relationships/slide" Target="slides/slide40.xml"/><Relationship Id="rId2" Type="http://schemas.openxmlformats.org/officeDocument/2006/relationships/slide" Target="slides/slide22.xml"/><Relationship Id="rId1" Type="http://schemas.openxmlformats.org/officeDocument/2006/relationships/slide" Target="slides/slide18.xml"/><Relationship Id="rId6" Type="http://schemas.openxmlformats.org/officeDocument/2006/relationships/slide" Target="slides/slide38.xml"/><Relationship Id="rId5" Type="http://schemas.openxmlformats.org/officeDocument/2006/relationships/slide" Target="slides/slide25.xml"/><Relationship Id="rId10" Type="http://schemas.openxmlformats.org/officeDocument/2006/relationships/slide" Target="slides/slide48.xml"/><Relationship Id="rId4" Type="http://schemas.openxmlformats.org/officeDocument/2006/relationships/slide" Target="slides/slide24.xml"/><Relationship Id="rId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– </a:t>
            </a:r>
            <a:r>
              <a:rPr lang="ru-RU" dirty="0" smtClean="0"/>
              <a:t>один из 6 встроенных типов данных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7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Внутренние переменные </a:t>
            </a:r>
            <a:r>
              <a:rPr lang="ru-RU" baseline="0" dirty="0" smtClean="0"/>
              <a:t>локальной функции не видны нигде, кроме её тела (как обычно)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функция – обычное значение, то локальную </a:t>
            </a:r>
            <a:r>
              <a:rPr lang="ru-RU" dirty="0" err="1" smtClean="0"/>
              <a:t>фукнцию</a:t>
            </a:r>
            <a:r>
              <a:rPr lang="ru-RU" dirty="0" smtClean="0"/>
              <a:t> можно вернуть как результат</a:t>
            </a:r>
            <a:r>
              <a:rPr lang="ru-RU" baseline="0" dirty="0" smtClean="0"/>
              <a:t> функции и сохранить в переменную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baseline="0" dirty="0" smtClean="0"/>
              <a:t> можно короче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3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Такой приём в языках программирования называется замыканием</a:t>
            </a:r>
          </a:p>
          <a:p>
            <a:r>
              <a:rPr lang="ru-RU" dirty="0" smtClean="0"/>
              <a:t>Возвращается функция,</a:t>
            </a:r>
            <a:r>
              <a:rPr lang="ru-RU" baseline="0" dirty="0" smtClean="0"/>
              <a:t> которая «помнит» параметры, переданные в родительскую функцию, хотя родительская функция уже не выполняется.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каждом вызове </a:t>
            </a:r>
            <a:r>
              <a:rPr lang="en-US" dirty="0" err="1" smtClean="0"/>
              <a:t>getSalutation</a:t>
            </a:r>
            <a:r>
              <a:rPr lang="en-US" dirty="0" smtClean="0"/>
              <a:t> </a:t>
            </a:r>
            <a:r>
              <a:rPr lang="ru-RU" dirty="0" smtClean="0"/>
              <a:t>создаётся новая функция (новый экземпляр), и каждая функция имеет своё значение </a:t>
            </a:r>
            <a:r>
              <a:rPr lang="en-US" dirty="0" smtClean="0"/>
              <a:t>prefix.</a:t>
            </a:r>
            <a:endParaRPr lang="ru-R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данном примере было создано 2 экземпляра</a:t>
            </a:r>
            <a:r>
              <a:rPr lang="ru-RU" baseline="0" dirty="0" smtClean="0"/>
              <a:t> локальной функции и они были сохранены в переменные </a:t>
            </a:r>
            <a:r>
              <a:rPr lang="en-US" baseline="0" dirty="0" smtClean="0"/>
              <a:t>hello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salut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7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Значения захваченных переменных можно изменять внутри вложенной функции.</a:t>
            </a:r>
          </a:p>
          <a:p>
            <a:r>
              <a:rPr lang="ru-RU" dirty="0" smtClean="0"/>
              <a:t>В данном</a:t>
            </a:r>
            <a:r>
              <a:rPr lang="ru-RU" baseline="0" dirty="0" smtClean="0"/>
              <a:t> примере переменная изначальна равнялась 0, а затем при каждом вызове функции её значение увеличивалось на 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будет выведено на экран и почему? Изобразите,</a:t>
            </a:r>
            <a:r>
              <a:rPr lang="ru-RU" baseline="0" dirty="0" smtClean="0"/>
              <a:t> что при этом происходит в памяти?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8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ru-RU" dirty="0" smtClean="0"/>
              <a:t>указывает не на то место, где объявлена функция, а на то как она вызвана.</a:t>
            </a:r>
            <a:endParaRPr lang="en-US" dirty="0" smtClean="0"/>
          </a:p>
          <a:p>
            <a:r>
              <a:rPr lang="ru-RU" dirty="0" smtClean="0"/>
              <a:t>В третьем случае, поскольку</a:t>
            </a:r>
            <a:r>
              <a:rPr lang="ru-RU" baseline="0" dirty="0" smtClean="0"/>
              <a:t> функция вызвана не как метод,</a:t>
            </a:r>
            <a:r>
              <a:rPr lang="en-US" baseline="0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this</a:t>
            </a:r>
            <a:r>
              <a:rPr lang="ru-RU" dirty="0" smtClean="0"/>
              <a:t> </a:t>
            </a:r>
            <a:r>
              <a:rPr lang="ru-RU" baseline="0" dirty="0" smtClean="0"/>
              <a:t>передаётся специальный глобальный объект </a:t>
            </a:r>
            <a:r>
              <a:rPr lang="en-US" baseline="0" dirty="0" smtClean="0"/>
              <a:t>window</a:t>
            </a:r>
            <a:r>
              <a:rPr lang="ru-RU" baseline="0" dirty="0" smtClean="0"/>
              <a:t>, а в нём не задано поле </a:t>
            </a:r>
            <a:r>
              <a:rPr lang="en-US" baseline="0" dirty="0" smtClean="0"/>
              <a:t>name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создаёт новый пустой объект, вызывает указанную функцию с заданными параметрами и значением </a:t>
            </a:r>
            <a:r>
              <a:rPr lang="en-US" dirty="0" smtClean="0"/>
              <a:t>this = </a:t>
            </a:r>
            <a:r>
              <a:rPr lang="ru-RU" dirty="0" smtClean="0"/>
              <a:t>новому объекту и возвращает этот объект.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</a:t>
            </a:r>
            <a:r>
              <a:rPr lang="ru-RU" dirty="0" smtClean="0"/>
              <a:t> позволяет удалить поле из объекта так, будто бы его и не было.</a:t>
            </a:r>
          </a:p>
          <a:p>
            <a:r>
              <a:rPr lang="ru-RU" dirty="0" smtClean="0"/>
              <a:t>Присваивание</a:t>
            </a:r>
            <a:r>
              <a:rPr lang="ru-RU" baseline="0" dirty="0" smtClean="0"/>
              <a:t> же значения </a:t>
            </a:r>
            <a:r>
              <a:rPr lang="en-US" baseline="0" dirty="0" smtClean="0"/>
              <a:t>undefined </a:t>
            </a:r>
            <a:r>
              <a:rPr lang="ru-RU" baseline="0" dirty="0" smtClean="0"/>
              <a:t>полю, оставляет его в объекте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63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Два объекта </a:t>
            </a:r>
            <a:r>
              <a:rPr lang="ru-RU" dirty="0" smtClean="0"/>
              <a:t>на самом деле имеют </a:t>
            </a:r>
            <a:r>
              <a:rPr lang="ru-RU" dirty="0" smtClean="0"/>
              <a:t>только одно </a:t>
            </a:r>
            <a:r>
              <a:rPr lang="ru-RU" dirty="0" smtClean="0"/>
              <a:t>отличающееся поле - </a:t>
            </a:r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99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5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 смысл вынести всё общее в отдельный объект – прототип.</a:t>
            </a:r>
          </a:p>
          <a:p>
            <a:r>
              <a:rPr lang="ru-RU" dirty="0" smtClean="0"/>
              <a:t>А</a:t>
            </a:r>
            <a:r>
              <a:rPr lang="ru-RU" baseline="0" dirty="0" smtClean="0"/>
              <a:t> другие объекты унаследовать от общего объекта.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5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такой подход поддерживается средствами</a:t>
            </a:r>
            <a:r>
              <a:rPr lang="ru-RU" baseline="0" dirty="0" smtClean="0"/>
              <a:t> языка.</a:t>
            </a:r>
            <a:endParaRPr lang="ru-RU" dirty="0" smtClean="0"/>
          </a:p>
          <a:p>
            <a:r>
              <a:rPr lang="ru-RU" dirty="0" smtClean="0"/>
              <a:t>Задав</a:t>
            </a:r>
            <a:r>
              <a:rPr lang="ru-RU" baseline="0" dirty="0" smtClean="0"/>
              <a:t> свойство </a:t>
            </a:r>
            <a:r>
              <a:rPr lang="en-US" baseline="0" dirty="0" smtClean="0"/>
              <a:t>prototype </a:t>
            </a:r>
            <a:r>
              <a:rPr lang="ru-RU" baseline="0" dirty="0" smtClean="0"/>
              <a:t>функции-конструктора мы указываем, что остальные объекты создаются на его основе.</a:t>
            </a:r>
          </a:p>
          <a:p>
            <a:r>
              <a:rPr lang="ru-RU" baseline="0" dirty="0" smtClean="0"/>
              <a:t>В этом случае оператор </a:t>
            </a:r>
            <a:r>
              <a:rPr lang="en-US" baseline="0" dirty="0" smtClean="0"/>
              <a:t>new </a:t>
            </a:r>
            <a:r>
              <a:rPr lang="ru-RU" baseline="0" dirty="0" smtClean="0"/>
              <a:t>при создании нового пустого объекта, связывает его с его прототипом и лишь затем вызывает функцию конструктор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обращении к полю/методу объекта его поиск сначала осуществляется в самом объекте, а затем в его прототипе.</a:t>
            </a:r>
            <a:endParaRPr lang="ru-RU" baseline="0" dirty="0" smtClean="0"/>
          </a:p>
          <a:p>
            <a:r>
              <a:rPr lang="ru-RU" baseline="0" dirty="0" smtClean="0"/>
              <a:t>Прототипы можно выстраивать в целые цепочки. Такое наследование между объектами, а не классами, называется </a:t>
            </a:r>
            <a:r>
              <a:rPr lang="ru-RU" baseline="0" dirty="0" err="1" smtClean="0"/>
              <a:t>прототипным</a:t>
            </a:r>
            <a:r>
              <a:rPr lang="ru-RU" baseline="0" dirty="0" smtClean="0"/>
              <a:t> наследованием.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77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любого объекта</a:t>
            </a:r>
            <a:r>
              <a:rPr lang="ru-RU" baseline="0" dirty="0" smtClean="0"/>
              <a:t> есть прототип. В частности у объектов встроенных типов, типа массив, функция их прототипы можно найти через глобальные переменные, хранящие ссылки на них.</a:t>
            </a:r>
          </a:p>
          <a:p>
            <a:r>
              <a:rPr lang="ru-RU" baseline="0" dirty="0" smtClean="0"/>
              <a:t>Можно изменить прототип и тогда у всех экземпляров этих объектов появится дополнительное свойство или метод.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55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b="1" dirty="0" smtClean="0"/>
              <a:t>o </a:t>
            </a:r>
            <a:r>
              <a:rPr lang="en-US" b="1" dirty="0" err="1" smtClean="0"/>
              <a:t>instanceof</a:t>
            </a:r>
            <a:r>
              <a:rPr lang="en-US" b="1" dirty="0" smtClean="0"/>
              <a:t> x</a:t>
            </a:r>
            <a:r>
              <a:rPr lang="en-US" dirty="0" smtClean="0"/>
              <a:t> </a:t>
            </a:r>
            <a:r>
              <a:rPr lang="ru-RU" dirty="0" smtClean="0"/>
              <a:t>принимает на вход объект </a:t>
            </a:r>
            <a:r>
              <a:rPr lang="en-US" b="1" dirty="0" smtClean="0"/>
              <a:t>o</a:t>
            </a:r>
            <a:r>
              <a:rPr lang="en-US" dirty="0" smtClean="0"/>
              <a:t> </a:t>
            </a:r>
            <a:r>
              <a:rPr lang="ru-RU" dirty="0" smtClean="0"/>
              <a:t>и функцию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проверяет, находится ли</a:t>
            </a:r>
            <a:r>
              <a:rPr lang="en-US" dirty="0" smtClean="0"/>
              <a:t> </a:t>
            </a:r>
            <a:r>
              <a:rPr lang="en-US" b="1" dirty="0" err="1" smtClean="0"/>
              <a:t>x.prototype</a:t>
            </a:r>
            <a:r>
              <a:rPr lang="en-US" b="1" dirty="0" smtClean="0"/>
              <a:t> </a:t>
            </a:r>
            <a:r>
              <a:rPr lang="ru-RU" dirty="0" smtClean="0"/>
              <a:t>в цепочке прототипов объекта </a:t>
            </a:r>
            <a:r>
              <a:rPr lang="en-US" b="1" dirty="0" smtClean="0"/>
              <a:t>o</a:t>
            </a: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Массив – это объект, а не новый тип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Индексация с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Ключи - числа</a:t>
            </a:r>
            <a:endParaRPr lang="ru-RU" dirty="0" smtClean="0"/>
          </a:p>
          <a:p>
            <a:r>
              <a:rPr lang="ru-RU" dirty="0" smtClean="0"/>
              <a:t>Для его создания можно</a:t>
            </a:r>
            <a:r>
              <a:rPr lang="ru-RU" baseline="0" dirty="0" smtClean="0"/>
              <a:t> использовать литерал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надо использовать </a:t>
            </a:r>
            <a:r>
              <a:rPr lang="en-US" dirty="0" err="1" smtClean="0"/>
              <a:t>for..in</a:t>
            </a:r>
            <a:r>
              <a:rPr lang="en-US" dirty="0" smtClean="0"/>
              <a:t> (</a:t>
            </a:r>
            <a:r>
              <a:rPr lang="ru-RU" dirty="0" smtClean="0"/>
              <a:t>сторонние библиотеки</a:t>
            </a:r>
            <a:r>
              <a:rPr lang="ru-RU" baseline="0" dirty="0" smtClean="0"/>
              <a:t> могут изменить прототип массива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r>
              <a:rPr lang="en-US" baseline="0" dirty="0" err="1" smtClean="0"/>
              <a:t>Array.prototype.X</a:t>
            </a:r>
            <a:r>
              <a:rPr lang="en-US" baseline="0" dirty="0" smtClean="0"/>
              <a:t> = 1; </a:t>
            </a:r>
            <a:r>
              <a:rPr lang="ru-RU" baseline="0" dirty="0" smtClean="0"/>
              <a:t>и в цикле будет выводиться новое свойство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– </a:t>
            </a:r>
            <a:r>
              <a:rPr lang="ru-RU" dirty="0" smtClean="0"/>
              <a:t>динамически типизированный, поэтому типы данных указывать не надо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Правильней </a:t>
            </a:r>
            <a:r>
              <a:rPr lang="en-US" dirty="0" smtClean="0"/>
              <a:t>name =</a:t>
            </a:r>
            <a:r>
              <a:rPr lang="en-US" baseline="0" dirty="0" smtClean="0"/>
              <a:t> name === undefined ? “Pedro” : name;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6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будет выведено на экран?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8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Объявление и присваивание</a:t>
            </a:r>
            <a:r>
              <a:rPr lang="ru-RU" baseline="0" dirty="0" smtClean="0"/>
              <a:t> </a:t>
            </a:r>
            <a:r>
              <a:rPr lang="ru-RU" dirty="0" smtClean="0"/>
              <a:t>переменной внутри </a:t>
            </a:r>
            <a:r>
              <a:rPr lang="en-US" dirty="0" smtClean="0"/>
              <a:t>if </a:t>
            </a:r>
            <a:r>
              <a:rPr lang="ru-RU" dirty="0" smtClean="0"/>
              <a:t>эквивалентно её объявлению в начале функции, а присваиванию в </a:t>
            </a:r>
            <a:r>
              <a:rPr lang="en-US" dirty="0" smtClean="0"/>
              <a:t>if</a:t>
            </a:r>
          </a:p>
          <a:p>
            <a:r>
              <a:rPr lang="ru-RU" dirty="0" smtClean="0"/>
              <a:t>Только границы функций</a:t>
            </a:r>
            <a:r>
              <a:rPr lang="ru-RU" baseline="0" dirty="0" smtClean="0"/>
              <a:t> создают новую область видимости в </a:t>
            </a:r>
            <a:r>
              <a:rPr lang="en-US" baseline="0" dirty="0" smtClean="0"/>
              <a:t>JavaScript! </a:t>
            </a:r>
            <a:r>
              <a:rPr lang="ru-RU" baseline="0" dirty="0" smtClean="0"/>
              <a:t>Другие фигурные скобочки на переменные не действуют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1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Внутри функции можно объявлять вспомогательные локальные функции.</a:t>
            </a:r>
          </a:p>
          <a:p>
            <a:r>
              <a:rPr lang="ru-RU" dirty="0" smtClean="0"/>
              <a:t>Объявление</a:t>
            </a:r>
            <a:r>
              <a:rPr lang="ru-RU" baseline="0" dirty="0" smtClean="0"/>
              <a:t> локальной функции снаружи функции недоступно.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C326C-9C32-44BC-8562-53BDC2703E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1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html/default.asp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://dmitrysoshnikov.com/ecmascript/ru-javascript-the-core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javascript.ru/" TargetMode="External"/><Relationship Id="rId5" Type="http://schemas.openxmlformats.org/officeDocument/2006/relationships/hyperlink" Target="http://msdn.microsoft.com/ru-RU/library/d1et7k7c.aspx" TargetMode="External"/><Relationship Id="rId4" Type="http://schemas.openxmlformats.org/officeDocument/2006/relationships/hyperlink" Target="http://www.w3schools.com/js/default.asp" TargetMode="External"/><Relationship Id="rId9" Type="http://schemas.openxmlformats.org/officeDocument/2006/relationships/hyperlink" Target="http://htmlbook.ru/sam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/>
              <a:t>Introduction into JavaScript</a:t>
            </a:r>
            <a:br>
              <a:rPr lang="en-US" sz="2800" dirty="0" smtClean="0"/>
            </a:br>
            <a:r>
              <a:rPr lang="en-US" sz="2800" dirty="0" smtClean="0"/>
              <a:t>Object types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November</a:t>
            </a:r>
            <a:r>
              <a:rPr lang="ru-RU" smtClean="0"/>
              <a:t> 19</a:t>
            </a:r>
            <a:r>
              <a:rPr lang="en-US" smtClean="0"/>
              <a:t>, </a:t>
            </a:r>
            <a:r>
              <a:rPr lang="en-US" dirty="0" smtClean="0"/>
              <a:t>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 as a field: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smtClean="0">
                <a:latin typeface="Courier New" panose="02070309020205020404" pitchFamily="49" charset="0"/>
              </a:rPr>
              <a:t>  </a:t>
            </a:r>
          </a:p>
        </p:txBody>
      </p:sp>
      <p:graphicFrame>
        <p:nvGraphicFramePr>
          <p:cNvPr id="206905" name="Group 57"/>
          <p:cNvGraphicFramePr>
            <a:graphicFrameLocks noGrp="1"/>
          </p:cNvGraphicFramePr>
          <p:nvPr/>
        </p:nvGraphicFramePr>
        <p:xfrm>
          <a:off x="2122488" y="3429000"/>
          <a:ext cx="2881312" cy="1747839"/>
        </p:xfrm>
        <a:graphic>
          <a:graphicData uri="http://schemas.openxmlformats.org/drawingml/2006/table">
            <a:tbl>
              <a:tblPr/>
              <a:tblGrid>
                <a:gridCol w="1296987"/>
                <a:gridCol w="15843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owner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"black"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"BMW"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6903" name="Group 55"/>
          <p:cNvGraphicFramePr>
            <a:graphicFrameLocks noGrp="1"/>
          </p:cNvGraphicFramePr>
          <p:nvPr/>
        </p:nvGraphicFramePr>
        <p:xfrm>
          <a:off x="1331913" y="5805488"/>
          <a:ext cx="1512887" cy="396875"/>
        </p:xfrm>
        <a:graphic>
          <a:graphicData uri="http://schemas.openxmlformats.org/drawingml/2006/table">
            <a:tbl>
              <a:tblPr/>
              <a:tblGrid>
                <a:gridCol w="936625"/>
                <a:gridCol w="5762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car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7" name="Line 26"/>
          <p:cNvSpPr>
            <a:spLocks noChangeShapeType="1"/>
          </p:cNvSpPr>
          <p:nvPr/>
        </p:nvSpPr>
        <p:spPr bwMode="auto">
          <a:xfrm flipV="1">
            <a:off x="2555875" y="5229225"/>
            <a:ext cx="719138" cy="836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06902" name="Group 54"/>
          <p:cNvGraphicFramePr>
            <a:graphicFrameLocks noGrp="1"/>
          </p:cNvGraphicFramePr>
          <p:nvPr/>
        </p:nvGraphicFramePr>
        <p:xfrm>
          <a:off x="4716463" y="1628775"/>
          <a:ext cx="2952750" cy="1311276"/>
        </p:xfrm>
        <a:graphic>
          <a:graphicData uri="http://schemas.openxmlformats.org/drawingml/2006/table">
            <a:tbl>
              <a:tblPr/>
              <a:tblGrid>
                <a:gridCol w="1016000"/>
                <a:gridCol w="19367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"Antonio"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52" name="Line 52"/>
          <p:cNvSpPr>
            <a:spLocks noChangeShapeType="1"/>
          </p:cNvSpPr>
          <p:nvPr/>
        </p:nvSpPr>
        <p:spPr bwMode="auto">
          <a:xfrm flipV="1">
            <a:off x="4643438" y="2997200"/>
            <a:ext cx="1008062" cy="1152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</a:t>
            </a:r>
            <a:endParaRPr lang="ru-RU" altLang="ru-RU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Array creation</a:t>
            </a:r>
          </a:p>
          <a:p>
            <a:pPr eaLnBrk="1" hangingPunct="1"/>
            <a:endParaRPr lang="en-US" altLang="ru-RU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fruits = [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alert(fruits[0]);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banana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fruits[1]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banana, apple, orange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fruits);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fruits[2]);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</a:t>
            </a:r>
            <a:endParaRPr lang="ru-RU" altLang="ru-RU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Iterate over elements:</a:t>
            </a:r>
          </a:p>
          <a:p>
            <a:pPr eaLnBrk="1" hangingPunct="1"/>
            <a:endParaRPr lang="en-US" alt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fruits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alert(fruits[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Arrays: methods</a:t>
            </a:r>
            <a:endParaRPr lang="ru-RU" altLang="ru-RU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banana", 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mango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banana, apple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unshift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"orange",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"kiwi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orange,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kiwi, mango, banana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apple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shift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kiwi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kiwi, mango, banana</a:t>
            </a: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Arrays: methods</a:t>
            </a:r>
            <a:endParaRPr lang="ru-RU" altLang="ru-RU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banana", 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apple", "kiwi"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reverse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mango, kiwi, apple, banana</a:t>
            </a:r>
          </a:p>
          <a:p>
            <a:pPr marL="0" indent="0">
              <a:buNone/>
            </a:pPr>
            <a:endParaRPr lang="en-US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kiwi,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mango</a:t>
            </a:r>
          </a:p>
          <a:p>
            <a:pPr marL="0" indent="0">
              <a:buNone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a.charCodeAt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(2) -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b.charCodeAt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banana, mango, apple, kiwi</a:t>
            </a:r>
            <a:endParaRPr lang="en-US" altLang="ru-RU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75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Arrays: methods</a:t>
            </a:r>
            <a:endParaRPr lang="ru-RU" altLang="ru-RU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banana", 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apple", "kiwi"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removed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(1, 2);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banana, mango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alert(removed);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apple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kiwi</a:t>
            </a:r>
          </a:p>
          <a:p>
            <a:pPr marL="0" indent="0">
              <a:buNone/>
            </a:pPr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"banana", "apple", "kiwi"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fruits.splice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"pear"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"lime"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alert(fruits);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banana, pear, orange, lime,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mango</a:t>
            </a:r>
          </a:p>
          <a:p>
            <a:pPr marL="0" indent="0">
              <a:buNone/>
            </a:pPr>
            <a:endParaRPr lang="en-US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609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Arrays: methods</a:t>
            </a:r>
            <a:endParaRPr lang="ru-RU" altLang="ru-RU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banana", 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apple", "kiwi"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altLang="ru-RU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banana &amp; apple &amp; kiwi &amp; apple</a:t>
            </a: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.join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&amp;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.indexOf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.lastIndexOf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2));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apple,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kiwi</a:t>
            </a: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(1));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kiwi, apple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5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Arrays</a:t>
            </a:r>
            <a:endParaRPr lang="ru-RU" altLang="ru-RU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dirty="0" smtClean="0"/>
              <a:t>Array can be stored in a field of an object: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players: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"Juan"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game.players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ru-RU" dirty="0" err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Arrays</a:t>
            </a:r>
            <a:endParaRPr lang="ru-RU" altLang="ru-RU" smtClean="0"/>
          </a:p>
        </p:txBody>
      </p:sp>
      <p:graphicFrame>
        <p:nvGraphicFramePr>
          <p:cNvPr id="258143" name="Group 95"/>
          <p:cNvGraphicFramePr>
            <a:graphicFrameLocks noGrp="1"/>
          </p:cNvGraphicFramePr>
          <p:nvPr/>
        </p:nvGraphicFramePr>
        <p:xfrm>
          <a:off x="1403350" y="3573463"/>
          <a:ext cx="2952750" cy="1328736"/>
        </p:xfrm>
        <a:graphic>
          <a:graphicData uri="http://schemas.openxmlformats.org/drawingml/2006/table">
            <a:tbl>
              <a:tblPr/>
              <a:tblGrid>
                <a:gridCol w="1223963"/>
                <a:gridCol w="1728787"/>
              </a:tblGrid>
              <a:tr h="4365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players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066" name="Group 18"/>
          <p:cNvGraphicFramePr>
            <a:graphicFrameLocks noGrp="1"/>
          </p:cNvGraphicFramePr>
          <p:nvPr/>
        </p:nvGraphicFramePr>
        <p:xfrm>
          <a:off x="468313" y="5518150"/>
          <a:ext cx="1655762" cy="396875"/>
        </p:xfrm>
        <a:graphic>
          <a:graphicData uri="http://schemas.openxmlformats.org/drawingml/2006/table">
            <a:tbl>
              <a:tblPr/>
              <a:tblGrid>
                <a:gridCol w="1025525"/>
                <a:gridCol w="6302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945" name="Line 26"/>
          <p:cNvSpPr>
            <a:spLocks noChangeShapeType="1"/>
          </p:cNvSpPr>
          <p:nvPr/>
        </p:nvSpPr>
        <p:spPr bwMode="auto">
          <a:xfrm flipV="1">
            <a:off x="1692275" y="4941888"/>
            <a:ext cx="719138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946" name="Line 27"/>
          <p:cNvSpPr>
            <a:spLocks noChangeShapeType="1"/>
          </p:cNvSpPr>
          <p:nvPr/>
        </p:nvSpPr>
        <p:spPr bwMode="auto">
          <a:xfrm flipV="1">
            <a:off x="4067175" y="3068638"/>
            <a:ext cx="1008063" cy="1225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/>
        </p:nvGraphicFramePr>
        <p:xfrm>
          <a:off x="5076825" y="1751013"/>
          <a:ext cx="2663825" cy="1784350"/>
        </p:xfrm>
        <a:graphic>
          <a:graphicData uri="http://schemas.openxmlformats.org/drawingml/2006/table">
            <a:tbl>
              <a:tblPr/>
              <a:tblGrid>
                <a:gridCol w="863600"/>
                <a:gridCol w="18002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Antonio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Pedro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Juan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F</a:t>
            </a:r>
            <a:r>
              <a:rPr lang="en-US" altLang="ru-RU" dirty="0" smtClean="0"/>
              <a:t>unction </a:t>
            </a:r>
            <a:r>
              <a:rPr lang="ru-RU" altLang="ru-RU" dirty="0" smtClean="0"/>
              <a:t>i</a:t>
            </a:r>
            <a:r>
              <a:rPr lang="en-US" altLang="ru-RU" dirty="0" smtClean="0"/>
              <a:t>s declared as follows: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calculate(x, y, z)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+ 2 * y + z * z;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altLang="ru-RU" dirty="0" smtClean="0"/>
          </a:p>
          <a:p>
            <a:pPr eaLnBrk="1" hangingPunct="1"/>
            <a:endParaRPr lang="en-US" altLang="ru-RU" dirty="0" smtClean="0"/>
          </a:p>
          <a:p>
            <a:pPr eaLnBrk="1" hangingPunct="1"/>
            <a:r>
              <a:rPr lang="en-US" altLang="ru-RU" dirty="0" smtClean="0"/>
              <a:t>No return type</a:t>
            </a:r>
          </a:p>
          <a:p>
            <a:pPr eaLnBrk="1" hangingPunct="1"/>
            <a:r>
              <a:rPr lang="ru-RU" altLang="ru-RU" dirty="0" smtClean="0"/>
              <a:t>N</a:t>
            </a:r>
            <a:r>
              <a:rPr lang="en-US" altLang="ru-RU" dirty="0" smtClean="0"/>
              <a:t>o arguments types</a:t>
            </a:r>
          </a:p>
          <a:p>
            <a:pPr eaLnBrk="1" hangingPunct="1"/>
            <a:r>
              <a:rPr lang="en-US" altLang="ru-RU" dirty="0" smtClean="0"/>
              <a:t>No </a:t>
            </a:r>
            <a:r>
              <a:rPr lang="en-US" altLang="ru-RU" dirty="0" smtClean="0">
                <a:latin typeface="Courier New" panose="02070309020205020404" pitchFamily="49" charset="0"/>
              </a:rPr>
              <a:t>void</a:t>
            </a:r>
            <a:r>
              <a:rPr lang="en-US" altLang="ru-RU" dirty="0" smtClean="0"/>
              <a:t> keyword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ru-RU" sz="18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Prototypes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3033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F</a:t>
            </a:r>
            <a:r>
              <a:rPr lang="en-US" altLang="ru-RU" dirty="0" smtClean="0"/>
              <a:t>unction invocation:</a:t>
            </a:r>
          </a:p>
          <a:p>
            <a:pPr marL="0" indent="0" eaLnBrk="1" hangingPunct="1"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 = calculate(2, 3, 5);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ru-RU" dirty="0" smtClean="0"/>
          </a:p>
          <a:p>
            <a:pPr eaLnBrk="1" hangingPunct="1"/>
            <a:r>
              <a:rPr lang="en-US" altLang="ru-RU" dirty="0" smtClean="0"/>
              <a:t>You can omit a</a:t>
            </a:r>
            <a:r>
              <a:rPr lang="ru-RU" altLang="ru-RU" dirty="0" smtClean="0"/>
              <a:t>r</a:t>
            </a:r>
            <a:r>
              <a:rPr lang="en-US" altLang="ru-RU" dirty="0" err="1" smtClean="0"/>
              <a:t>guments</a:t>
            </a:r>
            <a:r>
              <a:rPr lang="en-US" altLang="ru-RU" dirty="0" smtClean="0"/>
              <a:t> (</a:t>
            </a:r>
            <a:r>
              <a:rPr lang="en-US" altLang="ru-RU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altLang="ru-RU" dirty="0" smtClean="0"/>
              <a:t> is passed instead):</a:t>
            </a:r>
          </a:p>
          <a:p>
            <a:pPr eaLnBrk="1" hangingPunct="1"/>
            <a:endParaRPr lang="en-US" alt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altLang="ru-RU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Hello,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sz="2400" dirty="0" smtClean="0"/>
              <a:t>Optional parameters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name ||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Hello, 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Hello, Pedro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 smtClean="0"/>
              <a:t>F</a:t>
            </a:r>
            <a:r>
              <a:rPr lang="en-US" altLang="ru-RU" dirty="0" smtClean="0"/>
              <a:t>unction is a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dirty="0" smtClean="0"/>
              <a:t>It can be assigned to variables: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948238" y="3797300"/>
            <a:ext cx="259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functional expression</a:t>
            </a:r>
            <a:endParaRPr lang="ru-RU" altLang="ru-RU" sz="2000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 flipV="1">
            <a:off x="5038725" y="2692400"/>
            <a:ext cx="863600" cy="9350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88067" name="Text Box 16"/>
          <p:cNvSpPr txBox="1">
            <a:spLocks noChangeArrowheads="1"/>
          </p:cNvSpPr>
          <p:nvPr/>
        </p:nvSpPr>
        <p:spPr bwMode="auto">
          <a:xfrm>
            <a:off x="3708400" y="3284538"/>
            <a:ext cx="4493538" cy="113877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lvl="0">
              <a:spcBef>
                <a:spcPct val="200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222229" name="Group 21"/>
          <p:cNvGraphicFramePr>
            <a:graphicFrameLocks noGrp="1"/>
          </p:cNvGraphicFramePr>
          <p:nvPr/>
        </p:nvGraphicFramePr>
        <p:xfrm>
          <a:off x="395288" y="4699000"/>
          <a:ext cx="2447925" cy="422275"/>
        </p:xfrm>
        <a:graphic>
          <a:graphicData uri="http://schemas.openxmlformats.org/drawingml/2006/table">
            <a:tbl>
              <a:tblPr/>
              <a:tblGrid>
                <a:gridCol w="1657350"/>
                <a:gridCol w="7905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salut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3" marB="45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076" name="Line 37"/>
          <p:cNvSpPr>
            <a:spLocks noChangeShapeType="1"/>
          </p:cNvSpPr>
          <p:nvPr/>
        </p:nvSpPr>
        <p:spPr bwMode="auto">
          <a:xfrm>
            <a:off x="2411413" y="2997200"/>
            <a:ext cx="1296987" cy="7191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7" name="Line 38"/>
          <p:cNvSpPr>
            <a:spLocks noChangeShapeType="1"/>
          </p:cNvSpPr>
          <p:nvPr/>
        </p:nvSpPr>
        <p:spPr bwMode="auto">
          <a:xfrm flipV="1">
            <a:off x="2484438" y="4076700"/>
            <a:ext cx="1223962" cy="8651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411163" y="2794000"/>
          <a:ext cx="2447925" cy="422275"/>
        </p:xfrm>
        <a:graphic>
          <a:graphicData uri="http://schemas.openxmlformats.org/drawingml/2006/table">
            <a:tbl>
              <a:tblPr/>
              <a:tblGrid>
                <a:gridCol w="1657350"/>
                <a:gridCol w="7905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sayHello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3" marB="455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Passing a function as an argument to other function:</a:t>
            </a:r>
          </a:p>
          <a:p>
            <a:pPr eaLnBrk="1" hangingPunct="1">
              <a:lnSpc>
                <a:spcPct val="80000"/>
              </a:lnSpc>
            </a:pPr>
            <a:endParaRPr lang="en-US" altLang="ru-RU" sz="28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count(array,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(filter(array[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 result++;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alert(result);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([3, 19, 4, 13, 24],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 &gt; 12;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Functions</a:t>
            </a:r>
            <a:endParaRPr lang="ru-RU" altLang="ru-RU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Real life examples: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sz="18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after 3 seconds"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 3000);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"apple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"mandarin"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arr.sort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(a, b)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Variable scope</a:t>
            </a:r>
            <a:endParaRPr lang="ru-RU" altLang="ru-RU" smtClean="0"/>
          </a:p>
        </p:txBody>
      </p:sp>
      <p:sp>
        <p:nvSpPr>
          <p:cNvPr id="98307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local"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local too"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([a, b, c]);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nn-NO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global"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global too"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([a, b, c]);</a:t>
            </a:r>
            <a:endParaRPr lang="en-US" altLang="ru-RU" dirty="0" smtClean="0">
              <a:latin typeface="Courier New" panose="02070309020205020404" pitchFamily="49" charset="0"/>
            </a:endParaRPr>
          </a:p>
        </p:txBody>
      </p:sp>
      <p:sp>
        <p:nvSpPr>
          <p:cNvPr id="98308" name="AutoShape 4"/>
          <p:cNvSpPr>
            <a:spLocks/>
          </p:cNvSpPr>
          <p:nvPr/>
        </p:nvSpPr>
        <p:spPr bwMode="auto">
          <a:xfrm>
            <a:off x="5021262" y="3593558"/>
            <a:ext cx="180975" cy="865187"/>
          </a:xfrm>
          <a:prstGeom prst="rightBrace">
            <a:avLst>
              <a:gd name="adj1" fmla="val 547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98309" name="AutoShape 4"/>
          <p:cNvSpPr>
            <a:spLocks/>
          </p:cNvSpPr>
          <p:nvPr/>
        </p:nvSpPr>
        <p:spPr bwMode="auto">
          <a:xfrm>
            <a:off x="5021263" y="1381125"/>
            <a:ext cx="180975" cy="865188"/>
          </a:xfrm>
          <a:prstGeom prst="rightBrace">
            <a:avLst>
              <a:gd name="adj1" fmla="val 547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98310" name="TextBox 2"/>
          <p:cNvSpPr txBox="1">
            <a:spLocks noChangeArrowheads="1"/>
          </p:cNvSpPr>
          <p:nvPr/>
        </p:nvSpPr>
        <p:spPr bwMode="auto">
          <a:xfrm>
            <a:off x="5240338" y="1603375"/>
            <a:ext cx="1897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Local variables</a:t>
            </a:r>
            <a:endParaRPr lang="ru-RU" altLang="ru-RU" sz="2000"/>
          </a:p>
        </p:txBody>
      </p:sp>
      <p:sp>
        <p:nvSpPr>
          <p:cNvPr id="98311" name="TextBox 8"/>
          <p:cNvSpPr txBox="1">
            <a:spLocks noChangeArrowheads="1"/>
          </p:cNvSpPr>
          <p:nvPr/>
        </p:nvSpPr>
        <p:spPr bwMode="auto">
          <a:xfrm>
            <a:off x="5240338" y="3790156"/>
            <a:ext cx="202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 dirty="0"/>
              <a:t>Global variables</a:t>
            </a:r>
            <a:endParaRPr lang="ru-RU" altLang="ru-RU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Variable scope</a:t>
            </a:r>
            <a:endParaRPr lang="ru-RU" altLang="ru-RU" smtClean="0"/>
          </a:p>
        </p:txBody>
      </p:sp>
      <p:sp>
        <p:nvSpPr>
          <p:cNvPr id="101379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foo() {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local"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alert(a);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global"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foo();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Variable scope</a:t>
            </a:r>
            <a:endParaRPr lang="ru-RU" altLang="ru-RU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local"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am global"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foo();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Closure</a:t>
            </a:r>
            <a:endParaRPr lang="ru-RU" altLang="ru-RU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80000"/>
              </a:lnSpc>
            </a:pPr>
            <a:r>
              <a:rPr lang="en-US" altLang="ru-RU" dirty="0" smtClean="0">
                <a:solidFill>
                  <a:srgbClr val="474747"/>
                </a:solidFill>
              </a:rPr>
              <a:t>You can define a local function:</a:t>
            </a:r>
            <a:endParaRPr lang="en-US" altLang="ru-RU" dirty="0">
              <a:solidFill>
                <a:srgbClr val="474747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globalFunction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alert(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 local function"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globalFunction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JavaScript data types</a:t>
            </a:r>
            <a:endParaRPr lang="ru-RU" altLang="ru-RU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Undefined</a:t>
            </a:r>
          </a:p>
          <a:p>
            <a:pPr eaLnBrk="1" hangingPunct="1"/>
            <a:r>
              <a:rPr lang="en-US" altLang="ru-RU" dirty="0" smtClean="0"/>
              <a:t>Null</a:t>
            </a:r>
          </a:p>
          <a:p>
            <a:pPr eaLnBrk="1" hangingPunct="1"/>
            <a:r>
              <a:rPr lang="en-US" altLang="ru-RU" dirty="0" smtClean="0"/>
              <a:t>Boolean</a:t>
            </a:r>
          </a:p>
          <a:p>
            <a:pPr eaLnBrk="1" hangingPunct="1"/>
            <a:r>
              <a:rPr lang="en-US" altLang="ru-RU" dirty="0" smtClean="0"/>
              <a:t>Number</a:t>
            </a:r>
          </a:p>
          <a:p>
            <a:pPr eaLnBrk="1" hangingPunct="1"/>
            <a:r>
              <a:rPr lang="en-US" altLang="ru-RU" dirty="0" smtClean="0"/>
              <a:t>String</a:t>
            </a:r>
          </a:p>
          <a:p>
            <a:pPr eaLnBrk="1" hangingPunct="1"/>
            <a:r>
              <a:rPr lang="en-US" altLang="ru-RU" b="1" dirty="0" smtClean="0"/>
              <a:t>Object</a:t>
            </a:r>
          </a:p>
          <a:p>
            <a:pPr lvl="1" eaLnBrk="1" hangingPunct="1"/>
            <a:endParaRPr lang="ru-RU" altLang="ru-RU" dirty="0" smtClean="0"/>
          </a:p>
        </p:txBody>
      </p:sp>
      <p:sp>
        <p:nvSpPr>
          <p:cNvPr id="34820" name="AutoShape 4"/>
          <p:cNvSpPr>
            <a:spLocks/>
          </p:cNvSpPr>
          <p:nvPr/>
        </p:nvSpPr>
        <p:spPr bwMode="auto">
          <a:xfrm>
            <a:off x="2306945" y="1162050"/>
            <a:ext cx="360362" cy="1831873"/>
          </a:xfrm>
          <a:prstGeom prst="rightBrace">
            <a:avLst>
              <a:gd name="adj1" fmla="val 3491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endParaRPr lang="ru-RU" altLang="ru-RU" sz="12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60675" y="1894629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/>
              <a:t>primitive types</a:t>
            </a:r>
            <a:endParaRPr lang="ru-RU" alt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Closure</a:t>
            </a:r>
            <a:endParaRPr lang="ru-RU" altLang="ru-RU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globalFunction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 local function"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alert([a, b, c]);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 global function"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alert([a, b, c]);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"global variable"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globalFunction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alert([a, b, c]);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662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Function can return a function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sayHello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Hello, Antonio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The same: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Hello, Antonio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01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Returned function can use outer variables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sz="2400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alert(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hello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getSalutation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Hello, Antonio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graphicFrame>
        <p:nvGraphicFramePr>
          <p:cNvPr id="23148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2173"/>
              </p:ext>
            </p:extLst>
          </p:nvPr>
        </p:nvGraphicFramePr>
        <p:xfrm>
          <a:off x="1175628" y="1263906"/>
          <a:ext cx="3168650" cy="1125538"/>
        </p:xfrm>
        <a:graphic>
          <a:graphicData uri="http://schemas.openxmlformats.org/drawingml/2006/table">
            <a:tbl>
              <a:tblPr/>
              <a:tblGrid>
                <a:gridCol w="1585912"/>
                <a:gridCol w="1582738"/>
              </a:tblGrid>
              <a:tr h="3952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getSalutation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’s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variables: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prefix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“hello”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12" name="Text Box 29"/>
          <p:cNvSpPr txBox="1">
            <a:spLocks noChangeArrowheads="1"/>
          </p:cNvSpPr>
          <p:nvPr/>
        </p:nvSpPr>
        <p:spPr bwMode="auto">
          <a:xfrm>
            <a:off x="249500" y="3186368"/>
            <a:ext cx="4172924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alert(prefix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106513" name="Line 30"/>
          <p:cNvSpPr>
            <a:spLocks noChangeShapeType="1"/>
          </p:cNvSpPr>
          <p:nvPr/>
        </p:nvSpPr>
        <p:spPr bwMode="auto">
          <a:xfrm flipV="1">
            <a:off x="1823328" y="2383093"/>
            <a:ext cx="288925" cy="7921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314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88129"/>
              </p:ext>
            </p:extLst>
          </p:nvPr>
        </p:nvGraphicFramePr>
        <p:xfrm>
          <a:off x="387566" y="4737891"/>
          <a:ext cx="2016125" cy="396875"/>
        </p:xfrm>
        <a:graphic>
          <a:graphicData uri="http://schemas.openxmlformats.org/drawingml/2006/table">
            <a:tbl>
              <a:tblPr/>
              <a:tblGrid>
                <a:gridCol w="1008063"/>
                <a:gridCol w="10080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hello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22" name="Line 61"/>
          <p:cNvSpPr>
            <a:spLocks noChangeShapeType="1"/>
          </p:cNvSpPr>
          <p:nvPr/>
        </p:nvSpPr>
        <p:spPr bwMode="auto">
          <a:xfrm flipV="1">
            <a:off x="1911566" y="4128291"/>
            <a:ext cx="288925" cy="7921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02359"/>
              </p:ext>
            </p:extLst>
          </p:nvPr>
        </p:nvGraphicFramePr>
        <p:xfrm>
          <a:off x="5602236" y="1263906"/>
          <a:ext cx="3168650" cy="1125538"/>
        </p:xfrm>
        <a:graphic>
          <a:graphicData uri="http://schemas.openxmlformats.org/drawingml/2006/table">
            <a:tbl>
              <a:tblPr/>
              <a:tblGrid>
                <a:gridCol w="1585912"/>
                <a:gridCol w="1582738"/>
              </a:tblGrid>
              <a:tr h="3952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getSalutation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’s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variables: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prefix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salut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”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76108" y="3186368"/>
            <a:ext cx="4172924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alert(prefix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6249936" y="2383093"/>
            <a:ext cx="288925" cy="7921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2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21111"/>
              </p:ext>
            </p:extLst>
          </p:nvPr>
        </p:nvGraphicFramePr>
        <p:xfrm>
          <a:off x="4814174" y="4737891"/>
          <a:ext cx="2016125" cy="396875"/>
        </p:xfrm>
        <a:graphic>
          <a:graphicData uri="http://schemas.openxmlformats.org/drawingml/2006/table">
            <a:tbl>
              <a:tblPr/>
              <a:tblGrid>
                <a:gridCol w="1008063"/>
                <a:gridCol w="10080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salut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Line 61"/>
          <p:cNvSpPr>
            <a:spLocks noChangeShapeType="1"/>
          </p:cNvSpPr>
          <p:nvPr/>
        </p:nvSpPr>
        <p:spPr bwMode="auto">
          <a:xfrm flipV="1">
            <a:off x="6338174" y="4128291"/>
            <a:ext cx="288925" cy="7921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433477" y="558539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alert(hello ==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salut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55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Outer variables are captured </a:t>
            </a:r>
            <a:r>
              <a:rPr lang="en-US" altLang="ru-RU" b="1" dirty="0" smtClean="0"/>
              <a:t>by reference</a:t>
            </a:r>
            <a:endParaRPr lang="en-US" altLang="ru-RU" sz="2800" b="1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current +=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current;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alert(next());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alert(next());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alert(next());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31486" name="Group 62"/>
          <p:cNvGraphicFramePr>
            <a:graphicFrameLocks noGrp="1"/>
          </p:cNvGraphicFramePr>
          <p:nvPr/>
        </p:nvGraphicFramePr>
        <p:xfrm>
          <a:off x="5364163" y="1662113"/>
          <a:ext cx="3168650" cy="1125538"/>
        </p:xfrm>
        <a:graphic>
          <a:graphicData uri="http://schemas.openxmlformats.org/drawingml/2006/table">
            <a:tbl>
              <a:tblPr/>
              <a:tblGrid>
                <a:gridCol w="1585912"/>
                <a:gridCol w="1582738"/>
              </a:tblGrid>
              <a:tr h="39528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evenNumber</a:t>
                      </a: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’s</a:t>
                      </a: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variables: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12" name="Text Box 29"/>
          <p:cNvSpPr txBox="1">
            <a:spLocks noChangeArrowheads="1"/>
          </p:cNvSpPr>
          <p:nvPr/>
        </p:nvSpPr>
        <p:spPr bwMode="auto">
          <a:xfrm>
            <a:off x="5219700" y="3584575"/>
            <a:ext cx="3108543" cy="132343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 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altLang="ru-RU" sz="2000" dirty="0">
              <a:latin typeface="Courier New" panose="02070309020205020404" pitchFamily="49" charset="0"/>
            </a:endParaRPr>
          </a:p>
        </p:txBody>
      </p:sp>
      <p:sp>
        <p:nvSpPr>
          <p:cNvPr id="106513" name="Line 30"/>
          <p:cNvSpPr>
            <a:spLocks noChangeShapeType="1"/>
          </p:cNvSpPr>
          <p:nvPr/>
        </p:nvSpPr>
        <p:spPr bwMode="auto">
          <a:xfrm flipV="1">
            <a:off x="6011863" y="2781300"/>
            <a:ext cx="288925" cy="7921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31481" name="Group 57"/>
          <p:cNvGraphicFramePr>
            <a:graphicFrameLocks noGrp="1"/>
          </p:cNvGraphicFramePr>
          <p:nvPr/>
        </p:nvGraphicFramePr>
        <p:xfrm>
          <a:off x="5076825" y="5516563"/>
          <a:ext cx="2016125" cy="396875"/>
        </p:xfrm>
        <a:graphic>
          <a:graphicData uri="http://schemas.openxmlformats.org/drawingml/2006/table">
            <a:tbl>
              <a:tblPr/>
              <a:tblGrid>
                <a:gridCol w="1008063"/>
                <a:gridCol w="10080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next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22" name="Line 61"/>
          <p:cNvSpPr>
            <a:spLocks noChangeShapeType="1"/>
          </p:cNvSpPr>
          <p:nvPr/>
        </p:nvSpPr>
        <p:spPr bwMode="auto">
          <a:xfrm flipV="1">
            <a:off x="6600825" y="4906963"/>
            <a:ext cx="288925" cy="7921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Closure</a:t>
            </a:r>
            <a:endParaRPr lang="ru-RU" altLang="ru-RU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counter()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current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current++;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current--;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get: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current;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counter();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c.dec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c.dec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c.get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c.inc();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c.get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51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dirty="0" smtClean="0"/>
              <a:t>Method is a function stored in a field of an object: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start: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alert(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"Game is started!"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 is started!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192296" y="2052975"/>
            <a:ext cx="4801314" cy="1015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"Game is started!"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57058" name="Group 34"/>
          <p:cNvGraphicFramePr>
            <a:graphicFrameLocks noGrp="1"/>
          </p:cNvGraphicFramePr>
          <p:nvPr/>
        </p:nvGraphicFramePr>
        <p:xfrm>
          <a:off x="1258888" y="3573463"/>
          <a:ext cx="2736850" cy="1311276"/>
        </p:xfrm>
        <a:graphic>
          <a:graphicData uri="http://schemas.openxmlformats.org/drawingml/2006/table">
            <a:tbl>
              <a:tblPr/>
              <a:tblGrid>
                <a:gridCol w="1009650"/>
                <a:gridCol w="1727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45" name="Group 21"/>
          <p:cNvGraphicFramePr>
            <a:graphicFrameLocks noGrp="1"/>
          </p:cNvGraphicFramePr>
          <p:nvPr/>
        </p:nvGraphicFramePr>
        <p:xfrm>
          <a:off x="468313" y="5518150"/>
          <a:ext cx="1655762" cy="396875"/>
        </p:xfrm>
        <a:graphic>
          <a:graphicData uri="http://schemas.openxmlformats.org/drawingml/2006/table">
            <a:tbl>
              <a:tblPr/>
              <a:tblGrid>
                <a:gridCol w="1025525"/>
                <a:gridCol w="6302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38" name="Line 29"/>
          <p:cNvSpPr>
            <a:spLocks noChangeShapeType="1"/>
          </p:cNvSpPr>
          <p:nvPr/>
        </p:nvSpPr>
        <p:spPr bwMode="auto">
          <a:xfrm flipV="1">
            <a:off x="1692275" y="4941888"/>
            <a:ext cx="719138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139" name="Line 30"/>
          <p:cNvSpPr>
            <a:spLocks noChangeShapeType="1"/>
          </p:cNvSpPr>
          <p:nvPr/>
        </p:nvSpPr>
        <p:spPr bwMode="auto">
          <a:xfrm flipV="1">
            <a:off x="3635375" y="3068638"/>
            <a:ext cx="1008063" cy="1225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ru-RU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altLang="ru-RU" dirty="0" smtClean="0">
                <a:latin typeface="Arial" charset="0"/>
                <a:cs typeface="Arial" charset="0"/>
              </a:rPr>
              <a:t> keyword: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ru-RU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start: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alert(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 is started!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Object creation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 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radius: 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ball.radius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1966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8845"/>
              </p:ext>
            </p:extLst>
          </p:nvPr>
        </p:nvGraphicFramePr>
        <p:xfrm>
          <a:off x="4701132" y="4208871"/>
          <a:ext cx="3768725" cy="1552575"/>
        </p:xfrm>
        <a:graphic>
          <a:graphicData uri="http://schemas.openxmlformats.org/drawingml/2006/table">
            <a:tbl>
              <a:tblPr/>
              <a:tblGrid>
                <a:gridCol w="1296987"/>
                <a:gridCol w="24717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"red"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radius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34734"/>
              </p:ext>
            </p:extLst>
          </p:nvPr>
        </p:nvGraphicFramePr>
        <p:xfrm>
          <a:off x="1729195" y="5217886"/>
          <a:ext cx="1512888" cy="517525"/>
        </p:xfrm>
        <a:graphic>
          <a:graphicData uri="http://schemas.openxmlformats.org/drawingml/2006/table">
            <a:tbl>
              <a:tblPr/>
              <a:tblGrid>
                <a:gridCol w="936625"/>
                <a:gridCol w="5762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ball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38" name="Line 26"/>
          <p:cNvSpPr>
            <a:spLocks noChangeShapeType="1"/>
          </p:cNvSpPr>
          <p:nvPr/>
        </p:nvSpPr>
        <p:spPr bwMode="auto">
          <a:xfrm flipV="1">
            <a:off x="2927033" y="5044849"/>
            <a:ext cx="18002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870884" y="1844675"/>
            <a:ext cx="6006773" cy="1015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/>
        </p:nvGraphicFramePr>
        <p:xfrm>
          <a:off x="1258888" y="3573463"/>
          <a:ext cx="2736850" cy="1311276"/>
        </p:xfrm>
        <a:graphic>
          <a:graphicData uri="http://schemas.openxmlformats.org/drawingml/2006/table">
            <a:tbl>
              <a:tblPr/>
              <a:tblGrid>
                <a:gridCol w="1009650"/>
                <a:gridCol w="1727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39622"/>
              </p:ext>
            </p:extLst>
          </p:nvPr>
        </p:nvGraphicFramePr>
        <p:xfrm>
          <a:off x="896005" y="5518150"/>
          <a:ext cx="1655762" cy="396875"/>
        </p:xfrm>
        <a:graphic>
          <a:graphicData uri="http://schemas.openxmlformats.org/drawingml/2006/table">
            <a:tbl>
              <a:tblPr/>
              <a:tblGrid>
                <a:gridCol w="1025525"/>
                <a:gridCol w="6302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6" name="Line 26"/>
          <p:cNvSpPr>
            <a:spLocks noChangeShapeType="1"/>
          </p:cNvSpPr>
          <p:nvPr/>
        </p:nvSpPr>
        <p:spPr bwMode="auto">
          <a:xfrm flipV="1">
            <a:off x="2119967" y="4941888"/>
            <a:ext cx="719138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 flipV="1">
            <a:off x="3045435" y="2860338"/>
            <a:ext cx="1201320" cy="143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 flipH="1">
            <a:off x="2843213" y="2565400"/>
            <a:ext cx="936625" cy="10080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ru-RU" dirty="0" smtClean="0">
                <a:latin typeface="Arial" charset="0"/>
                <a:cs typeface="Arial" charset="0"/>
              </a:rPr>
              <a:t>A function can be a method of several objects: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ru-RU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Blackjack"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altLang="ru-RU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Ping-pong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alert(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blackjack.start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pingpong.Begin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 is started!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pingpong.Begin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Ping-pong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started!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// undefined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started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81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870884" y="1844675"/>
            <a:ext cx="6006773" cy="1015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31017"/>
              </p:ext>
            </p:extLst>
          </p:nvPr>
        </p:nvGraphicFramePr>
        <p:xfrm>
          <a:off x="1258888" y="3573463"/>
          <a:ext cx="2736850" cy="1311276"/>
        </p:xfrm>
        <a:graphic>
          <a:graphicData uri="http://schemas.openxmlformats.org/drawingml/2006/table">
            <a:tbl>
              <a:tblPr/>
              <a:tblGrid>
                <a:gridCol w="1009650"/>
                <a:gridCol w="1727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36820"/>
              </p:ext>
            </p:extLst>
          </p:nvPr>
        </p:nvGraphicFramePr>
        <p:xfrm>
          <a:off x="390525" y="5518150"/>
          <a:ext cx="2165350" cy="396875"/>
        </p:xfrm>
        <a:graphic>
          <a:graphicData uri="http://schemas.openxmlformats.org/drawingml/2006/table">
            <a:tbl>
              <a:tblPr/>
              <a:tblGrid>
                <a:gridCol w="1341147"/>
                <a:gridCol w="82420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blackjack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6" name="Line 26"/>
          <p:cNvSpPr>
            <a:spLocks noChangeShapeType="1"/>
          </p:cNvSpPr>
          <p:nvPr/>
        </p:nvSpPr>
        <p:spPr bwMode="auto">
          <a:xfrm flipV="1">
            <a:off x="2124075" y="4941888"/>
            <a:ext cx="719138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 flipV="1">
            <a:off x="3045447" y="2860338"/>
            <a:ext cx="1201320" cy="143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 flipH="1">
            <a:off x="2843213" y="2565400"/>
            <a:ext cx="936625" cy="10080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45455"/>
              </p:ext>
            </p:extLst>
          </p:nvPr>
        </p:nvGraphicFramePr>
        <p:xfrm>
          <a:off x="5057916" y="3573463"/>
          <a:ext cx="2736850" cy="1311276"/>
        </p:xfrm>
        <a:graphic>
          <a:graphicData uri="http://schemas.openxmlformats.org/drawingml/2006/table">
            <a:tbl>
              <a:tblPr/>
              <a:tblGrid>
                <a:gridCol w="1009650"/>
                <a:gridCol w="172720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Begin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Ping-pong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9241"/>
              </p:ext>
            </p:extLst>
          </p:nvPr>
        </p:nvGraphicFramePr>
        <p:xfrm>
          <a:off x="5309415" y="5518150"/>
          <a:ext cx="2080764" cy="396875"/>
        </p:xfrm>
        <a:graphic>
          <a:graphicData uri="http://schemas.openxmlformats.org/drawingml/2006/table">
            <a:tbl>
              <a:tblPr/>
              <a:tblGrid>
                <a:gridCol w="1288757"/>
                <a:gridCol w="79200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pingpong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26"/>
          <p:cNvSpPr>
            <a:spLocks noChangeShapeType="1"/>
          </p:cNvSpPr>
          <p:nvPr/>
        </p:nvSpPr>
        <p:spPr bwMode="auto">
          <a:xfrm flipH="1" flipV="1">
            <a:off x="6390955" y="4941888"/>
            <a:ext cx="719138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 flipV="1">
            <a:off x="5686795" y="2860338"/>
            <a:ext cx="1201320" cy="143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4334182" y="2565400"/>
            <a:ext cx="936625" cy="10080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40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Methods</a:t>
            </a:r>
            <a:endParaRPr lang="ru-RU" altLang="ru-RU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ru-RU" dirty="0" smtClean="0">
                <a:latin typeface="Arial" charset="0"/>
                <a:cs typeface="Arial" charset="0"/>
              </a:rPr>
              <a:t>A function can be called as a method: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Blackjack"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altLang="ru-RU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(by)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alert(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started by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by);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//Blackjack is started by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.call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(game,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Same as: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473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Constructor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dirty="0" smtClean="0"/>
              <a:t>A constructor is a function that fills the fields of </a:t>
            </a:r>
            <a:r>
              <a:rPr lang="en-US" alt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altLang="ru-RU" dirty="0" smtClean="0"/>
              <a:t> instance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Game(name)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"Pedro", 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blackjack = {};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Game.call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.players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endParaRPr lang="ru-RU" altLang="ru-RU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65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Constructor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ru-RU" dirty="0" smtClean="0"/>
              <a:t> keyword can be used instead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Game(name)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"Pedro", 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blackjack 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Blackjack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alt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.players</a:t>
            </a:r>
            <a:r>
              <a:rPr lang="en-US" alt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Pedro,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altLang="ru-RU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.constructor</a:t>
            </a:r>
            <a:r>
              <a:rPr lang="en-US" alt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== Game);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ru-RU" altLang="ru-RU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ru-RU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16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Prototypes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Game(name)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[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"Pedro", 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alert(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+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started!"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blackjack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Ping-pong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73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359304" y="2139640"/>
            <a:ext cx="4628190" cy="8617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alert(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Prototypes</a:t>
            </a:r>
            <a:endParaRPr lang="ru-RU" altLang="ru-RU" dirty="0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00266" y="1122005"/>
            <a:ext cx="4628190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5131"/>
              </p:ext>
            </p:extLst>
          </p:nvPr>
        </p:nvGraphicFramePr>
        <p:xfrm>
          <a:off x="831194" y="2474140"/>
          <a:ext cx="3191915" cy="1747839"/>
        </p:xfrm>
        <a:graphic>
          <a:graphicData uri="http://schemas.openxmlformats.org/drawingml/2006/table">
            <a:tbl>
              <a:tblPr/>
              <a:tblGrid>
                <a:gridCol w="1011960"/>
                <a:gridCol w="217995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players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["Pedro", 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Huan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"]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01909"/>
              </p:ext>
            </p:extLst>
          </p:nvPr>
        </p:nvGraphicFramePr>
        <p:xfrm>
          <a:off x="818239" y="4837930"/>
          <a:ext cx="2165350" cy="396875"/>
        </p:xfrm>
        <a:graphic>
          <a:graphicData uri="http://schemas.openxmlformats.org/drawingml/2006/table">
            <a:tbl>
              <a:tblPr/>
              <a:tblGrid>
                <a:gridCol w="1341147"/>
                <a:gridCol w="82420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blackjack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6" name="Line 26"/>
          <p:cNvSpPr>
            <a:spLocks noChangeShapeType="1"/>
          </p:cNvSpPr>
          <p:nvPr/>
        </p:nvSpPr>
        <p:spPr bwMode="auto">
          <a:xfrm flipV="1">
            <a:off x="2551789" y="4263472"/>
            <a:ext cx="265164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V="1">
            <a:off x="2633747" y="1983779"/>
            <a:ext cx="386372" cy="121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28689"/>
              </p:ext>
            </p:extLst>
          </p:nvPr>
        </p:nvGraphicFramePr>
        <p:xfrm>
          <a:off x="4990232" y="3491775"/>
          <a:ext cx="3191915" cy="1747839"/>
        </p:xfrm>
        <a:graphic>
          <a:graphicData uri="http://schemas.openxmlformats.org/drawingml/2006/table">
            <a:tbl>
              <a:tblPr/>
              <a:tblGrid>
                <a:gridCol w="1011960"/>
                <a:gridCol w="217995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players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["Pedro", 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Huan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"]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Ping-pong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6507"/>
              </p:ext>
            </p:extLst>
          </p:nvPr>
        </p:nvGraphicFramePr>
        <p:xfrm>
          <a:off x="4977277" y="5855565"/>
          <a:ext cx="2165350" cy="396875"/>
        </p:xfrm>
        <a:graphic>
          <a:graphicData uri="http://schemas.openxmlformats.org/drawingml/2006/table">
            <a:tbl>
              <a:tblPr/>
              <a:tblGrid>
                <a:gridCol w="1341147"/>
                <a:gridCol w="82420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pingpong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6710827" y="5281107"/>
            <a:ext cx="265164" cy="836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6792785" y="3001413"/>
            <a:ext cx="386372" cy="121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050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Prototypes</a:t>
            </a:r>
            <a:endParaRPr lang="ru-RU" altLang="ru-RU" dirty="0" smtClean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396732" y="1536065"/>
            <a:ext cx="4628190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74246"/>
              </p:ext>
            </p:extLst>
          </p:nvPr>
        </p:nvGraphicFramePr>
        <p:xfrm>
          <a:off x="416567" y="1328139"/>
          <a:ext cx="3191915" cy="1311276"/>
        </p:xfrm>
        <a:graphic>
          <a:graphicData uri="http://schemas.openxmlformats.org/drawingml/2006/table">
            <a:tbl>
              <a:tblPr/>
              <a:tblGrid>
                <a:gridCol w="1011960"/>
                <a:gridCol w="217995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start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players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["Pedro", 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Huan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"]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2536722" y="2005780"/>
            <a:ext cx="18600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33897"/>
              </p:ext>
            </p:extLst>
          </p:nvPr>
        </p:nvGraphicFramePr>
        <p:xfrm>
          <a:off x="390525" y="3497883"/>
          <a:ext cx="3402648" cy="1311276"/>
        </p:xfrm>
        <a:graphic>
          <a:graphicData uri="http://schemas.openxmlformats.org/drawingml/2006/table">
            <a:tbl>
              <a:tblPr/>
              <a:tblGrid>
                <a:gridCol w="1894205"/>
                <a:gridCol w="150844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ru-RU" sz="16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ea typeface="+mn-ea"/>
                          <a:cs typeface="Arial" panose="020B0604020202020204" pitchFamily="34" charset="0"/>
                        </a:rPr>
                        <a:t>[[prototype]]</a:t>
                      </a:r>
                      <a:endParaRPr lang="ru-RU" altLang="ru-RU" sz="1600" kern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"Blackjack"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8835"/>
              </p:ext>
            </p:extLst>
          </p:nvPr>
        </p:nvGraphicFramePr>
        <p:xfrm>
          <a:off x="1020624" y="5411134"/>
          <a:ext cx="2165350" cy="396875"/>
        </p:xfrm>
        <a:graphic>
          <a:graphicData uri="http://schemas.openxmlformats.org/drawingml/2006/table">
            <a:tbl>
              <a:tblPr/>
              <a:tblGrid>
                <a:gridCol w="1341147"/>
                <a:gridCol w="82420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blackjack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Line 26"/>
          <p:cNvSpPr>
            <a:spLocks noChangeShapeType="1"/>
          </p:cNvSpPr>
          <p:nvPr/>
        </p:nvSpPr>
        <p:spPr bwMode="auto">
          <a:xfrm flipH="1" flipV="1">
            <a:off x="2743201" y="4815537"/>
            <a:ext cx="10974" cy="857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2743200" y="2669457"/>
            <a:ext cx="319" cy="14824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26783"/>
              </p:ext>
            </p:extLst>
          </p:nvPr>
        </p:nvGraphicFramePr>
        <p:xfrm>
          <a:off x="4564319" y="3497883"/>
          <a:ext cx="3486785" cy="1311276"/>
        </p:xfrm>
        <a:graphic>
          <a:graphicData uri="http://schemas.openxmlformats.org/drawingml/2006/table">
            <a:tbl>
              <a:tblPr/>
              <a:tblGrid>
                <a:gridCol w="1894205"/>
                <a:gridCol w="159258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ru-RU" sz="16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ea typeface="+mn-ea"/>
                          <a:cs typeface="Arial" panose="020B0604020202020204" pitchFamily="34" charset="0"/>
                        </a:rPr>
                        <a:t>[[prototype]]</a:t>
                      </a:r>
                      <a:endParaRPr lang="ru-RU" altLang="ru-RU" sz="1600" kern="12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Ping-pong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57621"/>
              </p:ext>
            </p:extLst>
          </p:nvPr>
        </p:nvGraphicFramePr>
        <p:xfrm>
          <a:off x="5194418" y="5411134"/>
          <a:ext cx="2165350" cy="396875"/>
        </p:xfrm>
        <a:graphic>
          <a:graphicData uri="http://schemas.openxmlformats.org/drawingml/2006/table">
            <a:tbl>
              <a:tblPr/>
              <a:tblGrid>
                <a:gridCol w="1341147"/>
                <a:gridCol w="82420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pingpong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Line 26"/>
          <p:cNvSpPr>
            <a:spLocks noChangeShapeType="1"/>
          </p:cNvSpPr>
          <p:nvPr/>
        </p:nvSpPr>
        <p:spPr bwMode="auto">
          <a:xfrm flipH="1" flipV="1">
            <a:off x="6916995" y="4815537"/>
            <a:ext cx="10974" cy="857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 flipV="1">
            <a:off x="3244645" y="2669457"/>
            <a:ext cx="3672668" cy="14824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55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Prototypes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Game(name)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Game.prototype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players: 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"Pedro", 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start: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is started!"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blackjack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Ping-pong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pingpong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249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Object is a dictionary</a:t>
            </a:r>
          </a:p>
          <a:p>
            <a:pPr eaLnBrk="1" hangingPunct="1"/>
            <a:r>
              <a:rPr lang="en-US" altLang="ru-RU" dirty="0" smtClean="0"/>
              <a:t>Key - </a:t>
            </a:r>
            <a:r>
              <a:rPr lang="en-US" altLang="ru-RU" b="1" dirty="0" smtClean="0"/>
              <a:t>String</a:t>
            </a:r>
          </a:p>
          <a:p>
            <a:pPr eaLnBrk="1" hangingPunct="1"/>
            <a:r>
              <a:rPr lang="en-US" altLang="ru-RU" dirty="0" smtClean="0"/>
              <a:t>Value - any type</a:t>
            </a:r>
          </a:p>
          <a:p>
            <a:pPr eaLnBrk="1" hangingPunct="1"/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 =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"total hits"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5000;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alert(ball[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"color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"total hits"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alert(ball[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Prototypes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Array.prototype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.sum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result +=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= [11,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9, 90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110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19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Prototypes</a:t>
            </a:r>
            <a:endParaRPr lang="ru-RU" altLang="ru-RU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"Blackjack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blackjack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Game;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{};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Object;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 alert(1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Object;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= [11, 9, 90];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Array;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Object;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Function;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4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dirty="0" smtClean="0"/>
              <a:t>Links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sz="quarter" idx="10"/>
          </p:nvPr>
        </p:nvSpPr>
        <p:spPr>
          <a:xfrm>
            <a:off x="373063" y="1219200"/>
            <a:ext cx="8488362" cy="4800600"/>
          </a:xfrm>
        </p:spPr>
        <p:txBody>
          <a:bodyPr>
            <a:normAutofit/>
          </a:bodyPr>
          <a:lstStyle/>
          <a:p>
            <a:r>
              <a:rPr lang="en-US" altLang="ru-RU" dirty="0" smtClean="0"/>
              <a:t>JavaScript:</a:t>
            </a:r>
          </a:p>
          <a:p>
            <a:pPr lvl="1"/>
            <a:r>
              <a:rPr lang="ru-RU" altLang="ru-RU" sz="2000" dirty="0" smtClean="0">
                <a:hlinkClick r:id="rId2"/>
              </a:rPr>
              <a:t>https</a:t>
            </a:r>
            <a:r>
              <a:rPr lang="ru-RU" altLang="ru-RU" sz="2000" dirty="0">
                <a:hlinkClick r:id="rId2"/>
              </a:rPr>
              <a:t>://</a:t>
            </a:r>
            <a:r>
              <a:rPr lang="ru-RU" altLang="ru-RU" sz="2000" dirty="0" smtClean="0">
                <a:hlinkClick r:id="rId2"/>
              </a:rPr>
              <a:t>developer.mozilla.org/en-US/docs/Web/JavaScript</a:t>
            </a:r>
            <a:endParaRPr lang="en-US" altLang="ru-RU" sz="2000" dirty="0" smtClean="0"/>
          </a:p>
          <a:p>
            <a:pPr lvl="1"/>
            <a:r>
              <a:rPr lang="ru-RU" altLang="ru-RU" sz="2000" dirty="0" smtClean="0">
                <a:hlinkClick r:id="rId3"/>
              </a:rPr>
              <a:t>https</a:t>
            </a:r>
            <a:r>
              <a:rPr lang="ru-RU" altLang="ru-RU" sz="2000" dirty="0">
                <a:hlinkClick r:id="rId3"/>
              </a:rPr>
              <a:t>://developer.mozilla.org/en-US/docs/Web/JavaScript/Reference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4"/>
              </a:rPr>
              <a:t>http</a:t>
            </a:r>
            <a:r>
              <a:rPr lang="ru-RU" altLang="ru-RU" sz="2000" dirty="0">
                <a:hlinkClick r:id="rId4"/>
              </a:rPr>
              <a:t>://www.w3schools.com/js/default.asp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5"/>
              </a:rPr>
              <a:t>http</a:t>
            </a:r>
            <a:r>
              <a:rPr lang="ru-RU" altLang="ru-RU" sz="2000" dirty="0">
                <a:hlinkClick r:id="rId5"/>
              </a:rPr>
              <a:t>://msdn.microsoft.com/ru-RU/library/d1et7k7c.aspx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>
                <a:hlinkClick r:id="rId6"/>
              </a:rPr>
              <a:t>http://learn.javascript.ru/</a:t>
            </a:r>
            <a:r>
              <a:rPr lang="ru-RU" altLang="ru-RU" sz="2000" dirty="0"/>
              <a:t> </a:t>
            </a:r>
            <a:endParaRPr lang="en-US" altLang="ru-RU" sz="2000" dirty="0" smtClean="0"/>
          </a:p>
          <a:p>
            <a:pPr lvl="1"/>
            <a:r>
              <a:rPr lang="en-US" altLang="ru-RU" sz="2000" dirty="0">
                <a:hlinkClick r:id="rId7"/>
              </a:rPr>
              <a:t>http://dmitrysoshnikov.com/ecmascript/ru-javascript-the-core</a:t>
            </a:r>
            <a:r>
              <a:rPr lang="en-US" altLang="ru-RU" sz="2000" dirty="0" smtClean="0">
                <a:hlinkClick r:id="rId7"/>
              </a:rPr>
              <a:t>/</a:t>
            </a:r>
            <a:endParaRPr lang="en-US" altLang="ru-RU" sz="2000" dirty="0"/>
          </a:p>
          <a:p>
            <a:endParaRPr lang="en-US" altLang="ru-RU" dirty="0" smtClean="0"/>
          </a:p>
          <a:p>
            <a:r>
              <a:rPr lang="en-US" altLang="ru-RU" dirty="0" smtClean="0"/>
              <a:t>HTML</a:t>
            </a:r>
            <a:r>
              <a:rPr lang="en-US" altLang="ru-RU" dirty="0"/>
              <a:t>:</a:t>
            </a:r>
          </a:p>
          <a:p>
            <a:pPr lvl="1"/>
            <a:r>
              <a:rPr lang="en-US" altLang="ru-RU" sz="2000" dirty="0">
                <a:hlinkClick r:id="rId8"/>
              </a:rPr>
              <a:t>http://www.w3schools.com/html/default.asp</a:t>
            </a:r>
            <a:endParaRPr lang="en-US" altLang="ru-RU" sz="2000" dirty="0"/>
          </a:p>
          <a:p>
            <a:pPr lvl="1"/>
            <a:r>
              <a:rPr lang="en-US" altLang="ru-RU" sz="2000" dirty="0">
                <a:hlinkClick r:id="rId9"/>
              </a:rPr>
              <a:t>http</a:t>
            </a:r>
            <a:r>
              <a:rPr lang="en-US" altLang="ru-RU" sz="2000">
                <a:hlinkClick r:id="rId9"/>
              </a:rPr>
              <a:t>://</a:t>
            </a:r>
            <a:r>
              <a:rPr lang="en-US" altLang="ru-RU" sz="2000" smtClean="0">
                <a:hlinkClick r:id="rId9"/>
              </a:rPr>
              <a:t>htmlbook.ru/samhtml</a:t>
            </a:r>
            <a:endParaRPr lang="en-US" altLang="ru-RU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err="1" smtClean="0"/>
              <a:t>Ab</a:t>
            </a:r>
            <a:r>
              <a:rPr lang="ru-RU" altLang="ru-RU" dirty="0" smtClean="0"/>
              <a:t>s</a:t>
            </a:r>
            <a:r>
              <a:rPr lang="en-US" altLang="ru-RU" dirty="0" err="1" smtClean="0"/>
              <a:t>ence</a:t>
            </a:r>
            <a:r>
              <a:rPr lang="en-US" altLang="ru-RU" dirty="0" smtClean="0"/>
              <a:t> of the value: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radius: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ball.radius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ball.weight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"radius"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de-D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"weight"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ball);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de-DE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de-DE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Delete value from object:</a:t>
            </a:r>
            <a:endParaRPr lang="en-US" altLang="ru-RU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10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ball.radius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"radius"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ball.radius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"radius"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45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latin typeface="Courier New" panose="02070309020205020404" pitchFamily="49" charset="0"/>
              </a:rPr>
              <a:t>For … in</a:t>
            </a:r>
            <a:r>
              <a:rPr lang="en-US" altLang="ru-RU" smtClean="0"/>
              <a:t> loop</a:t>
            </a:r>
            <a:endParaRPr lang="ru-RU" altLang="ru-R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dirty="0" smtClean="0"/>
              <a:t>Iterate over object keys: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radius: 3,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weight: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propertyName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ball)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alert(ball[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propertyName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Objects</a:t>
            </a:r>
            <a:endParaRPr lang="ru-RU" altLang="ru-R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 smtClean="0"/>
              <a:t>Object as a field: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model: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owner: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name: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age: 26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car.owner.name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34545</TotalTime>
  <Words>2969</Words>
  <Application>Microsoft Office PowerPoint</Application>
  <PresentationFormat>Лист Letter (8,5x11")</PresentationFormat>
  <Paragraphs>775</Paragraphs>
  <Slides>52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ExS Theme</vt:lpstr>
      <vt:lpstr>Introduction into JavaScript Object types</vt:lpstr>
      <vt:lpstr>Agenda</vt:lpstr>
      <vt:lpstr>JavaScript data types</vt:lpstr>
      <vt:lpstr>Objects</vt:lpstr>
      <vt:lpstr>Objects</vt:lpstr>
      <vt:lpstr>Objects</vt:lpstr>
      <vt:lpstr>Objects</vt:lpstr>
      <vt:lpstr>For … in loop</vt:lpstr>
      <vt:lpstr>Objects</vt:lpstr>
      <vt:lpstr>Objects</vt:lpstr>
      <vt:lpstr>Arrays</vt:lpstr>
      <vt:lpstr>Arrays</vt:lpstr>
      <vt:lpstr>Arrays: methods</vt:lpstr>
      <vt:lpstr>Arrays: methods</vt:lpstr>
      <vt:lpstr>Arrays: methods</vt:lpstr>
      <vt:lpstr>Arrays: methods</vt:lpstr>
      <vt:lpstr>Arrays</vt:lpstr>
      <vt:lpstr>Arrays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Variable scope</vt:lpstr>
      <vt:lpstr>Variable scope</vt:lpstr>
      <vt:lpstr>Variable scope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Methods</vt:lpstr>
      <vt:lpstr>Methods</vt:lpstr>
      <vt:lpstr>Methods</vt:lpstr>
      <vt:lpstr>Methods</vt:lpstr>
      <vt:lpstr>Methods</vt:lpstr>
      <vt:lpstr>Methods</vt:lpstr>
      <vt:lpstr>Methods</vt:lpstr>
      <vt:lpstr>Constructor</vt:lpstr>
      <vt:lpstr>Constructor</vt:lpstr>
      <vt:lpstr>Prototypes</vt:lpstr>
      <vt:lpstr>Prototypes</vt:lpstr>
      <vt:lpstr>Prototypes</vt:lpstr>
      <vt:lpstr>Prototypes</vt:lpstr>
      <vt:lpstr>Prototypes</vt:lpstr>
      <vt:lpstr>Prototypes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Gerich</cp:lastModifiedBy>
  <cp:revision>1232</cp:revision>
  <cp:lastPrinted>2013-07-02T17:17:19Z</cp:lastPrinted>
  <dcterms:created xsi:type="dcterms:W3CDTF">2012-07-06T14:56:23Z</dcterms:created>
  <dcterms:modified xsi:type="dcterms:W3CDTF">2014-11-20T18:55:27Z</dcterms:modified>
</cp:coreProperties>
</file>