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3"/>
  </p:notesMasterIdLst>
  <p:sldIdLst>
    <p:sldId id="256" r:id="rId2"/>
    <p:sldId id="393" r:id="rId3"/>
    <p:sldId id="398" r:id="rId4"/>
    <p:sldId id="399" r:id="rId5"/>
    <p:sldId id="397" r:id="rId6"/>
    <p:sldId id="396" r:id="rId7"/>
    <p:sldId id="371" r:id="rId8"/>
    <p:sldId id="373" r:id="rId9"/>
    <p:sldId id="401" r:id="rId10"/>
    <p:sldId id="387" r:id="rId11"/>
    <p:sldId id="374" r:id="rId12"/>
    <p:sldId id="388" r:id="rId13"/>
    <p:sldId id="375" r:id="rId14"/>
    <p:sldId id="376" r:id="rId15"/>
    <p:sldId id="377" r:id="rId16"/>
    <p:sldId id="400" r:id="rId17"/>
    <p:sldId id="395" r:id="rId18"/>
    <p:sldId id="389" r:id="rId19"/>
    <p:sldId id="379" r:id="rId20"/>
    <p:sldId id="380" r:id="rId21"/>
    <p:sldId id="382" r:id="rId22"/>
  </p:sldIdLst>
  <p:sldSz cx="9144000" cy="6858000" type="letter"/>
  <p:notesSz cx="6858000" cy="9144000"/>
  <p:defaultTextStyle>
    <a:defPPr>
      <a:defRPr lang="ru-RU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14">
          <p15:clr>
            <a:srgbClr val="A4A3A4"/>
          </p15:clr>
        </p15:guide>
        <p15:guide id="2" pos="91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ich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085C8"/>
    <a:srgbClr val="428BD0"/>
    <a:srgbClr val="5D5B14"/>
    <a:srgbClr val="868400"/>
    <a:srgbClr val="FF435E"/>
    <a:srgbClr val="FF92AC"/>
    <a:srgbClr val="0000F7"/>
    <a:srgbClr val="FD0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85" autoAdjust="0"/>
    <p:restoredTop sz="87376" autoAdjust="0"/>
  </p:normalViewPr>
  <p:slideViewPr>
    <p:cSldViewPr snapToGrid="0">
      <p:cViewPr varScale="1">
        <p:scale>
          <a:sx n="64" d="100"/>
          <a:sy n="64" d="100"/>
        </p:scale>
        <p:origin x="-1938" y="-102"/>
      </p:cViewPr>
      <p:guideLst>
        <p:guide orient="horz" pos="714"/>
        <p:guide pos="912"/>
      </p:guideLst>
    </p:cSldViewPr>
  </p:slideViewPr>
  <p:outlineViewPr>
    <p:cViewPr>
      <p:scale>
        <a:sx n="33" d="100"/>
        <a:sy n="33" d="100"/>
      </p:scale>
      <p:origin x="0" y="2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 defTabSz="91425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 defTabSz="91425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0301568-CCB5-4678-8D6C-CFE7B8687EE7}" type="datetimeFigureOut">
              <a:rPr lang="en-US"/>
              <a:pPr>
                <a:defRPr/>
              </a:pPr>
              <a:t>11/23/2014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1" tIns="45716" rIns="91431" bIns="4571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 defTabSz="91425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 defTabSz="91425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86C326C-9C32-44BC-8562-53BDC2703E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237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F6EE44-9025-4D33-B7F0-335FDB15CC2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248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8" t="20979" r="12038" b="25174"/>
          <a:stretch>
            <a:fillRect/>
          </a:stretch>
        </p:blipFill>
        <p:spPr bwMode="auto">
          <a:xfrm>
            <a:off x="387350" y="238125"/>
            <a:ext cx="2800350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75" y="1739900"/>
            <a:ext cx="7146925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4518025" y="881063"/>
            <a:ext cx="41036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00" b="1" i="1">
                <a:solidFill>
                  <a:srgbClr val="7F7F7F"/>
                </a:solidFill>
              </a:rPr>
              <a:t>Core Systems Transformation Solutions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53456" y="4366127"/>
            <a:ext cx="6862350" cy="706733"/>
          </a:xfrm>
          <a:prstGeom prst="rect">
            <a:avLst/>
          </a:prstGeom>
        </p:spPr>
        <p:txBody>
          <a:bodyPr lIns="91434" tIns="45718" rIns="91434" bIns="45718" anchor="t"/>
          <a:lstStyle>
            <a:lvl1pPr algn="l">
              <a:defRPr sz="3200" b="1" cap="none" baseline="0">
                <a:solidFill>
                  <a:srgbClr val="0956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364342" y="5536736"/>
            <a:ext cx="6862350" cy="524345"/>
          </a:xfrm>
          <a:prstGeom prst="rect">
            <a:avLst/>
          </a:prstGeom>
        </p:spPr>
        <p:txBody>
          <a:bodyPr lIns="91434" tIns="45718" rIns="91434" bIns="45718" anchor="b"/>
          <a:lstStyle>
            <a:lvl1pPr marL="0" indent="0">
              <a:buNone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17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6919541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2"/>
          <p:cNvSpPr>
            <a:spLocks noGrp="1"/>
          </p:cNvSpPr>
          <p:nvPr>
            <p:ph type="title"/>
          </p:nvPr>
        </p:nvSpPr>
        <p:spPr>
          <a:xfrm>
            <a:off x="361950" y="19050"/>
            <a:ext cx="8499021" cy="990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3692" y="1219200"/>
            <a:ext cx="8487280" cy="4800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2720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2"/>
          <p:cNvSpPr>
            <a:spLocks noGrp="1"/>
          </p:cNvSpPr>
          <p:nvPr>
            <p:ph type="title"/>
          </p:nvPr>
        </p:nvSpPr>
        <p:spPr>
          <a:xfrm>
            <a:off x="361950" y="19050"/>
            <a:ext cx="8499021" cy="9906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0"/>
          </p:nvPr>
        </p:nvSpPr>
        <p:spPr>
          <a:xfrm>
            <a:off x="373691" y="1219200"/>
            <a:ext cx="2456595" cy="4811486"/>
          </a:xfrm>
        </p:spPr>
        <p:txBody>
          <a:bodyPr>
            <a:normAutofit/>
          </a:bodyPr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265715" y="1197428"/>
            <a:ext cx="5551714" cy="4811486"/>
          </a:xfrm>
        </p:spPr>
        <p:txBody>
          <a:bodyPr>
            <a:normAutofit/>
          </a:bodyPr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816627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2"/>
          <p:cNvSpPr>
            <a:spLocks noGrp="1"/>
          </p:cNvSpPr>
          <p:nvPr>
            <p:ph type="title"/>
          </p:nvPr>
        </p:nvSpPr>
        <p:spPr>
          <a:xfrm>
            <a:off x="361950" y="19050"/>
            <a:ext cx="8499021" cy="9906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07443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29" y="1220788"/>
            <a:ext cx="8371114" cy="4830763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2"/>
          <p:cNvSpPr>
            <a:spLocks noGrp="1"/>
          </p:cNvSpPr>
          <p:nvPr>
            <p:ph type="title"/>
          </p:nvPr>
        </p:nvSpPr>
        <p:spPr>
          <a:xfrm>
            <a:off x="361950" y="19050"/>
            <a:ext cx="8499021" cy="9906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8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9642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33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8"/>
          <p:cNvSpPr txBox="1">
            <a:spLocks noChangeArrowheads="1"/>
          </p:cNvSpPr>
          <p:nvPr/>
        </p:nvSpPr>
        <p:spPr bwMode="auto">
          <a:xfrm>
            <a:off x="207963" y="6477000"/>
            <a:ext cx="90011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94" tIns="60872" rIns="89994" bIns="44998"/>
          <a:lstStyle>
            <a:lvl1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1200" b="1">
                <a:solidFill>
                  <a:schemeClr val="bg1"/>
                </a:solidFill>
                <a:latin typeface="Calibri" panose="020F0502020204030204" pitchFamily="34" charset="0"/>
              </a:rPr>
              <a:t>                </a:t>
            </a:r>
            <a:endParaRPr lang="ru-RU" sz="1200" b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27" name="Title Placeholder 12"/>
          <p:cNvSpPr>
            <a:spLocks noGrp="1"/>
          </p:cNvSpPr>
          <p:nvPr>
            <p:ph type="title"/>
          </p:nvPr>
        </p:nvSpPr>
        <p:spPr bwMode="auto">
          <a:xfrm>
            <a:off x="390525" y="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56835" y="877888"/>
            <a:ext cx="8229843" cy="0"/>
          </a:xfrm>
          <a:prstGeom prst="line">
            <a:avLst/>
          </a:prstGeom>
          <a:ln w="25400" cap="sq">
            <a:gradFill flip="none" rotWithShape="1">
              <a:gsLst>
                <a:gs pos="100000">
                  <a:srgbClr val="FFFFFF"/>
                </a:gs>
                <a:gs pos="50000">
                  <a:schemeClr val="accent1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9" name="Text Placeholder 14"/>
          <p:cNvSpPr>
            <a:spLocks noGrp="1"/>
          </p:cNvSpPr>
          <p:nvPr>
            <p:ph type="body" idx="1"/>
          </p:nvPr>
        </p:nvSpPr>
        <p:spPr bwMode="auto">
          <a:xfrm>
            <a:off x="361950" y="1162050"/>
            <a:ext cx="8401050" cy="481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Text Box 8"/>
          <p:cNvSpPr txBox="1">
            <a:spLocks noChangeArrowheads="1"/>
          </p:cNvSpPr>
          <p:nvPr userDrawn="1"/>
        </p:nvSpPr>
        <p:spPr bwMode="auto">
          <a:xfrm>
            <a:off x="3600450" y="6515100"/>
            <a:ext cx="194151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94" tIns="60872" rIns="89994" bIns="44998"/>
          <a:lstStyle>
            <a:lvl1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sz="1200">
                <a:solidFill>
                  <a:srgbClr val="7F7F7F"/>
                </a:solidFill>
              </a:rPr>
              <a:t>Confidential</a:t>
            </a:r>
            <a:endParaRPr lang="ru-RU" sz="1200">
              <a:solidFill>
                <a:srgbClr val="7F7F7F"/>
              </a:solidFill>
            </a:endParaRPr>
          </a:p>
        </p:txBody>
      </p:sp>
      <p:sp>
        <p:nvSpPr>
          <p:cNvPr id="1031" name="Text Box 8"/>
          <p:cNvSpPr txBox="1">
            <a:spLocks noChangeArrowheads="1"/>
          </p:cNvSpPr>
          <p:nvPr userDrawn="1"/>
        </p:nvSpPr>
        <p:spPr bwMode="auto">
          <a:xfrm>
            <a:off x="8034338" y="6488113"/>
            <a:ext cx="1000125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94" tIns="60872" rIns="89994" bIns="44998"/>
          <a:lstStyle>
            <a:lvl1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sz="1000">
                <a:solidFill>
                  <a:schemeClr val="bg1"/>
                </a:solidFill>
                <a:latin typeface="Calibri" panose="020F0502020204030204" pitchFamily="34" charset="0"/>
              </a:rPr>
              <a:t>                 </a:t>
            </a:r>
            <a:fld id="{60DDE400-F034-4264-9968-17669ADDE765}" type="slidenum">
              <a:rPr lang="en-US" sz="1200">
                <a:latin typeface="Calibri" panose="020F0502020204030204" pitchFamily="34" charset="0"/>
              </a:rPr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endParaRPr lang="ru-RU" sz="1200">
              <a:latin typeface="Calibri" panose="020F0502020204030204" pitchFamily="34" charset="0"/>
            </a:endParaRPr>
          </a:p>
        </p:txBody>
      </p:sp>
      <p:pic>
        <p:nvPicPr>
          <p:cNvPr id="1032" name="Picture 11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8" t="20979" r="12038" b="25174"/>
          <a:stretch>
            <a:fillRect/>
          </a:stretch>
        </p:blipFill>
        <p:spPr bwMode="auto">
          <a:xfrm>
            <a:off x="412750" y="6230938"/>
            <a:ext cx="1346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ransition>
    <p:wipe dir="r"/>
  </p:transition>
  <p:hf sldNum="0" hdr="0" ftr="0"/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pitchFamily="34" charset="0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pitchFamily="34" charset="0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pitchFamily="34" charset="0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pitchFamily="34" charset="0"/>
        </a:defRPr>
      </a:lvl9pPr>
    </p:titleStyle>
    <p:bodyStyle>
      <a:lvl1pPr marL="341313" indent="-341313" algn="l" defTabSz="912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14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86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5813" indent="-227013" algn="l" defTabSz="9128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s/js_htmldom.asp" TargetMode="External"/><Relationship Id="rId13" Type="http://schemas.openxmlformats.org/officeDocument/2006/relationships/hyperlink" Target="http://www.w3schools.com/css/default.asp" TargetMode="External"/><Relationship Id="rId3" Type="http://schemas.openxmlformats.org/officeDocument/2006/relationships/hyperlink" Target="https://developer.mozilla.org/en-US/docs/Web/JavaScript/Reference" TargetMode="External"/><Relationship Id="rId7" Type="http://schemas.openxmlformats.org/officeDocument/2006/relationships/hyperlink" Target="http://dmitrysoshnikov.com/ecmascript/ru-javascript-the-core/" TargetMode="External"/><Relationship Id="rId12" Type="http://schemas.openxmlformats.org/officeDocument/2006/relationships/hyperlink" Target="http://htmlbook.ru/samhtml" TargetMode="External"/><Relationship Id="rId2" Type="http://schemas.openxmlformats.org/officeDocument/2006/relationships/hyperlink" Target="https://developer.mozilla.org/en-US/docs/Web/JavaScrip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earn.javascript.ru/" TargetMode="External"/><Relationship Id="rId11" Type="http://schemas.openxmlformats.org/officeDocument/2006/relationships/hyperlink" Target="http://www.w3schools.com/html/default.asp" TargetMode="External"/><Relationship Id="rId5" Type="http://schemas.openxmlformats.org/officeDocument/2006/relationships/hyperlink" Target="http://msdn.microsoft.com/ru-RU/library/d1et7k7c.aspx" TargetMode="External"/><Relationship Id="rId10" Type="http://schemas.openxmlformats.org/officeDocument/2006/relationships/hyperlink" Target="https://developer.mozilla.org/en-US/docs/DOM" TargetMode="External"/><Relationship Id="rId4" Type="http://schemas.openxmlformats.org/officeDocument/2006/relationships/hyperlink" Target="http://www.w3schools.com/js/default.asp" TargetMode="External"/><Relationship Id="rId9" Type="http://schemas.openxmlformats.org/officeDocument/2006/relationships/hyperlink" Target="http://www.w3schools.com/jsref/dom_obj_document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397000" y="4365625"/>
            <a:ext cx="6862763" cy="917575"/>
          </a:xfrm>
        </p:spPr>
        <p:txBody>
          <a:bodyPr/>
          <a:lstStyle/>
          <a:p>
            <a:r>
              <a:rPr lang="en-US" sz="2800" dirty="0" smtClean="0"/>
              <a:t>Introduction into JavaScript</a:t>
            </a:r>
            <a:br>
              <a:rPr lang="en-US" sz="2800" dirty="0" smtClean="0"/>
            </a:br>
            <a:r>
              <a:rPr lang="en-US" altLang="ru-RU" sz="2800" dirty="0" err="1"/>
              <a:t>JavaScript</a:t>
            </a:r>
            <a:r>
              <a:rPr lang="en-US" altLang="ru-RU" sz="2800" dirty="0"/>
              <a:t> &amp; Browser</a:t>
            </a:r>
            <a:endParaRPr lang="en-US" sz="2800" dirty="0" smtClean="0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>
          <a:xfrm>
            <a:off x="1363663" y="5537200"/>
            <a:ext cx="6862762" cy="523875"/>
          </a:xfrm>
        </p:spPr>
        <p:txBody>
          <a:bodyPr/>
          <a:lstStyle/>
          <a:p>
            <a:r>
              <a:rPr lang="en-US" dirty="0" smtClean="0"/>
              <a:t>November</a:t>
            </a:r>
            <a:r>
              <a:rPr lang="ru-RU" dirty="0" smtClean="0"/>
              <a:t> 2</a:t>
            </a:r>
            <a:r>
              <a:rPr lang="en-US" smtClean="0"/>
              <a:t>4, </a:t>
            </a:r>
            <a:r>
              <a:rPr lang="en-US" dirty="0" smtClean="0"/>
              <a:t>2014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ru-RU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en-US" altLang="ru-RU" smtClean="0"/>
              <a:t> object</a:t>
            </a:r>
            <a:endParaRPr lang="ru-RU" altLang="ru-RU" smtClean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ru-RU" dirty="0" smtClean="0"/>
              <a:t>Find all links at the page: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links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document.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getElementsByTagName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links.length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alert(links[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outerHTML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185246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ru-RU" smtClean="0"/>
              <a:t>Node relationships</a:t>
            </a:r>
            <a:endParaRPr lang="ru-RU" altLang="ru-RU" smtClean="0"/>
          </a:p>
        </p:txBody>
      </p:sp>
      <p:sp>
        <p:nvSpPr>
          <p:cNvPr id="114691" name="Rectangle 16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&lt;div id="x"&gt;</a:t>
            </a:r>
            <a:endParaRPr lang="en-US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&lt;a&gt;Link&lt;/a&gt;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  &lt;button id="y"&gt;Button&lt;/button&gt;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  &lt;p&gt;Text&lt;/p&gt;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&lt;/div&gt;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"x"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x.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firstChild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.outerHTML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lastChild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.outerHTML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 alert(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x.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childNodes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outerHTML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ru-RU" smtClean="0"/>
              <a:t>Node relationships</a:t>
            </a:r>
            <a:endParaRPr lang="ru-RU" altLang="ru-RU" smtClean="0"/>
          </a:p>
        </p:txBody>
      </p:sp>
      <p:sp>
        <p:nvSpPr>
          <p:cNvPr id="114691" name="Rectangle 16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&lt;div id="x"&gt;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  &lt;a&gt;Link&lt;/a&gt;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&lt;button id="y"&gt;Button&lt;/button&gt;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  &lt;p&gt;Text&lt;/p&gt;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&lt;/div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"y"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y.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parentNode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.outerHTML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previousSibling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.outerHTML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nextSibling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.outerHTML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5580012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ru-RU" smtClean="0"/>
              <a:t>Node properties</a:t>
            </a:r>
            <a:endParaRPr lang="ru-RU" altLang="ru-RU" smtClean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&lt;a id="x" href="http</a:t>
            </a:r>
            <a:r>
              <a:rPr lang="pt-BR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://google.com"&gt;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    &lt;span&gt;Go&lt;/span&gt;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&lt;/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a&gt;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x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"x"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outerHTML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&lt;a id="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x"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="..."&gt;...&lt;/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innerHTML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&lt;span&gt;Go&lt;/span&gt;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textContent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Go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nodeName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ru-RU" smtClean="0"/>
              <a:t>Node properties</a:t>
            </a:r>
            <a:endParaRPr lang="ru-RU" altLang="ru-RU" smtClean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&lt;a id="x" href="http://google.com"&gt;Go&lt;/a&gt;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"x"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attributes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attribute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x.attributes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alert(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attribute.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nodeName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alert(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attribute.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http://google.com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x.href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"http://yandex.ru"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ru-RU" dirty="0" smtClean="0"/>
              <a:t>Events</a:t>
            </a:r>
            <a:endParaRPr lang="ru-RU" altLang="ru-RU" dirty="0" smtClean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&lt;a id="x" href="http://google.com"&gt;Go&lt;/a&gt;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x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"x"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ru-RU" dirty="0" smtClean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Event handler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onclick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alert(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"Clicked the link"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prevent default action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ru-RU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ru-RU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ru-RU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ru-RU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ru-RU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ru-RU" dirty="0" smtClean="0">
                <a:latin typeface="Courier New" panose="02070309020205020404" pitchFamily="49" charset="0"/>
              </a:rPr>
              <a:t> </a:t>
            </a:r>
            <a:endParaRPr lang="ru-RU" altLang="ru-RU" dirty="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ru-RU" dirty="0" smtClean="0"/>
              <a:t>Events</a:t>
            </a:r>
            <a:endParaRPr lang="ru-RU" altLang="ru-RU" dirty="0" smtClean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&lt;a id="x" href="http://google.com"&gt;Go&lt;/a&gt;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x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"x"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ru-RU" dirty="0" smtClean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Modern browser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x.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addEventListener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"click"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alert(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"Clicked the link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ru-RU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browser &lt;= IE 8</a:t>
            </a:r>
            <a:endParaRPr lang="en-US" alt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x.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attachEvent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on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click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alert(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"Clicked the link"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ru-RU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ru-RU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ru-RU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ru-RU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ru-RU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ru-RU" dirty="0" smtClean="0">
                <a:latin typeface="Courier New" panose="02070309020205020404" pitchFamily="49" charset="0"/>
              </a:rPr>
              <a:t> </a:t>
            </a:r>
            <a:endParaRPr lang="ru-RU" altLang="ru-RU" dirty="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11640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ru-RU" dirty="0" smtClean="0"/>
              <a:t>DOM modification</a:t>
            </a:r>
            <a:endParaRPr lang="ru-RU" altLang="ru-RU" dirty="0" smtClean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ru-RU" dirty="0">
                <a:solidFill>
                  <a:srgbClr val="000000"/>
                </a:solidFill>
              </a:rPr>
              <a:t>HTML replacement: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node.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innerHTML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"&lt;div&gt;New content&lt;/div&gt;"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ru-RU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ru-RU" dirty="0">
                <a:solidFill>
                  <a:srgbClr val="000000"/>
                </a:solidFill>
              </a:rPr>
              <a:t>Element creation: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ru-RU" alt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document.</a:t>
            </a:r>
            <a:r>
              <a:rPr lang="en-US" altLang="ru-RU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</a:t>
            </a:r>
            <a:r>
              <a:rPr lang="ru-RU" altLang="ru-RU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Element</a:t>
            </a:r>
            <a:r>
              <a:rPr lang="ru-RU" alt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ru-RU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tagName</a:t>
            </a:r>
            <a:r>
              <a:rPr lang="ru-RU" alt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ru-RU" alt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document.</a:t>
            </a:r>
            <a:r>
              <a:rPr lang="en-US" alt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createTextNode</a:t>
            </a:r>
            <a:r>
              <a:rPr lang="ru-RU" alt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</a:t>
            </a:r>
            <a:r>
              <a:rPr lang="ru-RU" alt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ru-RU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ru-RU" dirty="0">
                <a:solidFill>
                  <a:srgbClr val="000000"/>
                </a:solidFill>
              </a:rPr>
              <a:t>Adding element to the page:</a:t>
            </a:r>
          </a:p>
          <a:p>
            <a:pPr>
              <a:lnSpc>
                <a:spcPct val="80000"/>
              </a:lnSpc>
              <a:buNone/>
            </a:pPr>
            <a:r>
              <a:rPr lang="en-US" altLang="ru-RU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node.</a:t>
            </a:r>
            <a:r>
              <a:rPr lang="en-US" alt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appendChild</a:t>
            </a:r>
            <a:r>
              <a:rPr lang="en-US" alt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ru-RU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otherNode</a:t>
            </a:r>
            <a:r>
              <a:rPr lang="en-US" alt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altLang="ru-RU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node.</a:t>
            </a:r>
            <a:r>
              <a:rPr lang="en-US" alt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insertBefore</a:t>
            </a:r>
            <a:r>
              <a:rPr lang="en-US" alt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ru-RU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newNode</a:t>
            </a:r>
            <a:r>
              <a:rPr lang="en-US" alt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oldNode</a:t>
            </a:r>
            <a:r>
              <a:rPr lang="en-US" alt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altLang="ru-RU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node.</a:t>
            </a:r>
            <a:r>
              <a:rPr lang="en-US" alt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replaceChild</a:t>
            </a:r>
            <a:r>
              <a:rPr lang="en-US" alt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ru-RU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newNode</a:t>
            </a:r>
            <a:r>
              <a:rPr lang="en-US" alt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oldNode</a:t>
            </a:r>
            <a:r>
              <a:rPr lang="en-US" alt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ru-RU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ru-RU" dirty="0" smtClean="0">
                <a:solidFill>
                  <a:srgbClr val="000000"/>
                </a:solidFill>
              </a:rPr>
              <a:t>Element removal: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ru-RU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node.</a:t>
            </a:r>
            <a:r>
              <a:rPr lang="en-US" altLang="ru-RU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removeChild</a:t>
            </a: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ru-RU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childNode</a:t>
            </a: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622997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ru-RU" dirty="0"/>
              <a:t>DOM modification</a:t>
            </a:r>
            <a:endParaRPr lang="ru-RU" altLang="ru-RU" dirty="0" smtClean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&lt;a id="x" href="http://google.com"&gt;Go&lt;/a&gt;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x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"x"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innerHTML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"&lt;div&gt;New content&lt;/div&gt;"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&lt;a id="x" href="http://google.com"&gt;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&lt;div&gt;New content&lt;/div&gt;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&lt;/a&gt;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9682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ru-RU" smtClean="0"/>
              <a:t>DOM modification</a:t>
            </a:r>
            <a:endParaRPr lang="ru-RU" altLang="ru-RU" smtClean="0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&lt;div id="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placeholder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"&gt;&lt;/div&gt;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newButton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document.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createElement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"button"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document.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createTextNode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Click!"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newButton.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appendChild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placeholder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"placeholder"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placeholder.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appendChild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newButton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&lt;div id="placeholder"&gt;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button&gt;Click!&lt;/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&lt;/div&gt;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61950" y="19050"/>
            <a:ext cx="8499021" cy="9906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703234" y="1133475"/>
            <a:ext cx="5537251" cy="481148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window object</a:t>
            </a:r>
          </a:p>
          <a:p>
            <a:r>
              <a:rPr lang="en-US" dirty="0" smtClean="0"/>
              <a:t>DOM API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38" y="1133474"/>
            <a:ext cx="1440805" cy="485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65457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ru-RU" smtClean="0"/>
              <a:t>Waiting for DOM to load</a:t>
            </a:r>
            <a:endParaRPr lang="ru-RU" altLang="ru-RU" smtClean="0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window.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onload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DOM is ready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every external resource is loaded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images, scripts and styles are loaded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document.addEventListener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800" b="1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DOMContentLoaded</a:t>
            </a:r>
            <a:r>
              <a:rPr lang="en-US" sz="18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DOM is loaded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scripts are loaded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  <a:endParaRPr lang="ru-RU" altLang="ru-RU" sz="1800" dirty="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/>
          <p:cNvSpPr>
            <a:spLocks noGrp="1"/>
          </p:cNvSpPr>
          <p:nvPr>
            <p:ph type="title"/>
          </p:nvPr>
        </p:nvSpPr>
        <p:spPr>
          <a:xfrm>
            <a:off x="361950" y="19050"/>
            <a:ext cx="8499475" cy="990600"/>
          </a:xfrm>
        </p:spPr>
        <p:txBody>
          <a:bodyPr/>
          <a:lstStyle/>
          <a:p>
            <a:r>
              <a:rPr lang="en-US" dirty="0" smtClean="0"/>
              <a:t>Links</a:t>
            </a:r>
          </a:p>
        </p:txBody>
      </p:sp>
      <p:sp>
        <p:nvSpPr>
          <p:cNvPr id="122883" name="Content Placeholder 2"/>
          <p:cNvSpPr>
            <a:spLocks noGrp="1"/>
          </p:cNvSpPr>
          <p:nvPr>
            <p:ph sz="quarter" idx="10"/>
          </p:nvPr>
        </p:nvSpPr>
        <p:spPr>
          <a:xfrm>
            <a:off x="373063" y="1219200"/>
            <a:ext cx="8488362" cy="4800600"/>
          </a:xfrm>
        </p:spPr>
        <p:txBody>
          <a:bodyPr>
            <a:normAutofit fontScale="77500" lnSpcReduction="20000"/>
          </a:bodyPr>
          <a:lstStyle/>
          <a:p>
            <a:r>
              <a:rPr lang="en-US" altLang="ru-RU" dirty="0" smtClean="0"/>
              <a:t>JavaScript:</a:t>
            </a:r>
          </a:p>
          <a:p>
            <a:pPr lvl="1"/>
            <a:r>
              <a:rPr lang="ru-RU" altLang="ru-RU" sz="2000" dirty="0" smtClean="0">
                <a:hlinkClick r:id="rId2"/>
              </a:rPr>
              <a:t>https</a:t>
            </a:r>
            <a:r>
              <a:rPr lang="ru-RU" altLang="ru-RU" sz="2000" dirty="0">
                <a:hlinkClick r:id="rId2"/>
              </a:rPr>
              <a:t>://</a:t>
            </a:r>
            <a:r>
              <a:rPr lang="ru-RU" altLang="ru-RU" sz="2000" dirty="0" smtClean="0">
                <a:hlinkClick r:id="rId2"/>
              </a:rPr>
              <a:t>developer.mozilla.org/en-US/docs/Web/JavaScript</a:t>
            </a:r>
            <a:endParaRPr lang="en-US" altLang="ru-RU" sz="2000" dirty="0" smtClean="0"/>
          </a:p>
          <a:p>
            <a:pPr lvl="1"/>
            <a:r>
              <a:rPr lang="ru-RU" altLang="ru-RU" sz="2000" dirty="0" smtClean="0">
                <a:hlinkClick r:id="rId3"/>
              </a:rPr>
              <a:t>https</a:t>
            </a:r>
            <a:r>
              <a:rPr lang="ru-RU" altLang="ru-RU" sz="2000" dirty="0">
                <a:hlinkClick r:id="rId3"/>
              </a:rPr>
              <a:t>://developer.mozilla.org/en-US/docs/Web/JavaScript/Reference</a:t>
            </a:r>
            <a:r>
              <a:rPr lang="ru-RU" altLang="ru-RU" sz="2000" dirty="0"/>
              <a:t> </a:t>
            </a:r>
            <a:endParaRPr lang="en-US" altLang="ru-RU" sz="2000" dirty="0"/>
          </a:p>
          <a:p>
            <a:pPr lvl="1"/>
            <a:r>
              <a:rPr lang="ru-RU" altLang="ru-RU" sz="2000" dirty="0" smtClean="0">
                <a:hlinkClick r:id="rId4"/>
              </a:rPr>
              <a:t>http</a:t>
            </a:r>
            <a:r>
              <a:rPr lang="ru-RU" altLang="ru-RU" sz="2000" dirty="0">
                <a:hlinkClick r:id="rId4"/>
              </a:rPr>
              <a:t>://www.w3schools.com/js/default.asp</a:t>
            </a:r>
            <a:r>
              <a:rPr lang="ru-RU" altLang="ru-RU" sz="2000" dirty="0"/>
              <a:t> </a:t>
            </a:r>
            <a:endParaRPr lang="en-US" altLang="ru-RU" sz="2000" dirty="0"/>
          </a:p>
          <a:p>
            <a:pPr lvl="1"/>
            <a:r>
              <a:rPr lang="ru-RU" altLang="ru-RU" sz="2000" dirty="0" smtClean="0">
                <a:hlinkClick r:id="rId5"/>
              </a:rPr>
              <a:t>http</a:t>
            </a:r>
            <a:r>
              <a:rPr lang="ru-RU" altLang="ru-RU" sz="2000" dirty="0">
                <a:hlinkClick r:id="rId5"/>
              </a:rPr>
              <a:t>://msdn.microsoft.com/ru-RU/library/d1et7k7c.aspx</a:t>
            </a:r>
            <a:r>
              <a:rPr lang="ru-RU" altLang="ru-RU" sz="2000" dirty="0"/>
              <a:t> </a:t>
            </a:r>
            <a:endParaRPr lang="en-US" altLang="ru-RU" sz="2000" dirty="0"/>
          </a:p>
          <a:p>
            <a:pPr lvl="1"/>
            <a:r>
              <a:rPr lang="ru-RU" altLang="ru-RU" sz="2000" dirty="0">
                <a:hlinkClick r:id="rId6"/>
              </a:rPr>
              <a:t>http://learn.javascript.ru/</a:t>
            </a:r>
            <a:r>
              <a:rPr lang="ru-RU" altLang="ru-RU" sz="2000" dirty="0"/>
              <a:t> </a:t>
            </a:r>
            <a:endParaRPr lang="en-US" altLang="ru-RU" sz="2000" dirty="0"/>
          </a:p>
          <a:p>
            <a:pPr lvl="1"/>
            <a:r>
              <a:rPr lang="en-US" altLang="ru-RU" sz="2000" dirty="0">
                <a:hlinkClick r:id="rId7"/>
              </a:rPr>
              <a:t>http://dmitrysoshnikov.com/ecmascript/ru-javascript-the-core</a:t>
            </a:r>
            <a:r>
              <a:rPr lang="en-US" altLang="ru-RU" sz="2000" dirty="0" smtClean="0">
                <a:hlinkClick r:id="rId7"/>
              </a:rPr>
              <a:t>/</a:t>
            </a:r>
            <a:endParaRPr lang="en-US" altLang="ru-RU" sz="2000" dirty="0" smtClean="0"/>
          </a:p>
          <a:p>
            <a:endParaRPr lang="en-US" altLang="ru-RU" dirty="0" smtClean="0"/>
          </a:p>
          <a:p>
            <a:r>
              <a:rPr lang="en-US" altLang="ru-RU" dirty="0" smtClean="0"/>
              <a:t>DOM:</a:t>
            </a:r>
          </a:p>
          <a:p>
            <a:pPr lvl="1"/>
            <a:r>
              <a:rPr lang="ru-RU" altLang="ru-RU" sz="2000" dirty="0" smtClean="0">
                <a:hlinkClick r:id="rId8"/>
              </a:rPr>
              <a:t>http</a:t>
            </a:r>
            <a:r>
              <a:rPr lang="ru-RU" altLang="ru-RU" sz="2000" dirty="0">
                <a:hlinkClick r:id="rId8"/>
              </a:rPr>
              <a:t>://www.w3schools.com/js/js_htmldom.asp</a:t>
            </a:r>
            <a:r>
              <a:rPr lang="ru-RU" altLang="ru-RU" sz="2000" dirty="0"/>
              <a:t> </a:t>
            </a:r>
            <a:endParaRPr lang="en-US" altLang="ru-RU" sz="2000" dirty="0" smtClean="0"/>
          </a:p>
          <a:p>
            <a:pPr lvl="1"/>
            <a:r>
              <a:rPr lang="ru-RU" altLang="ru-RU" sz="2000" dirty="0" smtClean="0">
                <a:hlinkClick r:id="rId9"/>
              </a:rPr>
              <a:t>http</a:t>
            </a:r>
            <a:r>
              <a:rPr lang="ru-RU" altLang="ru-RU" sz="2000" dirty="0">
                <a:hlinkClick r:id="rId9"/>
              </a:rPr>
              <a:t>://www.w3schools.com/jsref/dom_obj_document.asp</a:t>
            </a:r>
            <a:r>
              <a:rPr lang="ru-RU" altLang="ru-RU" sz="2000" dirty="0"/>
              <a:t> </a:t>
            </a:r>
            <a:endParaRPr lang="en-US" altLang="ru-RU" sz="2000" dirty="0" smtClean="0"/>
          </a:p>
          <a:p>
            <a:pPr lvl="1"/>
            <a:r>
              <a:rPr lang="ru-RU" altLang="ru-RU" sz="2000" dirty="0" smtClean="0">
                <a:solidFill>
                  <a:srgbClr val="000000"/>
                </a:solidFill>
                <a:hlinkClick r:id="rId10"/>
              </a:rPr>
              <a:t>https</a:t>
            </a:r>
            <a:r>
              <a:rPr lang="ru-RU" altLang="ru-RU" sz="2000" dirty="0">
                <a:solidFill>
                  <a:srgbClr val="000000"/>
                </a:solidFill>
                <a:hlinkClick r:id="rId10"/>
              </a:rPr>
              <a:t>://developer.mozilla.org/en-US/docs/DOM</a:t>
            </a:r>
            <a:endParaRPr lang="en-US" altLang="ru-RU" sz="2000" dirty="0"/>
          </a:p>
          <a:p>
            <a:pPr lvl="1"/>
            <a:endParaRPr lang="en-US" altLang="ru-RU" sz="2000" dirty="0"/>
          </a:p>
          <a:p>
            <a:r>
              <a:rPr lang="en-US" altLang="ru-RU" dirty="0"/>
              <a:t>HTML:</a:t>
            </a:r>
          </a:p>
          <a:p>
            <a:pPr lvl="1"/>
            <a:r>
              <a:rPr lang="en-US" altLang="ru-RU" sz="2000" dirty="0">
                <a:hlinkClick r:id="rId11"/>
              </a:rPr>
              <a:t>http://www.w3schools.com/html/default.asp</a:t>
            </a:r>
            <a:endParaRPr lang="en-US" altLang="ru-RU" sz="2000" dirty="0"/>
          </a:p>
          <a:p>
            <a:pPr lvl="1"/>
            <a:r>
              <a:rPr lang="en-US" altLang="ru-RU" sz="2000" dirty="0">
                <a:hlinkClick r:id="rId12"/>
              </a:rPr>
              <a:t>http://htmlbook.ru/samhtml</a:t>
            </a:r>
            <a:endParaRPr lang="en-US" altLang="ru-RU" sz="2000" dirty="0"/>
          </a:p>
          <a:p>
            <a:endParaRPr lang="en-US" altLang="ru-RU" dirty="0"/>
          </a:p>
          <a:p>
            <a:r>
              <a:rPr lang="en-US" altLang="ru-RU" dirty="0"/>
              <a:t>CSS:</a:t>
            </a:r>
          </a:p>
          <a:p>
            <a:pPr lvl="1"/>
            <a:r>
              <a:rPr lang="en-US" altLang="ru-RU" sz="2000" dirty="0">
                <a:hlinkClick r:id="rId13"/>
              </a:rPr>
              <a:t>http://www.w3schools.com/css/default.asp </a:t>
            </a:r>
            <a:endParaRPr lang="en-US" altLang="ru-RU" sz="2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window </a:t>
            </a:r>
            <a:r>
              <a:rPr lang="en-US" altLang="ru-RU" dirty="0" smtClean="0"/>
              <a:t>object</a:t>
            </a:r>
            <a:endParaRPr lang="ru-RU" altLang="ru-RU" dirty="0" smtClean="0"/>
          </a:p>
        </p:txBody>
      </p:sp>
      <p:sp>
        <p:nvSpPr>
          <p:cNvPr id="111619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altLang="ru-RU" dirty="0" smtClean="0"/>
              <a:t>Global </a:t>
            </a:r>
            <a:r>
              <a:rPr lang="en-US" altLang="ru-RU" dirty="0" smtClean="0">
                <a:latin typeface="Courier New" panose="02070309020205020404" pitchFamily="49" charset="0"/>
              </a:rPr>
              <a:t>window</a:t>
            </a:r>
            <a:r>
              <a:rPr lang="en-US" altLang="ru-RU" dirty="0"/>
              <a:t> variable</a:t>
            </a:r>
            <a:endParaRPr lang="en-US" altLang="ru-RU" dirty="0" smtClean="0">
              <a:latin typeface="Courier New" panose="02070309020205020404" pitchFamily="49" charset="0"/>
            </a:endParaRPr>
          </a:p>
          <a:p>
            <a:r>
              <a:rPr lang="en-US" altLang="ru-RU" dirty="0" smtClean="0"/>
              <a:t>Provides browser API (BOM – Browser Object Model)</a:t>
            </a:r>
            <a:endParaRPr lang="en-US" altLang="ru-RU" dirty="0"/>
          </a:p>
          <a:p>
            <a:r>
              <a:rPr lang="en-US" altLang="ru-RU" dirty="0" smtClean="0"/>
              <a:t>Contains objects created by browser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window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// object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"alert"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window);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setTimeout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window);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"window"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window);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"document"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window);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window.alert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"Hello!"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5611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window </a:t>
            </a:r>
            <a:r>
              <a:rPr lang="en-US" altLang="ru-RU" dirty="0" smtClean="0"/>
              <a:t>object</a:t>
            </a:r>
            <a:endParaRPr lang="ru-RU" altLang="ru-RU" dirty="0" smtClean="0"/>
          </a:p>
        </p:txBody>
      </p:sp>
      <p:sp>
        <p:nvSpPr>
          <p:cNvPr id="111619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altLang="ru-RU" dirty="0" smtClean="0"/>
              <a:t>Any global variable is a field of </a:t>
            </a:r>
            <a:r>
              <a:rPr lang="en-US" altLang="ru-RU" dirty="0" smtClean="0">
                <a:latin typeface="Courier New" panose="02070309020205020404" pitchFamily="49" charset="0"/>
              </a:rPr>
              <a:t>window</a:t>
            </a:r>
            <a:r>
              <a:rPr lang="en-US" altLang="ru-RU" dirty="0"/>
              <a:t> </a:t>
            </a:r>
            <a:r>
              <a:rPr lang="en-US" altLang="ru-RU" dirty="0" smtClean="0"/>
              <a:t>object: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 =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"Hello"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alert(a);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// Hello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window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// Hello</a:t>
            </a: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foo()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"World"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alert(b);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World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alert(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window.b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Undefined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foo();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99325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ru-RU" smtClean="0"/>
              <a:t>DOM – Document Object Model</a:t>
            </a:r>
            <a:endParaRPr lang="ru-RU" altLang="ru-RU" smtClean="0"/>
          </a:p>
        </p:txBody>
      </p:sp>
      <p:pic>
        <p:nvPicPr>
          <p:cNvPr id="14339" name="Picture 29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1624013"/>
            <a:ext cx="4392612" cy="2165350"/>
          </a:xfrm>
        </p:spPr>
      </p:pic>
      <p:sp>
        <p:nvSpPr>
          <p:cNvPr id="14340" name="AutoShape 30"/>
          <p:cNvSpPr>
            <a:spLocks noChangeArrowheads="1"/>
          </p:cNvSpPr>
          <p:nvPr/>
        </p:nvSpPr>
        <p:spPr bwMode="auto">
          <a:xfrm rot="5400000">
            <a:off x="2029618" y="3882232"/>
            <a:ext cx="1439863" cy="13970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noFill/>
          <a:ln w="317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341" name="Text Box 33"/>
          <p:cNvSpPr txBox="1">
            <a:spLocks noChangeArrowheads="1"/>
          </p:cNvSpPr>
          <p:nvPr/>
        </p:nvSpPr>
        <p:spPr bwMode="auto">
          <a:xfrm>
            <a:off x="1195388" y="5372100"/>
            <a:ext cx="22526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Arial" panose="020B0604020202020204" pitchFamily="34" charset="0"/>
              <a:buNone/>
            </a:pPr>
            <a:r>
              <a:rPr lang="en-US" altLang="ru-RU" sz="2000"/>
              <a:t>Document loading</a:t>
            </a:r>
            <a:endParaRPr lang="ru-RU" altLang="ru-RU" sz="2000"/>
          </a:p>
        </p:txBody>
      </p:sp>
      <p:grpSp>
        <p:nvGrpSpPr>
          <p:cNvPr id="14342" name="Group 3"/>
          <p:cNvGrpSpPr>
            <a:grpSpLocks/>
          </p:cNvGrpSpPr>
          <p:nvPr/>
        </p:nvGrpSpPr>
        <p:grpSpPr bwMode="auto">
          <a:xfrm>
            <a:off x="3970338" y="2220913"/>
            <a:ext cx="5045075" cy="3754437"/>
            <a:chOff x="3708400" y="2044700"/>
            <a:chExt cx="5046261" cy="3753882"/>
          </a:xfrm>
        </p:grpSpPr>
        <p:sp>
          <p:nvSpPr>
            <p:cNvPr id="14345" name="Text Box 7"/>
            <p:cNvSpPr txBox="1">
              <a:spLocks noChangeArrowheads="1"/>
            </p:cNvSpPr>
            <p:nvPr/>
          </p:nvSpPr>
          <p:spPr bwMode="auto">
            <a:xfrm>
              <a:off x="5353050" y="2044700"/>
              <a:ext cx="1287532" cy="36933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844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416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988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560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hangingPunct="1">
                <a:buFont typeface="Arial" panose="020B0604020202020204" pitchFamily="34" charset="0"/>
                <a:buNone/>
              </a:pPr>
              <a:r>
                <a:rPr lang="en-US" altLang="ru-RU" b="1"/>
                <a:t>document</a:t>
              </a:r>
              <a:endParaRPr lang="ru-RU" altLang="ru-RU" b="1"/>
            </a:p>
          </p:txBody>
        </p:sp>
        <p:sp>
          <p:nvSpPr>
            <p:cNvPr id="14346" name="Text Box 8"/>
            <p:cNvSpPr txBox="1">
              <a:spLocks noChangeArrowheads="1"/>
            </p:cNvSpPr>
            <p:nvPr/>
          </p:nvSpPr>
          <p:spPr bwMode="auto">
            <a:xfrm>
              <a:off x="5548313" y="2836863"/>
              <a:ext cx="889987" cy="36933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844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416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988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560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hangingPunct="1">
                <a:buFont typeface="Arial" panose="020B0604020202020204" pitchFamily="34" charset="0"/>
                <a:buNone/>
              </a:pPr>
              <a:r>
                <a:rPr lang="en-US" altLang="ru-RU"/>
                <a:t>&lt;html&gt;</a:t>
              </a:r>
              <a:endParaRPr lang="ru-RU" altLang="ru-RU"/>
            </a:p>
          </p:txBody>
        </p:sp>
        <p:sp>
          <p:nvSpPr>
            <p:cNvPr id="14347" name="Text Box 9"/>
            <p:cNvSpPr txBox="1">
              <a:spLocks noChangeArrowheads="1"/>
            </p:cNvSpPr>
            <p:nvPr/>
          </p:nvSpPr>
          <p:spPr bwMode="auto">
            <a:xfrm>
              <a:off x="4219575" y="3916363"/>
              <a:ext cx="966931" cy="36933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844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416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988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560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hangingPunct="1">
                <a:buFont typeface="Arial" panose="020B0604020202020204" pitchFamily="34" charset="0"/>
                <a:buNone/>
              </a:pPr>
              <a:r>
                <a:rPr lang="en-US" altLang="ru-RU"/>
                <a:t>&lt;head&gt;</a:t>
              </a:r>
              <a:endParaRPr lang="ru-RU" altLang="ru-RU"/>
            </a:p>
          </p:txBody>
        </p:sp>
        <p:sp>
          <p:nvSpPr>
            <p:cNvPr id="14348" name="Text Box 10"/>
            <p:cNvSpPr txBox="1">
              <a:spLocks noChangeArrowheads="1"/>
            </p:cNvSpPr>
            <p:nvPr/>
          </p:nvSpPr>
          <p:spPr bwMode="auto">
            <a:xfrm>
              <a:off x="4291013" y="4687888"/>
              <a:ext cx="813043" cy="36933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844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416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988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560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hangingPunct="1">
                <a:buFont typeface="Arial" panose="020B0604020202020204" pitchFamily="34" charset="0"/>
                <a:buNone/>
              </a:pPr>
              <a:r>
                <a:rPr lang="en-US" altLang="ru-RU"/>
                <a:t>&lt;title&gt;</a:t>
              </a:r>
              <a:endParaRPr lang="ru-RU" altLang="ru-RU"/>
            </a:p>
          </p:txBody>
        </p:sp>
        <p:sp>
          <p:nvSpPr>
            <p:cNvPr id="14349" name="Text Box 11"/>
            <p:cNvSpPr txBox="1">
              <a:spLocks noChangeArrowheads="1"/>
            </p:cNvSpPr>
            <p:nvPr/>
          </p:nvSpPr>
          <p:spPr bwMode="auto">
            <a:xfrm>
              <a:off x="6629400" y="3916363"/>
              <a:ext cx="954107" cy="36933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844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416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988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560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hangingPunct="1">
                <a:buFont typeface="Arial" panose="020B0604020202020204" pitchFamily="34" charset="0"/>
                <a:buNone/>
              </a:pPr>
              <a:r>
                <a:rPr lang="en-US" altLang="ru-RU"/>
                <a:t>&lt;body&gt;</a:t>
              </a:r>
              <a:endParaRPr lang="ru-RU" altLang="ru-RU"/>
            </a:p>
          </p:txBody>
        </p:sp>
        <p:sp>
          <p:nvSpPr>
            <p:cNvPr id="14350" name="Text Box 12"/>
            <p:cNvSpPr txBox="1">
              <a:spLocks noChangeArrowheads="1"/>
            </p:cNvSpPr>
            <p:nvPr/>
          </p:nvSpPr>
          <p:spPr bwMode="auto">
            <a:xfrm>
              <a:off x="5476875" y="4708525"/>
              <a:ext cx="1454244" cy="3693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844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416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988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560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hangingPunct="1">
                <a:buFont typeface="Arial" panose="020B0604020202020204" pitchFamily="34" charset="0"/>
                <a:buNone/>
              </a:pPr>
              <a:r>
                <a:rPr lang="en-US" altLang="ru-RU"/>
                <a:t>Hello, world!</a:t>
              </a:r>
              <a:endParaRPr lang="ru-RU" altLang="ru-RU"/>
            </a:p>
          </p:txBody>
        </p:sp>
        <p:sp>
          <p:nvSpPr>
            <p:cNvPr id="14351" name="Text Box 13"/>
            <p:cNvSpPr txBox="1">
              <a:spLocks noChangeArrowheads="1"/>
            </p:cNvSpPr>
            <p:nvPr/>
          </p:nvSpPr>
          <p:spPr bwMode="auto">
            <a:xfrm>
              <a:off x="7272338" y="4708525"/>
              <a:ext cx="582211" cy="36933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844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416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988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560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hangingPunct="1">
                <a:buFont typeface="Arial" panose="020B0604020202020204" pitchFamily="34" charset="0"/>
                <a:buNone/>
              </a:pPr>
              <a:r>
                <a:rPr lang="en-US" altLang="ru-RU"/>
                <a:t>&lt;a&gt;</a:t>
              </a:r>
              <a:endParaRPr lang="ru-RU" altLang="ru-RU"/>
            </a:p>
          </p:txBody>
        </p:sp>
        <p:sp>
          <p:nvSpPr>
            <p:cNvPr id="14352" name="Text Box 14"/>
            <p:cNvSpPr txBox="1">
              <a:spLocks noChangeArrowheads="1"/>
            </p:cNvSpPr>
            <p:nvPr/>
          </p:nvSpPr>
          <p:spPr bwMode="auto">
            <a:xfrm>
              <a:off x="6992938" y="5429250"/>
              <a:ext cx="1133644" cy="3693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844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416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988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560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hangingPunct="1">
                <a:buFont typeface="Arial" panose="020B0604020202020204" pitchFamily="34" charset="0"/>
                <a:buNone/>
              </a:pPr>
              <a:r>
                <a:rPr lang="en-US" altLang="ru-RU"/>
                <a:t>Click me!</a:t>
              </a:r>
              <a:endParaRPr lang="ru-RU" altLang="ru-RU"/>
            </a:p>
          </p:txBody>
        </p:sp>
        <p:cxnSp>
          <p:nvCxnSpPr>
            <p:cNvPr id="14353" name="AutoShape 15"/>
            <p:cNvCxnSpPr>
              <a:cxnSpLocks noChangeShapeType="1"/>
              <a:stCxn id="14346" idx="0"/>
              <a:endCxn id="14345" idx="2"/>
            </p:cNvCxnSpPr>
            <p:nvPr/>
          </p:nvCxnSpPr>
          <p:spPr bwMode="auto">
            <a:xfrm flipV="1">
              <a:off x="5993307" y="2414032"/>
              <a:ext cx="3509" cy="422831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4" name="AutoShape 18"/>
            <p:cNvCxnSpPr>
              <a:cxnSpLocks noChangeShapeType="1"/>
              <a:stCxn id="14348" idx="0"/>
              <a:endCxn id="14347" idx="2"/>
            </p:cNvCxnSpPr>
            <p:nvPr/>
          </p:nvCxnSpPr>
          <p:spPr bwMode="auto">
            <a:xfrm flipV="1">
              <a:off x="4697535" y="4285695"/>
              <a:ext cx="5506" cy="402193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5" name="AutoShape 19"/>
            <p:cNvCxnSpPr>
              <a:cxnSpLocks noChangeShapeType="1"/>
              <a:stCxn id="14356" idx="0"/>
              <a:endCxn id="14348" idx="2"/>
            </p:cNvCxnSpPr>
            <p:nvPr/>
          </p:nvCxnSpPr>
          <p:spPr bwMode="auto">
            <a:xfrm flipH="1" flipV="1">
              <a:off x="4697535" y="5057220"/>
              <a:ext cx="7292" cy="356155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56" name="Text Box 20"/>
            <p:cNvSpPr txBox="1">
              <a:spLocks noChangeArrowheads="1"/>
            </p:cNvSpPr>
            <p:nvPr/>
          </p:nvSpPr>
          <p:spPr bwMode="auto">
            <a:xfrm>
              <a:off x="3708400" y="5413375"/>
              <a:ext cx="1992853" cy="3693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844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416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988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560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hangingPunct="1">
                <a:buFont typeface="Arial" panose="020B0604020202020204" pitchFamily="34" charset="0"/>
                <a:buNone/>
              </a:pPr>
              <a:r>
                <a:rPr lang="en-US" altLang="ru-RU"/>
                <a:t>My first web page</a:t>
              </a:r>
              <a:endParaRPr lang="ru-RU" altLang="ru-RU"/>
            </a:p>
          </p:txBody>
        </p:sp>
        <p:cxnSp>
          <p:nvCxnSpPr>
            <p:cNvPr id="14357" name="AutoShape 22"/>
            <p:cNvCxnSpPr>
              <a:cxnSpLocks noChangeShapeType="1"/>
              <a:stCxn id="14352" idx="0"/>
              <a:endCxn id="14351" idx="2"/>
            </p:cNvCxnSpPr>
            <p:nvPr/>
          </p:nvCxnSpPr>
          <p:spPr bwMode="auto">
            <a:xfrm flipV="1">
              <a:off x="7559760" y="5077857"/>
              <a:ext cx="3684" cy="351393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8" name="AutoShape 24"/>
            <p:cNvCxnSpPr>
              <a:cxnSpLocks noChangeShapeType="1"/>
              <a:stCxn id="14347" idx="0"/>
              <a:endCxn id="14346" idx="2"/>
            </p:cNvCxnSpPr>
            <p:nvPr/>
          </p:nvCxnSpPr>
          <p:spPr bwMode="auto">
            <a:xfrm rot="5400000" flipH="1" flipV="1">
              <a:off x="4993090" y="2916146"/>
              <a:ext cx="710168" cy="1290266"/>
            </a:xfrm>
            <a:prstGeom prst="bentConnector3">
              <a:avLst>
                <a:gd name="adj1" fmla="val 50000"/>
              </a:avLst>
            </a:prstGeom>
            <a:noFill/>
            <a:ln w="31750">
              <a:solidFill>
                <a:srgbClr val="FF0000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9" name="AutoShape 25"/>
            <p:cNvCxnSpPr>
              <a:cxnSpLocks noChangeShapeType="1"/>
              <a:stCxn id="14349" idx="0"/>
              <a:endCxn id="14346" idx="2"/>
            </p:cNvCxnSpPr>
            <p:nvPr/>
          </p:nvCxnSpPr>
          <p:spPr bwMode="auto">
            <a:xfrm rot="16200000" flipV="1">
              <a:off x="6194797" y="3004705"/>
              <a:ext cx="710168" cy="1113147"/>
            </a:xfrm>
            <a:prstGeom prst="bentConnector3">
              <a:avLst>
                <a:gd name="adj1" fmla="val 50000"/>
              </a:avLst>
            </a:prstGeom>
            <a:noFill/>
            <a:ln w="31750">
              <a:solidFill>
                <a:srgbClr val="FF0000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0" name="AutoShape 26"/>
            <p:cNvCxnSpPr>
              <a:cxnSpLocks noChangeShapeType="1"/>
              <a:stCxn id="14350" idx="0"/>
              <a:endCxn id="14349" idx="2"/>
            </p:cNvCxnSpPr>
            <p:nvPr/>
          </p:nvCxnSpPr>
          <p:spPr bwMode="auto">
            <a:xfrm rot="5400000" flipH="1" flipV="1">
              <a:off x="6443810" y="4045882"/>
              <a:ext cx="422830" cy="902457"/>
            </a:xfrm>
            <a:prstGeom prst="bentConnector3">
              <a:avLst>
                <a:gd name="adj1" fmla="val 50000"/>
              </a:avLst>
            </a:prstGeom>
            <a:noFill/>
            <a:ln w="31750">
              <a:solidFill>
                <a:srgbClr val="FF0000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1" name="AutoShape 27"/>
            <p:cNvCxnSpPr>
              <a:cxnSpLocks noChangeShapeType="1"/>
              <a:stCxn id="14351" idx="0"/>
              <a:endCxn id="14349" idx="2"/>
            </p:cNvCxnSpPr>
            <p:nvPr/>
          </p:nvCxnSpPr>
          <p:spPr bwMode="auto">
            <a:xfrm rot="16200000" flipV="1">
              <a:off x="7123534" y="4268615"/>
              <a:ext cx="422830" cy="456990"/>
            </a:xfrm>
            <a:prstGeom prst="bentConnector3">
              <a:avLst>
                <a:gd name="adj1" fmla="val 50000"/>
              </a:avLst>
            </a:prstGeom>
            <a:noFill/>
            <a:ln w="31750">
              <a:solidFill>
                <a:srgbClr val="FF0000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62" name="Text Box 34"/>
            <p:cNvSpPr txBox="1">
              <a:spLocks noChangeArrowheads="1"/>
            </p:cNvSpPr>
            <p:nvPr/>
          </p:nvSpPr>
          <p:spPr bwMode="auto">
            <a:xfrm>
              <a:off x="8172450" y="4713288"/>
              <a:ext cx="582211" cy="36933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844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416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988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560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hangingPunct="1">
                <a:buFont typeface="Arial" panose="020B0604020202020204" pitchFamily="34" charset="0"/>
                <a:buNone/>
              </a:pPr>
              <a:r>
                <a:rPr lang="en-US" altLang="ru-RU"/>
                <a:t>href</a:t>
              </a:r>
              <a:endParaRPr lang="ru-RU" altLang="ru-RU"/>
            </a:p>
          </p:txBody>
        </p:sp>
        <p:cxnSp>
          <p:nvCxnSpPr>
            <p:cNvPr id="14363" name="AutoShape 35"/>
            <p:cNvCxnSpPr>
              <a:cxnSpLocks noChangeShapeType="1"/>
              <a:stCxn id="14362" idx="1"/>
              <a:endCxn id="14351" idx="3"/>
            </p:cNvCxnSpPr>
            <p:nvPr/>
          </p:nvCxnSpPr>
          <p:spPr bwMode="auto">
            <a:xfrm flipH="1" flipV="1">
              <a:off x="7854549" y="4893191"/>
              <a:ext cx="317901" cy="4763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343" name="Text Box 33"/>
          <p:cNvSpPr txBox="1">
            <a:spLocks noChangeArrowheads="1"/>
          </p:cNvSpPr>
          <p:nvPr/>
        </p:nvSpPr>
        <p:spPr bwMode="auto">
          <a:xfrm>
            <a:off x="1806575" y="1193800"/>
            <a:ext cx="1138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Arial" panose="020B0604020202020204" pitchFamily="34" charset="0"/>
              <a:buNone/>
            </a:pPr>
            <a:r>
              <a:rPr lang="en-US" altLang="ru-RU" sz="2000"/>
              <a:t>.html file</a:t>
            </a:r>
            <a:endParaRPr lang="ru-RU" altLang="ru-RU" sz="2000"/>
          </a:p>
        </p:txBody>
      </p:sp>
      <p:sp>
        <p:nvSpPr>
          <p:cNvPr id="14344" name="Text Box 33"/>
          <p:cNvSpPr txBox="1">
            <a:spLocks noChangeArrowheads="1"/>
          </p:cNvSpPr>
          <p:nvPr/>
        </p:nvSpPr>
        <p:spPr bwMode="auto">
          <a:xfrm>
            <a:off x="5862638" y="1562100"/>
            <a:ext cx="782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Arial" panose="020B0604020202020204" pitchFamily="34" charset="0"/>
              <a:buNone/>
            </a:pPr>
            <a:r>
              <a:rPr lang="en-US" altLang="ru-RU" sz="2000"/>
              <a:t>DOM</a:t>
            </a:r>
            <a:endParaRPr lang="ru-RU" altLang="ru-RU" sz="2000"/>
          </a:p>
        </p:txBody>
      </p:sp>
    </p:spTree>
    <p:extLst>
      <p:ext uri="{BB962C8B-B14F-4D97-AF65-F5344CB8AC3E}">
        <p14:creationId xmlns:p14="http://schemas.microsoft.com/office/powerpoint/2010/main" val="336242692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ru-RU" dirty="0" smtClean="0"/>
              <a:t>DOM – Document Object Model</a:t>
            </a:r>
            <a:endParaRPr lang="ru-RU" altLang="ru-RU" dirty="0" smtClean="0"/>
          </a:p>
        </p:txBody>
      </p:sp>
      <p:sp>
        <p:nvSpPr>
          <p:cNvPr id="15363" name="Text Box 33"/>
          <p:cNvSpPr txBox="1">
            <a:spLocks noChangeArrowheads="1"/>
          </p:cNvSpPr>
          <p:nvPr/>
        </p:nvSpPr>
        <p:spPr bwMode="auto">
          <a:xfrm>
            <a:off x="455087" y="5810250"/>
            <a:ext cx="16337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Arial" panose="020B0604020202020204" pitchFamily="34" charset="0"/>
              <a:buNone/>
            </a:pPr>
            <a:r>
              <a:rPr lang="en-US" altLang="ru-RU" dirty="0" smtClean="0"/>
              <a:t>Raises events</a:t>
            </a:r>
            <a:endParaRPr lang="ru-RU" altLang="ru-RU" dirty="0"/>
          </a:p>
        </p:txBody>
      </p:sp>
      <p:grpSp>
        <p:nvGrpSpPr>
          <p:cNvPr id="15364" name="Group 3"/>
          <p:cNvGrpSpPr>
            <a:grpSpLocks noChangeAspect="1"/>
          </p:cNvGrpSpPr>
          <p:nvPr/>
        </p:nvGrpSpPr>
        <p:grpSpPr bwMode="auto">
          <a:xfrm>
            <a:off x="2222500" y="3459163"/>
            <a:ext cx="3943356" cy="2936875"/>
            <a:chOff x="3732751" y="2044502"/>
            <a:chExt cx="5073776" cy="3778816"/>
          </a:xfrm>
        </p:grpSpPr>
        <p:sp>
          <p:nvSpPr>
            <p:cNvPr id="15377" name="Text Box 7"/>
            <p:cNvSpPr txBox="1">
              <a:spLocks noChangeArrowheads="1"/>
            </p:cNvSpPr>
            <p:nvPr/>
          </p:nvSpPr>
          <p:spPr bwMode="auto">
            <a:xfrm>
              <a:off x="5353050" y="2044502"/>
              <a:ext cx="1299359" cy="39106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844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416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988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560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hangingPunct="1">
                <a:buFont typeface="Arial" panose="020B0604020202020204" pitchFamily="34" charset="0"/>
                <a:buNone/>
              </a:pPr>
              <a:r>
                <a:rPr lang="en-US" altLang="ru-RU" sz="1200" b="1"/>
                <a:t>document</a:t>
              </a:r>
              <a:endParaRPr lang="ru-RU" altLang="ru-RU" sz="1200" b="1"/>
            </a:p>
          </p:txBody>
        </p:sp>
        <p:sp>
          <p:nvSpPr>
            <p:cNvPr id="15378" name="Text Box 8"/>
            <p:cNvSpPr txBox="1">
              <a:spLocks noChangeArrowheads="1"/>
            </p:cNvSpPr>
            <p:nvPr/>
          </p:nvSpPr>
          <p:spPr bwMode="auto">
            <a:xfrm>
              <a:off x="5548313" y="2836589"/>
              <a:ext cx="923717" cy="39106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844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416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988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560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hangingPunct="1">
                <a:buFont typeface="Arial" panose="020B0604020202020204" pitchFamily="34" charset="0"/>
                <a:buNone/>
              </a:pPr>
              <a:r>
                <a:rPr lang="en-US" altLang="ru-RU" sz="1200"/>
                <a:t>&lt;html&gt;</a:t>
              </a:r>
              <a:endParaRPr lang="ru-RU" altLang="ru-RU" sz="1200"/>
            </a:p>
          </p:txBody>
        </p:sp>
        <p:sp>
          <p:nvSpPr>
            <p:cNvPr id="15379" name="Text Box 9"/>
            <p:cNvSpPr txBox="1">
              <a:spLocks noChangeArrowheads="1"/>
            </p:cNvSpPr>
            <p:nvPr/>
          </p:nvSpPr>
          <p:spPr bwMode="auto">
            <a:xfrm>
              <a:off x="4219576" y="3915985"/>
              <a:ext cx="993866" cy="39106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844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416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988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560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hangingPunct="1">
                <a:buFont typeface="Arial" panose="020B0604020202020204" pitchFamily="34" charset="0"/>
                <a:buNone/>
              </a:pPr>
              <a:r>
                <a:rPr lang="en-US" altLang="ru-RU" sz="1200"/>
                <a:t>&lt;head&gt;</a:t>
              </a:r>
              <a:endParaRPr lang="ru-RU" altLang="ru-RU" sz="1200"/>
            </a:p>
          </p:txBody>
        </p:sp>
        <p:sp>
          <p:nvSpPr>
            <p:cNvPr id="15380" name="Text Box 10"/>
            <p:cNvSpPr txBox="1">
              <a:spLocks noChangeArrowheads="1"/>
            </p:cNvSpPr>
            <p:nvPr/>
          </p:nvSpPr>
          <p:spPr bwMode="auto">
            <a:xfrm>
              <a:off x="4291015" y="4687439"/>
              <a:ext cx="851305" cy="39106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844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416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988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560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hangingPunct="1">
                <a:buFont typeface="Arial" panose="020B0604020202020204" pitchFamily="34" charset="0"/>
                <a:buNone/>
              </a:pPr>
              <a:r>
                <a:rPr lang="en-US" altLang="ru-RU" sz="1200"/>
                <a:t>&lt;title&gt;</a:t>
              </a:r>
              <a:endParaRPr lang="ru-RU" altLang="ru-RU" sz="1200"/>
            </a:p>
          </p:txBody>
        </p:sp>
        <p:sp>
          <p:nvSpPr>
            <p:cNvPr id="15381" name="Text Box 11"/>
            <p:cNvSpPr txBox="1">
              <a:spLocks noChangeArrowheads="1"/>
            </p:cNvSpPr>
            <p:nvPr/>
          </p:nvSpPr>
          <p:spPr bwMode="auto">
            <a:xfrm>
              <a:off x="6629401" y="3915985"/>
              <a:ext cx="982552" cy="39106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844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416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988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560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hangingPunct="1">
                <a:buFont typeface="Arial" panose="020B0604020202020204" pitchFamily="34" charset="0"/>
                <a:buNone/>
              </a:pPr>
              <a:r>
                <a:rPr lang="en-US" altLang="ru-RU" sz="1200"/>
                <a:t>&lt;body&gt;</a:t>
              </a:r>
              <a:endParaRPr lang="ru-RU" altLang="ru-RU" sz="1200"/>
            </a:p>
          </p:txBody>
        </p:sp>
        <p:sp>
          <p:nvSpPr>
            <p:cNvPr id="15382" name="Text Box 12"/>
            <p:cNvSpPr txBox="1">
              <a:spLocks noChangeArrowheads="1"/>
            </p:cNvSpPr>
            <p:nvPr/>
          </p:nvSpPr>
          <p:spPr bwMode="auto">
            <a:xfrm>
              <a:off x="5476875" y="4708071"/>
              <a:ext cx="1450973" cy="39106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844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416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988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560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hangingPunct="1">
                <a:buFont typeface="Arial" panose="020B0604020202020204" pitchFamily="34" charset="0"/>
                <a:buNone/>
              </a:pPr>
              <a:r>
                <a:rPr lang="en-US" altLang="ru-RU" sz="1200"/>
                <a:t>Hello, world!</a:t>
              </a:r>
              <a:endParaRPr lang="ru-RU" altLang="ru-RU" sz="1200"/>
            </a:p>
          </p:txBody>
        </p:sp>
        <p:sp>
          <p:nvSpPr>
            <p:cNvPr id="15383" name="Text Box 13"/>
            <p:cNvSpPr txBox="1">
              <a:spLocks noChangeArrowheads="1"/>
            </p:cNvSpPr>
            <p:nvPr/>
          </p:nvSpPr>
          <p:spPr bwMode="auto">
            <a:xfrm>
              <a:off x="7272338" y="4708071"/>
              <a:ext cx="634066" cy="39106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844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416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988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560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hangingPunct="1">
                <a:buFont typeface="Arial" panose="020B0604020202020204" pitchFamily="34" charset="0"/>
                <a:buNone/>
              </a:pPr>
              <a:r>
                <a:rPr lang="en-US" altLang="ru-RU" sz="1200"/>
                <a:t>&lt;a&gt;</a:t>
              </a:r>
              <a:endParaRPr lang="ru-RU" altLang="ru-RU" sz="1200"/>
            </a:p>
          </p:txBody>
        </p:sp>
        <p:sp>
          <p:nvSpPr>
            <p:cNvPr id="15384" name="Text Box 14"/>
            <p:cNvSpPr txBox="1">
              <a:spLocks noChangeArrowheads="1"/>
            </p:cNvSpPr>
            <p:nvPr/>
          </p:nvSpPr>
          <p:spPr bwMode="auto">
            <a:xfrm>
              <a:off x="7011402" y="5432255"/>
              <a:ext cx="1152270" cy="39106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844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416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988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560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hangingPunct="1">
                <a:buFont typeface="Arial" panose="020B0604020202020204" pitchFamily="34" charset="0"/>
                <a:buNone/>
              </a:pPr>
              <a:r>
                <a:rPr lang="en-US" altLang="ru-RU" sz="1200"/>
                <a:t>Click me!</a:t>
              </a:r>
              <a:endParaRPr lang="ru-RU" altLang="ru-RU" sz="1200"/>
            </a:p>
          </p:txBody>
        </p:sp>
        <p:cxnSp>
          <p:nvCxnSpPr>
            <p:cNvPr id="15385" name="AutoShape 15"/>
            <p:cNvCxnSpPr>
              <a:cxnSpLocks noChangeShapeType="1"/>
              <a:stCxn id="15378" idx="0"/>
              <a:endCxn id="15377" idx="2"/>
            </p:cNvCxnSpPr>
            <p:nvPr/>
          </p:nvCxnSpPr>
          <p:spPr bwMode="auto">
            <a:xfrm flipH="1" flipV="1">
              <a:off x="6002731" y="2435565"/>
              <a:ext cx="7441" cy="401023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6" name="AutoShape 18"/>
            <p:cNvCxnSpPr>
              <a:cxnSpLocks noChangeShapeType="1"/>
              <a:stCxn id="15380" idx="0"/>
              <a:endCxn id="15379" idx="2"/>
            </p:cNvCxnSpPr>
            <p:nvPr/>
          </p:nvCxnSpPr>
          <p:spPr bwMode="auto">
            <a:xfrm flipH="1" flipV="1">
              <a:off x="4716510" y="4307049"/>
              <a:ext cx="157" cy="38039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7" name="AutoShape 19"/>
            <p:cNvCxnSpPr>
              <a:cxnSpLocks noChangeShapeType="1"/>
              <a:stCxn id="15388" idx="0"/>
              <a:endCxn id="15380" idx="2"/>
            </p:cNvCxnSpPr>
            <p:nvPr/>
          </p:nvCxnSpPr>
          <p:spPr bwMode="auto">
            <a:xfrm flipV="1">
              <a:off x="4712814" y="5078502"/>
              <a:ext cx="3852" cy="334349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88" name="Text Box 20"/>
            <p:cNvSpPr txBox="1">
              <a:spLocks noChangeArrowheads="1"/>
            </p:cNvSpPr>
            <p:nvPr/>
          </p:nvSpPr>
          <p:spPr bwMode="auto">
            <a:xfrm>
              <a:off x="3732751" y="5412851"/>
              <a:ext cx="1960126" cy="39106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844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416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988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560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hangingPunct="1">
                <a:buFont typeface="Arial" panose="020B0604020202020204" pitchFamily="34" charset="0"/>
                <a:buNone/>
              </a:pPr>
              <a:r>
                <a:rPr lang="en-US" altLang="ru-RU" sz="1200"/>
                <a:t>My first web page</a:t>
              </a:r>
              <a:endParaRPr lang="ru-RU" altLang="ru-RU" sz="1200"/>
            </a:p>
          </p:txBody>
        </p:sp>
        <p:cxnSp>
          <p:nvCxnSpPr>
            <p:cNvPr id="15389" name="AutoShape 22"/>
            <p:cNvCxnSpPr>
              <a:cxnSpLocks noChangeShapeType="1"/>
              <a:stCxn id="15384" idx="0"/>
              <a:endCxn id="15383" idx="2"/>
            </p:cNvCxnSpPr>
            <p:nvPr/>
          </p:nvCxnSpPr>
          <p:spPr bwMode="auto">
            <a:xfrm flipV="1">
              <a:off x="7587539" y="5099134"/>
              <a:ext cx="1832" cy="333121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90" name="AutoShape 24"/>
            <p:cNvCxnSpPr>
              <a:cxnSpLocks noChangeShapeType="1"/>
              <a:stCxn id="15379" idx="0"/>
              <a:endCxn id="15378" idx="2"/>
            </p:cNvCxnSpPr>
            <p:nvPr/>
          </p:nvCxnSpPr>
          <p:spPr bwMode="auto">
            <a:xfrm rot="5400000" flipH="1" flipV="1">
              <a:off x="5019174" y="2924990"/>
              <a:ext cx="688332" cy="1293661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rgbClr val="FF0000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91" name="AutoShape 25"/>
            <p:cNvCxnSpPr>
              <a:cxnSpLocks noChangeShapeType="1"/>
              <a:stCxn id="15381" idx="0"/>
              <a:endCxn id="15378" idx="2"/>
            </p:cNvCxnSpPr>
            <p:nvPr/>
          </p:nvCxnSpPr>
          <p:spPr bwMode="auto">
            <a:xfrm rot="16200000" flipV="1">
              <a:off x="6221258" y="3016568"/>
              <a:ext cx="688332" cy="1110504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rgbClr val="FF0000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92" name="AutoShape 26"/>
            <p:cNvCxnSpPr>
              <a:cxnSpLocks noChangeShapeType="1"/>
              <a:stCxn id="15382" idx="0"/>
              <a:endCxn id="15381" idx="2"/>
            </p:cNvCxnSpPr>
            <p:nvPr/>
          </p:nvCxnSpPr>
          <p:spPr bwMode="auto">
            <a:xfrm rot="5400000" flipH="1" flipV="1">
              <a:off x="6461009" y="4048403"/>
              <a:ext cx="401022" cy="918317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rgbClr val="FF0000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93" name="AutoShape 27"/>
            <p:cNvCxnSpPr>
              <a:cxnSpLocks noChangeShapeType="1"/>
              <a:stCxn id="15383" idx="0"/>
              <a:endCxn id="15381" idx="2"/>
            </p:cNvCxnSpPr>
            <p:nvPr/>
          </p:nvCxnSpPr>
          <p:spPr bwMode="auto">
            <a:xfrm rot="16200000" flipV="1">
              <a:off x="7154517" y="4273212"/>
              <a:ext cx="401022" cy="468695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rgbClr val="FF0000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94" name="Text Box 34"/>
            <p:cNvSpPr txBox="1">
              <a:spLocks noChangeArrowheads="1"/>
            </p:cNvSpPr>
            <p:nvPr/>
          </p:nvSpPr>
          <p:spPr bwMode="auto">
            <a:xfrm>
              <a:off x="8172461" y="4712833"/>
              <a:ext cx="634066" cy="39106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2844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7416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1988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656013" indent="15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hangingPunct="1">
                <a:buFont typeface="Arial" panose="020B0604020202020204" pitchFamily="34" charset="0"/>
                <a:buNone/>
              </a:pPr>
              <a:r>
                <a:rPr lang="en-US" altLang="ru-RU" sz="1200"/>
                <a:t>href</a:t>
              </a:r>
              <a:endParaRPr lang="ru-RU" altLang="ru-RU" sz="1200"/>
            </a:p>
          </p:txBody>
        </p:sp>
        <p:cxnSp>
          <p:nvCxnSpPr>
            <p:cNvPr id="15395" name="AutoShape 35"/>
            <p:cNvCxnSpPr>
              <a:cxnSpLocks noChangeShapeType="1"/>
              <a:stCxn id="15394" idx="1"/>
              <a:endCxn id="15383" idx="3"/>
            </p:cNvCxnSpPr>
            <p:nvPr/>
          </p:nvCxnSpPr>
          <p:spPr bwMode="auto">
            <a:xfrm flipH="1" flipV="1">
              <a:off x="7906402" y="4904076"/>
              <a:ext cx="266049" cy="4762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628775"/>
            <a:ext cx="4167187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263" y="1628775"/>
            <a:ext cx="3811587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Box 9"/>
          <p:cNvSpPr txBox="1">
            <a:spLocks noChangeArrowheads="1"/>
          </p:cNvSpPr>
          <p:nvPr/>
        </p:nvSpPr>
        <p:spPr bwMode="auto">
          <a:xfrm>
            <a:off x="1747838" y="1185863"/>
            <a:ext cx="10302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Arial" panose="020B0604020202020204" pitchFamily="34" charset="0"/>
              <a:buNone/>
            </a:pPr>
            <a:r>
              <a:rPr lang="en-US" altLang="ru-RU"/>
              <a:t>Browser</a:t>
            </a:r>
            <a:endParaRPr lang="ru-RU" altLang="ru-RU"/>
          </a:p>
        </p:txBody>
      </p:sp>
      <p:sp>
        <p:nvSpPr>
          <p:cNvPr id="15368" name="TextBox 37"/>
          <p:cNvSpPr txBox="1">
            <a:spLocks noChangeArrowheads="1"/>
          </p:cNvSpPr>
          <p:nvPr/>
        </p:nvSpPr>
        <p:spPr bwMode="auto">
          <a:xfrm>
            <a:off x="6296025" y="1185863"/>
            <a:ext cx="1262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Arial" panose="020B0604020202020204" pitchFamily="34" charset="0"/>
              <a:buNone/>
            </a:pPr>
            <a:r>
              <a:rPr lang="en-US" altLang="ru-RU"/>
              <a:t>JavaScript</a:t>
            </a:r>
            <a:endParaRPr lang="ru-RU" altLang="ru-RU"/>
          </a:p>
        </p:txBody>
      </p:sp>
      <p:sp>
        <p:nvSpPr>
          <p:cNvPr id="12" name="Bent Arrow 11"/>
          <p:cNvSpPr/>
          <p:nvPr/>
        </p:nvSpPr>
        <p:spPr>
          <a:xfrm rot="10800000">
            <a:off x="6296025" y="3519488"/>
            <a:ext cx="2232025" cy="2308225"/>
          </a:xfrm>
          <a:prstGeom prst="bentArrow">
            <a:avLst>
              <a:gd name="adj1" fmla="val 11458"/>
              <a:gd name="adj2" fmla="val 10937"/>
              <a:gd name="adj3" fmla="val 11978"/>
              <a:gd name="adj4" fmla="val 4375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0800000" flipH="1">
            <a:off x="179388" y="3459163"/>
            <a:ext cx="2174875" cy="2308225"/>
          </a:xfrm>
          <a:prstGeom prst="bentArrow">
            <a:avLst>
              <a:gd name="adj1" fmla="val 11458"/>
              <a:gd name="adj2" fmla="val 10937"/>
              <a:gd name="adj3" fmla="val 11978"/>
              <a:gd name="adj4" fmla="val 4375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defRPr/>
            </a:pPr>
            <a:endParaRPr lang="ru-RU" sz="2800">
              <a:solidFill>
                <a:schemeClr val="tx1"/>
              </a:solidFill>
            </a:endParaRPr>
          </a:p>
        </p:txBody>
      </p:sp>
      <p:sp>
        <p:nvSpPr>
          <p:cNvPr id="15371" name="Text Box 33"/>
          <p:cNvSpPr txBox="1">
            <a:spLocks noChangeArrowheads="1"/>
          </p:cNvSpPr>
          <p:nvPr/>
        </p:nvSpPr>
        <p:spPr bwMode="auto">
          <a:xfrm>
            <a:off x="6732588" y="5810250"/>
            <a:ext cx="1044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Arial" panose="020B0604020202020204" pitchFamily="34" charset="0"/>
              <a:buNone/>
            </a:pPr>
            <a:r>
              <a:rPr lang="en-US" altLang="ru-RU"/>
              <a:t>Modifies</a:t>
            </a:r>
            <a:endParaRPr lang="ru-RU" altLang="ru-RU"/>
          </a:p>
        </p:txBody>
      </p:sp>
      <p:sp>
        <p:nvSpPr>
          <p:cNvPr id="43" name="Bent Arrow 42"/>
          <p:cNvSpPr/>
          <p:nvPr/>
        </p:nvSpPr>
        <p:spPr>
          <a:xfrm rot="5400000" flipH="1">
            <a:off x="6368256" y="3420269"/>
            <a:ext cx="1419225" cy="1398588"/>
          </a:xfrm>
          <a:prstGeom prst="bentArrow">
            <a:avLst>
              <a:gd name="adj1" fmla="val 11458"/>
              <a:gd name="adj2" fmla="val 10937"/>
              <a:gd name="adj3" fmla="val 11978"/>
              <a:gd name="adj4" fmla="val 4375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15373" name="TextBox 43"/>
          <p:cNvSpPr txBox="1">
            <a:spLocks noChangeArrowheads="1"/>
          </p:cNvSpPr>
          <p:nvPr/>
        </p:nvSpPr>
        <p:spPr bwMode="auto">
          <a:xfrm>
            <a:off x="3622675" y="3043238"/>
            <a:ext cx="723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Arial" panose="020B0604020202020204" pitchFamily="34" charset="0"/>
              <a:buNone/>
            </a:pPr>
            <a:r>
              <a:rPr lang="en-US" altLang="ru-RU"/>
              <a:t>DOM</a:t>
            </a:r>
            <a:endParaRPr lang="ru-RU" altLang="ru-RU" sz="1200"/>
          </a:p>
        </p:txBody>
      </p:sp>
      <p:sp>
        <p:nvSpPr>
          <p:cNvPr id="15374" name="Text Box 33"/>
          <p:cNvSpPr txBox="1">
            <a:spLocks noChangeArrowheads="1"/>
          </p:cNvSpPr>
          <p:nvPr/>
        </p:nvSpPr>
        <p:spPr bwMode="auto">
          <a:xfrm>
            <a:off x="5624992" y="3900488"/>
            <a:ext cx="17748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Arial" panose="020B0604020202020204" pitchFamily="34" charset="0"/>
              <a:buNone/>
            </a:pPr>
            <a:r>
              <a:rPr lang="en-US" altLang="ru-RU" dirty="0" smtClean="0"/>
              <a:t>Handles events</a:t>
            </a:r>
            <a:endParaRPr lang="ru-RU" altLang="ru-RU" dirty="0"/>
          </a:p>
        </p:txBody>
      </p:sp>
      <p:sp>
        <p:nvSpPr>
          <p:cNvPr id="46" name="Bent Arrow 45"/>
          <p:cNvSpPr/>
          <p:nvPr/>
        </p:nvSpPr>
        <p:spPr>
          <a:xfrm rot="16200000">
            <a:off x="849313" y="3343275"/>
            <a:ext cx="1290638" cy="1335087"/>
          </a:xfrm>
          <a:prstGeom prst="bentArrow">
            <a:avLst>
              <a:gd name="adj1" fmla="val 11458"/>
              <a:gd name="adj2" fmla="val 10937"/>
              <a:gd name="adj3" fmla="val 11978"/>
              <a:gd name="adj4" fmla="val 4375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15376" name="Text Box 33"/>
          <p:cNvSpPr txBox="1">
            <a:spLocks noChangeArrowheads="1"/>
          </p:cNvSpPr>
          <p:nvPr/>
        </p:nvSpPr>
        <p:spPr bwMode="auto">
          <a:xfrm>
            <a:off x="1427163" y="3900488"/>
            <a:ext cx="1057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buFont typeface="Arial" panose="020B0604020202020204" pitchFamily="34" charset="0"/>
              <a:buNone/>
            </a:pPr>
            <a:r>
              <a:rPr lang="en-US" altLang="ru-RU"/>
              <a:t>Renders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9028240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ru-RU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en-US" altLang="ru-RU" smtClean="0"/>
              <a:t> object</a:t>
            </a:r>
            <a:endParaRPr lang="ru-RU" altLang="ru-RU" smtClean="0"/>
          </a:p>
        </p:txBody>
      </p:sp>
      <p:sp>
        <p:nvSpPr>
          <p:cNvPr id="111619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ru-RU" dirty="0" smtClean="0"/>
              <a:t>Global </a:t>
            </a:r>
            <a:r>
              <a:rPr lang="en-US" altLang="ru-RU" dirty="0" err="1" smtClean="0">
                <a:latin typeface="Courier New" panose="02070309020205020404" pitchFamily="49" charset="0"/>
              </a:rPr>
              <a:t>window.document</a:t>
            </a:r>
            <a:r>
              <a:rPr lang="en-US" altLang="ru-RU" dirty="0" smtClean="0"/>
              <a:t> variable</a:t>
            </a:r>
            <a:endParaRPr lang="en-US" altLang="ru-RU" dirty="0" smtClean="0">
              <a:latin typeface="Courier New" panose="02070309020205020404" pitchFamily="49" charset="0"/>
            </a:endParaRPr>
          </a:p>
          <a:p>
            <a:r>
              <a:rPr lang="en-US" altLang="ru-RU" dirty="0" smtClean="0"/>
              <a:t>Methods to find, modify and create elements</a:t>
            </a:r>
          </a:p>
          <a:p>
            <a:r>
              <a:rPr lang="en-US" altLang="ru-RU" dirty="0" smtClean="0"/>
              <a:t>Root nodes:</a:t>
            </a:r>
          </a:p>
          <a:p>
            <a:pPr>
              <a:buFont typeface="Arial" panose="020B0604020202020204" pitchFamily="34" charset="0"/>
              <a:buNone/>
            </a:pPr>
            <a:endParaRPr lang="en-US" altLang="ru-RU" dirty="0" smtClean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&lt;html&gt;...&lt;/html&gt;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document.documentNode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.outerHTML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&lt;body&gt;...&lt;/body&gt;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document.body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.outerHTML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ru-RU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en-US" altLang="ru-RU" smtClean="0"/>
              <a:t> object</a:t>
            </a:r>
            <a:endParaRPr lang="ru-RU" altLang="ru-RU" smtClean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myUniqueID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="but active"&gt;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Click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me!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altLang="ru-RU" dirty="0" smtClean="0"/>
          </a:p>
          <a:p>
            <a:endParaRPr lang="en-US" altLang="ru-RU" dirty="0" smtClean="0"/>
          </a:p>
          <a:p>
            <a:r>
              <a:rPr lang="en-US" altLang="ru-RU" dirty="0" smtClean="0"/>
              <a:t>Find elements:</a:t>
            </a:r>
          </a:p>
          <a:p>
            <a:pPr>
              <a:buFont typeface="Arial" panose="020B0604020202020204" pitchFamily="34" charset="0"/>
              <a:buNone/>
            </a:pPr>
            <a:r>
              <a:rPr lang="ru-RU" altLang="ru-RU" dirty="0" smtClean="0">
                <a:latin typeface="Courier New" panose="02070309020205020404" pitchFamily="49" charset="0"/>
              </a:rPr>
              <a:t>document.</a:t>
            </a:r>
            <a:r>
              <a:rPr lang="ru-RU" altLang="ru-RU" b="1" dirty="0" smtClean="0">
                <a:latin typeface="Courier New" panose="02070309020205020404" pitchFamily="49" charset="0"/>
              </a:rPr>
              <a:t>getElementById</a:t>
            </a:r>
            <a:r>
              <a:rPr lang="ru-RU" altLang="ru-RU" dirty="0" smtClean="0">
                <a:latin typeface="Courier New" panose="02070309020205020404" pitchFamily="49" charset="0"/>
              </a:rPr>
              <a:t>(</a:t>
            </a:r>
            <a:r>
              <a:rPr lang="en-US" altLang="ru-RU" dirty="0" smtClean="0">
                <a:latin typeface="Courier New" panose="02070309020205020404" pitchFamily="49" charset="0"/>
              </a:rPr>
              <a:t>id</a:t>
            </a:r>
            <a:r>
              <a:rPr lang="ru-RU" altLang="ru-RU" dirty="0" smtClean="0">
                <a:latin typeface="Courier New" panose="02070309020205020404" pitchFamily="49" charset="0"/>
              </a:rPr>
              <a:t>)</a:t>
            </a:r>
            <a:endParaRPr lang="en-US" altLang="ru-RU" dirty="0" smtClean="0">
              <a:latin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ru-RU" altLang="ru-RU" dirty="0" smtClean="0">
                <a:latin typeface="Courier New" panose="02070309020205020404" pitchFamily="49" charset="0"/>
              </a:rPr>
              <a:t>document.</a:t>
            </a:r>
            <a:r>
              <a:rPr lang="ru-RU" altLang="ru-RU" b="1" dirty="0" smtClean="0">
                <a:latin typeface="Courier New" panose="02070309020205020404" pitchFamily="49" charset="0"/>
              </a:rPr>
              <a:t>getElementsByTagName</a:t>
            </a:r>
            <a:r>
              <a:rPr lang="ru-RU" altLang="ru-RU" dirty="0" smtClean="0">
                <a:latin typeface="Courier New" panose="02070309020205020404" pitchFamily="49" charset="0"/>
              </a:rPr>
              <a:t>(</a:t>
            </a:r>
            <a:r>
              <a:rPr lang="en-US" altLang="ru-RU" dirty="0" err="1" smtClean="0">
                <a:latin typeface="Courier New" panose="02070309020205020404" pitchFamily="49" charset="0"/>
              </a:rPr>
              <a:t>tagName</a:t>
            </a:r>
            <a:r>
              <a:rPr lang="ru-RU" altLang="ru-RU" dirty="0" smtClean="0">
                <a:latin typeface="Courier New" panose="02070309020205020404" pitchFamily="49" charset="0"/>
              </a:rPr>
              <a:t>) </a:t>
            </a:r>
            <a:endParaRPr lang="en-US" altLang="ru-RU" dirty="0" smtClean="0">
              <a:latin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ru-RU" altLang="ru-RU" dirty="0" smtClean="0">
                <a:latin typeface="Courier New" panose="02070309020205020404" pitchFamily="49" charset="0"/>
              </a:rPr>
              <a:t>document.</a:t>
            </a:r>
            <a:r>
              <a:rPr lang="ru-RU" altLang="ru-RU" b="1" dirty="0" smtClean="0">
                <a:latin typeface="Courier New" panose="02070309020205020404" pitchFamily="49" charset="0"/>
              </a:rPr>
              <a:t>getElementsByClassName</a:t>
            </a:r>
            <a:r>
              <a:rPr lang="ru-RU" altLang="ru-RU" dirty="0" smtClean="0">
                <a:latin typeface="Courier New" panose="02070309020205020404" pitchFamily="49" charset="0"/>
              </a:rPr>
              <a:t>(</a:t>
            </a:r>
            <a:r>
              <a:rPr lang="en-US" altLang="ru-RU" dirty="0" err="1" smtClean="0">
                <a:latin typeface="Courier New" panose="02070309020205020404" pitchFamily="49" charset="0"/>
              </a:rPr>
              <a:t>className</a:t>
            </a:r>
            <a:r>
              <a:rPr lang="ru-RU" altLang="ru-RU" dirty="0" smtClean="0">
                <a:latin typeface="Courier New" panose="02070309020205020404" pitchFamily="49" charset="0"/>
              </a:rPr>
              <a:t>)</a:t>
            </a:r>
            <a:endParaRPr lang="en-US" altLang="ru-RU" sz="28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HtmlElement</a:t>
            </a:r>
            <a:r>
              <a:rPr lang="en-US" altLang="ru-RU" dirty="0" smtClean="0"/>
              <a:t> object</a:t>
            </a:r>
            <a:endParaRPr lang="ru-RU" altLang="ru-RU" dirty="0" smtClean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x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"x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instanceof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Object;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instanceof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EventTarget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instanceof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Node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instanceof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Element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instanceof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HTMLElement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8710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xS Theme">
  <a:themeElements>
    <a:clrScheme name="Exigen Color Palette">
      <a:dk1>
        <a:srgbClr val="474747"/>
      </a:dk1>
      <a:lt1>
        <a:srgbClr val="FFFFFF"/>
      </a:lt1>
      <a:dk2>
        <a:srgbClr val="474747"/>
      </a:dk2>
      <a:lt2>
        <a:srgbClr val="FFFFFF"/>
      </a:lt2>
      <a:accent1>
        <a:srgbClr val="0070C0"/>
      </a:accent1>
      <a:accent2>
        <a:srgbClr val="004F8A"/>
      </a:accent2>
      <a:accent3>
        <a:srgbClr val="1F9FFF"/>
      </a:accent3>
      <a:accent4>
        <a:srgbClr val="7FC9FF"/>
      </a:accent4>
      <a:accent5>
        <a:srgbClr val="BFE4FF"/>
      </a:accent5>
      <a:accent6>
        <a:srgbClr val="353535"/>
      </a:accent6>
      <a:hlink>
        <a:srgbClr val="40AFFF"/>
      </a:hlink>
      <a:folHlink>
        <a:srgbClr val="7030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33079</TotalTime>
  <Words>954</Words>
  <Application>Microsoft Office PowerPoint</Application>
  <PresentationFormat>Letter Paper (8.5x11 in)</PresentationFormat>
  <Paragraphs>255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ExS Theme</vt:lpstr>
      <vt:lpstr>Introduction into JavaScript JavaScript &amp; Browser</vt:lpstr>
      <vt:lpstr>Agenda</vt:lpstr>
      <vt:lpstr>window object</vt:lpstr>
      <vt:lpstr>window object</vt:lpstr>
      <vt:lpstr>DOM – Document Object Model</vt:lpstr>
      <vt:lpstr>DOM – Document Object Model</vt:lpstr>
      <vt:lpstr>document object</vt:lpstr>
      <vt:lpstr>document object</vt:lpstr>
      <vt:lpstr>HtmlElement object</vt:lpstr>
      <vt:lpstr>document object</vt:lpstr>
      <vt:lpstr>Node relationships</vt:lpstr>
      <vt:lpstr>Node relationships</vt:lpstr>
      <vt:lpstr>Node properties</vt:lpstr>
      <vt:lpstr>Node properties</vt:lpstr>
      <vt:lpstr>Events</vt:lpstr>
      <vt:lpstr>Events</vt:lpstr>
      <vt:lpstr>DOM modification</vt:lpstr>
      <vt:lpstr>DOM modification</vt:lpstr>
      <vt:lpstr>DOM modification</vt:lpstr>
      <vt:lpstr>Waiting for DOM to load</vt:lpstr>
      <vt:lpstr>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into JavaScript</dc:title>
  <dc:creator>Denise.Dunckley@returnonintelligence.com</dc:creator>
  <cp:lastModifiedBy>Sergey Gerasimov</cp:lastModifiedBy>
  <cp:revision>1205</cp:revision>
  <cp:lastPrinted>2013-07-02T17:17:19Z</cp:lastPrinted>
  <dcterms:created xsi:type="dcterms:W3CDTF">2012-07-06T14:56:23Z</dcterms:created>
  <dcterms:modified xsi:type="dcterms:W3CDTF">2014-11-23T20:33:18Z</dcterms:modified>
</cp:coreProperties>
</file>