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42" r:id="rId3"/>
    <p:sldId id="383" r:id="rId4"/>
    <p:sldId id="385" r:id="rId5"/>
    <p:sldId id="382" r:id="rId6"/>
    <p:sldId id="473" r:id="rId7"/>
    <p:sldId id="384" r:id="rId8"/>
    <p:sldId id="386" r:id="rId9"/>
    <p:sldId id="387" r:id="rId10"/>
    <p:sldId id="388" r:id="rId11"/>
    <p:sldId id="390" r:id="rId12"/>
    <p:sldId id="490" r:id="rId13"/>
    <p:sldId id="474" r:id="rId14"/>
    <p:sldId id="417" r:id="rId15"/>
    <p:sldId id="407" r:id="rId16"/>
    <p:sldId id="432" r:id="rId17"/>
    <p:sldId id="476" r:id="rId18"/>
    <p:sldId id="477" r:id="rId19"/>
    <p:sldId id="391" r:id="rId20"/>
    <p:sldId id="418" r:id="rId21"/>
    <p:sldId id="419" r:id="rId22"/>
    <p:sldId id="426" r:id="rId23"/>
    <p:sldId id="403" r:id="rId24"/>
    <p:sldId id="396" r:id="rId25"/>
    <p:sldId id="398" r:id="rId26"/>
    <p:sldId id="399" r:id="rId27"/>
    <p:sldId id="400" r:id="rId28"/>
    <p:sldId id="408" r:id="rId29"/>
    <p:sldId id="491" r:id="rId30"/>
    <p:sldId id="405" r:id="rId31"/>
    <p:sldId id="410" r:id="rId32"/>
    <p:sldId id="409" r:id="rId33"/>
    <p:sldId id="450" r:id="rId34"/>
    <p:sldId id="412" r:id="rId35"/>
    <p:sldId id="413" r:id="rId36"/>
    <p:sldId id="420" r:id="rId37"/>
    <p:sldId id="415" r:id="rId38"/>
    <p:sldId id="421" r:id="rId39"/>
    <p:sldId id="422" r:id="rId40"/>
    <p:sldId id="428" r:id="rId41"/>
    <p:sldId id="427" r:id="rId42"/>
    <p:sldId id="480" r:id="rId43"/>
    <p:sldId id="482" r:id="rId44"/>
    <p:sldId id="483" r:id="rId45"/>
    <p:sldId id="484" r:id="rId46"/>
    <p:sldId id="479" r:id="rId47"/>
    <p:sldId id="488" r:id="rId48"/>
    <p:sldId id="485" r:id="rId49"/>
    <p:sldId id="489" r:id="rId50"/>
  </p:sldIdLst>
  <p:sldSz cx="9144000" cy="6858000" type="letter"/>
  <p:notesSz cx="6858000" cy="9144000"/>
  <p:defaultTextStyle>
    <a:defPPr>
      <a:defRPr lang="ru-RU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 Shtivelman" initials="" lastIdx="9" clrIdx="0"/>
  <p:cmAuthor id="1" name=" 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680" y="72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146A-5894-473E-A0AF-1E11B05AA1A5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78EE3-6256-4562-A8F5-6D461FD8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041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C6D09A-A71B-4095-A421-9BBB73C00CF7}" type="datetimeFigureOut">
              <a:rPr lang="en-US"/>
              <a:pPr>
                <a:defRPr/>
              </a:pPr>
              <a:t>11/26/2014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8FDFD6-6C86-4350-B10C-D0E6DA6BE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6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Вспомним</a:t>
            </a:r>
            <a:r>
              <a:rPr lang="ru-RU" baseline="0" dirty="0" smtClean="0"/>
              <a:t>, каким образом происходит взаимодействие между </a:t>
            </a:r>
            <a:r>
              <a:rPr lang="en-US" baseline="0" dirty="0" smtClean="0"/>
              <a:t>JavaScript </a:t>
            </a:r>
            <a:r>
              <a:rPr lang="ru-RU" baseline="0" dirty="0" smtClean="0"/>
              <a:t>и браузером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F6EE44-9025-4D33-B7F0-335FDB15CC2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4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Вся мощь </a:t>
            </a:r>
            <a:r>
              <a:rPr lang="en-US" dirty="0" smtClean="0"/>
              <a:t>jQuery </a:t>
            </a:r>
            <a:r>
              <a:rPr lang="ru-RU" dirty="0" smtClean="0"/>
              <a:t>заключается в огромном разнообразии </a:t>
            </a:r>
            <a:r>
              <a:rPr lang="ru-RU" baseline="0" dirty="0" smtClean="0"/>
              <a:t>методов, помогающих выполнить почти любое действие.</a:t>
            </a:r>
          </a:p>
          <a:p>
            <a:r>
              <a:rPr lang="ru-RU" baseline="0" dirty="0" smtClean="0"/>
              <a:t>Если же подходящего метода нет в </a:t>
            </a:r>
            <a:r>
              <a:rPr lang="en-US" baseline="0" dirty="0" smtClean="0"/>
              <a:t>jQuery, </a:t>
            </a:r>
            <a:r>
              <a:rPr lang="ru-RU" baseline="0" dirty="0" smtClean="0"/>
              <a:t>скорее всего уже есть плагин, определяющий подходящий метод.</a:t>
            </a:r>
          </a:p>
          <a:p>
            <a:r>
              <a:rPr lang="ru-RU" baseline="0" dirty="0" smtClean="0"/>
              <a:t>Кроме того, всегда можно определить свой собственный метод обёрнутого набора.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69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Ещё одна важная</a:t>
            </a:r>
            <a:r>
              <a:rPr lang="ru-RU" baseline="0" dirty="0" smtClean="0"/>
              <a:t> концепция </a:t>
            </a:r>
            <a:r>
              <a:rPr lang="en-US" baseline="0" dirty="0" smtClean="0"/>
              <a:t>jQuery – </a:t>
            </a:r>
            <a:r>
              <a:rPr lang="ru-RU" baseline="0" dirty="0" smtClean="0"/>
              <a:t>цепочки методов. Дело в том, что большинство методов возвращают тот же обёрнутый набор, над которым был вызван метод (конечно, если у метода не может быть какого-либо полезного возвращаемого значения).</a:t>
            </a:r>
          </a:p>
          <a:p>
            <a:r>
              <a:rPr lang="ru-RU" baseline="0" dirty="0" smtClean="0"/>
              <a:t>Это позволяет вызывать другие методы, не вводя лишние промежуточные переменные.</a:t>
            </a:r>
          </a:p>
          <a:p>
            <a:r>
              <a:rPr lang="ru-RU" baseline="0" dirty="0" smtClean="0"/>
              <a:t>При обилии используемых методов такая форма записи сильно сокращает объём кода.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78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Часто два и более шаблона получаются на</a:t>
            </a:r>
            <a:r>
              <a:rPr lang="ru-RU" baseline="0" dirty="0" smtClean="0"/>
              <a:t> основе одного и того же базового набора.</a:t>
            </a:r>
          </a:p>
          <a:p>
            <a:r>
              <a:rPr lang="ru-RU" baseline="0" dirty="0" smtClean="0"/>
              <a:t>Это мешает пользоваться цепочкой методов, потому что приходится вводить дополнительную переменную, хранящую базовый набор.</a:t>
            </a:r>
          </a:p>
          <a:p>
            <a:r>
              <a:rPr lang="ru-RU" baseline="0" dirty="0" smtClean="0"/>
              <a:t>Специально для написания такого кода в виде цепочки, ввели операцию </a:t>
            </a:r>
            <a:r>
              <a:rPr lang="en-US" baseline="0" dirty="0" smtClean="0"/>
              <a:t>end(). </a:t>
            </a:r>
            <a:r>
              <a:rPr lang="ru-RU" baseline="0" dirty="0" smtClean="0"/>
              <a:t>Она возвращает обёрнутый набор, являющимся базовым для текущего.</a:t>
            </a:r>
          </a:p>
          <a:p>
            <a:r>
              <a:rPr lang="ru-RU" baseline="0" dirty="0" smtClean="0"/>
              <a:t>В каждом наборе, полученным при изменении базового набора всегда сохраняется ссылка на него. Именно её возвращает операция </a:t>
            </a:r>
            <a:r>
              <a:rPr lang="en-US" baseline="0" dirty="0" smtClean="0"/>
              <a:t>end().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7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посмотрим, как на практике выглядит использование </a:t>
            </a:r>
            <a:r>
              <a:rPr lang="en-US" baseline="0" dirty="0" smtClean="0"/>
              <a:t>DOM API.</a:t>
            </a:r>
          </a:p>
          <a:p>
            <a:r>
              <a:rPr lang="ru-RU" baseline="0" dirty="0" smtClean="0"/>
              <a:t>Предположим, нам требуется подсветить пустые поля, обязательные для заполнения красным цветом при нажатии кнопки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8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Страница</a:t>
            </a:r>
            <a:r>
              <a:rPr lang="ru-RU" baseline="0" dirty="0" smtClean="0"/>
              <a:t> будет устроена просто.</a:t>
            </a:r>
          </a:p>
          <a:p>
            <a:r>
              <a:rPr lang="ru-RU" dirty="0" smtClean="0"/>
              <a:t>Подключим</a:t>
            </a:r>
            <a:r>
              <a:rPr lang="ru-RU" baseline="0" dirty="0" smtClean="0"/>
              <a:t> в заголовке скрипт и таблицу стилей.</a:t>
            </a:r>
          </a:p>
          <a:p>
            <a:r>
              <a:rPr lang="ru-RU" baseline="0" dirty="0" smtClean="0"/>
              <a:t>Все поля будут находиться в тегах </a:t>
            </a:r>
            <a:r>
              <a:rPr lang="en-US" baseline="0" dirty="0" smtClean="0"/>
              <a:t>div </a:t>
            </a:r>
            <a:r>
              <a:rPr lang="ru-RU" baseline="0" dirty="0" smtClean="0"/>
              <a:t>с описанием поля.</a:t>
            </a:r>
          </a:p>
          <a:p>
            <a:r>
              <a:rPr lang="ru-RU" dirty="0" smtClean="0"/>
              <a:t>Поля обязательные для заполнения в разметке</a:t>
            </a:r>
            <a:r>
              <a:rPr lang="ru-RU" baseline="0" dirty="0" smtClean="0"/>
              <a:t> будут находиться в </a:t>
            </a:r>
            <a:r>
              <a:rPr lang="en-US" baseline="0" dirty="0" smtClean="0"/>
              <a:t>div'</a:t>
            </a:r>
            <a:r>
              <a:rPr lang="ru-RU" baseline="0" dirty="0" smtClean="0"/>
              <a:t>ах с классом </a:t>
            </a:r>
            <a:r>
              <a:rPr lang="en-US" baseline="0" dirty="0" smtClean="0"/>
              <a:t>required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Внизу страницы разместим кнопку с </a:t>
            </a:r>
            <a:r>
              <a:rPr lang="en-US" baseline="0" dirty="0" smtClean="0"/>
              <a:t>id = validate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таблице стилей опишем 2 правила:</a:t>
            </a:r>
            <a:r>
              <a:rPr lang="ru-RU" baseline="0" dirty="0" smtClean="0"/>
              <a:t> добавлять * к обязательным полям и разукрашивать поля с классом </a:t>
            </a:r>
            <a:r>
              <a:rPr lang="en-US" baseline="0" dirty="0" smtClean="0"/>
              <a:t>invalid </a:t>
            </a:r>
            <a:r>
              <a:rPr lang="ru-RU" baseline="0" dirty="0" smtClean="0"/>
              <a:t>розовым цветом.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6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как в итоге может выглядеть код страницы с такой логикой.</a:t>
            </a:r>
          </a:p>
          <a:p>
            <a:r>
              <a:rPr lang="ru-RU" dirty="0" smtClean="0"/>
              <a:t>Во-первых,</a:t>
            </a:r>
            <a:r>
              <a:rPr lang="ru-RU" baseline="0" dirty="0" smtClean="0"/>
              <a:t> мы должны дождаться загрузки </a:t>
            </a:r>
            <a:r>
              <a:rPr lang="en-US" baseline="0" dirty="0" smtClean="0"/>
              <a:t>DOM </a:t>
            </a:r>
            <a:r>
              <a:rPr lang="ru-RU" baseline="0" dirty="0" smtClean="0"/>
              <a:t>дерева. Как только оно будет загружено, можно найти кнопку и подписать на </a:t>
            </a:r>
            <a:r>
              <a:rPr lang="ru-RU" baseline="0" dirty="0" err="1" smtClean="0"/>
              <a:t>щёлчок</a:t>
            </a:r>
            <a:r>
              <a:rPr lang="ru-RU" baseline="0" dirty="0" smtClean="0"/>
              <a:t> по ней.</a:t>
            </a:r>
          </a:p>
          <a:p>
            <a:r>
              <a:rPr lang="ru-RU" baseline="0" dirty="0" smtClean="0"/>
              <a:t>При щелчке по кнопки мы переберём все поля ввода, и если оно находится в элементе </a:t>
            </a:r>
            <a:r>
              <a:rPr lang="en-US" baseline="0" dirty="0" smtClean="0"/>
              <a:t>div </a:t>
            </a:r>
            <a:r>
              <a:rPr lang="ru-RU" baseline="0" dirty="0" smtClean="0"/>
              <a:t>с классом </a:t>
            </a:r>
            <a:r>
              <a:rPr lang="en-US" baseline="0" dirty="0" smtClean="0"/>
              <a:t>required, </a:t>
            </a:r>
            <a:r>
              <a:rPr lang="ru-RU" baseline="0" dirty="0" smtClean="0"/>
              <a:t>тогда мы проверим, пустое ли поле.</a:t>
            </a:r>
          </a:p>
          <a:p>
            <a:r>
              <a:rPr lang="ru-RU" baseline="0" dirty="0" smtClean="0"/>
              <a:t>Если поле пустое, то нам надо добавить класс </a:t>
            </a:r>
            <a:r>
              <a:rPr lang="en-US" baseline="0" dirty="0" smtClean="0"/>
              <a:t>invalid, </a:t>
            </a:r>
            <a:r>
              <a:rPr lang="ru-RU" baseline="0" dirty="0" smtClean="0"/>
              <a:t>если его не было.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Если не</a:t>
            </a:r>
            <a:r>
              <a:rPr lang="en-US" baseline="0" dirty="0" smtClean="0"/>
              <a:t> </a:t>
            </a:r>
            <a:r>
              <a:rPr lang="ru-RU" baseline="0" dirty="0" smtClean="0"/>
              <a:t>пустое, то наоборот, надо убрать класс </a:t>
            </a:r>
            <a:r>
              <a:rPr lang="en-US" baseline="0" dirty="0" smtClean="0"/>
              <a:t>invalid, </a:t>
            </a:r>
            <a:r>
              <a:rPr lang="ru-RU" baseline="0" dirty="0" smtClean="0"/>
              <a:t>если он был.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Проанализируйте, как много кода приходится писать для работы с </a:t>
            </a:r>
            <a:r>
              <a:rPr lang="en-US" baseline="0" smtClean="0"/>
              <a:t>DOM 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1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 вот, как тот же код выглядит с использованием </a:t>
            </a:r>
            <a:r>
              <a:rPr lang="en-US" dirty="0" smtClean="0"/>
              <a:t>jQuery!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1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ru-RU" dirty="0" smtClean="0"/>
              <a:t>следует простой философии – те</a:t>
            </a:r>
            <a:r>
              <a:rPr lang="ru-RU" baseline="0" dirty="0" smtClean="0"/>
              <a:t> действия, которые разработчик делает чаще всего, должны делаться просто и удобно.</a:t>
            </a:r>
          </a:p>
          <a:p>
            <a:r>
              <a:rPr lang="ru-RU" baseline="0" dirty="0" smtClean="0"/>
              <a:t>Если проанализировать любую </a:t>
            </a:r>
            <a:r>
              <a:rPr lang="en-US" baseline="0" dirty="0" smtClean="0"/>
              <a:t>JavaScript </a:t>
            </a:r>
            <a:r>
              <a:rPr lang="ru-RU" baseline="0" dirty="0" smtClean="0"/>
              <a:t>программу, то основная часть кода призвана для проведения операций над группами элементов страницы.</a:t>
            </a:r>
          </a:p>
          <a:p>
            <a:r>
              <a:rPr lang="en-US" dirty="0" smtClean="0"/>
              <a:t>jQuery </a:t>
            </a:r>
            <a:r>
              <a:rPr lang="ru-RU" dirty="0" smtClean="0"/>
              <a:t>предлагает разработчику</a:t>
            </a:r>
            <a:r>
              <a:rPr lang="ru-RU" baseline="0" dirty="0" smtClean="0"/>
              <a:t> чётко выделить 2 отдельных этапа: отбор набора элементов и проведение групповой операции сразу над этим набором элементов. Соответственно, библиотека </a:t>
            </a:r>
            <a:r>
              <a:rPr lang="en-US" baseline="0" dirty="0" smtClean="0"/>
              <a:t>jQuery </a:t>
            </a:r>
            <a:r>
              <a:rPr lang="ru-RU" baseline="0" dirty="0" smtClean="0"/>
              <a:t>предоставляет набор отдельных методов и функций для выполнения обоих этапов.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5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простой пример групповой операции</a:t>
            </a:r>
            <a:r>
              <a:rPr lang="ru-RU" baseline="0" dirty="0" smtClean="0"/>
              <a:t> – метод </a:t>
            </a:r>
            <a:r>
              <a:rPr lang="en-US" baseline="0" dirty="0" smtClean="0"/>
              <a:t>each. </a:t>
            </a:r>
            <a:r>
              <a:rPr lang="ru-RU" baseline="0" dirty="0" smtClean="0"/>
              <a:t>Он позволяет определить действие, которое надо выполнить для каждого элемента обёрнутого набора.</a:t>
            </a:r>
          </a:p>
          <a:p>
            <a:r>
              <a:rPr lang="ru-RU" baseline="0" dirty="0" smtClean="0"/>
              <a:t>Как правило, все </a:t>
            </a:r>
            <a:r>
              <a:rPr lang="en-US" baseline="0" dirty="0" smtClean="0"/>
              <a:t>callback-</a:t>
            </a:r>
            <a:r>
              <a:rPr lang="ru-RU" baseline="0" dirty="0" smtClean="0"/>
              <a:t>функции, которые передаются методам обёрнутого набора вызываются, как методы элементов обёрнутого набора, т.е. значение </a:t>
            </a:r>
            <a:r>
              <a:rPr lang="en-US" baseline="0" dirty="0" smtClean="0"/>
              <a:t>this</a:t>
            </a:r>
            <a:r>
              <a:rPr lang="ru-RU" baseline="0" dirty="0" smtClean="0"/>
              <a:t>, при вызове метода</a:t>
            </a:r>
            <a:r>
              <a:rPr lang="en-US" baseline="0" dirty="0" smtClean="0"/>
              <a:t> </a:t>
            </a:r>
            <a:r>
              <a:rPr lang="ru-RU" baseline="0" dirty="0" smtClean="0"/>
              <a:t>обычно равно одному из элементов набора, при этом в дополнительные параметры функции могут передаваться такие данные, как порядковый номер элемента, или какие-то данные, проассоциированные с текущим элементом.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6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Большинство</a:t>
            </a:r>
            <a:r>
              <a:rPr lang="ru-RU" baseline="0" dirty="0" smtClean="0"/>
              <a:t> обычных операции, выполняемых разработчиком можно описать с помощью метода </a:t>
            </a:r>
            <a:r>
              <a:rPr lang="en-US" baseline="0" dirty="0" smtClean="0"/>
              <a:t>each.</a:t>
            </a:r>
          </a:p>
          <a:p>
            <a:r>
              <a:rPr lang="en-US" baseline="0" dirty="0" smtClean="0"/>
              <a:t>jQuery </a:t>
            </a:r>
            <a:r>
              <a:rPr lang="ru-RU" baseline="0" dirty="0" smtClean="0"/>
              <a:t>позволяет сократить объём кода рутинных операций, определяя методы, выполняющие те же операции.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1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/>
          <p:nvPr userDrawn="1"/>
        </p:nvSpPr>
        <p:spPr>
          <a:xfrm>
            <a:off x="4518025" y="881063"/>
            <a:ext cx="410368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95350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                 </a:t>
            </a:r>
            <a:fld id="{5B50EBB9-79B1-4BE7-8BC7-D09F51748479}" type="slidenum">
              <a:rPr lang="en-US" sz="1200">
                <a:latin typeface="Calibri" pitchFamily="34" charset="0"/>
              </a:rPr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722313" algn="l"/>
                  <a:tab pos="1446213" algn="l"/>
                  <a:tab pos="2170113" algn="l"/>
                </a:tabLst>
                <a:defRPr/>
              </a:pPr>
              <a:t>‹#›</a:t>
            </a:fld>
            <a:endParaRPr lang="ru-RU" sz="1200" dirty="0">
              <a:latin typeface="Calibri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/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3" r:id="rId2"/>
    <p:sldLayoutId id="2147483652" r:id="rId3"/>
    <p:sldLayoutId id="2147483651" r:id="rId4"/>
    <p:sldLayoutId id="2147483650" r:id="rId5"/>
    <p:sldLayoutId id="2147483654" r:id="rId6"/>
    <p:sldLayoutId id="2147483655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jquery.com/jquery-1.11.1.min.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6862763" cy="91757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cs typeface="Arial" charset="0"/>
              </a:rPr>
              <a:t>Introduction into jQuery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cs typeface="Arial" charset="0"/>
              </a:rPr>
              <a:t>Selecting Elements</a:t>
            </a:r>
          </a:p>
        </p:txBody>
      </p:sp>
      <p:sp>
        <p:nvSpPr>
          <p:cNvPr id="8194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November 26, </a:t>
            </a:r>
            <a:r>
              <a:rPr lang="en-US" dirty="0" smtClean="0">
                <a:latin typeface="Arial" charset="0"/>
                <a:cs typeface="Arial" charset="0"/>
              </a:rPr>
              <a:t>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library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jQuery library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code.jquery.com/jquery-1.11.1.min.js</a:t>
            </a:r>
            <a:endParaRPr lang="en-US" dirty="0" smtClean="0"/>
          </a:p>
          <a:p>
            <a:r>
              <a:rPr lang="en-US" dirty="0" smtClean="0"/>
              <a:t>Add a reference: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jquery-1.11.1.min.js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6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="app.js"&gt;&lt;/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Or add </a:t>
            </a:r>
            <a:r>
              <a:rPr lang="en-US" dirty="0"/>
              <a:t>CDN</a:t>
            </a:r>
            <a:r>
              <a:rPr lang="en-US" dirty="0" smtClean="0"/>
              <a:t> reference (online):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="http://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code.jquery.com/jquery-1.11.1.min.js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900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jQuery object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function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jQuery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527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function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 program goes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world!"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or: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$(document).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ready(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world!"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352711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the group of elements (wrapped set)</a:t>
            </a:r>
          </a:p>
          <a:p>
            <a:r>
              <a:rPr lang="en-US" dirty="0" smtClean="0"/>
              <a:t>Perform group operations via methods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1. Select: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buttons = $(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2.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Operate: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.hide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8376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Wrapped 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alert(set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[1]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Antonio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toArray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["Pedro", "Antonio"]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["Pedro", "Antonio"]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968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 =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contactInfo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Name: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E-mail: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="b"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additionalInfo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Hobby: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Pet: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="d"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5400000">
            <a:off x="2873757" y="1252566"/>
            <a:ext cx="230151" cy="942678"/>
          </a:xfrm>
          <a:prstGeom prst="rightBrace">
            <a:avLst>
              <a:gd name="adj1" fmla="val 54779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  <p:sp>
        <p:nvSpPr>
          <p:cNvPr id="9" name="TextBox 8"/>
          <p:cNvSpPr txBox="1"/>
          <p:nvPr/>
        </p:nvSpPr>
        <p:spPr>
          <a:xfrm>
            <a:off x="2426017" y="184847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Selector</a:t>
            </a:r>
            <a:endParaRPr lang="ru-RU" sz="2000" dirty="0"/>
          </a:p>
        </p:txBody>
      </p:sp>
      <p:sp>
        <p:nvSpPr>
          <p:cNvPr id="10" name="Right Arrow 9"/>
          <p:cNvSpPr/>
          <p:nvPr/>
        </p:nvSpPr>
        <p:spPr>
          <a:xfrm>
            <a:off x="4858684" y="3920440"/>
            <a:ext cx="1264485" cy="62840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224135" y="3348520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Wrapped set</a:t>
            </a:r>
            <a:r>
              <a:rPr lang="en-US" dirty="0" smtClean="0"/>
              <a:t>: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29151" y="33446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871781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wrapped set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"Value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index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3657" y="2967474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Wrapped set</a:t>
            </a:r>
            <a:r>
              <a:rPr lang="en-US" dirty="0" smtClean="0"/>
              <a:t>: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320145" y="1988134"/>
            <a:ext cx="644237" cy="1534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320145" y="1988134"/>
            <a:ext cx="779484" cy="18565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320145" y="1988134"/>
            <a:ext cx="920182" cy="2191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5320145" y="1988134"/>
            <a:ext cx="1055429" cy="2513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180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).each(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.style.display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"none";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same as: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.hide()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74367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148 methods + plugins:</a:t>
            </a:r>
            <a:endParaRPr lang="en-US" sz="3600" dirty="0"/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addBack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after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ajaxComplete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ajaxError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ajaxSend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ajaxStart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ajaxStop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ajaxSuccess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andSelf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animate append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before bind blur change children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clearQueue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click clone closest constructor contents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contextmenu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dblclick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delay delegate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dequeue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detach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domManip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each empty end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 extend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fadeToggle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filter find finish first focus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focusin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focusout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get has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height hide hover html index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innerHeight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innerWidth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insertAfter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insertBefore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jquery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keydown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keypress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keyup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last length load map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mousedown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mouseenter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mouseleave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mousemove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mouseover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mouseup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nextUntil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off offset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offsetParent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one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outerHeight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outerWidth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parent parents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parentsUntil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position prepend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prependTo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prevAll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prevUntil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promise prop push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pushStack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queue ready remove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removeAttr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removeData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removeProp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replaceWith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resize scroll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scrollLeft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scrollTop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select selector serialize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serializeArray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show siblings size slice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slideDown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slideToggle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slideUp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sort splice stop submit text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toArray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toggle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toggleClass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trigger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triggerHandler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unbind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undelegate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unload unwrap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 wrap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wrapInner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208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return the same </a:t>
            </a:r>
            <a:r>
              <a:rPr lang="en-US" b="1" dirty="0" smtClean="0"/>
              <a:t>wrapped set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a.hide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b.fadeIn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alert(a == b);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alert(b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/>
              <a:t>Use </a:t>
            </a:r>
            <a:r>
              <a:rPr lang="en-US" b="1" dirty="0" smtClean="0"/>
              <a:t>method chains </a:t>
            </a:r>
            <a:r>
              <a:rPr lang="en-US" dirty="0" smtClean="0"/>
              <a:t>instead: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48812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703234" y="1133475"/>
            <a:ext cx="5537251" cy="48114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Philosophy of jQuery</a:t>
            </a:r>
          </a:p>
          <a:p>
            <a:r>
              <a:rPr lang="en-US" dirty="0" smtClean="0"/>
              <a:t>Wrapped sets</a:t>
            </a:r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Adjusting wrapped sets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8" y="1133474"/>
            <a:ext cx="1440805" cy="48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873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wrapped set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$(argument)</a:t>
            </a:r>
            <a:r>
              <a:rPr lang="en-US" dirty="0"/>
              <a:t> </a:t>
            </a:r>
            <a:r>
              <a:rPr lang="en-US" dirty="0" smtClean="0"/>
              <a:t>creates a wrapped set:</a:t>
            </a:r>
          </a:p>
          <a:p>
            <a:r>
              <a:rPr lang="en-US" dirty="0" smtClean="0"/>
              <a:t>From an array</a:t>
            </a:r>
            <a:endParaRPr lang="en-US" dirty="0"/>
          </a:p>
          <a:p>
            <a:r>
              <a:rPr lang="en-US" dirty="0" smtClean="0"/>
              <a:t>From a DOM </a:t>
            </a:r>
            <a:r>
              <a:rPr lang="en-US" dirty="0"/>
              <a:t>element</a:t>
            </a:r>
          </a:p>
          <a:p>
            <a:r>
              <a:rPr lang="en-US" dirty="0" smtClean="0"/>
              <a:t>From a DOM element array</a:t>
            </a:r>
            <a:endParaRPr lang="en-US" dirty="0"/>
          </a:p>
          <a:p>
            <a:r>
              <a:rPr lang="en-US" dirty="0" smtClean="0"/>
              <a:t>From a selector</a:t>
            </a:r>
          </a:p>
          <a:p>
            <a:r>
              <a:rPr lang="en-US" dirty="0" smtClean="0"/>
              <a:t>From HTML string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$($(argument))</a:t>
            </a:r>
            <a:r>
              <a:rPr lang="en-US" dirty="0" smtClean="0"/>
              <a:t> is </a:t>
            </a:r>
            <a:r>
              <a:rPr lang="en-US" dirty="0"/>
              <a:t>the same as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$(argument)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37223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wrapped 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an array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numbers = </a:t>
            </a:r>
            <a:r>
              <a:rPr lang="da-DK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$([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30, 40, 250</a:t>
            </a:r>
            <a:r>
              <a:rPr lang="da-DK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/>
              <a:t>From a DOM element: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a DOM </a:t>
            </a:r>
            <a:r>
              <a:rPr lang="en-US" dirty="0" smtClean="0"/>
              <a:t>element array: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document.getElementsByTagName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$(buttons)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a </a:t>
            </a:r>
            <a:r>
              <a:rPr lang="en-US" dirty="0" smtClean="0"/>
              <a:t>selector:</a:t>
            </a:r>
            <a:endParaRPr lang="ru-RU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.hide();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</a:t>
            </a:r>
            <a:r>
              <a:rPr lang="en-US" dirty="0" smtClean="0"/>
              <a:t>HTML string:</a:t>
            </a:r>
            <a:endParaRPr lang="ru-RU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"&lt;button&gt;New button&lt;/button&gt;"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55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</a:t>
            </a:r>
            <a:r>
              <a:rPr lang="ru-RU" dirty="0" smtClean="0"/>
              <a:t> </a:t>
            </a:r>
            <a:r>
              <a:rPr lang="en-US" dirty="0" smtClean="0"/>
              <a:t>of methods take a </a:t>
            </a:r>
            <a:r>
              <a:rPr lang="en-US" b="1" dirty="0" smtClean="0"/>
              <a:t>wrapped set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).append(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/>
              <a:t>They can take: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DOM element</a:t>
            </a:r>
          </a:p>
          <a:p>
            <a:pPr lvl="1"/>
            <a:r>
              <a:rPr lang="en-US" dirty="0" smtClean="0"/>
              <a:t>DOM element array</a:t>
            </a:r>
          </a:p>
          <a:p>
            <a:pPr lvl="1"/>
            <a:r>
              <a:rPr lang="en-US" dirty="0"/>
              <a:t>Selector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append(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titleSpan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append(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document.getElementsByTagName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"span"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).append(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).append(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"&lt;span&gt;New text&lt;/span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0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 elements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all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byTagName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contactInfo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byClassName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".required"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combining basic selectors: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buttonsOrInputs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"button, input"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saveButtons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button.save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requiredContactInfo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required.contact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7507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selectors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JavaScript: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both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same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context selector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 li"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direct child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545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selectors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Hulio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JavaScript: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p"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immediately after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pedroAndHuan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 p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after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~ *"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553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="http://www.ya.ru/"&gt;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Yandex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 a link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="http://mail.ya.ru/"&gt;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Yandex.Mail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="http://google.com/"&gt;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Google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="http://ebay.com/"&gt;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Ebay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="http://mail.google.com/"&gt;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GMail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JavaScript: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links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"a[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ebay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"a[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='http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://ebay.com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/']"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mail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"a[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^='http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://mail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.']"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dotCom = $(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"a[href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$='.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/']"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"a[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*='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']"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055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original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filtered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:even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5400000">
            <a:off x="4266441" y="1709490"/>
            <a:ext cx="216807" cy="726590"/>
          </a:xfrm>
          <a:prstGeom prst="rightBrace">
            <a:avLst>
              <a:gd name="adj1" fmla="val 54779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  <p:sp>
        <p:nvSpPr>
          <p:cNvPr id="9" name="TextBox 8"/>
          <p:cNvSpPr txBox="1"/>
          <p:nvPr/>
        </p:nvSpPr>
        <p:spPr>
          <a:xfrm>
            <a:off x="3997176" y="220024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</a:t>
            </a:r>
            <a:endParaRPr lang="ru-RU" sz="2000" dirty="0"/>
          </a:p>
        </p:txBody>
      </p:sp>
      <p:sp>
        <p:nvSpPr>
          <p:cNvPr id="10" name="Right Arrow 9"/>
          <p:cNvSpPr/>
          <p:nvPr/>
        </p:nvSpPr>
        <p:spPr>
          <a:xfrm>
            <a:off x="3450612" y="4152946"/>
            <a:ext cx="1264485" cy="62840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6953" y="3275783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Original wrapped set: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16217" y="3275783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Filtered wrapped set: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34497" y="364806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98321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:even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the same as: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even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341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DOM – Document Object Model</a:t>
            </a:r>
            <a:endParaRPr lang="ru-RU" altLang="ru-RU" dirty="0" smtClean="0"/>
          </a:p>
        </p:txBody>
      </p:sp>
      <p:sp>
        <p:nvSpPr>
          <p:cNvPr id="15363" name="Text Box 33"/>
          <p:cNvSpPr txBox="1">
            <a:spLocks noChangeArrowheads="1"/>
          </p:cNvSpPr>
          <p:nvPr/>
        </p:nvSpPr>
        <p:spPr bwMode="auto">
          <a:xfrm>
            <a:off x="827088" y="579755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dirty="0"/>
              <a:t>Modifies</a:t>
            </a:r>
            <a:endParaRPr lang="ru-RU" altLang="ru-RU" dirty="0"/>
          </a:p>
        </p:txBody>
      </p:sp>
      <p:grpSp>
        <p:nvGrpSpPr>
          <p:cNvPr id="15364" name="Group 3"/>
          <p:cNvGrpSpPr>
            <a:grpSpLocks noChangeAspect="1"/>
          </p:cNvGrpSpPr>
          <p:nvPr/>
        </p:nvGrpSpPr>
        <p:grpSpPr bwMode="auto">
          <a:xfrm>
            <a:off x="2222500" y="3459163"/>
            <a:ext cx="3943350" cy="2936875"/>
            <a:chOff x="3732750" y="2044700"/>
            <a:chExt cx="5073767" cy="3779181"/>
          </a:xfrm>
        </p:grpSpPr>
        <p:sp>
          <p:nvSpPr>
            <p:cNvPr id="15377" name="Text Box 7"/>
            <p:cNvSpPr txBox="1">
              <a:spLocks noChangeArrowheads="1"/>
            </p:cNvSpPr>
            <p:nvPr/>
          </p:nvSpPr>
          <p:spPr bwMode="auto">
            <a:xfrm>
              <a:off x="5353049" y="2044700"/>
              <a:ext cx="1299359" cy="39110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b="1" dirty="0"/>
                <a:t>document</a:t>
              </a:r>
              <a:endParaRPr lang="ru-RU" altLang="ru-RU" sz="1200" b="1" dirty="0"/>
            </a:p>
          </p:txBody>
        </p:sp>
        <p:sp>
          <p:nvSpPr>
            <p:cNvPr id="15378" name="Text Box 8"/>
            <p:cNvSpPr txBox="1">
              <a:spLocks noChangeArrowheads="1"/>
            </p:cNvSpPr>
            <p:nvPr/>
          </p:nvSpPr>
          <p:spPr bwMode="auto">
            <a:xfrm>
              <a:off x="5548312" y="2836864"/>
              <a:ext cx="923717" cy="39110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dirty="0"/>
                <a:t>&lt;html&gt;</a:t>
              </a:r>
              <a:endParaRPr lang="ru-RU" altLang="ru-RU" sz="1200" dirty="0"/>
            </a:p>
          </p:txBody>
        </p:sp>
        <p:sp>
          <p:nvSpPr>
            <p:cNvPr id="15379" name="Text Box 9"/>
            <p:cNvSpPr txBox="1">
              <a:spLocks noChangeArrowheads="1"/>
            </p:cNvSpPr>
            <p:nvPr/>
          </p:nvSpPr>
          <p:spPr bwMode="auto">
            <a:xfrm>
              <a:off x="4219575" y="3916363"/>
              <a:ext cx="993866" cy="39110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dirty="0"/>
                <a:t>&lt;head&gt;</a:t>
              </a:r>
              <a:endParaRPr lang="ru-RU" altLang="ru-RU" sz="1200" dirty="0"/>
            </a:p>
          </p:txBody>
        </p:sp>
        <p:sp>
          <p:nvSpPr>
            <p:cNvPr id="15380" name="Text Box 10"/>
            <p:cNvSpPr txBox="1">
              <a:spLocks noChangeArrowheads="1"/>
            </p:cNvSpPr>
            <p:nvPr/>
          </p:nvSpPr>
          <p:spPr bwMode="auto">
            <a:xfrm>
              <a:off x="4291014" y="4687892"/>
              <a:ext cx="851304" cy="39110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dirty="0"/>
                <a:t>&lt;title&gt;</a:t>
              </a:r>
              <a:endParaRPr lang="ru-RU" altLang="ru-RU" sz="1200" dirty="0"/>
            </a:p>
          </p:txBody>
        </p:sp>
        <p:sp>
          <p:nvSpPr>
            <p:cNvPr id="15381" name="Text Box 11"/>
            <p:cNvSpPr txBox="1">
              <a:spLocks noChangeArrowheads="1"/>
            </p:cNvSpPr>
            <p:nvPr/>
          </p:nvSpPr>
          <p:spPr bwMode="auto">
            <a:xfrm>
              <a:off x="6629399" y="3916363"/>
              <a:ext cx="982552" cy="39110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dirty="0"/>
                <a:t>&lt;body&gt;</a:t>
              </a:r>
              <a:endParaRPr lang="ru-RU" altLang="ru-RU" sz="1200" dirty="0"/>
            </a:p>
          </p:txBody>
        </p:sp>
        <p:sp>
          <p:nvSpPr>
            <p:cNvPr id="15382" name="Text Box 12"/>
            <p:cNvSpPr txBox="1">
              <a:spLocks noChangeArrowheads="1"/>
            </p:cNvSpPr>
            <p:nvPr/>
          </p:nvSpPr>
          <p:spPr bwMode="auto">
            <a:xfrm>
              <a:off x="5476873" y="4708526"/>
              <a:ext cx="1450972" cy="3911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dirty="0"/>
                <a:t>Hello, world!</a:t>
              </a:r>
              <a:endParaRPr lang="ru-RU" altLang="ru-RU" sz="1200" dirty="0"/>
            </a:p>
          </p:txBody>
        </p:sp>
        <p:sp>
          <p:nvSpPr>
            <p:cNvPr id="15383" name="Text Box 13"/>
            <p:cNvSpPr txBox="1">
              <a:spLocks noChangeArrowheads="1"/>
            </p:cNvSpPr>
            <p:nvPr/>
          </p:nvSpPr>
          <p:spPr bwMode="auto">
            <a:xfrm>
              <a:off x="7272336" y="4708526"/>
              <a:ext cx="634066" cy="39110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dirty="0"/>
                <a:t>&lt;a&gt;</a:t>
              </a:r>
              <a:endParaRPr lang="ru-RU" altLang="ru-RU" sz="1200" dirty="0"/>
            </a:p>
          </p:txBody>
        </p:sp>
        <p:sp>
          <p:nvSpPr>
            <p:cNvPr id="15384" name="Text Box 14"/>
            <p:cNvSpPr txBox="1">
              <a:spLocks noChangeArrowheads="1"/>
            </p:cNvSpPr>
            <p:nvPr/>
          </p:nvSpPr>
          <p:spPr bwMode="auto">
            <a:xfrm>
              <a:off x="7011401" y="5432780"/>
              <a:ext cx="1152269" cy="3911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dirty="0"/>
                <a:t>Click me!</a:t>
              </a:r>
              <a:endParaRPr lang="ru-RU" altLang="ru-RU" sz="1200" dirty="0"/>
            </a:p>
          </p:txBody>
        </p:sp>
        <p:cxnSp>
          <p:nvCxnSpPr>
            <p:cNvPr id="15385" name="AutoShape 15"/>
            <p:cNvCxnSpPr>
              <a:cxnSpLocks noChangeShapeType="1"/>
              <a:stCxn id="15378" idx="0"/>
              <a:endCxn id="15377" idx="2"/>
            </p:cNvCxnSpPr>
            <p:nvPr/>
          </p:nvCxnSpPr>
          <p:spPr bwMode="auto">
            <a:xfrm flipH="1" flipV="1">
              <a:off x="6002729" y="2435801"/>
              <a:ext cx="7441" cy="401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18"/>
            <p:cNvCxnSpPr>
              <a:cxnSpLocks noChangeShapeType="1"/>
              <a:stCxn id="15380" idx="0"/>
              <a:endCxn id="15379" idx="2"/>
            </p:cNvCxnSpPr>
            <p:nvPr/>
          </p:nvCxnSpPr>
          <p:spPr bwMode="auto">
            <a:xfrm flipH="1" flipV="1">
              <a:off x="4716509" y="4307465"/>
              <a:ext cx="157" cy="3804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AutoShape 19"/>
            <p:cNvCxnSpPr>
              <a:cxnSpLocks noChangeShapeType="1"/>
              <a:stCxn id="15388" idx="0"/>
              <a:endCxn id="15380" idx="2"/>
            </p:cNvCxnSpPr>
            <p:nvPr/>
          </p:nvCxnSpPr>
          <p:spPr bwMode="auto">
            <a:xfrm flipV="1">
              <a:off x="4712813" y="5078993"/>
              <a:ext cx="3852" cy="33438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8" name="Text Box 20"/>
            <p:cNvSpPr txBox="1">
              <a:spLocks noChangeArrowheads="1"/>
            </p:cNvSpPr>
            <p:nvPr/>
          </p:nvSpPr>
          <p:spPr bwMode="auto">
            <a:xfrm>
              <a:off x="3732750" y="5413374"/>
              <a:ext cx="1960126" cy="3911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dirty="0"/>
                <a:t>My first web page</a:t>
              </a:r>
              <a:endParaRPr lang="ru-RU" altLang="ru-RU" sz="1200" dirty="0"/>
            </a:p>
          </p:txBody>
        </p:sp>
        <p:cxnSp>
          <p:nvCxnSpPr>
            <p:cNvPr id="15389" name="AutoShape 22"/>
            <p:cNvCxnSpPr>
              <a:cxnSpLocks noChangeShapeType="1"/>
              <a:stCxn id="15384" idx="0"/>
              <a:endCxn id="15383" idx="2"/>
            </p:cNvCxnSpPr>
            <p:nvPr/>
          </p:nvCxnSpPr>
          <p:spPr bwMode="auto">
            <a:xfrm flipV="1">
              <a:off x="7587536" y="5099627"/>
              <a:ext cx="1832" cy="33315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0" name="AutoShape 24"/>
            <p:cNvCxnSpPr>
              <a:cxnSpLocks noChangeShapeType="1"/>
              <a:stCxn id="15379" idx="0"/>
              <a:endCxn id="15378" idx="2"/>
            </p:cNvCxnSpPr>
            <p:nvPr/>
          </p:nvCxnSpPr>
          <p:spPr bwMode="auto">
            <a:xfrm rot="5400000" flipH="1" flipV="1">
              <a:off x="5019140" y="2925335"/>
              <a:ext cx="688399" cy="1293661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1" name="AutoShape 25"/>
            <p:cNvCxnSpPr>
              <a:cxnSpLocks noChangeShapeType="1"/>
              <a:stCxn id="15381" idx="0"/>
              <a:endCxn id="15378" idx="2"/>
            </p:cNvCxnSpPr>
            <p:nvPr/>
          </p:nvCxnSpPr>
          <p:spPr bwMode="auto">
            <a:xfrm rot="16200000" flipV="1">
              <a:off x="6221224" y="3016912"/>
              <a:ext cx="688399" cy="1110505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2" name="AutoShape 26"/>
            <p:cNvCxnSpPr>
              <a:cxnSpLocks noChangeShapeType="1"/>
              <a:stCxn id="15382" idx="0"/>
              <a:endCxn id="15381" idx="2"/>
            </p:cNvCxnSpPr>
            <p:nvPr/>
          </p:nvCxnSpPr>
          <p:spPr bwMode="auto">
            <a:xfrm rot="5400000" flipH="1" flipV="1">
              <a:off x="6460988" y="4048838"/>
              <a:ext cx="401061" cy="918316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3" name="AutoShape 27"/>
            <p:cNvCxnSpPr>
              <a:cxnSpLocks noChangeShapeType="1"/>
              <a:stCxn id="15383" idx="0"/>
              <a:endCxn id="15381" idx="2"/>
            </p:cNvCxnSpPr>
            <p:nvPr/>
          </p:nvCxnSpPr>
          <p:spPr bwMode="auto">
            <a:xfrm rot="16200000" flipV="1">
              <a:off x="7154493" y="4273648"/>
              <a:ext cx="401061" cy="468694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8172451" y="4713288"/>
              <a:ext cx="634066" cy="39110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dirty="0" err="1"/>
                <a:t>href</a:t>
              </a:r>
              <a:endParaRPr lang="ru-RU" altLang="ru-RU" sz="1200"/>
            </a:p>
          </p:txBody>
        </p:sp>
        <p:cxnSp>
          <p:nvCxnSpPr>
            <p:cNvPr id="15395" name="AutoShape 35"/>
            <p:cNvCxnSpPr>
              <a:cxnSpLocks noChangeShapeType="1"/>
              <a:stCxn id="15394" idx="1"/>
              <a:endCxn id="15383" idx="3"/>
            </p:cNvCxnSpPr>
            <p:nvPr/>
          </p:nvCxnSpPr>
          <p:spPr bwMode="auto">
            <a:xfrm flipH="1" flipV="1">
              <a:off x="7906402" y="4904077"/>
              <a:ext cx="266049" cy="47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28775"/>
            <a:ext cx="4167187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628775"/>
            <a:ext cx="381158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1747838" y="1185863"/>
            <a:ext cx="1030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Browser</a:t>
            </a:r>
            <a:endParaRPr lang="ru-RU" altLang="ru-RU"/>
          </a:p>
        </p:txBody>
      </p:sp>
      <p:sp>
        <p:nvSpPr>
          <p:cNvPr id="15368" name="TextBox 37"/>
          <p:cNvSpPr txBox="1">
            <a:spLocks noChangeArrowheads="1"/>
          </p:cNvSpPr>
          <p:nvPr/>
        </p:nvSpPr>
        <p:spPr bwMode="auto">
          <a:xfrm>
            <a:off x="6296025" y="1185863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JavaScript</a:t>
            </a:r>
            <a:endParaRPr lang="ru-RU" altLang="ru-RU"/>
          </a:p>
        </p:txBody>
      </p:sp>
      <p:sp>
        <p:nvSpPr>
          <p:cNvPr id="12" name="Bent Arrow 11"/>
          <p:cNvSpPr/>
          <p:nvPr/>
        </p:nvSpPr>
        <p:spPr>
          <a:xfrm rot="10800000">
            <a:off x="6296025" y="3519488"/>
            <a:ext cx="2232025" cy="2308225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 flipH="1">
            <a:off x="179388" y="3459163"/>
            <a:ext cx="2174875" cy="2308225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 sz="2800">
              <a:solidFill>
                <a:schemeClr val="tx1"/>
              </a:solidFill>
            </a:endParaRPr>
          </a:p>
        </p:txBody>
      </p:sp>
      <p:sp>
        <p:nvSpPr>
          <p:cNvPr id="15371" name="Text Box 33"/>
          <p:cNvSpPr txBox="1">
            <a:spLocks noChangeArrowheads="1"/>
          </p:cNvSpPr>
          <p:nvPr/>
        </p:nvSpPr>
        <p:spPr bwMode="auto">
          <a:xfrm>
            <a:off x="6732588" y="581025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Modifies</a:t>
            </a:r>
            <a:endParaRPr lang="ru-RU" altLang="ru-RU"/>
          </a:p>
        </p:txBody>
      </p:sp>
      <p:sp>
        <p:nvSpPr>
          <p:cNvPr id="43" name="Bent Arrow 42"/>
          <p:cNvSpPr/>
          <p:nvPr/>
        </p:nvSpPr>
        <p:spPr>
          <a:xfrm rot="5400000" flipH="1">
            <a:off x="6368256" y="3420269"/>
            <a:ext cx="1419225" cy="1398588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373" name="TextBox 43"/>
          <p:cNvSpPr txBox="1">
            <a:spLocks noChangeArrowheads="1"/>
          </p:cNvSpPr>
          <p:nvPr/>
        </p:nvSpPr>
        <p:spPr bwMode="auto">
          <a:xfrm>
            <a:off x="3622675" y="3043238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DOM</a:t>
            </a:r>
            <a:endParaRPr lang="ru-RU" altLang="ru-RU" sz="1200"/>
          </a:p>
        </p:txBody>
      </p:sp>
      <p:sp>
        <p:nvSpPr>
          <p:cNvPr id="15374" name="Text Box 33"/>
          <p:cNvSpPr txBox="1">
            <a:spLocks noChangeArrowheads="1"/>
          </p:cNvSpPr>
          <p:nvPr/>
        </p:nvSpPr>
        <p:spPr bwMode="auto">
          <a:xfrm>
            <a:off x="6227763" y="3900488"/>
            <a:ext cx="89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Events</a:t>
            </a:r>
            <a:endParaRPr lang="ru-RU" altLang="ru-RU"/>
          </a:p>
        </p:txBody>
      </p:sp>
      <p:sp>
        <p:nvSpPr>
          <p:cNvPr id="46" name="Bent Arrow 45"/>
          <p:cNvSpPr/>
          <p:nvPr/>
        </p:nvSpPr>
        <p:spPr>
          <a:xfrm rot="16200000">
            <a:off x="849313" y="3343275"/>
            <a:ext cx="1290638" cy="1335087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376" name="Text Box 33"/>
          <p:cNvSpPr txBox="1">
            <a:spLocks noChangeArrowheads="1"/>
          </p:cNvSpPr>
          <p:nvPr/>
        </p:nvSpPr>
        <p:spPr bwMode="auto">
          <a:xfrm>
            <a:off x="1427163" y="3900488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Renders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25225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:first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table#user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:last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thirdCountry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"#countries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firstFive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"#countries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*: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lt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(5)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restCountries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"#countries *: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gt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(5)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lastFive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"#countries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*: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gt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(-6)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:even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:odd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"blue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39639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filters</a:t>
            </a:r>
            <a:endParaRPr lang="ru-RU" dirty="0"/>
          </a:p>
        </p:txBody>
      </p:sp>
      <p:sp>
        <p:nvSpPr>
          <p:cNvPr id="10" name="Right Arrow 9"/>
          <p:cNvSpPr/>
          <p:nvPr/>
        </p:nvSpPr>
        <p:spPr>
          <a:xfrm>
            <a:off x="3420831" y="2270574"/>
            <a:ext cx="1264485" cy="62840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61950" y="2067333"/>
            <a:ext cx="21146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326" y="1661448"/>
            <a:ext cx="2375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Filtered wrapped set: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036110" y="18506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sz="20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:first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0326" y="4283324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dirty="0"/>
          </a:p>
        </p:txBody>
      </p:sp>
      <p:sp>
        <p:nvSpPr>
          <p:cNvPr id="14" name="Right Arrow 13"/>
          <p:cNvSpPr/>
          <p:nvPr/>
        </p:nvSpPr>
        <p:spPr>
          <a:xfrm>
            <a:off x="3496474" y="4726798"/>
            <a:ext cx="1264485" cy="62840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654207" y="422004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sz="20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:first-child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3850"/>
              </p:ext>
            </p:extLst>
          </p:nvPr>
        </p:nvGraphicFramePr>
        <p:xfrm>
          <a:off x="827809" y="5086844"/>
          <a:ext cx="1032164" cy="85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82"/>
                <a:gridCol w="516082"/>
              </a:tblGrid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34022"/>
              </p:ext>
            </p:extLst>
          </p:nvPr>
        </p:nvGraphicFramePr>
        <p:xfrm>
          <a:off x="6264307" y="2644778"/>
          <a:ext cx="1032164" cy="85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82"/>
                <a:gridCol w="516082"/>
              </a:tblGrid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6292"/>
              </p:ext>
            </p:extLst>
          </p:nvPr>
        </p:nvGraphicFramePr>
        <p:xfrm>
          <a:off x="6301418" y="5114974"/>
          <a:ext cx="1032164" cy="85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82"/>
                <a:gridCol w="516082"/>
              </a:tblGrid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7830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1" grpId="0"/>
      <p:bldP spid="13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filters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firstColumn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:first-child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lastColumn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:last-child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singleElements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"*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:only-child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secondColumn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:nth-child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evenColumns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:nth-child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(2n)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oddColumns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:nth-child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(2n+1)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firstLinks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"div a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:first-of-type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lastButtons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div&gt;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:last-of-type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oddSpans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:nth-of-type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(2n+1)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644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filters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2602181" y="2783215"/>
          <a:ext cx="1032165" cy="12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5"/>
                <a:gridCol w="344055"/>
                <a:gridCol w="344055"/>
              </a:tblGrid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9"/>
          <p:cNvSpPr/>
          <p:nvPr/>
        </p:nvSpPr>
        <p:spPr>
          <a:xfrm>
            <a:off x="4400545" y="1802488"/>
            <a:ext cx="1264485" cy="62840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15824" y="138251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sz="20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:even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7129037" y="1513114"/>
          <a:ext cx="1032165" cy="12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5"/>
                <a:gridCol w="344055"/>
                <a:gridCol w="344055"/>
              </a:tblGrid>
              <a:tr h="426858">
                <a:tc>
                  <a:txBody>
                    <a:bodyPr/>
                    <a:lstStyle/>
                    <a:p>
                      <a:pPr marL="0" algn="ctr" defTabSz="914342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9"/>
          <p:cNvSpPr/>
          <p:nvPr/>
        </p:nvSpPr>
        <p:spPr>
          <a:xfrm>
            <a:off x="4400545" y="4904917"/>
            <a:ext cx="1264485" cy="62840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169438" y="4438336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sz="20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:nth-child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(2n+1)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7129037" y="4615543"/>
          <a:ext cx="1032165" cy="12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5"/>
                <a:gridCol w="344055"/>
                <a:gridCol w="344055"/>
              </a:tblGrid>
              <a:tr h="426858">
                <a:tc>
                  <a:txBody>
                    <a:bodyPr/>
                    <a:lstStyle/>
                    <a:p>
                      <a:pPr marL="0" algn="ctr" defTabSz="914342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6858">
                <a:tc>
                  <a:txBody>
                    <a:bodyPr/>
                    <a:lstStyle/>
                    <a:p>
                      <a:pPr marL="0" algn="ctr" defTabSz="914342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ru-RU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86511" y="4253670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516175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2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filters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checkboxes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"input[type=checkbox]"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checkboxes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:checkbox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buttons     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:button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textBoxes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:radio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does not work as expected: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checked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"input[type=radio][checked]"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checked   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":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radio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:checked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enabled   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:enabled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hidden    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:hidden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visible   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:visible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061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filters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divsWithImages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:has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yandex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:contains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('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yandex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hasChildren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:parent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noChildren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:empty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notSelectedImages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:not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(.selected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is it the same?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notSelectedImages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:not(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img.selected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notYandex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:not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(:contains('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yandex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'))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785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Adjusting wrapped set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9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more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200"/>
            <a:ext cx="84872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userInfo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input.required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userInfo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input.required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contactInfo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"font-family"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"Arial"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same 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userInfo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input.required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contactInfo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"font-family"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"Arial"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401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more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200"/>
            <a:ext cx="84872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required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".required"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contactInfo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required.hide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is .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contactInfo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hidden now?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NO!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Wrapped sets are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immutable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428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position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200"/>
            <a:ext cx="84872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"1px red solid"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"1px cyan solid"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secondItem = $(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"ul &gt; li"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eq(2)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.text();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ul.countries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slice(2, 5)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.hide();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topFive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ul.countries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).slice(0, 5);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other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ul.countries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).slice(5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535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Real life example</a:t>
            </a:r>
            <a:endParaRPr lang="ru-RU" altLang="ru-RU" dirty="0" smtClean="0">
              <a:latin typeface="Arial" charset="0"/>
              <a:cs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28" y="1843634"/>
            <a:ext cx="4679945" cy="31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77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200"/>
            <a:ext cx="848728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image.animal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"1px solid black"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.filter(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".cat"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"opacity"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0.5);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image.animal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"1px solid black"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.not(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".dog"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image.animal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"1px solid black"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.has(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".wing"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slideToggle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028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200"/>
            <a:ext cx="84872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emptyFields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".required"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.filter(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.innerHTML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tooLong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.not(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(index)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().length &lt;= index;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092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children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199"/>
            <a:ext cx="8487280" cy="5008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="Desktop"&gt;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Documents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Photos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Summer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 1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avatar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"#Desktop"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 </a:t>
            </a: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Documents, My Photos, Summer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Desktop"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  </a:t>
            </a: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Links, My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Documents, My </a:t>
            </a: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Photos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"#Desktop"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 Documents, My Photos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886" t="60158" r="43110" b="11056"/>
          <a:stretch/>
        </p:blipFill>
        <p:spPr>
          <a:xfrm>
            <a:off x="6464612" y="1219199"/>
            <a:ext cx="2396359" cy="1355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9471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parents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2" y="1219199"/>
            <a:ext cx="8618027" cy="5008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Documents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Photos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Summer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="photo"&gt;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 1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avatar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"#photo"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"#photo"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Summer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My Photos, Desktop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Summer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886" t="60158" r="43110" b="11056"/>
          <a:stretch/>
        </p:blipFill>
        <p:spPr>
          <a:xfrm>
            <a:off x="6464612" y="1219199"/>
            <a:ext cx="2396359" cy="1355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04343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199"/>
            <a:ext cx="8487280" cy="5008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="system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Documents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Photos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Summer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="photo"&gt;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 1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avatar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"#photo"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// Summer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"#photo"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".system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My Photos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".system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My Photos, Desktop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886" t="60158" r="43110" b="11056"/>
          <a:stretch/>
        </p:blipFill>
        <p:spPr>
          <a:xfrm>
            <a:off x="6464612" y="1219199"/>
            <a:ext cx="2396359" cy="1355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45744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Next, </a:t>
            </a:r>
            <a:r>
              <a:rPr lang="en-US" dirty="0" err="1" smtClean="0"/>
              <a:t>Prev</a:t>
            </a:r>
            <a:r>
              <a:rPr lang="en-US" dirty="0" smtClean="0"/>
              <a:t>, Siblings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199"/>
            <a:ext cx="8487280" cy="5008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="docs"&gt;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Documents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Photos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Summer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 1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avatar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"#docs"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// Links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"#docs"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My Photos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"#docs"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siblings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Links, My Photos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886" t="60158" r="43110" b="11056"/>
          <a:stretch/>
        </p:blipFill>
        <p:spPr>
          <a:xfrm>
            <a:off x="6464612" y="1219199"/>
            <a:ext cx="2396359" cy="1355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4784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Wrapped set stack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200"/>
            <a:ext cx="84872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".cat"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".dog"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"1px solid red"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".bird"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"opacity"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0.5);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).end() == cats);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same 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".dog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"1px solid 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.end()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".bird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"opacity"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0.5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660849" y="2906338"/>
            <a:ext cx="5497400" cy="553998"/>
            <a:chOff x="1660849" y="2906338"/>
            <a:chExt cx="5497400" cy="553998"/>
          </a:xfrm>
        </p:grpSpPr>
        <p:sp>
          <p:nvSpPr>
            <p:cNvPr id="3" name="TextBox 2"/>
            <p:cNvSpPr txBox="1"/>
            <p:nvPr/>
          </p:nvSpPr>
          <p:spPr>
            <a:xfrm>
              <a:off x="1660849" y="3091004"/>
              <a:ext cx="14253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$(</a:t>
              </a:r>
              <a:r>
                <a:rPr lang="en-US" dirty="0">
                  <a:solidFill>
                    <a:srgbClr val="A31515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".cat</a:t>
              </a:r>
              <a:r>
                <a:rPr lang="en-US" dirty="0" smtClean="0">
                  <a:solidFill>
                    <a:srgbClr val="A31515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"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19284" y="3091004"/>
              <a:ext cx="183896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.add(</a:t>
              </a:r>
              <a:r>
                <a:rPr lang="en-US" dirty="0">
                  <a:solidFill>
                    <a:srgbClr val="A31515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".dog"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8" name="Straight Arrow Connector 7"/>
            <p:cNvCxnSpPr>
              <a:stCxn id="5" idx="1"/>
              <a:endCxn id="3" idx="3"/>
            </p:cNvCxnSpPr>
            <p:nvPr/>
          </p:nvCxnSpPr>
          <p:spPr>
            <a:xfrm flipH="1">
              <a:off x="3086239" y="3275670"/>
              <a:ext cx="22330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78898" y="290633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.end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5512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self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4083" y="1219199"/>
            <a:ext cx="8487280" cy="5008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Documents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Photos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Summer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="photo"&gt;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 1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avatar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"#photo"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).parent();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// Summer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"#photo"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).parent()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andSelf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Summer, Photo 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886" t="60158" r="43110" b="11056"/>
          <a:stretch/>
        </p:blipFill>
        <p:spPr>
          <a:xfrm>
            <a:off x="6464612" y="1219199"/>
            <a:ext cx="2396359" cy="1355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13568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wrapped set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?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.get().join();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alert(values);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.parent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same as $("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").parent();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117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http://jquery.com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Documentation:</a:t>
            </a:r>
          </a:p>
          <a:p>
            <a:r>
              <a:rPr lang="en-US" dirty="0">
                <a:hlinkClick r:id="rId3"/>
              </a:rPr>
              <a:t>http://api.jquery.com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147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Real life example</a:t>
            </a:r>
            <a:endParaRPr lang="ru-RU" altLang="ru-RU" dirty="0" smtClean="0">
              <a:latin typeface="Arial" charset="0"/>
              <a:cs typeface="Arial" charset="0"/>
            </a:endParaRPr>
          </a:p>
        </p:txBody>
      </p:sp>
      <p:sp>
        <p:nvSpPr>
          <p:cNvPr id="137220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!DOCTYPE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validator.js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stylesheet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="text/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validator.css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Please fill the form: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="required"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 name: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Secondary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name: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="required"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e-mail: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="validate"&gt;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Real life example</a:t>
            </a:r>
            <a:endParaRPr lang="ru-RU" altLang="ru-RU" dirty="0" smtClean="0">
              <a:latin typeface="Arial" charset="0"/>
              <a:cs typeface="Arial" charset="0"/>
            </a:endParaRPr>
          </a:p>
        </p:txBody>
      </p:sp>
      <p:sp>
        <p:nvSpPr>
          <p:cNvPr id="137220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validator.css</a:t>
            </a:r>
            <a:endParaRPr lang="en-US" sz="1800" dirty="0" smtClean="0">
              <a:solidFill>
                <a:srgbClr val="8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required:after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*"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invalid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background-color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#FFCCCC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endParaRPr lang="en-US" sz="1800" dirty="0">
              <a:solidFill>
                <a:srgbClr val="8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="required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invalid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e-mail: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555" t="67876" r="29926" b="19482"/>
          <a:stretch/>
        </p:blipFill>
        <p:spPr>
          <a:xfrm>
            <a:off x="5311035" y="5576105"/>
            <a:ext cx="3206663" cy="4008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ight Arrow 9"/>
          <p:cNvSpPr/>
          <p:nvPr/>
        </p:nvSpPr>
        <p:spPr>
          <a:xfrm rot="1484124">
            <a:off x="3727785" y="4912392"/>
            <a:ext cx="1264485" cy="62840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755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Real life example</a:t>
            </a:r>
            <a:endParaRPr lang="ru-RU" altLang="ru-RU" dirty="0" smtClean="0">
              <a:latin typeface="Arial" charset="0"/>
              <a:cs typeface="Arial" charset="0"/>
            </a:endParaRPr>
          </a:p>
        </p:txBody>
      </p:sp>
      <p:sp>
        <p:nvSpPr>
          <p:cNvPr id="137220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validator.js</a:t>
            </a:r>
            <a:endParaRPr lang="en-US" sz="1600" dirty="0">
              <a:solidFill>
                <a:srgbClr val="8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document.addEventListener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DOMContentLoaded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validate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getElementById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"validate"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validate.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onclick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inputs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getElementsByTagName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inputs.length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classes = inputs[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parentNode.className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.split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classes.indexOf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"required"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&gt; -1)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invalidIndex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classes.indexOf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"invalid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(inputs[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invalidIndex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 -1)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classes.push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"invalid"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invalidIndex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-1)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classes.splice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invalidIndex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inputs[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parentNode.className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classes.join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65888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Meet jQuery</a:t>
            </a:r>
            <a:endParaRPr lang="ru-RU" altLang="ru-RU" dirty="0" smtClean="0">
              <a:latin typeface="Arial" charset="0"/>
              <a:cs typeface="Arial" charset="0"/>
            </a:endParaRPr>
          </a:p>
        </p:txBody>
      </p:sp>
      <p:sp>
        <p:nvSpPr>
          <p:cNvPr id="137220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"#validate"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).click(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$(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".required"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).each(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==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$(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toggleClass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"invalid"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7032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Cross-browser API</a:t>
            </a:r>
          </a:p>
          <a:p>
            <a:r>
              <a:rPr lang="en-US" dirty="0" smtClean="0"/>
              <a:t>DOM traversal</a:t>
            </a:r>
          </a:p>
          <a:p>
            <a:r>
              <a:rPr lang="en-US" dirty="0" smtClean="0"/>
              <a:t>DOM manipulation</a:t>
            </a:r>
          </a:p>
          <a:p>
            <a:r>
              <a:rPr lang="en-US" dirty="0" smtClean="0"/>
              <a:t>Event handling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Plugin framework</a:t>
            </a:r>
          </a:p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827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58309</TotalTime>
  <Words>3701</Words>
  <Application>Microsoft Office PowerPoint</Application>
  <PresentationFormat>Лист Letter (8,5x11")</PresentationFormat>
  <Paragraphs>668</Paragraphs>
  <Slides>49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Times New Roman</vt:lpstr>
      <vt:lpstr>ExS Theme</vt:lpstr>
      <vt:lpstr>Introduction into jQuery Selecting Elements</vt:lpstr>
      <vt:lpstr>Agenda</vt:lpstr>
      <vt:lpstr>DOM – Document Object Model</vt:lpstr>
      <vt:lpstr>Real life example</vt:lpstr>
      <vt:lpstr>Real life example</vt:lpstr>
      <vt:lpstr>Real life example</vt:lpstr>
      <vt:lpstr>Real life example</vt:lpstr>
      <vt:lpstr>Meet jQuery</vt:lpstr>
      <vt:lpstr>jQuery features</vt:lpstr>
      <vt:lpstr>jQuery library</vt:lpstr>
      <vt:lpstr>Global jQuery object</vt:lpstr>
      <vt:lpstr>Ready function</vt:lpstr>
      <vt:lpstr>Philosophy of jQuery</vt:lpstr>
      <vt:lpstr>Wrapped set</vt:lpstr>
      <vt:lpstr>Selectors</vt:lpstr>
      <vt:lpstr>Iterating wrapped set</vt:lpstr>
      <vt:lpstr>Methods</vt:lpstr>
      <vt:lpstr>Methods</vt:lpstr>
      <vt:lpstr>Method chains</vt:lpstr>
      <vt:lpstr>Creating a wrapped set</vt:lpstr>
      <vt:lpstr>Creating a wrapped set</vt:lpstr>
      <vt:lpstr>Method overloads</vt:lpstr>
      <vt:lpstr>Selecting elements</vt:lpstr>
      <vt:lpstr>Basic selectors</vt:lpstr>
      <vt:lpstr>Hierarchy selectors</vt:lpstr>
      <vt:lpstr>Sequence selectors</vt:lpstr>
      <vt:lpstr>Attribute selectors</vt:lpstr>
      <vt:lpstr>Filters</vt:lpstr>
      <vt:lpstr>Filters</vt:lpstr>
      <vt:lpstr>Filters</vt:lpstr>
      <vt:lpstr>Child filters</vt:lpstr>
      <vt:lpstr>Child filters</vt:lpstr>
      <vt:lpstr>Child filters</vt:lpstr>
      <vt:lpstr>Advanced filters</vt:lpstr>
      <vt:lpstr>Advanced filters</vt:lpstr>
      <vt:lpstr>Adjusting wrapped set</vt:lpstr>
      <vt:lpstr>Including more elements</vt:lpstr>
      <vt:lpstr>Including more elements</vt:lpstr>
      <vt:lpstr>Filtering by position</vt:lpstr>
      <vt:lpstr>Filtering elements</vt:lpstr>
      <vt:lpstr>Filtering elements</vt:lpstr>
      <vt:lpstr>Selecting children</vt:lpstr>
      <vt:lpstr>Selecting parents</vt:lpstr>
      <vt:lpstr>Closest</vt:lpstr>
      <vt:lpstr>Next, Prev, Siblings</vt:lpstr>
      <vt:lpstr>Wrapped set stack</vt:lpstr>
      <vt:lpstr>Adding self</vt:lpstr>
      <vt:lpstr>Build wrapped set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PPT Template</dc:title>
  <dc:creator>Denise.Dunckley@returnonintelligence.com</dc:creator>
  <cp:lastModifiedBy>Gerich</cp:lastModifiedBy>
  <cp:revision>1429</cp:revision>
  <cp:lastPrinted>2013-07-02T17:17:19Z</cp:lastPrinted>
  <dcterms:created xsi:type="dcterms:W3CDTF">2012-07-06T14:56:23Z</dcterms:created>
  <dcterms:modified xsi:type="dcterms:W3CDTF">2014-11-26T18:40:35Z</dcterms:modified>
</cp:coreProperties>
</file>