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2EC044C4-5E88-4AD9-AA5B-EB080636DDBB}" type="datetimeFigureOut">
              <a:rPr lang="en-PH" smtClean="0"/>
              <a:t>2/9/2019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144953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EC044C4-5E88-4AD9-AA5B-EB080636DDBB}" type="datetimeFigureOut">
              <a:rPr lang="en-PH" smtClean="0"/>
              <a:t>2/9/2019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374419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EC044C4-5E88-4AD9-AA5B-EB080636DDBB}" type="datetimeFigureOut">
              <a:rPr lang="en-PH" smtClean="0"/>
              <a:t>2/9/2019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17728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EC044C4-5E88-4AD9-AA5B-EB080636DDBB}" type="datetimeFigureOut">
              <a:rPr lang="en-PH" smtClean="0"/>
              <a:t>2/9/2019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47187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C044C4-5E88-4AD9-AA5B-EB080636DDBB}" type="datetimeFigureOut">
              <a:rPr lang="en-PH" smtClean="0"/>
              <a:t>2/9/2019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314863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2EC044C4-5E88-4AD9-AA5B-EB080636DDBB}" type="datetimeFigureOut">
              <a:rPr lang="en-PH" smtClean="0"/>
              <a:t>2/9/2019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102838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2EC044C4-5E88-4AD9-AA5B-EB080636DDBB}" type="datetimeFigureOut">
              <a:rPr lang="en-PH" smtClean="0"/>
              <a:t>2/9/2019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256624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2EC044C4-5E88-4AD9-AA5B-EB080636DDBB}" type="datetimeFigureOut">
              <a:rPr lang="en-PH" smtClean="0"/>
              <a:t>2/9/2019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373736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044C4-5E88-4AD9-AA5B-EB080636DDBB}" type="datetimeFigureOut">
              <a:rPr lang="en-PH" smtClean="0"/>
              <a:t>2/9/2019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205452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044C4-5E88-4AD9-AA5B-EB080636DDBB}" type="datetimeFigureOut">
              <a:rPr lang="en-PH" smtClean="0"/>
              <a:t>2/9/2019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224162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044C4-5E88-4AD9-AA5B-EB080636DDBB}" type="datetimeFigureOut">
              <a:rPr lang="en-PH" smtClean="0"/>
              <a:t>2/9/2019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3D76EBE-D32D-4B33-A850-2D29C1C03583}" type="slidenum">
              <a:rPr lang="en-PH" smtClean="0"/>
              <a:t>‹#›</a:t>
            </a:fld>
            <a:endParaRPr lang="en-PH"/>
          </a:p>
        </p:txBody>
      </p:sp>
    </p:spTree>
    <p:extLst>
      <p:ext uri="{BB962C8B-B14F-4D97-AF65-F5344CB8AC3E}">
        <p14:creationId xmlns:p14="http://schemas.microsoft.com/office/powerpoint/2010/main" val="258250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044C4-5E88-4AD9-AA5B-EB080636DDBB}" type="datetimeFigureOut">
              <a:rPr lang="en-PH" smtClean="0"/>
              <a:t>2/9/2019</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76EBE-D32D-4B33-A850-2D29C1C03583}" type="slidenum">
              <a:rPr lang="en-PH" smtClean="0"/>
              <a:t>‹#›</a:t>
            </a:fld>
            <a:endParaRPr lang="en-PH"/>
          </a:p>
        </p:txBody>
      </p:sp>
    </p:spTree>
    <p:extLst>
      <p:ext uri="{BB962C8B-B14F-4D97-AF65-F5344CB8AC3E}">
        <p14:creationId xmlns:p14="http://schemas.microsoft.com/office/powerpoint/2010/main" val="316364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t>The Where it's snap app </a:t>
            </a:r>
            <a:r>
              <a:rPr lang="en-PH" dirty="0" smtClean="0"/>
              <a:t/>
            </a:r>
            <a:br>
              <a:rPr lang="en-PH" dirty="0" smtClean="0"/>
            </a:br>
            <a:endParaRPr lang="en-PH" dirty="0"/>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78895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47500" lnSpcReduction="20000"/>
          </a:bodyPr>
          <a:lstStyle/>
          <a:p>
            <a:r>
              <a:rPr lang="en-PH" dirty="0"/>
              <a:t>Create a new class and call it </a:t>
            </a:r>
            <a:r>
              <a:rPr lang="en-PH" dirty="0" err="1"/>
              <a:t>CaptureFragment</a:t>
            </a:r>
            <a:r>
              <a:rPr lang="en-PH" dirty="0"/>
              <a:t>. Amend the code so that it looks exactly like the next code, where we extend Fragment and implement a basic version of </a:t>
            </a:r>
            <a:r>
              <a:rPr lang="en-PH" dirty="0" err="1"/>
              <a:t>onCreate</a:t>
            </a:r>
            <a:r>
              <a:rPr lang="en-PH" dirty="0"/>
              <a:t> and </a:t>
            </a:r>
            <a:r>
              <a:rPr lang="en-PH" dirty="0" err="1"/>
              <a:t>onCreateView</a:t>
            </a:r>
            <a:r>
              <a:rPr lang="en-PH" dirty="0"/>
              <a:t> ready for later use in the project. </a:t>
            </a:r>
          </a:p>
          <a:p>
            <a:r>
              <a:rPr lang="en-PH" dirty="0"/>
              <a:t>Here is the code for CaptureFragment.java: </a:t>
            </a:r>
          </a:p>
          <a:p>
            <a:r>
              <a:rPr lang="en-PH" dirty="0"/>
              <a:t>public class </a:t>
            </a:r>
            <a:r>
              <a:rPr lang="en-PH" dirty="0" err="1"/>
              <a:t>CaptureFragment</a:t>
            </a:r>
            <a:r>
              <a:rPr lang="en-PH" dirty="0"/>
              <a:t> extends Fragment{ </a:t>
            </a:r>
          </a:p>
          <a:p>
            <a:r>
              <a:rPr lang="en-PH" dirty="0"/>
              <a:t>@Override </a:t>
            </a:r>
          </a:p>
          <a:p>
            <a:r>
              <a:rPr lang="en-PH" dirty="0"/>
              <a:t>public void </a:t>
            </a:r>
            <a:r>
              <a:rPr lang="en-PH" dirty="0" err="1"/>
              <a:t>onCreate</a:t>
            </a:r>
            <a:r>
              <a:rPr lang="en-PH" dirty="0"/>
              <a:t>(Bundle </a:t>
            </a:r>
            <a:r>
              <a:rPr lang="en-PH" dirty="0" err="1"/>
              <a:t>savedInstanceState</a:t>
            </a:r>
            <a:r>
              <a:rPr lang="en-PH" dirty="0"/>
              <a:t>){ </a:t>
            </a:r>
          </a:p>
          <a:p>
            <a:r>
              <a:rPr lang="en-PH" dirty="0" err="1"/>
              <a:t>super.onCreate</a:t>
            </a:r>
            <a:r>
              <a:rPr lang="en-PH" dirty="0"/>
              <a:t>(</a:t>
            </a:r>
            <a:r>
              <a:rPr lang="en-PH" dirty="0" err="1"/>
              <a:t>savedInstanceState</a:t>
            </a:r>
            <a:r>
              <a:rPr lang="en-PH" dirty="0"/>
              <a:t>); </a:t>
            </a:r>
          </a:p>
          <a:p>
            <a:r>
              <a:rPr lang="en-PH" dirty="0"/>
              <a:t>} </a:t>
            </a:r>
          </a:p>
          <a:p>
            <a:r>
              <a:rPr lang="en-PH" dirty="0"/>
              <a:t>@Override </a:t>
            </a:r>
          </a:p>
          <a:p>
            <a:r>
              <a:rPr lang="en-PH" dirty="0"/>
              <a:t>public View </a:t>
            </a:r>
            <a:r>
              <a:rPr lang="en-PH" dirty="0" err="1"/>
              <a:t>onCreateView</a:t>
            </a:r>
            <a:r>
              <a:rPr lang="en-PH" dirty="0"/>
              <a:t>(</a:t>
            </a:r>
            <a:r>
              <a:rPr lang="en-PH" dirty="0" err="1"/>
              <a:t>LayoutInflater</a:t>
            </a:r>
            <a:r>
              <a:rPr lang="en-PH" dirty="0"/>
              <a:t> </a:t>
            </a:r>
            <a:r>
              <a:rPr lang="en-PH" dirty="0" err="1"/>
              <a:t>inflater</a:t>
            </a:r>
            <a:r>
              <a:rPr lang="en-PH" dirty="0"/>
              <a:t>, </a:t>
            </a:r>
            <a:r>
              <a:rPr lang="en-PH" dirty="0" err="1"/>
              <a:t>ViewGroup</a:t>
            </a:r>
            <a:r>
              <a:rPr lang="en-PH" dirty="0"/>
              <a:t> </a:t>
            </a:r>
            <a:r>
              <a:rPr lang="en-PH" dirty="0" err="1"/>
              <a:t>container,Bundle</a:t>
            </a:r>
            <a:r>
              <a:rPr lang="en-PH" dirty="0"/>
              <a:t> </a:t>
            </a:r>
            <a:r>
              <a:rPr lang="en-PH" dirty="0" err="1"/>
              <a:t>savedInstanceState</a:t>
            </a:r>
            <a:r>
              <a:rPr lang="en-PH" dirty="0"/>
              <a:t>) { </a:t>
            </a:r>
          </a:p>
          <a:p>
            <a:r>
              <a:rPr lang="en-PH" dirty="0"/>
              <a:t>//Inflate the layout file then get all necessary references </a:t>
            </a:r>
          </a:p>
          <a:p>
            <a:r>
              <a:rPr lang="en-PH" dirty="0"/>
              <a:t>View </a:t>
            </a:r>
            <a:r>
              <a:rPr lang="en-PH" dirty="0" err="1"/>
              <a:t>view</a:t>
            </a:r>
            <a:r>
              <a:rPr lang="en-PH" dirty="0"/>
              <a:t> = </a:t>
            </a:r>
            <a:r>
              <a:rPr lang="en-PH" dirty="0" err="1"/>
              <a:t>inflater.inflate</a:t>
            </a:r>
            <a:r>
              <a:rPr lang="en-PH" dirty="0"/>
              <a:t> (</a:t>
            </a:r>
            <a:r>
              <a:rPr lang="en-PH" dirty="0" err="1"/>
              <a:t>R.layout.fragment_capture</a:t>
            </a:r>
            <a:r>
              <a:rPr lang="en-PH" dirty="0"/>
              <a:t>, container, false); </a:t>
            </a:r>
          </a:p>
          <a:p>
            <a:r>
              <a:rPr lang="en-PH" dirty="0"/>
              <a:t>return view; </a:t>
            </a:r>
          </a:p>
          <a:p>
            <a:r>
              <a:rPr lang="en-PH" dirty="0"/>
              <a:t>} </a:t>
            </a:r>
          </a:p>
          <a:p>
            <a:r>
              <a:rPr lang="en-PH" dirty="0"/>
              <a:t>} </a:t>
            </a:r>
          </a:p>
        </p:txBody>
      </p:sp>
    </p:spTree>
    <p:extLst>
      <p:ext uri="{BB962C8B-B14F-4D97-AF65-F5344CB8AC3E}">
        <p14:creationId xmlns:p14="http://schemas.microsoft.com/office/powerpoint/2010/main" val="427351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Right-click on the layout folder and navigate to </a:t>
            </a:r>
            <a:r>
              <a:rPr lang="en-PH" b="1" dirty="0"/>
              <a:t>New </a:t>
            </a:r>
            <a:r>
              <a:rPr lang="en-PH" dirty="0"/>
              <a:t>| </a:t>
            </a:r>
            <a:r>
              <a:rPr lang="en-PH" b="1" dirty="0"/>
              <a:t>Layout resource file</a:t>
            </a:r>
            <a:r>
              <a:rPr lang="en-PH" dirty="0"/>
              <a:t>. Name it </a:t>
            </a:r>
            <a:r>
              <a:rPr lang="en-PH" dirty="0" err="1"/>
              <a:t>fragment_capture</a:t>
            </a:r>
            <a:r>
              <a:rPr lang="en-PH" dirty="0"/>
              <a:t> and click on </a:t>
            </a:r>
            <a:r>
              <a:rPr lang="en-PH" b="1" dirty="0"/>
              <a:t>OK</a:t>
            </a:r>
            <a:r>
              <a:rPr lang="en-PH" dirty="0" smtClean="0"/>
              <a:t>.</a:t>
            </a:r>
          </a:p>
          <a:p>
            <a:r>
              <a:rPr lang="en-PH" dirty="0"/>
              <a:t>Finally, drag a single </a:t>
            </a:r>
            <a:r>
              <a:rPr lang="en-PH" dirty="0" err="1"/>
              <a:t>TextView</a:t>
            </a:r>
            <a:r>
              <a:rPr lang="en-PH" dirty="0"/>
              <a:t> onto the layout and set its text property to Capture.</a:t>
            </a:r>
          </a:p>
        </p:txBody>
      </p:sp>
    </p:spTree>
    <p:extLst>
      <p:ext uri="{BB962C8B-B14F-4D97-AF65-F5344CB8AC3E}">
        <p14:creationId xmlns:p14="http://schemas.microsoft.com/office/powerpoint/2010/main" val="206048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a:t>Coding the </a:t>
            </a:r>
            <a:r>
              <a:rPr lang="en-PH" b="1" dirty="0" err="1"/>
              <a:t>MainActivity</a:t>
            </a:r>
            <a:r>
              <a:rPr lang="en-PH" b="1" dirty="0"/>
              <a:t> class and layout</a:t>
            </a:r>
            <a:endParaRPr lang="en-PH" dirty="0"/>
          </a:p>
        </p:txBody>
      </p:sp>
      <p:sp>
        <p:nvSpPr>
          <p:cNvPr id="3" name="Content Placeholder 2"/>
          <p:cNvSpPr>
            <a:spLocks noGrp="1"/>
          </p:cNvSpPr>
          <p:nvPr>
            <p:ph idx="1"/>
          </p:nvPr>
        </p:nvSpPr>
        <p:spPr/>
        <p:txBody>
          <a:bodyPr>
            <a:normAutofit fontScale="77500" lnSpcReduction="20000"/>
          </a:bodyPr>
          <a:lstStyle/>
          <a:p>
            <a:r>
              <a:rPr lang="en-PH" dirty="0"/>
              <a:t>Let's add a really simple, but totally new, layout that will define the appearance of our app. Unsurprisingly, the layout will have our navigation drawer in it. </a:t>
            </a:r>
          </a:p>
          <a:p>
            <a:r>
              <a:rPr lang="en-PH" dirty="0"/>
              <a:t>The code for the layout that follows in a moment looks long and complicated, but on close inspection, it is just </a:t>
            </a:r>
            <a:r>
              <a:rPr lang="en-PH" dirty="0" err="1"/>
              <a:t>DrawerLayout</a:t>
            </a:r>
            <a:r>
              <a:rPr lang="en-PH" dirty="0"/>
              <a:t> within a regular </a:t>
            </a:r>
            <a:r>
              <a:rPr lang="en-PH" dirty="0" err="1"/>
              <a:t>RelativeLayout</a:t>
            </a:r>
            <a:r>
              <a:rPr lang="en-PH" dirty="0"/>
              <a:t>. </a:t>
            </a:r>
            <a:endParaRPr lang="en-PH" dirty="0" smtClean="0"/>
          </a:p>
          <a:p>
            <a:r>
              <a:rPr lang="en-PH" dirty="0" smtClean="0"/>
              <a:t>Then</a:t>
            </a:r>
            <a:r>
              <a:rPr lang="en-PH" dirty="0"/>
              <a:t>, within </a:t>
            </a:r>
            <a:r>
              <a:rPr lang="en-PH" dirty="0" err="1"/>
              <a:t>DrawerLayout</a:t>
            </a:r>
            <a:r>
              <a:rPr lang="en-PH" dirty="0"/>
              <a:t> is </a:t>
            </a:r>
            <a:r>
              <a:rPr lang="en-PH" dirty="0" err="1"/>
              <a:t>RelativeLayout</a:t>
            </a:r>
            <a:r>
              <a:rPr lang="en-PH" dirty="0"/>
              <a:t> that has an id of </a:t>
            </a:r>
            <a:r>
              <a:rPr lang="en-PH" dirty="0" err="1"/>
              <a:t>fragmentHolder</a:t>
            </a:r>
            <a:r>
              <a:rPr lang="en-PH" dirty="0"/>
              <a:t>. </a:t>
            </a:r>
            <a:endParaRPr lang="en-PH" dirty="0" smtClean="0"/>
          </a:p>
          <a:p>
            <a:r>
              <a:rPr lang="en-PH" dirty="0" smtClean="0"/>
              <a:t>This </a:t>
            </a:r>
            <a:r>
              <a:rPr lang="en-PH" dirty="0" err="1"/>
              <a:t>RelativeLayout</a:t>
            </a:r>
            <a:r>
              <a:rPr lang="en-PH" dirty="0"/>
              <a:t> is where we will swap our various Fragments in and out. </a:t>
            </a:r>
            <a:endParaRPr lang="en-PH" dirty="0" smtClean="0"/>
          </a:p>
          <a:p>
            <a:r>
              <a:rPr lang="en-PH" dirty="0" smtClean="0"/>
              <a:t>Then</a:t>
            </a:r>
            <a:r>
              <a:rPr lang="en-PH" dirty="0"/>
              <a:t>, still within </a:t>
            </a:r>
            <a:r>
              <a:rPr lang="en-PH" dirty="0" err="1"/>
              <a:t>DrawerLayout</a:t>
            </a:r>
            <a:r>
              <a:rPr lang="en-PH" dirty="0"/>
              <a:t>, we have </a:t>
            </a:r>
            <a:r>
              <a:rPr lang="en-PH" dirty="0" err="1"/>
              <a:t>ListView</a:t>
            </a:r>
            <a:r>
              <a:rPr lang="en-PH" dirty="0"/>
              <a:t>. It is this </a:t>
            </a:r>
            <a:r>
              <a:rPr lang="en-PH" dirty="0" err="1"/>
              <a:t>ListView</a:t>
            </a:r>
            <a:r>
              <a:rPr lang="en-PH" dirty="0"/>
              <a:t> that will hold all the options of navigation drawer.</a:t>
            </a:r>
          </a:p>
        </p:txBody>
      </p:sp>
    </p:spTree>
    <p:extLst>
      <p:ext uri="{BB962C8B-B14F-4D97-AF65-F5344CB8AC3E}">
        <p14:creationId xmlns:p14="http://schemas.microsoft.com/office/powerpoint/2010/main" val="293187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7500" lnSpcReduction="20000"/>
          </a:bodyPr>
          <a:lstStyle/>
          <a:p>
            <a:r>
              <a:rPr lang="en-PH" dirty="0"/>
              <a:t>Note that the id property of </a:t>
            </a:r>
            <a:r>
              <a:rPr lang="en-PH" dirty="0" err="1"/>
              <a:t>ListView</a:t>
            </a:r>
            <a:r>
              <a:rPr lang="en-PH" dirty="0"/>
              <a:t> is </a:t>
            </a:r>
            <a:r>
              <a:rPr lang="en-PH" dirty="0" err="1"/>
              <a:t>navList</a:t>
            </a:r>
            <a:r>
              <a:rPr lang="en-PH" dirty="0"/>
              <a:t>. We will see exactly how we use this id property to make it come to life (slide in and out) shortly. </a:t>
            </a:r>
          </a:p>
          <a:p>
            <a:r>
              <a:rPr lang="en-PH" dirty="0"/>
              <a:t>Also, note that we set the width property of </a:t>
            </a:r>
            <a:r>
              <a:rPr lang="en-PH" dirty="0" err="1"/>
              <a:t>ListView</a:t>
            </a:r>
            <a:r>
              <a:rPr lang="en-PH" dirty="0"/>
              <a:t> to 200dp. Feel free to play with this and make it wider or narrower as you like. </a:t>
            </a:r>
          </a:p>
          <a:p>
            <a:r>
              <a:rPr lang="en-PH" dirty="0"/>
              <a:t>As neither of the previous UI elements (</a:t>
            </a:r>
            <a:r>
              <a:rPr lang="en-PH" dirty="0" err="1"/>
              <a:t>RelativeLayout</a:t>
            </a:r>
            <a:r>
              <a:rPr lang="en-PH" dirty="0"/>
              <a:t> and </a:t>
            </a:r>
            <a:r>
              <a:rPr lang="en-PH" dirty="0" err="1"/>
              <a:t>ListView</a:t>
            </a:r>
            <a:r>
              <a:rPr lang="en-PH" dirty="0"/>
              <a:t>) have been given any relative layout instructions, they will both start in the top-left corner and fill the entire screen, with the exception that </a:t>
            </a:r>
            <a:r>
              <a:rPr lang="en-PH" dirty="0" err="1"/>
              <a:t>ListView</a:t>
            </a:r>
            <a:r>
              <a:rPr lang="en-PH" dirty="0"/>
              <a:t> will only be 200dp wide. </a:t>
            </a:r>
            <a:endParaRPr lang="en-PH" dirty="0" smtClean="0"/>
          </a:p>
          <a:p>
            <a:r>
              <a:rPr lang="en-PH" dirty="0" smtClean="0"/>
              <a:t>Also</a:t>
            </a:r>
            <a:r>
              <a:rPr lang="en-PH" dirty="0"/>
              <a:t>, because </a:t>
            </a:r>
            <a:r>
              <a:rPr lang="en-PH" dirty="0" err="1"/>
              <a:t>ListView</a:t>
            </a:r>
            <a:r>
              <a:rPr lang="en-PH" dirty="0"/>
              <a:t> is declared after </a:t>
            </a:r>
            <a:r>
              <a:rPr lang="en-PH" dirty="0" err="1"/>
              <a:t>RelativeLayout</a:t>
            </a:r>
            <a:r>
              <a:rPr lang="en-PH" dirty="0"/>
              <a:t>, which will hold our Fragments, it will be on the top. </a:t>
            </a:r>
          </a:p>
        </p:txBody>
      </p:sp>
    </p:spTree>
    <p:extLst>
      <p:ext uri="{BB962C8B-B14F-4D97-AF65-F5344CB8AC3E}">
        <p14:creationId xmlns:p14="http://schemas.microsoft.com/office/powerpoint/2010/main" val="165825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Here is the code for activity_main.xml that we just discussed. Edit activity_ main.xml so that it looks exactly like this: </a:t>
            </a:r>
          </a:p>
          <a:p>
            <a:r>
              <a:rPr lang="en-PH" dirty="0"/>
              <a:t>&lt;</a:t>
            </a:r>
            <a:r>
              <a:rPr lang="en-PH" dirty="0" err="1"/>
              <a:t>RelativeLayout</a:t>
            </a:r>
            <a:r>
              <a:rPr lang="en-PH" dirty="0"/>
              <a:t> </a:t>
            </a:r>
            <a:r>
              <a:rPr lang="en-PH" dirty="0" err="1"/>
              <a:t>xmlns:android</a:t>
            </a:r>
            <a:r>
              <a:rPr lang="en-PH" dirty="0"/>
              <a:t>= "http://schemas.android.com/</a:t>
            </a:r>
            <a:r>
              <a:rPr lang="en-PH" dirty="0" err="1"/>
              <a:t>apk</a:t>
            </a:r>
            <a:r>
              <a:rPr lang="en-PH" dirty="0"/>
              <a:t>/res/android" </a:t>
            </a:r>
          </a:p>
          <a:p>
            <a:r>
              <a:rPr lang="en-PH" dirty="0" err="1"/>
              <a:t>xmlns:tools</a:t>
            </a:r>
            <a:r>
              <a:rPr lang="en-PH" dirty="0"/>
              <a:t>="http://schemas.android.com/tools" </a:t>
            </a:r>
            <a:r>
              <a:rPr lang="en-PH" dirty="0" err="1"/>
              <a:t>android:layout_width</a:t>
            </a:r>
            <a:r>
              <a:rPr lang="en-PH" dirty="0"/>
              <a:t>="</a:t>
            </a:r>
            <a:r>
              <a:rPr lang="en-PH" dirty="0" err="1"/>
              <a:t>match_parent</a:t>
            </a:r>
            <a:r>
              <a:rPr lang="en-PH" dirty="0"/>
              <a:t>" </a:t>
            </a:r>
          </a:p>
          <a:p>
            <a:r>
              <a:rPr lang="en-PH" dirty="0" err="1"/>
              <a:t>android:layout_height</a:t>
            </a:r>
            <a:r>
              <a:rPr lang="en-PH" dirty="0"/>
              <a:t>="</a:t>
            </a:r>
            <a:r>
              <a:rPr lang="en-PH" dirty="0" err="1"/>
              <a:t>match_parent</a:t>
            </a:r>
            <a:r>
              <a:rPr lang="en-PH" dirty="0"/>
              <a:t>" </a:t>
            </a:r>
            <a:r>
              <a:rPr lang="en-PH" dirty="0" err="1"/>
              <a:t>tools:context</a:t>
            </a:r>
            <a:r>
              <a:rPr lang="en-PH" dirty="0"/>
              <a:t>=".</a:t>
            </a:r>
            <a:r>
              <a:rPr lang="en-PH" dirty="0" err="1"/>
              <a:t>MainActivity</a:t>
            </a:r>
            <a:r>
              <a:rPr lang="en-PH" dirty="0"/>
              <a:t>"&gt; </a:t>
            </a:r>
          </a:p>
          <a:p>
            <a:r>
              <a:rPr lang="en-PH" dirty="0"/>
              <a:t>&lt;android.support.v4.widget.DrawerLayout </a:t>
            </a:r>
          </a:p>
          <a:p>
            <a:r>
              <a:rPr lang="en-PH" dirty="0" err="1"/>
              <a:t>xmlns:android</a:t>
            </a:r>
            <a:r>
              <a:rPr lang="en-PH" dirty="0"/>
              <a:t>="http://schemas.android.com/</a:t>
            </a:r>
            <a:r>
              <a:rPr lang="en-PH" dirty="0" err="1"/>
              <a:t>apk</a:t>
            </a:r>
            <a:r>
              <a:rPr lang="en-PH" dirty="0"/>
              <a:t>/res/android" </a:t>
            </a:r>
          </a:p>
          <a:p>
            <a:r>
              <a:rPr lang="en-PH" dirty="0" err="1"/>
              <a:t>xmlns:tools</a:t>
            </a:r>
            <a:r>
              <a:rPr lang="en-PH" dirty="0"/>
              <a:t>="http://schemas.android.com/tools" </a:t>
            </a:r>
          </a:p>
          <a:p>
            <a:r>
              <a:rPr lang="en-PH" dirty="0" err="1"/>
              <a:t>android:id</a:t>
            </a:r>
            <a:r>
              <a:rPr lang="en-PH" dirty="0"/>
              <a:t>="@+id/</a:t>
            </a:r>
            <a:r>
              <a:rPr lang="en-PH" dirty="0" err="1"/>
              <a:t>drawerLayout</a:t>
            </a:r>
            <a:r>
              <a:rPr lang="en-PH" dirty="0"/>
              <a:t>" </a:t>
            </a:r>
          </a:p>
          <a:p>
            <a:r>
              <a:rPr lang="en-PH" dirty="0" err="1"/>
              <a:t>android:layout_width</a:t>
            </a:r>
            <a:r>
              <a:rPr lang="en-PH" dirty="0"/>
              <a:t>="</a:t>
            </a:r>
            <a:r>
              <a:rPr lang="en-PH" dirty="0" err="1" smtClean="0"/>
              <a:t>match_parent</a:t>
            </a:r>
            <a:r>
              <a:rPr lang="en-PH" dirty="0" smtClean="0"/>
              <a:t>“</a:t>
            </a:r>
          </a:p>
          <a:p>
            <a:r>
              <a:rPr lang="en-PH" dirty="0" err="1"/>
              <a:t>android:layout_height</a:t>
            </a:r>
            <a:r>
              <a:rPr lang="en-PH" dirty="0"/>
              <a:t>="</a:t>
            </a:r>
            <a:r>
              <a:rPr lang="en-PH" dirty="0" err="1"/>
              <a:t>match_parent</a:t>
            </a:r>
            <a:r>
              <a:rPr lang="en-PH" dirty="0"/>
              <a:t>"&gt; </a:t>
            </a:r>
          </a:p>
        </p:txBody>
      </p:sp>
    </p:spTree>
    <p:extLst>
      <p:ext uri="{BB962C8B-B14F-4D97-AF65-F5344CB8AC3E}">
        <p14:creationId xmlns:p14="http://schemas.microsoft.com/office/powerpoint/2010/main" val="151695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&lt;!-- For our fragments--&gt; </a:t>
            </a:r>
          </a:p>
          <a:p>
            <a:r>
              <a:rPr lang="en-PH" dirty="0"/>
              <a:t>&lt;</a:t>
            </a:r>
            <a:r>
              <a:rPr lang="en-PH" dirty="0" err="1"/>
              <a:t>RelativeLayout</a:t>
            </a:r>
            <a:r>
              <a:rPr lang="en-PH" dirty="0"/>
              <a:t> </a:t>
            </a:r>
          </a:p>
          <a:p>
            <a:r>
              <a:rPr lang="en-PH" dirty="0" err="1"/>
              <a:t>android:layout_width</a:t>
            </a:r>
            <a:r>
              <a:rPr lang="en-PH" dirty="0"/>
              <a:t>="</a:t>
            </a:r>
            <a:r>
              <a:rPr lang="en-PH" dirty="0" err="1"/>
              <a:t>match_parent</a:t>
            </a:r>
            <a:r>
              <a:rPr lang="en-PH" dirty="0"/>
              <a:t>" </a:t>
            </a:r>
          </a:p>
          <a:p>
            <a:r>
              <a:rPr lang="en-PH" dirty="0" err="1"/>
              <a:t>android:layout_height</a:t>
            </a:r>
            <a:r>
              <a:rPr lang="en-PH" dirty="0"/>
              <a:t>="</a:t>
            </a:r>
            <a:r>
              <a:rPr lang="en-PH" dirty="0" err="1"/>
              <a:t>match_parent</a:t>
            </a:r>
            <a:r>
              <a:rPr lang="en-PH" dirty="0"/>
              <a:t>" </a:t>
            </a:r>
          </a:p>
          <a:p>
            <a:r>
              <a:rPr lang="en-PH" dirty="0" err="1"/>
              <a:t>android:paddingLeft</a:t>
            </a:r>
            <a:r>
              <a:rPr lang="en-PH" dirty="0"/>
              <a:t>="@</a:t>
            </a:r>
            <a:r>
              <a:rPr lang="en-PH" dirty="0" err="1"/>
              <a:t>dimen</a:t>
            </a:r>
            <a:r>
              <a:rPr lang="en-PH" dirty="0"/>
              <a:t>/</a:t>
            </a:r>
            <a:r>
              <a:rPr lang="en-PH" dirty="0" err="1"/>
              <a:t>activity_horizontal_margin</a:t>
            </a:r>
            <a:r>
              <a:rPr lang="en-PH" dirty="0"/>
              <a:t>" </a:t>
            </a:r>
          </a:p>
          <a:p>
            <a:r>
              <a:rPr lang="en-PH" dirty="0" err="1"/>
              <a:t>android:paddingRight</a:t>
            </a:r>
            <a:r>
              <a:rPr lang="en-PH" dirty="0"/>
              <a:t>="@</a:t>
            </a:r>
            <a:r>
              <a:rPr lang="en-PH" dirty="0" err="1"/>
              <a:t>dimen</a:t>
            </a:r>
            <a:r>
              <a:rPr lang="en-PH" dirty="0"/>
              <a:t>/</a:t>
            </a:r>
            <a:r>
              <a:rPr lang="en-PH" dirty="0" err="1"/>
              <a:t>activity_horizontal_margin</a:t>
            </a:r>
            <a:r>
              <a:rPr lang="en-PH" dirty="0"/>
              <a:t>" </a:t>
            </a:r>
          </a:p>
          <a:p>
            <a:r>
              <a:rPr lang="en-PH" dirty="0" err="1"/>
              <a:t>android:paddingTop</a:t>
            </a:r>
            <a:r>
              <a:rPr lang="en-PH" dirty="0"/>
              <a:t>="@</a:t>
            </a:r>
            <a:r>
              <a:rPr lang="en-PH" dirty="0" err="1"/>
              <a:t>dimen</a:t>
            </a:r>
            <a:r>
              <a:rPr lang="en-PH" dirty="0"/>
              <a:t>/</a:t>
            </a:r>
            <a:r>
              <a:rPr lang="en-PH" dirty="0" err="1"/>
              <a:t>activity_vertical_margin</a:t>
            </a:r>
            <a:r>
              <a:rPr lang="en-PH" dirty="0"/>
              <a:t>" </a:t>
            </a:r>
          </a:p>
          <a:p>
            <a:r>
              <a:rPr lang="en-PH" dirty="0" err="1"/>
              <a:t>android:paddingBottom</a:t>
            </a:r>
            <a:r>
              <a:rPr lang="en-PH" dirty="0"/>
              <a:t>="@</a:t>
            </a:r>
            <a:r>
              <a:rPr lang="en-PH" dirty="0" err="1"/>
              <a:t>dimen</a:t>
            </a:r>
            <a:r>
              <a:rPr lang="en-PH" dirty="0"/>
              <a:t>/</a:t>
            </a:r>
            <a:r>
              <a:rPr lang="en-PH" dirty="0" err="1"/>
              <a:t>activity_vertical_margin</a:t>
            </a:r>
            <a:r>
              <a:rPr lang="en-PH" dirty="0"/>
              <a:t>" </a:t>
            </a:r>
          </a:p>
          <a:p>
            <a:r>
              <a:rPr lang="en-PH" dirty="0" err="1"/>
              <a:t>tools:context</a:t>
            </a:r>
            <a:r>
              <a:rPr lang="en-PH" dirty="0"/>
              <a:t>=".</a:t>
            </a:r>
            <a:r>
              <a:rPr lang="en-PH" dirty="0" err="1"/>
              <a:t>MainActivity</a:t>
            </a:r>
            <a:r>
              <a:rPr lang="en-PH" dirty="0"/>
              <a:t>" </a:t>
            </a:r>
          </a:p>
          <a:p>
            <a:r>
              <a:rPr lang="en-PH" dirty="0" err="1"/>
              <a:t>android:background</a:t>
            </a:r>
            <a:r>
              <a:rPr lang="en-PH" dirty="0"/>
              <a:t>="#</a:t>
            </a:r>
            <a:r>
              <a:rPr lang="en-PH" dirty="0" err="1"/>
              <a:t>ffffffff</a:t>
            </a:r>
            <a:r>
              <a:rPr lang="en-PH" dirty="0"/>
              <a:t>" </a:t>
            </a:r>
          </a:p>
          <a:p>
            <a:r>
              <a:rPr lang="en-PH" dirty="0" err="1"/>
              <a:t>android:id</a:t>
            </a:r>
            <a:r>
              <a:rPr lang="en-PH" dirty="0"/>
              <a:t>="@+id/</a:t>
            </a:r>
            <a:r>
              <a:rPr lang="en-PH" dirty="0" err="1"/>
              <a:t>fragmentHolder</a:t>
            </a:r>
            <a:r>
              <a:rPr lang="en-PH" dirty="0"/>
              <a:t>"&gt; </a:t>
            </a:r>
          </a:p>
          <a:p>
            <a:r>
              <a:rPr lang="en-PH" dirty="0"/>
              <a:t>&lt;/</a:t>
            </a:r>
            <a:r>
              <a:rPr lang="en-PH" dirty="0" err="1"/>
              <a:t>RelativeLayout</a:t>
            </a:r>
            <a:r>
              <a:rPr lang="en-PH" dirty="0"/>
              <a:t>&gt; </a:t>
            </a:r>
          </a:p>
        </p:txBody>
      </p:sp>
    </p:spTree>
    <p:extLst>
      <p:ext uri="{BB962C8B-B14F-4D97-AF65-F5344CB8AC3E}">
        <p14:creationId xmlns:p14="http://schemas.microsoft.com/office/powerpoint/2010/main" val="747895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a:t>&lt;!-- Side navigation drawer UI --&gt; </a:t>
            </a:r>
          </a:p>
          <a:p>
            <a:r>
              <a:rPr lang="en-PH" dirty="0"/>
              <a:t>&lt;</a:t>
            </a:r>
            <a:r>
              <a:rPr lang="en-PH" dirty="0" err="1"/>
              <a:t>ListView</a:t>
            </a:r>
            <a:r>
              <a:rPr lang="en-PH" dirty="0"/>
              <a:t> </a:t>
            </a:r>
          </a:p>
          <a:p>
            <a:r>
              <a:rPr lang="en-PH" dirty="0" err="1"/>
              <a:t>android:id</a:t>
            </a:r>
            <a:r>
              <a:rPr lang="en-PH" dirty="0"/>
              <a:t>="@+id/</a:t>
            </a:r>
            <a:r>
              <a:rPr lang="en-PH" dirty="0" err="1"/>
              <a:t>navList</a:t>
            </a:r>
            <a:r>
              <a:rPr lang="en-PH" dirty="0"/>
              <a:t>" </a:t>
            </a:r>
          </a:p>
          <a:p>
            <a:r>
              <a:rPr lang="en-PH" dirty="0" err="1"/>
              <a:t>android:layout_width</a:t>
            </a:r>
            <a:r>
              <a:rPr lang="en-PH" dirty="0"/>
              <a:t>="200dp" </a:t>
            </a:r>
          </a:p>
          <a:p>
            <a:r>
              <a:rPr lang="en-PH" dirty="0" err="1"/>
              <a:t>android:layout_height</a:t>
            </a:r>
            <a:r>
              <a:rPr lang="en-PH" dirty="0"/>
              <a:t>="</a:t>
            </a:r>
            <a:r>
              <a:rPr lang="en-PH" dirty="0" err="1"/>
              <a:t>match_parent</a:t>
            </a:r>
            <a:r>
              <a:rPr lang="en-PH" dirty="0"/>
              <a:t>" </a:t>
            </a:r>
          </a:p>
          <a:p>
            <a:r>
              <a:rPr lang="en-PH" dirty="0" err="1"/>
              <a:t>android:layout_gravity</a:t>
            </a:r>
            <a:r>
              <a:rPr lang="en-PH" dirty="0"/>
              <a:t>="</a:t>
            </a:r>
            <a:r>
              <a:rPr lang="en-PH" dirty="0" err="1"/>
              <a:t>left|start</a:t>
            </a:r>
            <a:r>
              <a:rPr lang="en-PH" dirty="0"/>
              <a:t>" </a:t>
            </a:r>
          </a:p>
          <a:p>
            <a:r>
              <a:rPr lang="en-PH" dirty="0" err="1"/>
              <a:t>android:background</a:t>
            </a:r>
            <a:r>
              <a:rPr lang="en-PH" dirty="0"/>
              <a:t>="#</a:t>
            </a:r>
            <a:r>
              <a:rPr lang="en-PH" dirty="0" err="1"/>
              <a:t>ffeeeeee</a:t>
            </a:r>
            <a:r>
              <a:rPr lang="en-PH" dirty="0"/>
              <a:t>"/&gt; </a:t>
            </a:r>
          </a:p>
          <a:p>
            <a:r>
              <a:rPr lang="en-PH" dirty="0"/>
              <a:t>&lt;/android.support.v4.widget.DrawerLayout&gt; </a:t>
            </a:r>
          </a:p>
        </p:txBody>
      </p:sp>
    </p:spTree>
    <p:extLst>
      <p:ext uri="{BB962C8B-B14F-4D97-AF65-F5344CB8AC3E}">
        <p14:creationId xmlns:p14="http://schemas.microsoft.com/office/powerpoint/2010/main" val="196617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Now, we can get on with coding MainActivity.java itself. As with many of the files in this project, it will evolve as we progress. The following code is the minimum requirement to get the navigation drawer working and load up our Fragments. </a:t>
            </a:r>
          </a:p>
        </p:txBody>
      </p:sp>
    </p:spTree>
    <p:extLst>
      <p:ext uri="{BB962C8B-B14F-4D97-AF65-F5344CB8AC3E}">
        <p14:creationId xmlns:p14="http://schemas.microsoft.com/office/powerpoint/2010/main" val="1865153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Furthermore, we need a few member variables, which are as follows: </a:t>
            </a:r>
          </a:p>
          <a:p>
            <a:r>
              <a:rPr lang="en-PH" dirty="0" err="1"/>
              <a:t>ListView</a:t>
            </a:r>
            <a:r>
              <a:rPr lang="en-PH" dirty="0"/>
              <a:t>: This will hold the navigation options. </a:t>
            </a:r>
          </a:p>
          <a:p>
            <a:r>
              <a:rPr lang="en-PH" dirty="0" err="1"/>
              <a:t>DrawerLayout</a:t>
            </a:r>
            <a:r>
              <a:rPr lang="en-PH" dirty="0"/>
              <a:t>: This is our navigation drawer. </a:t>
            </a:r>
          </a:p>
          <a:p>
            <a:r>
              <a:rPr lang="en-PH" dirty="0" err="1"/>
              <a:t>ArrayAdapter</a:t>
            </a:r>
            <a:r>
              <a:rPr lang="en-PH" dirty="0"/>
              <a:t>: This is used to bind our array (from strings.xml) to </a:t>
            </a:r>
            <a:r>
              <a:rPr lang="en-PH" dirty="0" err="1"/>
              <a:t>ListView</a:t>
            </a:r>
            <a:r>
              <a:rPr lang="en-PH" dirty="0"/>
              <a:t>.</a:t>
            </a:r>
          </a:p>
          <a:p>
            <a:endParaRPr lang="en-PH" dirty="0"/>
          </a:p>
        </p:txBody>
      </p:sp>
    </p:spTree>
    <p:extLst>
      <p:ext uri="{BB962C8B-B14F-4D97-AF65-F5344CB8AC3E}">
        <p14:creationId xmlns:p14="http://schemas.microsoft.com/office/powerpoint/2010/main" val="204377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err="1" smtClean="0"/>
              <a:t>ActionBarDrawerToggle</a:t>
            </a:r>
            <a:r>
              <a:rPr lang="en-PH" dirty="0"/>
              <a:t>: This enables us to bring the menu icon in the action bar to life and interact with </a:t>
            </a:r>
            <a:r>
              <a:rPr lang="en-PH" dirty="0" err="1"/>
              <a:t>DrawerLayout</a:t>
            </a:r>
            <a:r>
              <a:rPr lang="en-PH" dirty="0"/>
              <a:t> to open and close it. We will do so by calling its methods, and </a:t>
            </a:r>
            <a:r>
              <a:rPr lang="en-PH" dirty="0" err="1"/>
              <a:t>ActionBarDrawerToggle</a:t>
            </a:r>
            <a:r>
              <a:rPr lang="en-PH" dirty="0"/>
              <a:t> will handle all the complexity as well as provide a neat animation on the menu icon. </a:t>
            </a:r>
          </a:p>
          <a:p>
            <a:r>
              <a:rPr lang="en-PH" dirty="0"/>
              <a:t>• String: This will be used to hold the title of our app. </a:t>
            </a:r>
          </a:p>
          <a:p>
            <a:endParaRPr lang="en-PH" dirty="0"/>
          </a:p>
        </p:txBody>
      </p:sp>
    </p:spTree>
    <p:extLst>
      <p:ext uri="{BB962C8B-B14F-4D97-AF65-F5344CB8AC3E}">
        <p14:creationId xmlns:p14="http://schemas.microsoft.com/office/powerpoint/2010/main" val="59816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7500" lnSpcReduction="20000"/>
          </a:bodyPr>
          <a:lstStyle/>
          <a:p>
            <a:r>
              <a:rPr lang="en-PH" dirty="0" smtClean="0"/>
              <a:t>Where </a:t>
            </a:r>
            <a:r>
              <a:rPr lang="en-PH" dirty="0"/>
              <a:t>it's snap will be our most-advanced app! It will have the following features: </a:t>
            </a:r>
          </a:p>
          <a:p>
            <a:r>
              <a:rPr lang="en-PH" dirty="0"/>
              <a:t>It will show a list of photos by their titles. </a:t>
            </a:r>
          </a:p>
          <a:p>
            <a:r>
              <a:rPr lang="en-PH" dirty="0"/>
              <a:t>It will offer the alternative of a list of tags, which when clicked takes you to a list of titles with that matching tag. </a:t>
            </a:r>
          </a:p>
          <a:p>
            <a:r>
              <a:rPr lang="en-PH" dirty="0"/>
              <a:t>It will allow the user to take photos with the device camera and assign a title as well as related tags. </a:t>
            </a:r>
          </a:p>
          <a:p>
            <a:r>
              <a:rPr lang="en-PH" dirty="0"/>
              <a:t>All of the data required (titles and tags) will be stored in a database. </a:t>
            </a:r>
            <a:endParaRPr lang="en-PH" dirty="0" smtClean="0"/>
          </a:p>
          <a:p>
            <a:r>
              <a:rPr lang="en-PH" dirty="0" smtClean="0"/>
              <a:t>When </a:t>
            </a:r>
            <a:r>
              <a:rPr lang="en-PH" dirty="0"/>
              <a:t>the user taps on a photo's title in a list, he/she will see that photo and also be offered the option of showing a Google map of the location the photo was taken at. </a:t>
            </a:r>
          </a:p>
          <a:p>
            <a:endParaRPr lang="en-PH" dirty="0"/>
          </a:p>
          <a:p>
            <a:endParaRPr lang="en-PH" dirty="0"/>
          </a:p>
        </p:txBody>
      </p:sp>
    </p:spTree>
    <p:extLst>
      <p:ext uri="{BB962C8B-B14F-4D97-AF65-F5344CB8AC3E}">
        <p14:creationId xmlns:p14="http://schemas.microsoft.com/office/powerpoint/2010/main" val="44158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public class </a:t>
            </a:r>
            <a:r>
              <a:rPr lang="en-PH" dirty="0" err="1"/>
              <a:t>MainActivity</a:t>
            </a:r>
            <a:r>
              <a:rPr lang="en-PH" dirty="0"/>
              <a:t> extends </a:t>
            </a:r>
            <a:r>
              <a:rPr lang="en-PH" dirty="0" err="1"/>
              <a:t>AppCompatActivity</a:t>
            </a:r>
            <a:r>
              <a:rPr lang="en-PH" dirty="0"/>
              <a:t> { </a:t>
            </a:r>
          </a:p>
          <a:p>
            <a:r>
              <a:rPr lang="en-PH" dirty="0"/>
              <a:t>private </a:t>
            </a:r>
            <a:r>
              <a:rPr lang="en-PH" dirty="0" err="1"/>
              <a:t>ListView</a:t>
            </a:r>
            <a:r>
              <a:rPr lang="en-PH" dirty="0"/>
              <a:t> </a:t>
            </a:r>
            <a:r>
              <a:rPr lang="en-PH" dirty="0" err="1"/>
              <a:t>mNavDrawerList</a:t>
            </a:r>
            <a:r>
              <a:rPr lang="en-PH" dirty="0"/>
              <a:t>; </a:t>
            </a:r>
          </a:p>
          <a:p>
            <a:r>
              <a:rPr lang="en-PH" dirty="0"/>
              <a:t>private </a:t>
            </a:r>
            <a:r>
              <a:rPr lang="en-PH" dirty="0" err="1"/>
              <a:t>DrawerLayout</a:t>
            </a:r>
            <a:r>
              <a:rPr lang="en-PH" dirty="0"/>
              <a:t> </a:t>
            </a:r>
            <a:r>
              <a:rPr lang="en-PH" dirty="0" err="1"/>
              <a:t>mDrawerLayout</a:t>
            </a:r>
            <a:r>
              <a:rPr lang="en-PH" dirty="0"/>
              <a:t>; </a:t>
            </a:r>
          </a:p>
          <a:p>
            <a:r>
              <a:rPr lang="en-PH" dirty="0"/>
              <a:t>private </a:t>
            </a:r>
            <a:r>
              <a:rPr lang="en-PH" dirty="0" err="1"/>
              <a:t>ArrayAdapter</a:t>
            </a:r>
            <a:r>
              <a:rPr lang="en-PH" dirty="0"/>
              <a:t>&lt;String&gt; </a:t>
            </a:r>
            <a:r>
              <a:rPr lang="en-PH" dirty="0" err="1"/>
              <a:t>mAdapter</a:t>
            </a:r>
            <a:r>
              <a:rPr lang="en-PH" dirty="0"/>
              <a:t>; </a:t>
            </a:r>
          </a:p>
          <a:p>
            <a:r>
              <a:rPr lang="en-PH" dirty="0"/>
              <a:t>private </a:t>
            </a:r>
            <a:r>
              <a:rPr lang="en-PH" dirty="0" err="1"/>
              <a:t>ActionBarDrawerToggle</a:t>
            </a:r>
            <a:r>
              <a:rPr lang="en-PH" dirty="0"/>
              <a:t> </a:t>
            </a:r>
            <a:r>
              <a:rPr lang="en-PH" dirty="0" err="1"/>
              <a:t>mDrawerToggle</a:t>
            </a:r>
            <a:r>
              <a:rPr lang="en-PH" dirty="0"/>
              <a:t>; </a:t>
            </a:r>
          </a:p>
          <a:p>
            <a:r>
              <a:rPr lang="en-PH" dirty="0"/>
              <a:t>private String </a:t>
            </a:r>
            <a:r>
              <a:rPr lang="en-PH" dirty="0" err="1"/>
              <a:t>mActivityTitle</a:t>
            </a:r>
            <a:r>
              <a:rPr lang="en-PH" dirty="0"/>
              <a:t>; </a:t>
            </a:r>
          </a:p>
        </p:txBody>
      </p:sp>
    </p:spTree>
    <p:extLst>
      <p:ext uri="{BB962C8B-B14F-4D97-AF65-F5344CB8AC3E}">
        <p14:creationId xmlns:p14="http://schemas.microsoft.com/office/powerpoint/2010/main" val="83923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20000"/>
          </a:bodyPr>
          <a:lstStyle/>
          <a:p>
            <a:r>
              <a:rPr lang="en-PH" dirty="0"/>
              <a:t>Next, right after </a:t>
            </a:r>
            <a:r>
              <a:rPr lang="en-PH" dirty="0" err="1"/>
              <a:t>onCreate</a:t>
            </a:r>
            <a:r>
              <a:rPr lang="en-PH" dirty="0"/>
              <a:t>, we will add a method called </a:t>
            </a:r>
            <a:r>
              <a:rPr lang="en-PH" dirty="0" err="1"/>
              <a:t>switchFragment</a:t>
            </a:r>
            <a:r>
              <a:rPr lang="en-PH" dirty="0"/>
              <a:t> that will handle switching between our Fragments when the user taps on an option in the navigation </a:t>
            </a:r>
            <a:r>
              <a:rPr lang="en-PH" dirty="0" smtClean="0"/>
              <a:t>drawer </a:t>
            </a:r>
            <a:r>
              <a:rPr lang="en-PH" dirty="0"/>
              <a:t>UI</a:t>
            </a:r>
            <a:r>
              <a:rPr lang="en-PH" dirty="0" smtClean="0"/>
              <a:t>.</a:t>
            </a:r>
          </a:p>
          <a:p>
            <a:r>
              <a:rPr lang="en-PH" dirty="0"/>
              <a:t>Notice how the method takes a single </a:t>
            </a:r>
            <a:r>
              <a:rPr lang="en-PH" dirty="0" err="1"/>
              <a:t>int</a:t>
            </a:r>
            <a:r>
              <a:rPr lang="en-PH" dirty="0"/>
              <a:t> called position. We then declare a Fragment called fragment and set it to null. </a:t>
            </a:r>
            <a:endParaRPr lang="en-PH" dirty="0" smtClean="0"/>
          </a:p>
          <a:p>
            <a:r>
              <a:rPr lang="en-PH" dirty="0" smtClean="0"/>
              <a:t>Then</a:t>
            </a:r>
            <a:r>
              <a:rPr lang="en-PH" dirty="0"/>
              <a:t>, we initialize a String called </a:t>
            </a:r>
            <a:r>
              <a:rPr lang="en-PH" dirty="0" err="1"/>
              <a:t>fragmentID</a:t>
            </a:r>
            <a:r>
              <a:rPr lang="en-PH" dirty="0"/>
              <a:t> as an empty string. We will use this same null Fragment object and empty String regardless of which navigation option the user chooses. What will vary, however, is how we initialize it.</a:t>
            </a:r>
          </a:p>
        </p:txBody>
      </p:sp>
    </p:spTree>
    <p:extLst>
      <p:ext uri="{BB962C8B-B14F-4D97-AF65-F5344CB8AC3E}">
        <p14:creationId xmlns:p14="http://schemas.microsoft.com/office/powerpoint/2010/main" val="16914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dirty="0"/>
              <a:t>The initialization is handled using switch and position as the argument. We have three case statements: 0, 1, and 2. These values represent </a:t>
            </a:r>
            <a:r>
              <a:rPr lang="en-PH" dirty="0" err="1"/>
              <a:t>TitlesFragment</a:t>
            </a:r>
            <a:r>
              <a:rPr lang="en-PH" dirty="0"/>
              <a:t>, </a:t>
            </a:r>
            <a:r>
              <a:rPr lang="en-PH" dirty="0" err="1"/>
              <a:t>TagsFragment</a:t>
            </a:r>
            <a:r>
              <a:rPr lang="en-PH" dirty="0"/>
              <a:t>, and </a:t>
            </a:r>
            <a:r>
              <a:rPr lang="en-PH" dirty="0" err="1"/>
              <a:t>CaptureFragment</a:t>
            </a:r>
            <a:r>
              <a:rPr lang="en-PH" dirty="0"/>
              <a:t> respectively. </a:t>
            </a:r>
          </a:p>
          <a:p>
            <a:r>
              <a:rPr lang="en-PH" dirty="0"/>
              <a:t>For each case, we initialize fragment with the appropriate type of the Fragment class and set the </a:t>
            </a:r>
            <a:r>
              <a:rPr lang="en-PH" dirty="0" err="1"/>
              <a:t>fragmentID</a:t>
            </a:r>
            <a:r>
              <a:rPr lang="en-PH" dirty="0"/>
              <a:t> String to a similarly appropriate value, as we will soon need to be able to detect the currently displayed Fragment.</a:t>
            </a:r>
          </a:p>
        </p:txBody>
      </p:sp>
    </p:spTree>
    <p:extLst>
      <p:ext uri="{BB962C8B-B14F-4D97-AF65-F5344CB8AC3E}">
        <p14:creationId xmlns:p14="http://schemas.microsoft.com/office/powerpoint/2010/main" val="158873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Note also that for </a:t>
            </a:r>
            <a:r>
              <a:rPr lang="en-PH" dirty="0" err="1"/>
              <a:t>TitlesFragment</a:t>
            </a:r>
            <a:r>
              <a:rPr lang="en-PH" dirty="0"/>
              <a:t>, we also create Bundle. At present, Bundle has no function. We add it here so that we don't need to amend this method later. It will eventually pass in the tag that a user has clicked on in order to help </a:t>
            </a:r>
            <a:r>
              <a:rPr lang="en-PH" dirty="0" err="1"/>
              <a:t>TitlesFragment</a:t>
            </a:r>
            <a:r>
              <a:rPr lang="en-PH" dirty="0"/>
              <a:t> show an appropriate list of related titles.</a:t>
            </a:r>
          </a:p>
        </p:txBody>
      </p:sp>
    </p:spTree>
    <p:extLst>
      <p:ext uri="{BB962C8B-B14F-4D97-AF65-F5344CB8AC3E}">
        <p14:creationId xmlns:p14="http://schemas.microsoft.com/office/powerpoint/2010/main" val="229729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dirty="0"/>
              <a:t>Add the first part of the </a:t>
            </a:r>
            <a:r>
              <a:rPr lang="en-PH" dirty="0" err="1"/>
              <a:t>switchFragment</a:t>
            </a:r>
            <a:r>
              <a:rPr lang="en-PH" dirty="0"/>
              <a:t> method that we just discussed: </a:t>
            </a:r>
          </a:p>
          <a:p>
            <a:r>
              <a:rPr lang="en-PH" dirty="0"/>
              <a:t>private void </a:t>
            </a:r>
            <a:r>
              <a:rPr lang="en-PH" dirty="0" err="1"/>
              <a:t>switchFragment</a:t>
            </a:r>
            <a:r>
              <a:rPr lang="en-PH" dirty="0"/>
              <a:t>(</a:t>
            </a:r>
            <a:r>
              <a:rPr lang="en-PH" dirty="0" err="1"/>
              <a:t>int</a:t>
            </a:r>
            <a:r>
              <a:rPr lang="en-PH" dirty="0"/>
              <a:t> position) { </a:t>
            </a:r>
          </a:p>
          <a:p>
            <a:r>
              <a:rPr lang="en-PH" dirty="0"/>
              <a:t>Fragment </a:t>
            </a:r>
            <a:r>
              <a:rPr lang="en-PH" dirty="0" err="1"/>
              <a:t>fragment</a:t>
            </a:r>
            <a:r>
              <a:rPr lang="en-PH" dirty="0"/>
              <a:t> = null; </a:t>
            </a:r>
          </a:p>
          <a:p>
            <a:r>
              <a:rPr lang="en-PH" dirty="0"/>
              <a:t>String </a:t>
            </a:r>
            <a:r>
              <a:rPr lang="en-PH" dirty="0" err="1"/>
              <a:t>fragmentID</a:t>
            </a:r>
            <a:r>
              <a:rPr lang="en-PH" dirty="0"/>
              <a:t> =""; </a:t>
            </a:r>
          </a:p>
          <a:p>
            <a:r>
              <a:rPr lang="en-PH" dirty="0"/>
              <a:t>switch (position) { </a:t>
            </a:r>
          </a:p>
          <a:p>
            <a:r>
              <a:rPr lang="en-PH" dirty="0"/>
              <a:t>case 0: </a:t>
            </a:r>
          </a:p>
          <a:p>
            <a:r>
              <a:rPr lang="en-PH" dirty="0" err="1"/>
              <a:t>fragmentID</a:t>
            </a:r>
            <a:r>
              <a:rPr lang="en-PH" dirty="0"/>
              <a:t> = "TITLES"; </a:t>
            </a:r>
          </a:p>
          <a:p>
            <a:r>
              <a:rPr lang="en-PH" dirty="0"/>
              <a:t>Bundle </a:t>
            </a:r>
            <a:r>
              <a:rPr lang="en-PH" dirty="0" err="1"/>
              <a:t>args</a:t>
            </a:r>
            <a:r>
              <a:rPr lang="en-PH" dirty="0"/>
              <a:t> = new Bundle();</a:t>
            </a:r>
          </a:p>
        </p:txBody>
      </p:sp>
    </p:spTree>
    <p:extLst>
      <p:ext uri="{BB962C8B-B14F-4D97-AF65-F5344CB8AC3E}">
        <p14:creationId xmlns:p14="http://schemas.microsoft.com/office/powerpoint/2010/main" val="1792545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47500" lnSpcReduction="20000"/>
          </a:bodyPr>
          <a:lstStyle/>
          <a:p>
            <a:r>
              <a:rPr lang="en-PH" dirty="0" err="1"/>
              <a:t>args.putString</a:t>
            </a:r>
            <a:r>
              <a:rPr lang="en-PH" dirty="0"/>
              <a:t>("Tag", "_NO_TAG"); </a:t>
            </a:r>
          </a:p>
          <a:p>
            <a:r>
              <a:rPr lang="en-PH" dirty="0"/>
              <a:t>fragment = new </a:t>
            </a:r>
            <a:r>
              <a:rPr lang="en-PH" dirty="0" err="1"/>
              <a:t>TitlesFragment</a:t>
            </a:r>
            <a:r>
              <a:rPr lang="en-PH" dirty="0"/>
              <a:t>(); </a:t>
            </a:r>
          </a:p>
          <a:p>
            <a:r>
              <a:rPr lang="en-PH" dirty="0" err="1"/>
              <a:t>fragment.setArguments</a:t>
            </a:r>
            <a:r>
              <a:rPr lang="en-PH" dirty="0"/>
              <a:t>(</a:t>
            </a:r>
            <a:r>
              <a:rPr lang="en-PH" dirty="0" err="1"/>
              <a:t>args</a:t>
            </a:r>
            <a:r>
              <a:rPr lang="en-PH" dirty="0"/>
              <a:t>); </a:t>
            </a:r>
          </a:p>
          <a:p>
            <a:r>
              <a:rPr lang="en-PH" dirty="0"/>
              <a:t>break; </a:t>
            </a:r>
          </a:p>
          <a:p>
            <a:r>
              <a:rPr lang="en-PH" dirty="0"/>
              <a:t>case 1: </a:t>
            </a:r>
          </a:p>
          <a:p>
            <a:r>
              <a:rPr lang="en-PH" dirty="0" err="1"/>
              <a:t>fragmentID</a:t>
            </a:r>
            <a:r>
              <a:rPr lang="en-PH" dirty="0"/>
              <a:t> = "TAGS"; </a:t>
            </a:r>
          </a:p>
          <a:p>
            <a:r>
              <a:rPr lang="en-PH" dirty="0"/>
              <a:t>fragment = new </a:t>
            </a:r>
            <a:r>
              <a:rPr lang="en-PH" dirty="0" err="1"/>
              <a:t>TagsFragment</a:t>
            </a:r>
            <a:r>
              <a:rPr lang="en-PH" dirty="0"/>
              <a:t>(); </a:t>
            </a:r>
          </a:p>
          <a:p>
            <a:r>
              <a:rPr lang="en-PH" dirty="0"/>
              <a:t>break; </a:t>
            </a:r>
          </a:p>
          <a:p>
            <a:r>
              <a:rPr lang="en-PH" dirty="0"/>
              <a:t>case 2: </a:t>
            </a:r>
          </a:p>
          <a:p>
            <a:r>
              <a:rPr lang="en-PH" dirty="0" err="1"/>
              <a:t>fragmentID</a:t>
            </a:r>
            <a:r>
              <a:rPr lang="en-PH" dirty="0"/>
              <a:t> = "CAPTURE"; </a:t>
            </a:r>
          </a:p>
          <a:p>
            <a:r>
              <a:rPr lang="en-PH" dirty="0"/>
              <a:t>fragment = new </a:t>
            </a:r>
            <a:r>
              <a:rPr lang="en-PH" dirty="0" err="1"/>
              <a:t>CaptureFragment</a:t>
            </a:r>
            <a:r>
              <a:rPr lang="en-PH" dirty="0"/>
              <a:t>(); </a:t>
            </a:r>
          </a:p>
          <a:p>
            <a:r>
              <a:rPr lang="en-PH" dirty="0"/>
              <a:t>break; </a:t>
            </a:r>
          </a:p>
          <a:p>
            <a:r>
              <a:rPr lang="en-PH" dirty="0"/>
              <a:t>default: </a:t>
            </a:r>
          </a:p>
          <a:p>
            <a:r>
              <a:rPr lang="en-PH" dirty="0"/>
              <a:t>break; </a:t>
            </a:r>
          </a:p>
          <a:p>
            <a:r>
              <a:rPr lang="en-PH" dirty="0"/>
              <a:t>} </a:t>
            </a:r>
          </a:p>
          <a:p>
            <a:r>
              <a:rPr lang="en-PH" dirty="0"/>
              <a:t>// More code goes here next </a:t>
            </a:r>
          </a:p>
          <a:p>
            <a:r>
              <a:rPr lang="en-PH" dirty="0"/>
              <a:t>} </a:t>
            </a:r>
          </a:p>
        </p:txBody>
      </p:sp>
    </p:spTree>
    <p:extLst>
      <p:ext uri="{BB962C8B-B14F-4D97-AF65-F5344CB8AC3E}">
        <p14:creationId xmlns:p14="http://schemas.microsoft.com/office/powerpoint/2010/main" val="64812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a:t>In the next block of code, which completes the method we started in the previous block, we create a new </a:t>
            </a:r>
            <a:r>
              <a:rPr lang="en-PH" dirty="0" err="1"/>
              <a:t>FragmentManager</a:t>
            </a:r>
            <a:r>
              <a:rPr lang="en-PH" dirty="0"/>
              <a:t> as usual. </a:t>
            </a:r>
            <a:endParaRPr lang="en-PH" dirty="0" smtClean="0"/>
          </a:p>
          <a:p>
            <a:r>
              <a:rPr lang="en-PH" dirty="0" smtClean="0"/>
              <a:t>After </a:t>
            </a:r>
            <a:r>
              <a:rPr lang="en-PH" dirty="0"/>
              <a:t>this, we call </a:t>
            </a:r>
            <a:r>
              <a:rPr lang="en-PH" dirty="0" err="1"/>
              <a:t>beginTransaction</a:t>
            </a:r>
            <a:r>
              <a:rPr lang="en-PH" dirty="0"/>
              <a:t> that is chained with the replace method, which handles the destruction of the existing Fragment, at the same time as using our newly initialized Fragment and ID, held in fragment and </a:t>
            </a:r>
            <a:r>
              <a:rPr lang="en-PH" dirty="0" err="1"/>
              <a:t>fragmentID</a:t>
            </a:r>
            <a:r>
              <a:rPr lang="en-PH" dirty="0"/>
              <a:t> respectively. </a:t>
            </a:r>
          </a:p>
        </p:txBody>
      </p:sp>
    </p:spTree>
    <p:extLst>
      <p:ext uri="{BB962C8B-B14F-4D97-AF65-F5344CB8AC3E}">
        <p14:creationId xmlns:p14="http://schemas.microsoft.com/office/powerpoint/2010/main" val="290906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7500" lnSpcReduction="20000"/>
          </a:bodyPr>
          <a:lstStyle/>
          <a:p>
            <a:r>
              <a:rPr lang="en-PH" dirty="0"/>
              <a:t>Add the highlighted code to the </a:t>
            </a:r>
            <a:r>
              <a:rPr lang="en-PH" dirty="0" err="1"/>
              <a:t>switchFragment</a:t>
            </a:r>
            <a:r>
              <a:rPr lang="en-PH" dirty="0"/>
              <a:t> method at the point indicated by the comment that is highlighted in the following code: </a:t>
            </a:r>
          </a:p>
          <a:p>
            <a:r>
              <a:rPr lang="en-PH" dirty="0"/>
              <a:t>private </a:t>
            </a:r>
            <a:r>
              <a:rPr lang="en-PH" dirty="0" smtClean="0"/>
              <a:t>void </a:t>
            </a:r>
            <a:r>
              <a:rPr lang="en-PH" dirty="0" err="1"/>
              <a:t>switchFragment</a:t>
            </a:r>
            <a:r>
              <a:rPr lang="en-PH" dirty="0"/>
              <a:t>(</a:t>
            </a:r>
            <a:r>
              <a:rPr lang="en-PH" dirty="0" err="1"/>
              <a:t>int</a:t>
            </a:r>
            <a:r>
              <a:rPr lang="en-PH" dirty="0"/>
              <a:t> position) </a:t>
            </a:r>
            <a:r>
              <a:rPr lang="en-PH" dirty="0" smtClean="0"/>
              <a:t>{</a:t>
            </a:r>
          </a:p>
          <a:p>
            <a:r>
              <a:rPr lang="en-PH" dirty="0" smtClean="0"/>
              <a:t>// more code</a:t>
            </a:r>
            <a:endParaRPr lang="en-PH" dirty="0"/>
          </a:p>
          <a:p>
            <a:r>
              <a:rPr lang="en-PH" b="1" dirty="0" err="1"/>
              <a:t>FragmentManager</a:t>
            </a:r>
            <a:r>
              <a:rPr lang="en-PH" b="1" dirty="0"/>
              <a:t> </a:t>
            </a:r>
            <a:r>
              <a:rPr lang="en-PH" b="1" dirty="0" err="1"/>
              <a:t>fragmentManager</a:t>
            </a:r>
            <a:r>
              <a:rPr lang="en-PH" b="1" dirty="0"/>
              <a:t> = </a:t>
            </a:r>
            <a:r>
              <a:rPr lang="en-PH" b="1" dirty="0" err="1"/>
              <a:t>getFragmentManager</a:t>
            </a:r>
            <a:r>
              <a:rPr lang="en-PH" b="1" dirty="0"/>
              <a:t>(); </a:t>
            </a:r>
            <a:endParaRPr lang="en-PH" dirty="0"/>
          </a:p>
          <a:p>
            <a:r>
              <a:rPr lang="en-PH" b="1" dirty="0" err="1"/>
              <a:t>fragmentManager.beginTransaction</a:t>
            </a:r>
            <a:r>
              <a:rPr lang="en-PH" b="1" dirty="0"/>
              <a:t>() </a:t>
            </a:r>
            <a:endParaRPr lang="en-PH" dirty="0"/>
          </a:p>
          <a:p>
            <a:r>
              <a:rPr lang="en-PH" b="1" dirty="0"/>
              <a:t>.replace(</a:t>
            </a:r>
            <a:r>
              <a:rPr lang="en-PH" b="1" dirty="0" err="1"/>
              <a:t>R.id.fragmentHolder</a:t>
            </a:r>
            <a:r>
              <a:rPr lang="en-PH" b="1" dirty="0"/>
              <a:t>, fragment, </a:t>
            </a:r>
            <a:r>
              <a:rPr lang="en-PH" b="1" dirty="0" err="1"/>
              <a:t>fragmentID</a:t>
            </a:r>
            <a:r>
              <a:rPr lang="en-PH" b="1" dirty="0"/>
              <a:t>).commit();</a:t>
            </a:r>
            <a:r>
              <a:rPr lang="en-PH" dirty="0" smtClean="0"/>
              <a:t> </a:t>
            </a:r>
          </a:p>
          <a:p>
            <a:r>
              <a:rPr lang="en-PH" b="1" dirty="0"/>
              <a:t>// Close the drawer </a:t>
            </a:r>
            <a:endParaRPr lang="en-PH" dirty="0"/>
          </a:p>
          <a:p>
            <a:r>
              <a:rPr lang="en-PH" b="1" dirty="0" err="1"/>
              <a:t>mDrawerLayout.closeDrawer</a:t>
            </a:r>
            <a:r>
              <a:rPr lang="en-PH" b="1" dirty="0"/>
              <a:t>(</a:t>
            </a:r>
            <a:r>
              <a:rPr lang="en-PH" b="1" dirty="0" err="1"/>
              <a:t>mNavDrawerList</a:t>
            </a:r>
            <a:r>
              <a:rPr lang="en-PH" b="1" dirty="0"/>
              <a:t>); </a:t>
            </a:r>
            <a:endParaRPr lang="en-PH" dirty="0"/>
          </a:p>
        </p:txBody>
      </p:sp>
    </p:spTree>
    <p:extLst>
      <p:ext uri="{BB962C8B-B14F-4D97-AF65-F5344CB8AC3E}">
        <p14:creationId xmlns:p14="http://schemas.microsoft.com/office/powerpoint/2010/main" val="182988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Setting up the drawer </a:t>
            </a:r>
            <a:endParaRPr lang="en-PH" dirty="0"/>
          </a:p>
        </p:txBody>
      </p:sp>
      <p:sp>
        <p:nvSpPr>
          <p:cNvPr id="3" name="Content Placeholder 2"/>
          <p:cNvSpPr>
            <a:spLocks noGrp="1"/>
          </p:cNvSpPr>
          <p:nvPr>
            <p:ph idx="1"/>
          </p:nvPr>
        </p:nvSpPr>
        <p:spPr/>
        <p:txBody>
          <a:bodyPr>
            <a:normAutofit fontScale="92500" lnSpcReduction="20000"/>
          </a:bodyPr>
          <a:lstStyle/>
          <a:p>
            <a:r>
              <a:rPr lang="en-PH" dirty="0" smtClean="0"/>
              <a:t>Next</a:t>
            </a:r>
            <a:r>
              <a:rPr lang="en-PH" dirty="0"/>
              <a:t>, we will create a single method that will do everything to actually set up a navigation drawer. The method is called </a:t>
            </a:r>
            <a:r>
              <a:rPr lang="en-PH" dirty="0" err="1"/>
              <a:t>setupDrawer</a:t>
            </a:r>
            <a:r>
              <a:rPr lang="en-PH" dirty="0"/>
              <a:t>, and we will write code to call it from </a:t>
            </a:r>
            <a:r>
              <a:rPr lang="en-PH" dirty="0" err="1"/>
              <a:t>onCreate</a:t>
            </a:r>
            <a:r>
              <a:rPr lang="en-PH" dirty="0"/>
              <a:t> soon. </a:t>
            </a:r>
          </a:p>
          <a:p>
            <a:r>
              <a:rPr lang="en-PH" dirty="0"/>
              <a:t>Here is how it works. We initialize </a:t>
            </a:r>
            <a:r>
              <a:rPr lang="en-PH" dirty="0" err="1"/>
              <a:t>mDrawerToggle</a:t>
            </a:r>
            <a:r>
              <a:rPr lang="en-PH" dirty="0"/>
              <a:t> at the same time as we create a new </a:t>
            </a:r>
            <a:r>
              <a:rPr lang="en-PH" dirty="0" err="1"/>
              <a:t>ActionBarDrawerToggle</a:t>
            </a:r>
            <a:r>
              <a:rPr lang="en-PH" dirty="0"/>
              <a:t> reference. </a:t>
            </a:r>
          </a:p>
          <a:p>
            <a:r>
              <a:rPr lang="en-PH" dirty="0"/>
              <a:t>Within it, we handle the following two key events: </a:t>
            </a:r>
          </a:p>
          <a:p>
            <a:r>
              <a:rPr lang="en-PH" dirty="0"/>
              <a:t>The event when the drawer is opened </a:t>
            </a:r>
          </a:p>
          <a:p>
            <a:r>
              <a:rPr lang="en-PH" dirty="0"/>
              <a:t>The event when the drawer is closed </a:t>
            </a:r>
          </a:p>
          <a:p>
            <a:endParaRPr lang="en-PH" dirty="0"/>
          </a:p>
        </p:txBody>
      </p:sp>
    </p:spTree>
    <p:extLst>
      <p:ext uri="{BB962C8B-B14F-4D97-AF65-F5344CB8AC3E}">
        <p14:creationId xmlns:p14="http://schemas.microsoft.com/office/powerpoint/2010/main" val="3234186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The </a:t>
            </a:r>
            <a:r>
              <a:rPr lang="en-PH" dirty="0" err="1"/>
              <a:t>onDrawerOpened</a:t>
            </a:r>
            <a:r>
              <a:rPr lang="en-PH" dirty="0"/>
              <a:t> method first calls the parent method and then sets the title of the action bar. When the drawer is open, we want to encourage the user to make a selection. We do so by setting the title as Make selection. Finally, in this method, the call to </a:t>
            </a:r>
            <a:r>
              <a:rPr lang="en-PH" dirty="0" err="1"/>
              <a:t>invalidateOptionsMenu</a:t>
            </a:r>
            <a:r>
              <a:rPr lang="en-PH" dirty="0"/>
              <a:t> causes the action bar to be redrawn. </a:t>
            </a:r>
          </a:p>
        </p:txBody>
      </p:sp>
    </p:spTree>
    <p:extLst>
      <p:ext uri="{BB962C8B-B14F-4D97-AF65-F5344CB8AC3E}">
        <p14:creationId xmlns:p14="http://schemas.microsoft.com/office/powerpoint/2010/main" val="80906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55000" lnSpcReduction="20000"/>
          </a:bodyPr>
          <a:lstStyle/>
          <a:p>
            <a:r>
              <a:rPr lang="en-PH" dirty="0"/>
              <a:t>Create a new project called Where Its Snap and accept all the default settings as usual. </a:t>
            </a:r>
          </a:p>
          <a:p>
            <a:r>
              <a:rPr lang="en-PH" dirty="0"/>
              <a:t>To handle Marshmallow runtime permissions, as discussed in </a:t>
            </a:r>
            <a:r>
              <a:rPr lang="en-PH" i="1" dirty="0"/>
              <a:t>Chapter 11</a:t>
            </a:r>
            <a:r>
              <a:rPr lang="en-PH" dirty="0"/>
              <a:t>, </a:t>
            </a:r>
            <a:r>
              <a:rPr lang="en-PH" i="1" dirty="0"/>
              <a:t>Widget Mania </a:t>
            </a:r>
            <a:r>
              <a:rPr lang="en-PH" dirty="0"/>
              <a:t>in the </a:t>
            </a:r>
            <a:r>
              <a:rPr lang="en-PH" i="1" dirty="0"/>
              <a:t>Android permissions and marshmallows</a:t>
            </a:r>
            <a:r>
              <a:rPr lang="en-PH" dirty="0"/>
              <a:t>, we need to set the target API to 22. </a:t>
            </a:r>
            <a:endParaRPr lang="en-PH" dirty="0" smtClean="0"/>
          </a:p>
          <a:p>
            <a:r>
              <a:rPr lang="en-PH" dirty="0"/>
              <a:t>To do this, select </a:t>
            </a:r>
            <a:r>
              <a:rPr lang="en-PH" b="1" dirty="0"/>
              <a:t>Android </a:t>
            </a:r>
            <a:r>
              <a:rPr lang="en-PH" dirty="0"/>
              <a:t>from the drop-down list at the top of the project explorer. Now, double-click on the </a:t>
            </a:r>
            <a:r>
              <a:rPr lang="en-PH" b="1" dirty="0" err="1"/>
              <a:t>build.gradle</a:t>
            </a:r>
            <a:r>
              <a:rPr lang="en-PH" b="1" dirty="0"/>
              <a:t> (module: app) </a:t>
            </a:r>
            <a:r>
              <a:rPr lang="en-PH" dirty="0"/>
              <a:t>option that is near the bottom of the project explorer window. </a:t>
            </a:r>
          </a:p>
          <a:p>
            <a:r>
              <a:rPr lang="en-PH" dirty="0"/>
              <a:t>Change the highlighted line of code to make sure that </a:t>
            </a:r>
            <a:r>
              <a:rPr lang="en-PH" dirty="0" err="1"/>
              <a:t>targetSdkVersion</a:t>
            </a:r>
            <a:r>
              <a:rPr lang="en-PH" dirty="0"/>
              <a:t> is set to 22, as shown in the following code snippet: </a:t>
            </a:r>
          </a:p>
          <a:p>
            <a:r>
              <a:rPr lang="en-PH" dirty="0" err="1"/>
              <a:t>defaultConfig</a:t>
            </a:r>
            <a:r>
              <a:rPr lang="en-PH" dirty="0"/>
              <a:t> { </a:t>
            </a:r>
          </a:p>
          <a:p>
            <a:r>
              <a:rPr lang="en-PH" dirty="0" err="1"/>
              <a:t>applicationId</a:t>
            </a:r>
            <a:r>
              <a:rPr lang="en-PH" dirty="0"/>
              <a:t> "</a:t>
            </a:r>
            <a:r>
              <a:rPr lang="en-PH" dirty="0" err="1"/>
              <a:t>com.gamecodeschool.whereitssnap</a:t>
            </a:r>
            <a:r>
              <a:rPr lang="en-PH" dirty="0"/>
              <a:t>" </a:t>
            </a:r>
          </a:p>
          <a:p>
            <a:r>
              <a:rPr lang="en-PH" dirty="0" err="1"/>
              <a:t>minSdkVersion</a:t>
            </a:r>
            <a:r>
              <a:rPr lang="en-PH" dirty="0"/>
              <a:t> 15 </a:t>
            </a:r>
          </a:p>
          <a:p>
            <a:r>
              <a:rPr lang="en-PH" b="1" dirty="0" err="1"/>
              <a:t>targetSdkVersion</a:t>
            </a:r>
            <a:r>
              <a:rPr lang="en-PH" b="1" dirty="0"/>
              <a:t> 22 </a:t>
            </a:r>
            <a:endParaRPr lang="en-PH" dirty="0"/>
          </a:p>
          <a:p>
            <a:r>
              <a:rPr lang="en-PH" dirty="0" err="1"/>
              <a:t>versionCode</a:t>
            </a:r>
            <a:r>
              <a:rPr lang="en-PH" dirty="0"/>
              <a:t> 1 </a:t>
            </a:r>
          </a:p>
          <a:p>
            <a:r>
              <a:rPr lang="en-PH" dirty="0" err="1"/>
              <a:t>versionName</a:t>
            </a:r>
            <a:r>
              <a:rPr lang="en-PH" dirty="0"/>
              <a:t> "1.0" </a:t>
            </a:r>
          </a:p>
        </p:txBody>
      </p:sp>
    </p:spTree>
    <p:extLst>
      <p:ext uri="{BB962C8B-B14F-4D97-AF65-F5344CB8AC3E}">
        <p14:creationId xmlns:p14="http://schemas.microsoft.com/office/powerpoint/2010/main" val="2903172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In the </a:t>
            </a:r>
            <a:r>
              <a:rPr lang="en-PH" dirty="0" err="1"/>
              <a:t>onDrawerClosed</a:t>
            </a:r>
            <a:r>
              <a:rPr lang="en-PH" dirty="0"/>
              <a:t> method, we again start by calling the parent method. Again, we set the title of the action bar, but this time, we use the </a:t>
            </a:r>
            <a:r>
              <a:rPr lang="en-PH" dirty="0" err="1"/>
              <a:t>mActivityTitle</a:t>
            </a:r>
            <a:r>
              <a:rPr lang="en-PH" dirty="0"/>
              <a:t> String, and we will see exactly how this is configured in the </a:t>
            </a:r>
            <a:r>
              <a:rPr lang="en-PH" dirty="0" err="1"/>
              <a:t>onCreate</a:t>
            </a:r>
            <a:r>
              <a:rPr lang="en-PH" dirty="0"/>
              <a:t> method later in this chapter. </a:t>
            </a:r>
          </a:p>
        </p:txBody>
      </p:sp>
    </p:spTree>
    <p:extLst>
      <p:ext uri="{BB962C8B-B14F-4D97-AF65-F5344CB8AC3E}">
        <p14:creationId xmlns:p14="http://schemas.microsoft.com/office/powerpoint/2010/main" val="1670645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The last two lines in this class are called when the instance is created and sets up </a:t>
            </a:r>
            <a:r>
              <a:rPr lang="en-PH" dirty="0" err="1"/>
              <a:t>mDrawerToggle</a:t>
            </a:r>
            <a:r>
              <a:rPr lang="en-PH" dirty="0"/>
              <a:t> and then passes it in </a:t>
            </a:r>
            <a:r>
              <a:rPr lang="en-PH" dirty="0" err="1"/>
              <a:t>setDrawerListener</a:t>
            </a:r>
            <a:r>
              <a:rPr lang="en-PH" dirty="0"/>
              <a:t>, which has the combined effect of animating the menu button on the left-hand side of the action bar as the drawer is toggled between open and closed. </a:t>
            </a:r>
          </a:p>
        </p:txBody>
      </p:sp>
    </p:spTree>
    <p:extLst>
      <p:ext uri="{BB962C8B-B14F-4D97-AF65-F5344CB8AC3E}">
        <p14:creationId xmlns:p14="http://schemas.microsoft.com/office/powerpoint/2010/main" val="998944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Add the </a:t>
            </a:r>
            <a:r>
              <a:rPr lang="en-PH" dirty="0" err="1"/>
              <a:t>setupDrawer</a:t>
            </a:r>
            <a:r>
              <a:rPr lang="en-PH" dirty="0"/>
              <a:t> method that we just discussed right after the </a:t>
            </a:r>
            <a:r>
              <a:rPr lang="en-PH" dirty="0" err="1"/>
              <a:t>switchFragment</a:t>
            </a:r>
            <a:r>
              <a:rPr lang="en-PH" dirty="0"/>
              <a:t> method in MainActivity.java: </a:t>
            </a:r>
          </a:p>
          <a:p>
            <a:r>
              <a:rPr lang="en-PH" dirty="0"/>
              <a:t>private void </a:t>
            </a:r>
            <a:r>
              <a:rPr lang="en-PH" dirty="0" err="1"/>
              <a:t>setupDrawer</a:t>
            </a:r>
            <a:r>
              <a:rPr lang="en-PH" dirty="0"/>
              <a:t>() { </a:t>
            </a:r>
          </a:p>
          <a:p>
            <a:r>
              <a:rPr lang="en-PH" dirty="0" err="1"/>
              <a:t>mDrawerToggle</a:t>
            </a:r>
            <a:r>
              <a:rPr lang="en-PH" dirty="0"/>
              <a:t> = new </a:t>
            </a:r>
            <a:r>
              <a:rPr lang="en-PH" dirty="0" err="1"/>
              <a:t>ActionBarDrawerToggle</a:t>
            </a:r>
            <a:r>
              <a:rPr lang="en-PH" dirty="0"/>
              <a:t> (this, </a:t>
            </a:r>
            <a:r>
              <a:rPr lang="en-PH" dirty="0" err="1"/>
              <a:t>mDrawerLayout</a:t>
            </a:r>
            <a:r>
              <a:rPr lang="en-PH" dirty="0"/>
              <a:t>, </a:t>
            </a:r>
            <a:r>
              <a:rPr lang="en-PH" dirty="0" err="1"/>
              <a:t>R.string.drawer_open</a:t>
            </a:r>
            <a:r>
              <a:rPr lang="en-PH" dirty="0"/>
              <a:t>, </a:t>
            </a:r>
            <a:r>
              <a:rPr lang="en-PH" dirty="0" err="1"/>
              <a:t>R.string.drawer_close</a:t>
            </a:r>
            <a:r>
              <a:rPr lang="en-PH" dirty="0"/>
              <a:t>) { </a:t>
            </a:r>
          </a:p>
          <a:p>
            <a:r>
              <a:rPr lang="en-PH" dirty="0"/>
              <a:t>// Called when drawer is opened </a:t>
            </a:r>
          </a:p>
          <a:p>
            <a:r>
              <a:rPr lang="en-PH" dirty="0"/>
              <a:t>public void </a:t>
            </a:r>
            <a:r>
              <a:rPr lang="en-PH" dirty="0" err="1"/>
              <a:t>onDrawerOpened</a:t>
            </a:r>
            <a:r>
              <a:rPr lang="en-PH" dirty="0"/>
              <a:t>(View </a:t>
            </a:r>
            <a:r>
              <a:rPr lang="en-PH" dirty="0" err="1"/>
              <a:t>drawerView</a:t>
            </a:r>
            <a:r>
              <a:rPr lang="en-PH" dirty="0"/>
              <a:t>) { </a:t>
            </a:r>
          </a:p>
          <a:p>
            <a:r>
              <a:rPr lang="en-PH" dirty="0" err="1"/>
              <a:t>super.onDrawerOpened</a:t>
            </a:r>
            <a:r>
              <a:rPr lang="en-PH" dirty="0"/>
              <a:t>(</a:t>
            </a:r>
            <a:r>
              <a:rPr lang="en-PH" dirty="0" err="1"/>
              <a:t>drawerView</a:t>
            </a:r>
            <a:r>
              <a:rPr lang="en-PH" dirty="0"/>
              <a:t>); </a:t>
            </a:r>
          </a:p>
          <a:p>
            <a:r>
              <a:rPr lang="en-PH" dirty="0" err="1"/>
              <a:t>getSupportActionBar</a:t>
            </a:r>
            <a:r>
              <a:rPr lang="en-PH" dirty="0"/>
              <a:t>().</a:t>
            </a:r>
            <a:r>
              <a:rPr lang="en-PH" dirty="0" err="1"/>
              <a:t>setTitle</a:t>
            </a:r>
            <a:r>
              <a:rPr lang="en-PH" dirty="0"/>
              <a:t>("Make selection"); </a:t>
            </a:r>
          </a:p>
          <a:p>
            <a:r>
              <a:rPr lang="en-PH" dirty="0"/>
              <a:t>// triggers call to </a:t>
            </a:r>
            <a:r>
              <a:rPr lang="en-PH" dirty="0" err="1"/>
              <a:t>onPrepareOptionsMenu</a:t>
            </a:r>
            <a:r>
              <a:rPr lang="en-PH" dirty="0"/>
              <a:t> </a:t>
            </a:r>
          </a:p>
          <a:p>
            <a:r>
              <a:rPr lang="en-PH" dirty="0" err="1"/>
              <a:t>invalidateOptionsMenu</a:t>
            </a:r>
            <a:r>
              <a:rPr lang="en-PH" dirty="0"/>
              <a:t>(); </a:t>
            </a:r>
          </a:p>
          <a:p>
            <a:r>
              <a:rPr lang="en-PH" dirty="0"/>
              <a:t>} </a:t>
            </a:r>
          </a:p>
        </p:txBody>
      </p:sp>
    </p:spTree>
    <p:extLst>
      <p:ext uri="{BB962C8B-B14F-4D97-AF65-F5344CB8AC3E}">
        <p14:creationId xmlns:p14="http://schemas.microsoft.com/office/powerpoint/2010/main" val="3805895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public void </a:t>
            </a:r>
            <a:r>
              <a:rPr lang="en-PH" dirty="0" err="1"/>
              <a:t>onDrawerClosed</a:t>
            </a:r>
            <a:r>
              <a:rPr lang="en-PH" dirty="0"/>
              <a:t>(View view) { </a:t>
            </a:r>
          </a:p>
          <a:p>
            <a:r>
              <a:rPr lang="en-PH" dirty="0" err="1"/>
              <a:t>super.onDrawerClosed</a:t>
            </a:r>
            <a:r>
              <a:rPr lang="en-PH" dirty="0"/>
              <a:t>(view); </a:t>
            </a:r>
          </a:p>
          <a:p>
            <a:r>
              <a:rPr lang="en-PH" dirty="0" err="1"/>
              <a:t>getSupportActionBar</a:t>
            </a:r>
            <a:r>
              <a:rPr lang="en-PH" dirty="0"/>
              <a:t>().</a:t>
            </a:r>
            <a:r>
              <a:rPr lang="en-PH" dirty="0" err="1"/>
              <a:t>setTitle</a:t>
            </a:r>
            <a:r>
              <a:rPr lang="en-PH" dirty="0"/>
              <a:t>(</a:t>
            </a:r>
            <a:r>
              <a:rPr lang="en-PH" dirty="0" err="1"/>
              <a:t>mActivityTitle</a:t>
            </a:r>
            <a:r>
              <a:rPr lang="en-PH" dirty="0"/>
              <a:t>); </a:t>
            </a:r>
          </a:p>
          <a:p>
            <a:r>
              <a:rPr lang="en-PH" dirty="0"/>
              <a:t>// triggers call to </a:t>
            </a:r>
            <a:r>
              <a:rPr lang="en-PH" dirty="0" err="1"/>
              <a:t>onPrepareOptionsMenu</a:t>
            </a:r>
            <a:r>
              <a:rPr lang="en-PH" dirty="0"/>
              <a:t> </a:t>
            </a:r>
          </a:p>
          <a:p>
            <a:r>
              <a:rPr lang="en-PH" dirty="0" err="1"/>
              <a:t>invalidateOptionsMenu</a:t>
            </a:r>
            <a:r>
              <a:rPr lang="en-PH" dirty="0"/>
              <a:t>(); </a:t>
            </a:r>
          </a:p>
          <a:p>
            <a:r>
              <a:rPr lang="en-PH" dirty="0" smtClean="0"/>
              <a:t>}</a:t>
            </a:r>
            <a:r>
              <a:rPr lang="en-PH" dirty="0"/>
              <a:t> }; </a:t>
            </a:r>
          </a:p>
          <a:p>
            <a:r>
              <a:rPr lang="en-PH" dirty="0" err="1"/>
              <a:t>mDrawerToggle.setDrawerIndicatorEnabled</a:t>
            </a:r>
            <a:r>
              <a:rPr lang="en-PH" dirty="0"/>
              <a:t>(true); </a:t>
            </a:r>
          </a:p>
          <a:p>
            <a:r>
              <a:rPr lang="en-PH" b="1" dirty="0" err="1"/>
              <a:t>mDrawerLayout</a:t>
            </a:r>
            <a:r>
              <a:rPr lang="en-PH" dirty="0" err="1" smtClean="0"/>
              <a:t>.addDrawerListener</a:t>
            </a:r>
            <a:r>
              <a:rPr lang="en-PH" dirty="0" smtClean="0"/>
              <a:t>(</a:t>
            </a:r>
            <a:r>
              <a:rPr lang="en-PH" b="1" dirty="0" err="1"/>
              <a:t>mDrawerToggle</a:t>
            </a:r>
            <a:r>
              <a:rPr lang="en-PH" dirty="0" smtClean="0"/>
              <a:t>);</a:t>
            </a:r>
            <a:endParaRPr lang="en-PH" dirty="0"/>
          </a:p>
        </p:txBody>
      </p:sp>
    </p:spTree>
    <p:extLst>
      <p:ext uri="{BB962C8B-B14F-4D97-AF65-F5344CB8AC3E}">
        <p14:creationId xmlns:p14="http://schemas.microsoft.com/office/powerpoint/2010/main" val="383930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Next, we override the </a:t>
            </a:r>
            <a:r>
              <a:rPr lang="en-PH" dirty="0" err="1"/>
              <a:t>onPostCreate</a:t>
            </a:r>
            <a:r>
              <a:rPr lang="en-PH" dirty="0"/>
              <a:t> and </a:t>
            </a:r>
            <a:r>
              <a:rPr lang="en-PH" dirty="0" err="1"/>
              <a:t>onConfigurationChanged</a:t>
            </a:r>
            <a:r>
              <a:rPr lang="en-PH" dirty="0"/>
              <a:t> methods and call </a:t>
            </a:r>
            <a:r>
              <a:rPr lang="en-PH" dirty="0" err="1"/>
              <a:t>syncState</a:t>
            </a:r>
            <a:r>
              <a:rPr lang="en-PH" dirty="0"/>
              <a:t> and </a:t>
            </a:r>
            <a:r>
              <a:rPr lang="en-PH" dirty="0" err="1"/>
              <a:t>onConfigurationChanged</a:t>
            </a:r>
            <a:r>
              <a:rPr lang="en-PH" dirty="0"/>
              <a:t> on </a:t>
            </a:r>
            <a:r>
              <a:rPr lang="en-PH" dirty="0" err="1"/>
              <a:t>mDrawerToggle</a:t>
            </a:r>
            <a:r>
              <a:rPr lang="en-PH" dirty="0"/>
              <a:t>. </a:t>
            </a:r>
          </a:p>
          <a:p>
            <a:r>
              <a:rPr lang="en-PH" dirty="0"/>
              <a:t>We have not seen </a:t>
            </a:r>
            <a:r>
              <a:rPr lang="en-PH" dirty="0" err="1"/>
              <a:t>onPostCreate</a:t>
            </a:r>
            <a:r>
              <a:rPr lang="en-PH" dirty="0"/>
              <a:t> or </a:t>
            </a:r>
            <a:r>
              <a:rPr lang="en-PH" dirty="0" err="1"/>
              <a:t>onConfigurationChanged</a:t>
            </a:r>
            <a:r>
              <a:rPr lang="en-PH" dirty="0"/>
              <a:t> before, and there are not that many situations where we need to use them. </a:t>
            </a:r>
          </a:p>
          <a:p>
            <a:r>
              <a:rPr lang="en-PH" dirty="0"/>
              <a:t>As the names suggests, they are called after </a:t>
            </a:r>
            <a:r>
              <a:rPr lang="en-PH" dirty="0" err="1"/>
              <a:t>onCreate</a:t>
            </a:r>
            <a:r>
              <a:rPr lang="en-PH" dirty="0"/>
              <a:t> and after a configuration change of the Activity, respectively. </a:t>
            </a:r>
          </a:p>
        </p:txBody>
      </p:sp>
    </p:spTree>
    <p:extLst>
      <p:ext uri="{BB962C8B-B14F-4D97-AF65-F5344CB8AC3E}">
        <p14:creationId xmlns:p14="http://schemas.microsoft.com/office/powerpoint/2010/main" val="1230637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We use them here so that if the application goes into the background or if the device gets rotated, the app will use </a:t>
            </a:r>
            <a:r>
              <a:rPr lang="en-PH" dirty="0" err="1"/>
              <a:t>onPostCreate</a:t>
            </a:r>
            <a:r>
              <a:rPr lang="en-PH" dirty="0"/>
              <a:t> and </a:t>
            </a:r>
            <a:r>
              <a:rPr lang="en-PH" dirty="0" err="1"/>
              <a:t>onConfigurationChanged</a:t>
            </a:r>
            <a:r>
              <a:rPr lang="en-PH" dirty="0"/>
              <a:t> to make sure that it remembers the state of the drawer and the toggle, and keeps them both in sync. </a:t>
            </a:r>
          </a:p>
        </p:txBody>
      </p:sp>
    </p:spTree>
    <p:extLst>
      <p:ext uri="{BB962C8B-B14F-4D97-AF65-F5344CB8AC3E}">
        <p14:creationId xmlns:p14="http://schemas.microsoft.com/office/powerpoint/2010/main" val="1933345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Add these two overridden methods to the </a:t>
            </a:r>
            <a:r>
              <a:rPr lang="en-PH" dirty="0" err="1"/>
              <a:t>MainActivity</a:t>
            </a:r>
            <a:r>
              <a:rPr lang="en-PH" dirty="0"/>
              <a:t> class: </a:t>
            </a:r>
          </a:p>
          <a:p>
            <a:r>
              <a:rPr lang="en-PH" dirty="0"/>
              <a:t>@Override </a:t>
            </a:r>
          </a:p>
          <a:p>
            <a:r>
              <a:rPr lang="en-PH" dirty="0"/>
              <a:t>protected void </a:t>
            </a:r>
            <a:r>
              <a:rPr lang="en-PH" dirty="0" err="1"/>
              <a:t>onPostCreate</a:t>
            </a:r>
            <a:r>
              <a:rPr lang="en-PH" dirty="0"/>
              <a:t>(Bundle </a:t>
            </a:r>
            <a:r>
              <a:rPr lang="en-PH" dirty="0" err="1"/>
              <a:t>savedInstanceState</a:t>
            </a:r>
            <a:r>
              <a:rPr lang="en-PH" dirty="0"/>
              <a:t>) { </a:t>
            </a:r>
          </a:p>
          <a:p>
            <a:r>
              <a:rPr lang="en-PH" dirty="0" err="1"/>
              <a:t>super.onPostCreate</a:t>
            </a:r>
            <a:r>
              <a:rPr lang="en-PH" dirty="0"/>
              <a:t>(</a:t>
            </a:r>
            <a:r>
              <a:rPr lang="en-PH" dirty="0" err="1"/>
              <a:t>savedInstanceState</a:t>
            </a:r>
            <a:r>
              <a:rPr lang="en-PH" dirty="0"/>
              <a:t>); </a:t>
            </a:r>
          </a:p>
          <a:p>
            <a:r>
              <a:rPr lang="en-PH" dirty="0" err="1"/>
              <a:t>mDrawerToggle.syncState</a:t>
            </a:r>
            <a:r>
              <a:rPr lang="en-PH" dirty="0"/>
              <a:t>(); </a:t>
            </a:r>
          </a:p>
          <a:p>
            <a:r>
              <a:rPr lang="en-PH" dirty="0"/>
              <a:t>}</a:t>
            </a:r>
          </a:p>
          <a:p>
            <a:r>
              <a:rPr lang="en-PH" dirty="0"/>
              <a:t>@Override </a:t>
            </a:r>
          </a:p>
          <a:p>
            <a:r>
              <a:rPr lang="en-PH" dirty="0"/>
              <a:t>public void </a:t>
            </a:r>
            <a:r>
              <a:rPr lang="en-PH" dirty="0" err="1"/>
              <a:t>onConfigurationChanged</a:t>
            </a:r>
            <a:r>
              <a:rPr lang="en-PH" dirty="0"/>
              <a:t>(Configuration </a:t>
            </a:r>
            <a:r>
              <a:rPr lang="en-PH" dirty="0" err="1"/>
              <a:t>newConfig</a:t>
            </a:r>
            <a:r>
              <a:rPr lang="en-PH" dirty="0"/>
              <a:t>) { </a:t>
            </a:r>
          </a:p>
          <a:p>
            <a:r>
              <a:rPr lang="en-PH" dirty="0" err="1"/>
              <a:t>super.onConfigurationChanged</a:t>
            </a:r>
            <a:r>
              <a:rPr lang="en-PH" dirty="0"/>
              <a:t>(</a:t>
            </a:r>
            <a:r>
              <a:rPr lang="en-PH" dirty="0" err="1"/>
              <a:t>newConfig</a:t>
            </a:r>
            <a:r>
              <a:rPr lang="en-PH" dirty="0"/>
              <a:t>); </a:t>
            </a:r>
          </a:p>
          <a:p>
            <a:r>
              <a:rPr lang="en-PH" dirty="0" err="1"/>
              <a:t>mDrawerToggle.onConfigurationChanged</a:t>
            </a:r>
            <a:r>
              <a:rPr lang="en-PH" dirty="0"/>
              <a:t>(</a:t>
            </a:r>
            <a:r>
              <a:rPr lang="en-PH" dirty="0" err="1"/>
              <a:t>newConfig</a:t>
            </a:r>
            <a:r>
              <a:rPr lang="en-PH" dirty="0"/>
              <a:t>); </a:t>
            </a:r>
          </a:p>
          <a:p>
            <a:r>
              <a:rPr lang="en-PH" dirty="0"/>
              <a:t>} </a:t>
            </a:r>
          </a:p>
        </p:txBody>
      </p:sp>
    </p:spTree>
    <p:extLst>
      <p:ext uri="{BB962C8B-B14F-4D97-AF65-F5344CB8AC3E}">
        <p14:creationId xmlns:p14="http://schemas.microsoft.com/office/powerpoint/2010/main" val="1701895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Handling the back button </a:t>
            </a:r>
            <a:endParaRPr lang="en-PH" dirty="0"/>
          </a:p>
        </p:txBody>
      </p:sp>
      <p:sp>
        <p:nvSpPr>
          <p:cNvPr id="3" name="Content Placeholder 2"/>
          <p:cNvSpPr>
            <a:spLocks noGrp="1"/>
          </p:cNvSpPr>
          <p:nvPr>
            <p:ph idx="1"/>
          </p:nvPr>
        </p:nvSpPr>
        <p:spPr/>
        <p:txBody>
          <a:bodyPr/>
          <a:lstStyle/>
          <a:p>
            <a:r>
              <a:rPr lang="en-PH" dirty="0"/>
              <a:t>The </a:t>
            </a:r>
            <a:r>
              <a:rPr lang="en-PH" dirty="0" err="1"/>
              <a:t>onBackPressed</a:t>
            </a:r>
            <a:r>
              <a:rPr lang="en-PH" dirty="0"/>
              <a:t> method is an overridden method that is called when the back button is pressed. It is useful to apply this method to add a functionality because we can make the app behave a little more as the user might expect.</a:t>
            </a:r>
          </a:p>
        </p:txBody>
      </p:sp>
    </p:spTree>
    <p:extLst>
      <p:ext uri="{BB962C8B-B14F-4D97-AF65-F5344CB8AC3E}">
        <p14:creationId xmlns:p14="http://schemas.microsoft.com/office/powerpoint/2010/main" val="215804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a:t>The first if statement detects whether the drawer is open, and if it is, it closes it. The else block is more nuanced and this is what it does. </a:t>
            </a:r>
          </a:p>
          <a:p>
            <a:r>
              <a:rPr lang="en-PH" dirty="0"/>
              <a:t>If you are on the home screen of an app and you tap on the back button, you probably expect it to quit. If you are on the second screen of an app and you tap on the back button, you probably expect to go back to the first screen. </a:t>
            </a:r>
          </a:p>
        </p:txBody>
      </p:sp>
    </p:spTree>
    <p:extLst>
      <p:ext uri="{BB962C8B-B14F-4D97-AF65-F5344CB8AC3E}">
        <p14:creationId xmlns:p14="http://schemas.microsoft.com/office/powerpoint/2010/main" val="3243839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The else block achieves this by creating a temporary Fragment reference, f, and using the f </a:t>
            </a:r>
            <a:r>
              <a:rPr lang="en-PH" dirty="0" err="1"/>
              <a:t>instanceof</a:t>
            </a:r>
            <a:r>
              <a:rPr lang="en-PH" dirty="0"/>
              <a:t> </a:t>
            </a:r>
            <a:r>
              <a:rPr lang="en-PH" dirty="0" err="1"/>
              <a:t>TitleFragment</a:t>
            </a:r>
            <a:r>
              <a:rPr lang="en-PH" dirty="0"/>
              <a:t> condition, which returns true if </a:t>
            </a:r>
            <a:r>
              <a:rPr lang="en-PH" dirty="0" err="1"/>
              <a:t>TitlesFragment</a:t>
            </a:r>
            <a:r>
              <a:rPr lang="en-PH" dirty="0"/>
              <a:t> is currently the type in </a:t>
            </a:r>
            <a:r>
              <a:rPr lang="en-PH" dirty="0" err="1"/>
              <a:t>fragmentHolder</a:t>
            </a:r>
            <a:r>
              <a:rPr lang="en-PH" dirty="0"/>
              <a:t>. As the title's screen is effectively our home screen, when this condition is true the app quits by calling finish, followed by </a:t>
            </a:r>
            <a:r>
              <a:rPr lang="en-PH" dirty="0" err="1"/>
              <a:t>System.exit</a:t>
            </a:r>
            <a:r>
              <a:rPr lang="en-PH" dirty="0"/>
              <a:t>(0). </a:t>
            </a:r>
          </a:p>
        </p:txBody>
      </p:sp>
    </p:spTree>
    <p:extLst>
      <p:ext uri="{BB962C8B-B14F-4D97-AF65-F5344CB8AC3E}">
        <p14:creationId xmlns:p14="http://schemas.microsoft.com/office/powerpoint/2010/main" val="143732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Preparing the resources </a:t>
            </a:r>
            <a:endParaRPr lang="en-PH" dirty="0"/>
          </a:p>
        </p:txBody>
      </p:sp>
      <p:sp>
        <p:nvSpPr>
          <p:cNvPr id="3" name="Content Placeholder 2"/>
          <p:cNvSpPr>
            <a:spLocks noGrp="1"/>
          </p:cNvSpPr>
          <p:nvPr>
            <p:ph idx="1"/>
          </p:nvPr>
        </p:nvSpPr>
        <p:spPr/>
        <p:txBody>
          <a:bodyPr>
            <a:normAutofit/>
          </a:bodyPr>
          <a:lstStyle/>
          <a:p>
            <a:r>
              <a:rPr lang="en-PH" dirty="0" smtClean="0"/>
              <a:t>In </a:t>
            </a:r>
            <a:r>
              <a:rPr lang="en-PH" dirty="0"/>
              <a:t>this section, we will prepare the String resources. For this, open up the strings. xml file from the res folder. We will not need to come back to this file for the entire project. Some of the resources might look a little odd and indeed may not be used right away, but if you look back at the features of the project, it will be quite easy to guess where these String resources will eventually be used </a:t>
            </a:r>
          </a:p>
        </p:txBody>
      </p:sp>
    </p:spTree>
    <p:extLst>
      <p:ext uri="{BB962C8B-B14F-4D97-AF65-F5344CB8AC3E}">
        <p14:creationId xmlns:p14="http://schemas.microsoft.com/office/powerpoint/2010/main" val="2673618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If, on the other hand, any other Fragment is present, then we can assume that the user wants to go back a screen, so we call our </a:t>
            </a:r>
            <a:r>
              <a:rPr lang="en-PH" dirty="0" err="1"/>
              <a:t>switchFragment</a:t>
            </a:r>
            <a:r>
              <a:rPr lang="en-PH" dirty="0"/>
              <a:t> method with 0 as the argument to load </a:t>
            </a:r>
            <a:r>
              <a:rPr lang="en-PH" dirty="0" err="1"/>
              <a:t>TitlesFragment</a:t>
            </a:r>
            <a:r>
              <a:rPr lang="en-PH" dirty="0"/>
              <a:t>. </a:t>
            </a:r>
          </a:p>
        </p:txBody>
      </p:sp>
    </p:spTree>
    <p:extLst>
      <p:ext uri="{BB962C8B-B14F-4D97-AF65-F5344CB8AC3E}">
        <p14:creationId xmlns:p14="http://schemas.microsoft.com/office/powerpoint/2010/main" val="4092523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55000" lnSpcReduction="20000"/>
          </a:bodyPr>
          <a:lstStyle/>
          <a:p>
            <a:r>
              <a:rPr lang="en-PH" dirty="0"/>
              <a:t>Now, add the highlighted code to the </a:t>
            </a:r>
            <a:r>
              <a:rPr lang="en-PH" dirty="0" err="1"/>
              <a:t>onOptionsItemSelected</a:t>
            </a:r>
            <a:r>
              <a:rPr lang="en-PH" dirty="0"/>
              <a:t> method, which will ensure that our drawer toggle is handled correctly each time it is pressed: </a:t>
            </a:r>
          </a:p>
          <a:p>
            <a:r>
              <a:rPr lang="en-PH" dirty="0"/>
              <a:t>@Override </a:t>
            </a:r>
          </a:p>
          <a:p>
            <a:r>
              <a:rPr lang="en-PH" dirty="0"/>
              <a:t>public </a:t>
            </a:r>
            <a:r>
              <a:rPr lang="en-PH" dirty="0" err="1"/>
              <a:t>boolean</a:t>
            </a:r>
            <a:r>
              <a:rPr lang="en-PH" dirty="0"/>
              <a:t> </a:t>
            </a:r>
            <a:r>
              <a:rPr lang="en-PH" dirty="0" err="1"/>
              <a:t>onOptionsItemSelected</a:t>
            </a:r>
            <a:r>
              <a:rPr lang="en-PH" dirty="0"/>
              <a:t>(</a:t>
            </a:r>
            <a:r>
              <a:rPr lang="en-PH" dirty="0" err="1"/>
              <a:t>MenuItem</a:t>
            </a:r>
            <a:r>
              <a:rPr lang="en-PH" dirty="0"/>
              <a:t> item) { </a:t>
            </a:r>
          </a:p>
          <a:p>
            <a:r>
              <a:rPr lang="en-PH" dirty="0" err="1"/>
              <a:t>int</a:t>
            </a:r>
            <a:r>
              <a:rPr lang="en-PH" dirty="0"/>
              <a:t> id = </a:t>
            </a:r>
            <a:r>
              <a:rPr lang="en-PH" dirty="0" err="1"/>
              <a:t>item.getItemId</a:t>
            </a:r>
            <a:r>
              <a:rPr lang="en-PH" dirty="0"/>
              <a:t>(); </a:t>
            </a:r>
          </a:p>
          <a:p>
            <a:r>
              <a:rPr lang="en-PH" dirty="0"/>
              <a:t>//</a:t>
            </a:r>
            <a:r>
              <a:rPr lang="en-PH" dirty="0" err="1"/>
              <a:t>noinspection</a:t>
            </a:r>
            <a:r>
              <a:rPr lang="en-PH" dirty="0"/>
              <a:t> </a:t>
            </a:r>
            <a:r>
              <a:rPr lang="en-PH" dirty="0" err="1"/>
              <a:t>SimplifiableIfStatement</a:t>
            </a:r>
            <a:r>
              <a:rPr lang="en-PH" dirty="0"/>
              <a:t> </a:t>
            </a:r>
          </a:p>
          <a:p>
            <a:r>
              <a:rPr lang="en-PH" dirty="0"/>
              <a:t>if (id == </a:t>
            </a:r>
            <a:r>
              <a:rPr lang="en-PH" dirty="0" err="1"/>
              <a:t>R.id.action_settings</a:t>
            </a:r>
            <a:r>
              <a:rPr lang="en-PH" dirty="0"/>
              <a:t>) { </a:t>
            </a:r>
          </a:p>
          <a:p>
            <a:r>
              <a:rPr lang="en-PH" dirty="0"/>
              <a:t>return true; </a:t>
            </a:r>
          </a:p>
          <a:p>
            <a:r>
              <a:rPr lang="en-PH" dirty="0"/>
              <a:t>} </a:t>
            </a:r>
          </a:p>
          <a:p>
            <a:r>
              <a:rPr lang="en-PH" b="1" dirty="0"/>
              <a:t>// Activate the navigation drawer toggle </a:t>
            </a:r>
            <a:endParaRPr lang="en-PH" dirty="0"/>
          </a:p>
          <a:p>
            <a:r>
              <a:rPr lang="en-PH" b="1" dirty="0"/>
              <a:t>if (</a:t>
            </a:r>
            <a:r>
              <a:rPr lang="en-PH" b="1" dirty="0" err="1"/>
              <a:t>mDrawerToggle.onOptionsItemSelected</a:t>
            </a:r>
            <a:r>
              <a:rPr lang="en-PH" b="1" dirty="0"/>
              <a:t>(item)) { </a:t>
            </a:r>
            <a:endParaRPr lang="en-PH" dirty="0"/>
          </a:p>
          <a:p>
            <a:r>
              <a:rPr lang="en-PH" b="1" dirty="0"/>
              <a:t>return true; </a:t>
            </a:r>
            <a:endParaRPr lang="en-PH" dirty="0"/>
          </a:p>
          <a:p>
            <a:r>
              <a:rPr lang="en-PH" b="1" dirty="0"/>
              <a:t>} </a:t>
            </a:r>
            <a:endParaRPr lang="en-PH" dirty="0"/>
          </a:p>
          <a:p>
            <a:r>
              <a:rPr lang="en-PH" dirty="0"/>
              <a:t>return </a:t>
            </a:r>
            <a:r>
              <a:rPr lang="en-PH" dirty="0" err="1"/>
              <a:t>super.onOptionsItemSelected</a:t>
            </a:r>
            <a:r>
              <a:rPr lang="en-PH" dirty="0"/>
              <a:t>(item); </a:t>
            </a:r>
          </a:p>
          <a:p>
            <a:r>
              <a:rPr lang="en-PH" dirty="0"/>
              <a:t>} </a:t>
            </a:r>
          </a:p>
        </p:txBody>
      </p:sp>
    </p:spTree>
    <p:extLst>
      <p:ext uri="{BB962C8B-B14F-4D97-AF65-F5344CB8AC3E}">
        <p14:creationId xmlns:p14="http://schemas.microsoft.com/office/powerpoint/2010/main" val="1866777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a:t>Finally, in </a:t>
            </a:r>
            <a:r>
              <a:rPr lang="en-PH" dirty="0" err="1"/>
              <a:t>onCreate</a:t>
            </a:r>
            <a:r>
              <a:rPr lang="en-PH" dirty="0"/>
              <a:t>, we can put all the other pieces of our code together. </a:t>
            </a:r>
          </a:p>
          <a:p>
            <a:r>
              <a:rPr lang="en-PH" dirty="0"/>
              <a:t>First, we get a reference to </a:t>
            </a:r>
            <a:r>
              <a:rPr lang="en-PH" dirty="0" err="1"/>
              <a:t>ListView</a:t>
            </a:r>
            <a:r>
              <a:rPr lang="en-PH" dirty="0"/>
              <a:t> by calling </a:t>
            </a:r>
            <a:r>
              <a:rPr lang="en-PH" dirty="0" err="1"/>
              <a:t>findViewByID</a:t>
            </a:r>
            <a:r>
              <a:rPr lang="en-PH" dirty="0"/>
              <a:t>. Then, we get a reference to </a:t>
            </a:r>
            <a:r>
              <a:rPr lang="en-PH" dirty="0" err="1"/>
              <a:t>DrawerLayout</a:t>
            </a:r>
            <a:r>
              <a:rPr lang="en-PH" dirty="0"/>
              <a:t> in the same way. </a:t>
            </a:r>
          </a:p>
          <a:p>
            <a:r>
              <a:rPr lang="en-PH" dirty="0"/>
              <a:t>Next, we use the </a:t>
            </a:r>
            <a:r>
              <a:rPr lang="en-PH" dirty="0" err="1"/>
              <a:t>getTitle</a:t>
            </a:r>
            <a:r>
              <a:rPr lang="en-PH" dirty="0"/>
              <a:t>().</a:t>
            </a:r>
            <a:r>
              <a:rPr lang="en-PH" dirty="0" err="1"/>
              <a:t>toString</a:t>
            </a:r>
            <a:r>
              <a:rPr lang="en-PH" dirty="0"/>
              <a:t>() method and assign the result to </a:t>
            </a:r>
            <a:r>
              <a:rPr lang="en-PH" dirty="0" err="1"/>
              <a:t>mActivityTitle</a:t>
            </a:r>
            <a:r>
              <a:rPr lang="en-PH" dirty="0"/>
              <a:t>. The effect of this is that the title of our app is now held in </a:t>
            </a:r>
            <a:r>
              <a:rPr lang="en-PH" dirty="0" err="1"/>
              <a:t>mActivityTitle</a:t>
            </a:r>
            <a:r>
              <a:rPr lang="en-PH" dirty="0"/>
              <a:t>. </a:t>
            </a:r>
          </a:p>
        </p:txBody>
      </p:sp>
    </p:spTree>
    <p:extLst>
      <p:ext uri="{BB962C8B-B14F-4D97-AF65-F5344CB8AC3E}">
        <p14:creationId xmlns:p14="http://schemas.microsoft.com/office/powerpoint/2010/main" val="1379455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Add the first part of the new code that we just discussed, as highlighted, in the </a:t>
            </a:r>
            <a:r>
              <a:rPr lang="en-PH" dirty="0" err="1"/>
              <a:t>onCreate</a:t>
            </a:r>
            <a:r>
              <a:rPr lang="en-PH" dirty="0"/>
              <a:t> method: </a:t>
            </a:r>
            <a:endParaRPr lang="en-PH" dirty="0" smtClean="0"/>
          </a:p>
          <a:p>
            <a:r>
              <a:rPr lang="en-PH" dirty="0" err="1"/>
              <a:t>setContentView</a:t>
            </a:r>
            <a:r>
              <a:rPr lang="en-PH" dirty="0"/>
              <a:t>(</a:t>
            </a:r>
            <a:r>
              <a:rPr lang="en-PH" dirty="0" err="1"/>
              <a:t>R.layout.activity_main</a:t>
            </a:r>
            <a:r>
              <a:rPr lang="en-PH" dirty="0"/>
              <a:t>); </a:t>
            </a:r>
          </a:p>
          <a:p>
            <a:r>
              <a:rPr lang="en-PH" b="1" dirty="0"/>
              <a:t>// We will come back here in a minute! </a:t>
            </a:r>
            <a:endParaRPr lang="en-PH" dirty="0"/>
          </a:p>
          <a:p>
            <a:r>
              <a:rPr lang="en-PH" b="1" dirty="0" err="1"/>
              <a:t>mNavDrawerList</a:t>
            </a:r>
            <a:r>
              <a:rPr lang="en-PH" b="1" dirty="0"/>
              <a:t> = (</a:t>
            </a:r>
            <a:r>
              <a:rPr lang="en-PH" b="1" dirty="0" err="1"/>
              <a:t>ListView</a:t>
            </a:r>
            <a:r>
              <a:rPr lang="en-PH" b="1" dirty="0"/>
              <a:t>)</a:t>
            </a:r>
            <a:r>
              <a:rPr lang="en-PH" b="1" dirty="0" err="1"/>
              <a:t>findViewById</a:t>
            </a:r>
            <a:r>
              <a:rPr lang="en-PH" b="1" dirty="0"/>
              <a:t>(</a:t>
            </a:r>
            <a:r>
              <a:rPr lang="en-PH" b="1" dirty="0" err="1"/>
              <a:t>R.id.navList</a:t>
            </a:r>
            <a:r>
              <a:rPr lang="en-PH" b="1" dirty="0"/>
              <a:t>);</a:t>
            </a:r>
            <a:endParaRPr lang="en-PH" dirty="0"/>
          </a:p>
        </p:txBody>
      </p:sp>
    </p:spTree>
    <p:extLst>
      <p:ext uri="{BB962C8B-B14F-4D97-AF65-F5344CB8AC3E}">
        <p14:creationId xmlns:p14="http://schemas.microsoft.com/office/powerpoint/2010/main" val="393661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b="1" dirty="0" err="1"/>
              <a:t>mDrawerLayout</a:t>
            </a:r>
            <a:r>
              <a:rPr lang="en-PH" b="1" dirty="0"/>
              <a:t> = (</a:t>
            </a:r>
            <a:r>
              <a:rPr lang="en-PH" b="1" dirty="0" err="1"/>
              <a:t>DrawerLayout</a:t>
            </a:r>
            <a:r>
              <a:rPr lang="en-PH" b="1" dirty="0"/>
              <a:t>)</a:t>
            </a:r>
            <a:r>
              <a:rPr lang="en-PH" b="1" dirty="0" err="1"/>
              <a:t>findViewById</a:t>
            </a:r>
            <a:r>
              <a:rPr lang="en-PH" b="1" dirty="0"/>
              <a:t>(</a:t>
            </a:r>
            <a:r>
              <a:rPr lang="en-PH" b="1" dirty="0" err="1"/>
              <a:t>R.id.drawerLayout</a:t>
            </a:r>
            <a:r>
              <a:rPr lang="en-PH" b="1" dirty="0"/>
              <a:t>); </a:t>
            </a:r>
            <a:endParaRPr lang="en-PH" dirty="0"/>
          </a:p>
          <a:p>
            <a:r>
              <a:rPr lang="en-PH" b="1" dirty="0" err="1"/>
              <a:t>mActivityTitle</a:t>
            </a:r>
            <a:r>
              <a:rPr lang="en-PH" b="1" dirty="0"/>
              <a:t> = </a:t>
            </a:r>
            <a:r>
              <a:rPr lang="en-PH" b="1" dirty="0" err="1"/>
              <a:t>getTitle</a:t>
            </a:r>
            <a:r>
              <a:rPr lang="en-PH" b="1" dirty="0"/>
              <a:t>().</a:t>
            </a:r>
            <a:r>
              <a:rPr lang="en-PH" b="1" dirty="0" err="1"/>
              <a:t>toString</a:t>
            </a:r>
            <a:r>
              <a:rPr lang="en-PH" b="1" dirty="0"/>
              <a:t>(); </a:t>
            </a:r>
            <a:endParaRPr lang="en-PH" dirty="0"/>
          </a:p>
        </p:txBody>
      </p:sp>
    </p:spTree>
    <p:extLst>
      <p:ext uri="{BB962C8B-B14F-4D97-AF65-F5344CB8AC3E}">
        <p14:creationId xmlns:p14="http://schemas.microsoft.com/office/powerpoint/2010/main" val="1253979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We create a String array by calling </a:t>
            </a:r>
            <a:r>
              <a:rPr lang="en-PH" dirty="0" err="1"/>
              <a:t>getResources.getStringArray</a:t>
            </a:r>
            <a:r>
              <a:rPr lang="en-PH" dirty="0"/>
              <a:t> and passing in the name of our array in the strings.xml file. </a:t>
            </a:r>
          </a:p>
          <a:p>
            <a:r>
              <a:rPr lang="en-PH" dirty="0"/>
              <a:t>After this, we initialize </a:t>
            </a:r>
            <a:r>
              <a:rPr lang="en-PH" dirty="0" err="1"/>
              <a:t>ArrayAdapter</a:t>
            </a:r>
            <a:r>
              <a:rPr lang="en-PH" dirty="0"/>
              <a:t> (with the previous array) and set it as the adapter for </a:t>
            </a:r>
            <a:r>
              <a:rPr lang="en-PH" dirty="0" err="1"/>
              <a:t>ListView</a:t>
            </a:r>
            <a:r>
              <a:rPr lang="en-PH" dirty="0"/>
              <a:t>. </a:t>
            </a:r>
          </a:p>
        </p:txBody>
      </p:sp>
    </p:spTree>
    <p:extLst>
      <p:ext uri="{BB962C8B-B14F-4D97-AF65-F5344CB8AC3E}">
        <p14:creationId xmlns:p14="http://schemas.microsoft.com/office/powerpoint/2010/main" val="3097990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r>
              <a:rPr lang="en-PH" dirty="0"/>
              <a:t>Look at these two lines of code (don't add them yet): </a:t>
            </a:r>
          </a:p>
          <a:p>
            <a:r>
              <a:rPr lang="en-PH" dirty="0" err="1"/>
              <a:t>getSupportActionBar</a:t>
            </a:r>
            <a:r>
              <a:rPr lang="en-PH" dirty="0"/>
              <a:t>().</a:t>
            </a:r>
            <a:r>
              <a:rPr lang="en-PH" dirty="0" err="1"/>
              <a:t>setDisplayHomeAsUpEnabled</a:t>
            </a:r>
            <a:r>
              <a:rPr lang="en-PH" dirty="0"/>
              <a:t>(true); </a:t>
            </a:r>
          </a:p>
          <a:p>
            <a:r>
              <a:rPr lang="en-PH" dirty="0" err="1"/>
              <a:t>getSupportActionBar</a:t>
            </a:r>
            <a:r>
              <a:rPr lang="en-PH" dirty="0"/>
              <a:t>().</a:t>
            </a:r>
            <a:r>
              <a:rPr lang="en-PH" dirty="0" err="1"/>
              <a:t>setHomeButtonEnabled</a:t>
            </a:r>
            <a:r>
              <a:rPr lang="en-PH" dirty="0"/>
              <a:t>(true); </a:t>
            </a:r>
          </a:p>
          <a:p>
            <a:r>
              <a:rPr lang="en-PH" dirty="0"/>
              <a:t>They enable the drawer control in the action bar that we previously configured when we initialized our drawer in the </a:t>
            </a:r>
            <a:r>
              <a:rPr lang="en-PH" dirty="0" err="1"/>
              <a:t>setupDrawer</a:t>
            </a:r>
            <a:r>
              <a:rPr lang="en-PH" dirty="0"/>
              <a:t> method. </a:t>
            </a:r>
          </a:p>
          <a:p>
            <a:r>
              <a:rPr lang="en-PH" dirty="0"/>
              <a:t>Lastly, we create an anonymous class to handle clicks on </a:t>
            </a:r>
            <a:r>
              <a:rPr lang="en-PH" dirty="0" err="1"/>
              <a:t>ListView</a:t>
            </a:r>
            <a:r>
              <a:rPr lang="en-PH" dirty="0"/>
              <a:t>, and we simply call </a:t>
            </a:r>
            <a:r>
              <a:rPr lang="en-PH" dirty="0" err="1"/>
              <a:t>switchFragment</a:t>
            </a:r>
            <a:r>
              <a:rPr lang="en-PH" dirty="0"/>
              <a:t> with the appropriate position (</a:t>
            </a:r>
            <a:r>
              <a:rPr lang="en-PH" dirty="0" err="1"/>
              <a:t>whichItem</a:t>
            </a:r>
            <a:r>
              <a:rPr lang="en-PH" dirty="0"/>
              <a:t>) that was clicked. </a:t>
            </a:r>
          </a:p>
        </p:txBody>
      </p:sp>
    </p:spTree>
    <p:extLst>
      <p:ext uri="{BB962C8B-B14F-4D97-AF65-F5344CB8AC3E}">
        <p14:creationId xmlns:p14="http://schemas.microsoft.com/office/powerpoint/2010/main" val="2594929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r>
              <a:rPr lang="en-PH" dirty="0"/>
              <a:t>Add the highlighted code that we discussed just after the code that we added previously into the </a:t>
            </a:r>
            <a:r>
              <a:rPr lang="en-PH" dirty="0" err="1"/>
              <a:t>onCreate</a:t>
            </a:r>
            <a:r>
              <a:rPr lang="en-PH" dirty="0"/>
              <a:t> method: </a:t>
            </a:r>
            <a:endParaRPr lang="en-PH" dirty="0" smtClean="0"/>
          </a:p>
          <a:p>
            <a:r>
              <a:rPr lang="en-PH" b="1" dirty="0"/>
              <a:t>// Initialize an array with our titles from strings.xml </a:t>
            </a:r>
            <a:endParaRPr lang="en-PH" dirty="0"/>
          </a:p>
          <a:p>
            <a:r>
              <a:rPr lang="en-PH" b="1" dirty="0"/>
              <a:t>String[] </a:t>
            </a:r>
            <a:r>
              <a:rPr lang="en-PH" b="1" dirty="0" err="1"/>
              <a:t>navMenuTitles</a:t>
            </a:r>
            <a:r>
              <a:rPr lang="en-PH" b="1" dirty="0"/>
              <a:t> = </a:t>
            </a:r>
            <a:r>
              <a:rPr lang="en-PH" b="1" dirty="0" err="1"/>
              <a:t>getResources</a:t>
            </a:r>
            <a:r>
              <a:rPr lang="en-PH" b="1" dirty="0"/>
              <a:t>(). </a:t>
            </a:r>
            <a:r>
              <a:rPr lang="en-PH" b="1" dirty="0" err="1"/>
              <a:t>getStringArray</a:t>
            </a:r>
            <a:r>
              <a:rPr lang="en-PH" b="1" dirty="0"/>
              <a:t>(</a:t>
            </a:r>
            <a:r>
              <a:rPr lang="en-PH" b="1" dirty="0" err="1"/>
              <a:t>R.array.nav_drawer_items</a:t>
            </a:r>
            <a:r>
              <a:rPr lang="en-PH" b="1" dirty="0"/>
              <a:t>); </a:t>
            </a:r>
            <a:endParaRPr lang="en-PH" dirty="0"/>
          </a:p>
          <a:p>
            <a:r>
              <a:rPr lang="en-PH" b="1" dirty="0"/>
              <a:t>// Initialize our </a:t>
            </a:r>
            <a:r>
              <a:rPr lang="en-PH" b="1" dirty="0" err="1"/>
              <a:t>ArrayAdapter</a:t>
            </a:r>
            <a:r>
              <a:rPr lang="en-PH" b="1" dirty="0"/>
              <a:t> </a:t>
            </a:r>
            <a:endParaRPr lang="en-PH" dirty="0"/>
          </a:p>
          <a:p>
            <a:r>
              <a:rPr lang="en-PH" b="1" dirty="0" err="1"/>
              <a:t>mAdapter</a:t>
            </a:r>
            <a:r>
              <a:rPr lang="en-PH" b="1" dirty="0"/>
              <a:t> = new </a:t>
            </a:r>
            <a:r>
              <a:rPr lang="en-PH" b="1" dirty="0" err="1"/>
              <a:t>ArrayAdapter</a:t>
            </a:r>
            <a:r>
              <a:rPr lang="en-PH" b="1" dirty="0"/>
              <a:t>&lt;String&gt; (this, android.R.layout.simple_list_item_1, </a:t>
            </a:r>
            <a:r>
              <a:rPr lang="en-PH" b="1" dirty="0" err="1"/>
              <a:t>navMenuTitles</a:t>
            </a:r>
            <a:r>
              <a:rPr lang="en-PH" b="1" dirty="0"/>
              <a:t>); </a:t>
            </a:r>
            <a:endParaRPr lang="en-PH" dirty="0"/>
          </a:p>
          <a:p>
            <a:r>
              <a:rPr lang="en-PH" b="1" dirty="0"/>
              <a:t>// Set the adapter to the </a:t>
            </a:r>
            <a:r>
              <a:rPr lang="en-PH" b="1" dirty="0" err="1"/>
              <a:t>ListView</a:t>
            </a:r>
            <a:endParaRPr lang="en-PH" dirty="0"/>
          </a:p>
        </p:txBody>
      </p:sp>
    </p:spTree>
    <p:extLst>
      <p:ext uri="{BB962C8B-B14F-4D97-AF65-F5344CB8AC3E}">
        <p14:creationId xmlns:p14="http://schemas.microsoft.com/office/powerpoint/2010/main" val="2869802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b="1" dirty="0" err="1"/>
              <a:t>mNavDrawerList.setAdapter</a:t>
            </a:r>
            <a:r>
              <a:rPr lang="en-PH" b="1" dirty="0"/>
              <a:t>(</a:t>
            </a:r>
            <a:r>
              <a:rPr lang="en-PH" b="1" dirty="0" err="1"/>
              <a:t>mAdapter</a:t>
            </a:r>
            <a:r>
              <a:rPr lang="en-PH" b="1" dirty="0"/>
              <a:t>); </a:t>
            </a:r>
            <a:endParaRPr lang="en-PH" dirty="0"/>
          </a:p>
          <a:p>
            <a:r>
              <a:rPr lang="en-PH" b="1" dirty="0" err="1"/>
              <a:t>setupDrawer</a:t>
            </a:r>
            <a:r>
              <a:rPr lang="en-PH" b="1" dirty="0"/>
              <a:t>(); </a:t>
            </a:r>
            <a:endParaRPr lang="en-PH" dirty="0"/>
          </a:p>
          <a:p>
            <a:r>
              <a:rPr lang="en-PH" b="1" dirty="0" err="1"/>
              <a:t>getSupportActionBar</a:t>
            </a:r>
            <a:r>
              <a:rPr lang="en-PH" b="1" dirty="0"/>
              <a:t>().</a:t>
            </a:r>
            <a:r>
              <a:rPr lang="en-PH" b="1" dirty="0" err="1"/>
              <a:t>setDisplayHomeAsUpEnabled</a:t>
            </a:r>
            <a:r>
              <a:rPr lang="en-PH" b="1" dirty="0"/>
              <a:t>(true); </a:t>
            </a:r>
            <a:endParaRPr lang="en-PH" dirty="0"/>
          </a:p>
          <a:p>
            <a:r>
              <a:rPr lang="en-PH" b="1" dirty="0" err="1"/>
              <a:t>getSupportActionBar</a:t>
            </a:r>
            <a:r>
              <a:rPr lang="en-PH" b="1" dirty="0"/>
              <a:t>().</a:t>
            </a:r>
            <a:r>
              <a:rPr lang="en-PH" b="1" dirty="0" err="1"/>
              <a:t>setHomeButtonEnabled</a:t>
            </a:r>
            <a:r>
              <a:rPr lang="en-PH" b="1" dirty="0"/>
              <a:t>(true); </a:t>
            </a:r>
            <a:endParaRPr lang="en-PH" dirty="0"/>
          </a:p>
          <a:p>
            <a:r>
              <a:rPr lang="en-PH" b="1" dirty="0" err="1"/>
              <a:t>mNavDrawerList.setOnItemClickListener</a:t>
            </a:r>
            <a:r>
              <a:rPr lang="en-PH" b="1" dirty="0"/>
              <a:t> (new </a:t>
            </a:r>
            <a:r>
              <a:rPr lang="en-PH" b="1" dirty="0" err="1"/>
              <a:t>AdapterView.OnItemClickListener</a:t>
            </a:r>
            <a:r>
              <a:rPr lang="en-PH" b="1" dirty="0"/>
              <a:t>() { </a:t>
            </a:r>
            <a:endParaRPr lang="en-PH" dirty="0"/>
          </a:p>
          <a:p>
            <a:r>
              <a:rPr lang="en-PH" b="1" dirty="0"/>
              <a:t>@Override </a:t>
            </a:r>
            <a:endParaRPr lang="en-PH" dirty="0"/>
          </a:p>
          <a:p>
            <a:r>
              <a:rPr lang="en-PH" b="1" dirty="0"/>
              <a:t>public void </a:t>
            </a:r>
            <a:r>
              <a:rPr lang="en-PH" b="1" dirty="0" err="1"/>
              <a:t>onItemClick</a:t>
            </a:r>
            <a:r>
              <a:rPr lang="en-PH" b="1" dirty="0"/>
              <a:t>(</a:t>
            </a:r>
            <a:r>
              <a:rPr lang="en-PH" b="1" dirty="0" err="1"/>
              <a:t>AdapterView</a:t>
            </a:r>
            <a:r>
              <a:rPr lang="en-PH" b="1" dirty="0"/>
              <a:t>&lt;?&gt; adapter, View </a:t>
            </a:r>
            <a:r>
              <a:rPr lang="en-PH" b="1" dirty="0" err="1"/>
              <a:t>view</a:t>
            </a:r>
            <a:r>
              <a:rPr lang="en-PH" b="1" dirty="0"/>
              <a:t>, </a:t>
            </a:r>
            <a:r>
              <a:rPr lang="en-PH" b="1" dirty="0" err="1"/>
              <a:t>int</a:t>
            </a:r>
            <a:r>
              <a:rPr lang="en-PH" b="1" dirty="0"/>
              <a:t> </a:t>
            </a:r>
            <a:r>
              <a:rPr lang="en-PH" b="1" dirty="0" err="1"/>
              <a:t>whichItem</a:t>
            </a:r>
            <a:r>
              <a:rPr lang="en-PH" b="1" dirty="0"/>
              <a:t>, long id) { </a:t>
            </a:r>
            <a:endParaRPr lang="en-PH" dirty="0"/>
          </a:p>
          <a:p>
            <a:r>
              <a:rPr lang="en-PH" b="1" dirty="0" err="1"/>
              <a:t>switchFragment</a:t>
            </a:r>
            <a:r>
              <a:rPr lang="en-PH" b="1" dirty="0"/>
              <a:t>(</a:t>
            </a:r>
            <a:r>
              <a:rPr lang="en-PH" b="1" dirty="0" err="1"/>
              <a:t>whichItem</a:t>
            </a:r>
            <a:r>
              <a:rPr lang="en-PH" b="1" dirty="0"/>
              <a:t>); </a:t>
            </a:r>
            <a:endParaRPr lang="en-PH" dirty="0"/>
          </a:p>
          <a:p>
            <a:r>
              <a:rPr lang="en-PH" b="1" dirty="0"/>
              <a:t>} </a:t>
            </a:r>
            <a:endParaRPr lang="en-PH" dirty="0"/>
          </a:p>
          <a:p>
            <a:r>
              <a:rPr lang="en-PH" b="1" dirty="0"/>
              <a:t>}); </a:t>
            </a:r>
            <a:endParaRPr lang="en-PH" dirty="0"/>
          </a:p>
          <a:p>
            <a:r>
              <a:rPr lang="en-PH" b="1" dirty="0" err="1"/>
              <a:t>switchFragment</a:t>
            </a:r>
            <a:r>
              <a:rPr lang="en-PH" b="1"/>
              <a:t>(0); </a:t>
            </a:r>
            <a:endParaRPr lang="en-PH"/>
          </a:p>
        </p:txBody>
      </p:sp>
    </p:spTree>
    <p:extLst>
      <p:ext uri="{BB962C8B-B14F-4D97-AF65-F5344CB8AC3E}">
        <p14:creationId xmlns:p14="http://schemas.microsoft.com/office/powerpoint/2010/main" val="288243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40000" lnSpcReduction="20000"/>
          </a:bodyPr>
          <a:lstStyle/>
          <a:p>
            <a:r>
              <a:rPr lang="en-PH" dirty="0"/>
              <a:t>Modify the contents of the strings.xml file so that they are the same as the next code: </a:t>
            </a:r>
          </a:p>
          <a:p>
            <a:r>
              <a:rPr lang="en-PH" dirty="0"/>
              <a:t>&lt;resources&gt; </a:t>
            </a:r>
          </a:p>
          <a:p>
            <a:r>
              <a:rPr lang="en-PH" dirty="0"/>
              <a:t>&lt;string name="</a:t>
            </a:r>
            <a:r>
              <a:rPr lang="en-PH" dirty="0" err="1"/>
              <a:t>app_name</a:t>
            </a:r>
            <a:r>
              <a:rPr lang="en-PH" dirty="0"/>
              <a:t>"&gt;Where It's Snap!&lt;/string&gt; </a:t>
            </a:r>
          </a:p>
          <a:p>
            <a:r>
              <a:rPr lang="en-PH" dirty="0"/>
              <a:t>&lt;string name="</a:t>
            </a:r>
            <a:r>
              <a:rPr lang="en-PH" dirty="0" err="1"/>
              <a:t>action_settings</a:t>
            </a:r>
            <a:r>
              <a:rPr lang="en-PH" dirty="0"/>
              <a:t>"&gt;Settings&lt;/string&gt; </a:t>
            </a:r>
          </a:p>
          <a:p>
            <a:r>
              <a:rPr lang="en-PH" dirty="0"/>
              <a:t>&lt;string name="</a:t>
            </a:r>
            <a:r>
              <a:rPr lang="en-PH" dirty="0" err="1"/>
              <a:t>drawer_open</a:t>
            </a:r>
            <a:r>
              <a:rPr lang="en-PH" dirty="0"/>
              <a:t>"&gt;Open navigation drawer&lt;/string&gt; </a:t>
            </a:r>
          </a:p>
          <a:p>
            <a:r>
              <a:rPr lang="en-PH" dirty="0"/>
              <a:t>&lt;string name="</a:t>
            </a:r>
            <a:r>
              <a:rPr lang="en-PH" dirty="0" err="1"/>
              <a:t>drawer_close</a:t>
            </a:r>
            <a:r>
              <a:rPr lang="en-PH" dirty="0"/>
              <a:t>"&gt;Close navigation drawer&lt;/string&gt; </a:t>
            </a:r>
          </a:p>
          <a:p>
            <a:r>
              <a:rPr lang="en-PH" dirty="0"/>
              <a:t>&lt;string name="</a:t>
            </a:r>
            <a:r>
              <a:rPr lang="en-PH" dirty="0" err="1"/>
              <a:t>enter_photo_title</a:t>
            </a:r>
            <a:r>
              <a:rPr lang="en-PH" dirty="0"/>
              <a:t>"&gt;Enter photo title&lt;/string&gt; </a:t>
            </a:r>
          </a:p>
          <a:p>
            <a:r>
              <a:rPr lang="sv-SE" dirty="0"/>
              <a:t>&lt;string name="tag1"&gt;Tag 1&lt;/string&gt; </a:t>
            </a:r>
          </a:p>
          <a:p>
            <a:r>
              <a:rPr lang="sv-SE" dirty="0"/>
              <a:t>&lt;string name="tag2"&gt;Tag 2&lt;/string&gt; </a:t>
            </a:r>
          </a:p>
          <a:p>
            <a:r>
              <a:rPr lang="sv-SE" dirty="0"/>
              <a:t>&lt;string name="tag3"&gt;Tag 3&lt;/string&gt; </a:t>
            </a:r>
          </a:p>
          <a:p>
            <a:r>
              <a:rPr lang="en-PH" dirty="0"/>
              <a:t>&lt;string name="capture"&gt;Capture&lt;/string&gt; </a:t>
            </a:r>
          </a:p>
          <a:p>
            <a:r>
              <a:rPr lang="en-PH" dirty="0"/>
              <a:t>&lt;string name="save"&gt;Save&lt;/string&gt; </a:t>
            </a:r>
          </a:p>
          <a:p>
            <a:r>
              <a:rPr lang="en-PH" dirty="0"/>
              <a:t>&lt;string name="tags"&gt;Tags&lt;/string&gt; </a:t>
            </a:r>
          </a:p>
          <a:p>
            <a:r>
              <a:rPr lang="en-PH" dirty="0"/>
              <a:t>&lt;string name="titles"&gt;Titles&lt;/string&gt; </a:t>
            </a:r>
          </a:p>
          <a:p>
            <a:r>
              <a:rPr lang="en-PH" dirty="0"/>
              <a:t>&lt;string name="</a:t>
            </a:r>
            <a:r>
              <a:rPr lang="en-PH" dirty="0" err="1"/>
              <a:t>show_map</a:t>
            </a:r>
            <a:r>
              <a:rPr lang="en-PH" dirty="0"/>
              <a:t>"&gt;Show Map&lt;/string&gt; </a:t>
            </a:r>
          </a:p>
          <a:p>
            <a:r>
              <a:rPr lang="en-PH" dirty="0"/>
              <a:t>&lt;!-- These are the items in our Navigation drawer --&gt; </a:t>
            </a:r>
          </a:p>
          <a:p>
            <a:r>
              <a:rPr lang="en-PH" dirty="0"/>
              <a:t>&lt;string-array name="</a:t>
            </a:r>
            <a:r>
              <a:rPr lang="en-PH" dirty="0" err="1"/>
              <a:t>nav_drawer_items</a:t>
            </a:r>
            <a:r>
              <a:rPr lang="en-PH" dirty="0"/>
              <a:t>"&gt; </a:t>
            </a:r>
          </a:p>
          <a:p>
            <a:r>
              <a:rPr lang="en-PH" dirty="0"/>
              <a:t>&lt;item &gt;Titles&lt;/item&gt; </a:t>
            </a:r>
          </a:p>
          <a:p>
            <a:r>
              <a:rPr lang="en-PH" dirty="0"/>
              <a:t>&lt;item &gt;Tags&lt;/item&gt; </a:t>
            </a:r>
          </a:p>
          <a:p>
            <a:r>
              <a:rPr lang="en-PH" dirty="0"/>
              <a:t>&lt;item &gt;Capture&lt;/item&gt; </a:t>
            </a:r>
          </a:p>
          <a:p>
            <a:r>
              <a:rPr lang="en-PH" dirty="0"/>
              <a:t>&lt;/string-array&gt; </a:t>
            </a:r>
          </a:p>
          <a:p>
            <a:r>
              <a:rPr lang="en-PH" dirty="0"/>
              <a:t>&lt;/resources&gt;</a:t>
            </a:r>
          </a:p>
        </p:txBody>
      </p:sp>
    </p:spTree>
    <p:extLst>
      <p:ext uri="{BB962C8B-B14F-4D97-AF65-F5344CB8AC3E}">
        <p14:creationId xmlns:p14="http://schemas.microsoft.com/office/powerpoint/2010/main" val="47397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a:t>Placeholder code for three Fragments </a:t>
            </a:r>
            <a:endParaRPr lang="en-PH" dirty="0"/>
          </a:p>
        </p:txBody>
      </p:sp>
      <p:sp>
        <p:nvSpPr>
          <p:cNvPr id="3" name="Content Placeholder 2"/>
          <p:cNvSpPr>
            <a:spLocks noGrp="1"/>
          </p:cNvSpPr>
          <p:nvPr>
            <p:ph idx="1"/>
          </p:nvPr>
        </p:nvSpPr>
        <p:spPr/>
        <p:txBody>
          <a:bodyPr>
            <a:normAutofit fontScale="92500" lnSpcReduction="10000"/>
          </a:bodyPr>
          <a:lstStyle/>
          <a:p>
            <a:r>
              <a:rPr lang="en-PH" dirty="0"/>
              <a:t>As we know from our plan, there are four Fragments: image capture, title list, tag list, and showing a picture. </a:t>
            </a:r>
          </a:p>
          <a:p>
            <a:r>
              <a:rPr lang="en-PH" dirty="0"/>
              <a:t>The first three are directly accessible from the main navigation drawer UI. For these three Fragments, we will quickly create placeholder classes and layouts so that we can get </a:t>
            </a:r>
            <a:r>
              <a:rPr lang="en-PH" dirty="0" err="1"/>
              <a:t>MainActivity</a:t>
            </a:r>
            <a:r>
              <a:rPr lang="en-PH" dirty="0"/>
              <a:t> wired up. Then, over the coming chapters, we will add the real functionality and layouts. </a:t>
            </a:r>
          </a:p>
        </p:txBody>
      </p:sp>
    </p:spTree>
    <p:extLst>
      <p:ext uri="{BB962C8B-B14F-4D97-AF65-F5344CB8AC3E}">
        <p14:creationId xmlns:p14="http://schemas.microsoft.com/office/powerpoint/2010/main" val="328672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Two of these three Fragments (titles view and tags view) will be a list of clickable options, and so, using </a:t>
            </a:r>
            <a:r>
              <a:rPr lang="en-PH" dirty="0" err="1"/>
              <a:t>ListFragment</a:t>
            </a:r>
            <a:r>
              <a:rPr lang="en-PH" dirty="0"/>
              <a:t> seems like a good choice. The third (the image capture view) will be much more like a regular layout; so, Fragment is the best choice </a:t>
            </a:r>
          </a:p>
        </p:txBody>
      </p:sp>
    </p:spTree>
    <p:extLst>
      <p:ext uri="{BB962C8B-B14F-4D97-AF65-F5344CB8AC3E}">
        <p14:creationId xmlns:p14="http://schemas.microsoft.com/office/powerpoint/2010/main" val="278865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r>
              <a:rPr lang="en-PH" dirty="0"/>
              <a:t>Create a new class and call it </a:t>
            </a:r>
            <a:r>
              <a:rPr lang="en-PH" dirty="0" err="1"/>
              <a:t>TitlesFragment</a:t>
            </a:r>
            <a:r>
              <a:rPr lang="en-PH" dirty="0"/>
              <a:t>. Amend the code so that it looks exactly like the next code, where we extend </a:t>
            </a:r>
            <a:r>
              <a:rPr lang="en-PH" dirty="0" err="1"/>
              <a:t>ListFragment</a:t>
            </a:r>
            <a:r>
              <a:rPr lang="en-PH" dirty="0"/>
              <a:t> and implement a basic </a:t>
            </a:r>
            <a:r>
              <a:rPr lang="en-PH" dirty="0" err="1"/>
              <a:t>onCreate</a:t>
            </a:r>
            <a:r>
              <a:rPr lang="en-PH" dirty="0"/>
              <a:t> method ready in the project for later use: </a:t>
            </a:r>
          </a:p>
          <a:p>
            <a:r>
              <a:rPr lang="en-PH" dirty="0"/>
              <a:t>public class </a:t>
            </a:r>
            <a:r>
              <a:rPr lang="en-PH" dirty="0" err="1"/>
              <a:t>TitlesFragment</a:t>
            </a:r>
            <a:r>
              <a:rPr lang="en-PH" dirty="0"/>
              <a:t> extends </a:t>
            </a:r>
            <a:r>
              <a:rPr lang="en-PH" dirty="0" err="1"/>
              <a:t>ListFragment</a:t>
            </a:r>
            <a:r>
              <a:rPr lang="en-PH" dirty="0"/>
              <a:t> { </a:t>
            </a:r>
          </a:p>
          <a:p>
            <a:r>
              <a:rPr lang="en-PH" dirty="0"/>
              <a:t>@Override </a:t>
            </a:r>
          </a:p>
          <a:p>
            <a:r>
              <a:rPr lang="en-PH" dirty="0"/>
              <a:t>public void </a:t>
            </a:r>
            <a:r>
              <a:rPr lang="en-PH" dirty="0" err="1"/>
              <a:t>onCreate</a:t>
            </a:r>
            <a:r>
              <a:rPr lang="en-PH" dirty="0"/>
              <a:t>(Bundle </a:t>
            </a:r>
            <a:r>
              <a:rPr lang="en-PH" dirty="0" err="1"/>
              <a:t>savedInstanceState</a:t>
            </a:r>
            <a:r>
              <a:rPr lang="en-PH" dirty="0"/>
              <a:t>) { </a:t>
            </a:r>
          </a:p>
          <a:p>
            <a:r>
              <a:rPr lang="en-PH" dirty="0" err="1"/>
              <a:t>super.onCreate</a:t>
            </a:r>
            <a:r>
              <a:rPr lang="en-PH" dirty="0"/>
              <a:t>(</a:t>
            </a:r>
            <a:r>
              <a:rPr lang="en-PH" dirty="0" err="1"/>
              <a:t>savedInstanceState</a:t>
            </a:r>
            <a:r>
              <a:rPr lang="en-PH" dirty="0"/>
              <a:t>); </a:t>
            </a:r>
          </a:p>
          <a:p>
            <a:r>
              <a:rPr lang="en-PH" dirty="0"/>
              <a:t>} </a:t>
            </a:r>
          </a:p>
          <a:p>
            <a:r>
              <a:rPr lang="en-PH" dirty="0"/>
              <a:t>} </a:t>
            </a:r>
          </a:p>
        </p:txBody>
      </p:sp>
    </p:spTree>
    <p:extLst>
      <p:ext uri="{BB962C8B-B14F-4D97-AF65-F5344CB8AC3E}">
        <p14:creationId xmlns:p14="http://schemas.microsoft.com/office/powerpoint/2010/main" val="350827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dirty="0"/>
              <a:t>Now, for the tags list view, create a new class and call it </a:t>
            </a:r>
            <a:r>
              <a:rPr lang="en-PH" dirty="0" err="1"/>
              <a:t>TagsFragment</a:t>
            </a:r>
            <a:r>
              <a:rPr lang="en-PH" dirty="0"/>
              <a:t>. Amend the code so that it looks exactly like the next code, where we extend </a:t>
            </a:r>
            <a:r>
              <a:rPr lang="en-PH" dirty="0" err="1"/>
              <a:t>ListFragment</a:t>
            </a:r>
            <a:r>
              <a:rPr lang="en-PH" dirty="0"/>
              <a:t> and implement a basic </a:t>
            </a:r>
            <a:r>
              <a:rPr lang="en-PH" dirty="0" err="1"/>
              <a:t>onCreate</a:t>
            </a:r>
            <a:r>
              <a:rPr lang="en-PH" dirty="0"/>
              <a:t> method that is ready for later use in the project: </a:t>
            </a:r>
          </a:p>
          <a:p>
            <a:r>
              <a:rPr lang="en-PH" dirty="0"/>
              <a:t>public class </a:t>
            </a:r>
            <a:r>
              <a:rPr lang="en-PH" dirty="0" err="1"/>
              <a:t>TagsFragment</a:t>
            </a:r>
            <a:r>
              <a:rPr lang="en-PH" dirty="0"/>
              <a:t> extends </a:t>
            </a:r>
            <a:r>
              <a:rPr lang="en-PH" dirty="0" err="1"/>
              <a:t>ListFragment</a:t>
            </a:r>
            <a:r>
              <a:rPr lang="en-PH" dirty="0"/>
              <a:t> </a:t>
            </a:r>
            <a:r>
              <a:rPr lang="en-PH" dirty="0" smtClean="0"/>
              <a:t>{</a:t>
            </a:r>
            <a:r>
              <a:rPr lang="en-PH" dirty="0"/>
              <a:t>@Override </a:t>
            </a:r>
          </a:p>
          <a:p>
            <a:r>
              <a:rPr lang="en-PH" dirty="0"/>
              <a:t>public void </a:t>
            </a:r>
            <a:r>
              <a:rPr lang="en-PH" dirty="0" err="1"/>
              <a:t>onCreate</a:t>
            </a:r>
            <a:r>
              <a:rPr lang="en-PH" dirty="0"/>
              <a:t>(Bundle </a:t>
            </a:r>
            <a:r>
              <a:rPr lang="en-PH" dirty="0" err="1"/>
              <a:t>savedInstanceState</a:t>
            </a:r>
            <a:r>
              <a:rPr lang="en-PH" dirty="0"/>
              <a:t>) { </a:t>
            </a:r>
          </a:p>
          <a:p>
            <a:r>
              <a:rPr lang="en-PH" dirty="0" err="1"/>
              <a:t>super.onCreate</a:t>
            </a:r>
            <a:r>
              <a:rPr lang="en-PH" dirty="0"/>
              <a:t>(</a:t>
            </a:r>
            <a:r>
              <a:rPr lang="en-PH" dirty="0" err="1"/>
              <a:t>savedInstanceState</a:t>
            </a:r>
            <a:r>
              <a:rPr lang="en-PH" dirty="0" smtClean="0"/>
              <a:t>);}}</a:t>
            </a:r>
            <a:endParaRPr lang="en-PH" dirty="0"/>
          </a:p>
        </p:txBody>
      </p:sp>
    </p:spTree>
    <p:extLst>
      <p:ext uri="{BB962C8B-B14F-4D97-AF65-F5344CB8AC3E}">
        <p14:creationId xmlns:p14="http://schemas.microsoft.com/office/powerpoint/2010/main" val="3124546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1524</TotalTime>
  <Words>3164</Words>
  <Application>Microsoft Office PowerPoint</Application>
  <PresentationFormat>On-screen Show (4:3)</PresentationFormat>
  <Paragraphs>261</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The Where it's snap app  </vt:lpstr>
      <vt:lpstr>PowerPoint Presentation</vt:lpstr>
      <vt:lpstr>PowerPoint Presentation</vt:lpstr>
      <vt:lpstr>Preparing the resources </vt:lpstr>
      <vt:lpstr>PowerPoint Presentation</vt:lpstr>
      <vt:lpstr>Placeholder code for three Fragments </vt:lpstr>
      <vt:lpstr>PowerPoint Presentation</vt:lpstr>
      <vt:lpstr>PowerPoint Presentation</vt:lpstr>
      <vt:lpstr>PowerPoint Presentation</vt:lpstr>
      <vt:lpstr>PowerPoint Presentation</vt:lpstr>
      <vt:lpstr>PowerPoint Presentation</vt:lpstr>
      <vt:lpstr>Coding the MainActivity class and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up the drawer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Handling the back button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Rommel</dc:creator>
  <cp:lastModifiedBy>MTICS 2013</cp:lastModifiedBy>
  <cp:revision>13</cp:revision>
  <dcterms:created xsi:type="dcterms:W3CDTF">2018-02-26T12:58:15Z</dcterms:created>
  <dcterms:modified xsi:type="dcterms:W3CDTF">2019-02-09T01:00:42Z</dcterms:modified>
</cp:coreProperties>
</file>