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5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5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293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76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09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81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28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70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24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6024-CA36-4698-A356-8698B49C189F}" type="datetimeFigureOut">
              <a:rPr lang="en-PH" smtClean="0"/>
              <a:t>1/28/2019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D884-82D5-403F-AA5C-5AE94FD1A9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630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UI Fragments and the Fragment</a:t>
            </a:r>
            <a:br>
              <a:rPr lang="en-PH" b="1" dirty="0"/>
            </a:br>
            <a:r>
              <a:rPr lang="en-PH" b="1" dirty="0"/>
              <a:t>Manager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45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Introducing Fragments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</a:t>
            </a:r>
            <a:r>
              <a:rPr lang="en-PH" i="1" dirty="0"/>
              <a:t>fragment </a:t>
            </a:r>
            <a:r>
              <a:rPr lang="en-PH" dirty="0"/>
              <a:t>is a controller object that an activity can deputize to perform tasks. Most commonly, </a:t>
            </a:r>
            <a:r>
              <a:rPr lang="en-PH" dirty="0" smtClean="0"/>
              <a:t>the task </a:t>
            </a:r>
            <a:r>
              <a:rPr lang="en-PH" dirty="0"/>
              <a:t>is managing a user interface.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user interface can be an entire screen or just one part of </a:t>
            </a:r>
            <a:r>
              <a:rPr lang="en-PH" dirty="0" smtClean="0"/>
              <a:t>the screen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41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81225"/>
            <a:ext cx="75247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32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Using UI fragments separates the UI of your app into building blocks, which is useful for more </a:t>
            </a:r>
            <a:r>
              <a:rPr lang="en-PH" dirty="0" smtClean="0"/>
              <a:t>than just </a:t>
            </a:r>
            <a:r>
              <a:rPr lang="en-PH" dirty="0"/>
              <a:t>list-detail applications. </a:t>
            </a:r>
            <a:endParaRPr lang="en-PH" dirty="0" smtClean="0"/>
          </a:p>
          <a:p>
            <a:r>
              <a:rPr lang="en-PH" dirty="0" smtClean="0"/>
              <a:t>Working </a:t>
            </a:r>
            <a:r>
              <a:rPr lang="en-PH" dirty="0"/>
              <a:t>with individual blocks, it is easy to build tab interfaces, tack </a:t>
            </a:r>
            <a:r>
              <a:rPr lang="en-PH" dirty="0" smtClean="0"/>
              <a:t>on animated </a:t>
            </a:r>
            <a:r>
              <a:rPr lang="en-PH" dirty="0"/>
              <a:t>sidebars, and more.</a:t>
            </a:r>
          </a:p>
          <a:p>
            <a:r>
              <a:rPr lang="en-PH" dirty="0"/>
              <a:t>Achieving this UI flexibility comes at a cost: more complexity, more moving parts, and more code.</a:t>
            </a:r>
          </a:p>
        </p:txBody>
      </p:sp>
    </p:spTree>
    <p:extLst>
      <p:ext uri="{BB962C8B-B14F-4D97-AF65-F5344CB8AC3E}">
        <p14:creationId xmlns:p14="http://schemas.microsoft.com/office/powerpoint/2010/main" val="337019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Starting </a:t>
            </a:r>
            <a:r>
              <a:rPr lang="en-PH" b="1" dirty="0" err="1"/>
              <a:t>CriminalIntent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An </a:t>
            </a:r>
            <a:r>
              <a:rPr lang="en-PH" dirty="0" smtClean="0"/>
              <a:t>instance of </a:t>
            </a:r>
            <a:r>
              <a:rPr lang="en-PH" b="1" dirty="0" err="1"/>
              <a:t>CrimeFragment</a:t>
            </a:r>
            <a:r>
              <a:rPr lang="en-PH" b="1" dirty="0"/>
              <a:t> </a:t>
            </a:r>
            <a:r>
              <a:rPr lang="en-PH" dirty="0"/>
              <a:t>will be </a:t>
            </a:r>
            <a:r>
              <a:rPr lang="en-PH" i="1" dirty="0"/>
              <a:t>hosted </a:t>
            </a:r>
            <a:r>
              <a:rPr lang="en-PH" dirty="0"/>
              <a:t>by an activity named </a:t>
            </a:r>
            <a:r>
              <a:rPr lang="en-PH" b="1" dirty="0" err="1"/>
              <a:t>CrimeActivity</a:t>
            </a:r>
            <a:r>
              <a:rPr lang="en-PH" dirty="0"/>
              <a:t>.</a:t>
            </a:r>
          </a:p>
          <a:p>
            <a:r>
              <a:rPr lang="en-PH" dirty="0"/>
              <a:t>For now, think of hosting as the activity providing a spot in its view hierarchy where the fragment </a:t>
            </a:r>
            <a:r>
              <a:rPr lang="en-PH" dirty="0" smtClean="0"/>
              <a:t>can place </a:t>
            </a:r>
            <a:r>
              <a:rPr lang="en-PH" dirty="0"/>
              <a:t>its view (Figure 7.5). </a:t>
            </a:r>
            <a:endParaRPr lang="en-PH" dirty="0" smtClean="0"/>
          </a:p>
          <a:p>
            <a:r>
              <a:rPr lang="en-PH" dirty="0" smtClean="0"/>
              <a:t>A </a:t>
            </a:r>
            <a:r>
              <a:rPr lang="en-PH" dirty="0"/>
              <a:t>fragment is incapable of getting a view on screen itself. Only when it </a:t>
            </a:r>
            <a:r>
              <a:rPr lang="en-PH" dirty="0" smtClean="0"/>
              <a:t>is placed </a:t>
            </a:r>
            <a:r>
              <a:rPr lang="en-PH" dirty="0"/>
              <a:t>in an activity’s hierarchy will its view appear.</a:t>
            </a:r>
          </a:p>
        </p:txBody>
      </p:sp>
    </p:spTree>
    <p:extLst>
      <p:ext uri="{BB962C8B-B14F-4D97-AF65-F5344CB8AC3E}">
        <p14:creationId xmlns:p14="http://schemas.microsoft.com/office/powerpoint/2010/main" val="86180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33513"/>
            <a:ext cx="67818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45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62000"/>
            <a:ext cx="7239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21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Three of the classes shown in Figure 7.6 are classes that you will write: </a:t>
            </a:r>
            <a:r>
              <a:rPr lang="en-PH" b="1" dirty="0"/>
              <a:t>Crime</a:t>
            </a:r>
            <a:r>
              <a:rPr lang="en-PH" dirty="0"/>
              <a:t>, </a:t>
            </a:r>
            <a:r>
              <a:rPr lang="en-PH" b="1" dirty="0" err="1"/>
              <a:t>CrimeFragment</a:t>
            </a:r>
            <a:r>
              <a:rPr lang="en-PH" dirty="0"/>
              <a:t>, </a:t>
            </a:r>
            <a:r>
              <a:rPr lang="en-PH" dirty="0" smtClean="0"/>
              <a:t>and </a:t>
            </a:r>
            <a:r>
              <a:rPr lang="en-PH" b="1" dirty="0" err="1" smtClean="0"/>
              <a:t>CrimeActivity</a:t>
            </a:r>
            <a:r>
              <a:rPr lang="en-PH" dirty="0" smtClean="0"/>
              <a:t>.</a:t>
            </a:r>
          </a:p>
          <a:p>
            <a:r>
              <a:rPr lang="en-PH" dirty="0"/>
              <a:t>An instance of </a:t>
            </a:r>
            <a:r>
              <a:rPr lang="en-PH" b="1" dirty="0"/>
              <a:t>Crime </a:t>
            </a:r>
            <a:r>
              <a:rPr lang="en-PH" dirty="0"/>
              <a:t>will represent a single office crime. In this chapter, a crime will have only a </a:t>
            </a:r>
            <a:r>
              <a:rPr lang="en-PH" dirty="0" smtClean="0"/>
              <a:t>title and </a:t>
            </a:r>
            <a:r>
              <a:rPr lang="en-PH" dirty="0"/>
              <a:t>an ID.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title is a descriptive name, like “Toxic sink dump” or “Someone stole my yogurt!” </a:t>
            </a:r>
            <a:endParaRPr lang="en-PH" dirty="0" smtClean="0"/>
          </a:p>
          <a:p>
            <a:r>
              <a:rPr lang="en-PH" dirty="0" smtClean="0"/>
              <a:t>The ID </a:t>
            </a:r>
            <a:r>
              <a:rPr lang="en-PH" dirty="0"/>
              <a:t>will uniquely identify an instance of </a:t>
            </a:r>
            <a:r>
              <a:rPr lang="en-PH" b="1" dirty="0"/>
              <a:t>Crime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0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b="1" dirty="0" err="1"/>
              <a:t>CrimeActivity</a:t>
            </a:r>
            <a:r>
              <a:rPr lang="en-PH" dirty="0" err="1"/>
              <a:t>’s</a:t>
            </a:r>
            <a:r>
              <a:rPr lang="en-PH" dirty="0"/>
              <a:t> view will consist of a </a:t>
            </a:r>
            <a:r>
              <a:rPr lang="en-PH" b="1" dirty="0" err="1"/>
              <a:t>FrameLayout</a:t>
            </a:r>
            <a:r>
              <a:rPr lang="en-PH" b="1" dirty="0"/>
              <a:t> </a:t>
            </a:r>
            <a:r>
              <a:rPr lang="en-PH" dirty="0"/>
              <a:t>that defines the spot where the </a:t>
            </a:r>
            <a:r>
              <a:rPr lang="en-PH" b="1" dirty="0" err="1" smtClean="0"/>
              <a:t>CrimeFragment</a:t>
            </a:r>
            <a:r>
              <a:rPr lang="en-PH" dirty="0" err="1" smtClean="0"/>
              <a:t>’s</a:t>
            </a:r>
            <a:r>
              <a:rPr lang="en-PH" dirty="0" smtClean="0"/>
              <a:t> view </a:t>
            </a:r>
            <a:r>
              <a:rPr lang="en-PH" dirty="0"/>
              <a:t>will appear.</a:t>
            </a:r>
          </a:p>
          <a:p>
            <a:r>
              <a:rPr lang="en-PH" b="1" dirty="0" err="1"/>
              <a:t>CrimeFragment</a:t>
            </a:r>
            <a:r>
              <a:rPr lang="en-PH" dirty="0" err="1"/>
              <a:t>’s</a:t>
            </a:r>
            <a:r>
              <a:rPr lang="en-PH" dirty="0"/>
              <a:t> view will consist of a </a:t>
            </a:r>
            <a:r>
              <a:rPr lang="en-PH" b="1" dirty="0" err="1"/>
              <a:t>LinearLayout</a:t>
            </a:r>
            <a:r>
              <a:rPr lang="en-PH" b="1" dirty="0"/>
              <a:t> </a:t>
            </a:r>
            <a:r>
              <a:rPr lang="en-PH" dirty="0"/>
              <a:t>and an </a:t>
            </a:r>
            <a:r>
              <a:rPr lang="en-PH" b="1" dirty="0" err="1"/>
              <a:t>EditText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b="1" dirty="0" err="1" smtClean="0"/>
              <a:t>CrimeFragment</a:t>
            </a:r>
            <a:r>
              <a:rPr lang="en-PH" b="1" dirty="0" smtClean="0"/>
              <a:t> </a:t>
            </a:r>
            <a:r>
              <a:rPr lang="en-PH" dirty="0"/>
              <a:t>will have </a:t>
            </a:r>
            <a:r>
              <a:rPr lang="en-PH" dirty="0" smtClean="0"/>
              <a:t>a member </a:t>
            </a:r>
            <a:r>
              <a:rPr lang="en-PH" dirty="0"/>
              <a:t>variable for the </a:t>
            </a:r>
            <a:r>
              <a:rPr lang="en-PH" b="1" dirty="0" err="1"/>
              <a:t>EditText</a:t>
            </a:r>
            <a:r>
              <a:rPr lang="en-PH" b="1" dirty="0"/>
              <a:t> </a:t>
            </a:r>
            <a:r>
              <a:rPr lang="en-PH" dirty="0"/>
              <a:t>(</a:t>
            </a:r>
            <a:r>
              <a:rPr lang="en-PH" dirty="0" err="1"/>
              <a:t>mTitleField</a:t>
            </a:r>
            <a:r>
              <a:rPr lang="en-PH" dirty="0"/>
              <a:t>) and will set a listener on it to update the model </a:t>
            </a:r>
            <a:r>
              <a:rPr lang="en-PH" dirty="0" smtClean="0"/>
              <a:t>layer when </a:t>
            </a:r>
            <a:r>
              <a:rPr lang="en-PH" dirty="0"/>
              <a:t>the text changes.</a:t>
            </a:r>
          </a:p>
        </p:txBody>
      </p:sp>
    </p:spTree>
    <p:extLst>
      <p:ext uri="{BB962C8B-B14F-4D97-AF65-F5344CB8AC3E}">
        <p14:creationId xmlns:p14="http://schemas.microsoft.com/office/powerpoint/2010/main" val="107882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 new Android </a:t>
            </a:r>
            <a:r>
              <a:rPr lang="en-PH" dirty="0" smtClean="0"/>
              <a:t>application. Name the application </a:t>
            </a:r>
            <a:r>
              <a:rPr lang="en-PH" dirty="0" err="1" smtClean="0"/>
              <a:t>CriminalIntent</a:t>
            </a:r>
            <a:r>
              <a:rPr lang="en-PH" dirty="0" smtClean="0"/>
              <a:t>.</a:t>
            </a:r>
          </a:p>
          <a:p>
            <a:r>
              <a:rPr lang="en-PH" dirty="0"/>
              <a:t>name the activity </a:t>
            </a:r>
            <a:r>
              <a:rPr lang="en-PH" b="1" dirty="0" err="1"/>
              <a:t>CrimeActivity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7167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Fragments and the support library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The </a:t>
            </a:r>
            <a:r>
              <a:rPr lang="en-PH" i="1" dirty="0"/>
              <a:t>support library </a:t>
            </a:r>
            <a:r>
              <a:rPr lang="en-PH" dirty="0"/>
              <a:t>includes a complete implementation of fragments that work all the way </a:t>
            </a:r>
            <a:r>
              <a:rPr lang="en-PH" dirty="0" smtClean="0"/>
              <a:t>back to </a:t>
            </a:r>
            <a:r>
              <a:rPr lang="en-PH" dirty="0"/>
              <a:t>API level 4</a:t>
            </a:r>
            <a:r>
              <a:rPr lang="en-PH" dirty="0" smtClean="0"/>
              <a:t>.</a:t>
            </a:r>
          </a:p>
          <a:p>
            <a:r>
              <a:rPr lang="en-PH" dirty="0"/>
              <a:t>we will use the support implementation of fragments rather than </a:t>
            </a:r>
            <a:r>
              <a:rPr lang="en-PH" dirty="0" smtClean="0"/>
              <a:t>the implementation </a:t>
            </a:r>
            <a:r>
              <a:rPr lang="en-PH" dirty="0"/>
              <a:t>built into the Android OS. </a:t>
            </a:r>
            <a:endParaRPr lang="en-PH" dirty="0" smtClean="0"/>
          </a:p>
          <a:p>
            <a:r>
              <a:rPr lang="en-PH" dirty="0" smtClean="0"/>
              <a:t>This </a:t>
            </a:r>
            <a:r>
              <a:rPr lang="en-PH" dirty="0"/>
              <a:t>is a good idea because the support library is </a:t>
            </a:r>
            <a:r>
              <a:rPr lang="en-PH" dirty="0" smtClean="0"/>
              <a:t>quickly updated </a:t>
            </a:r>
            <a:r>
              <a:rPr lang="en-PH" dirty="0"/>
              <a:t>when new features are added to the fragments API. </a:t>
            </a:r>
            <a:endParaRPr lang="en-PH" dirty="0" smtClean="0"/>
          </a:p>
          <a:p>
            <a:r>
              <a:rPr lang="en-PH" dirty="0" smtClean="0"/>
              <a:t>To </a:t>
            </a:r>
            <a:r>
              <a:rPr lang="en-PH" dirty="0"/>
              <a:t>use those new features, you can </a:t>
            </a:r>
            <a:r>
              <a:rPr lang="en-PH" dirty="0" smtClean="0"/>
              <a:t>update your </a:t>
            </a:r>
            <a:r>
              <a:rPr lang="en-PH" dirty="0"/>
              <a:t>project with the latest version of the support library.</a:t>
            </a:r>
          </a:p>
        </p:txBody>
      </p:sp>
    </p:spTree>
    <p:extLst>
      <p:ext uri="{BB962C8B-B14F-4D97-AF65-F5344CB8AC3E}">
        <p14:creationId xmlns:p14="http://schemas.microsoft.com/office/powerpoint/2010/main" val="54710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In this chapter, you will start building an application named </a:t>
            </a:r>
            <a:r>
              <a:rPr lang="en-PH" dirty="0" err="1"/>
              <a:t>CriminalIntent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err="1" smtClean="0"/>
              <a:t>CriminalIntent</a:t>
            </a:r>
            <a:r>
              <a:rPr lang="en-PH" dirty="0" smtClean="0"/>
              <a:t> </a:t>
            </a:r>
            <a:r>
              <a:rPr lang="en-PH" dirty="0"/>
              <a:t>records </a:t>
            </a:r>
            <a:r>
              <a:rPr lang="en-PH" dirty="0" smtClean="0"/>
              <a:t>the details </a:t>
            </a:r>
            <a:r>
              <a:rPr lang="en-PH" dirty="0"/>
              <a:t>of “office crimes” – things like leaving dirty dishes in the breakroom sink or walking away </a:t>
            </a:r>
            <a:r>
              <a:rPr lang="en-PH" dirty="0" smtClean="0"/>
              <a:t>from an </a:t>
            </a:r>
            <a:r>
              <a:rPr lang="en-PH" dirty="0"/>
              <a:t>empty shared printer after documents have printed.</a:t>
            </a:r>
          </a:p>
          <a:p>
            <a:r>
              <a:rPr lang="en-PH" dirty="0"/>
              <a:t>With </a:t>
            </a:r>
            <a:r>
              <a:rPr lang="en-PH" dirty="0" err="1"/>
              <a:t>CriminalIntent</a:t>
            </a:r>
            <a:r>
              <a:rPr lang="en-PH" dirty="0"/>
              <a:t>, you can make a record of a crime including a title, a date, and a photo</a:t>
            </a:r>
          </a:p>
        </p:txBody>
      </p:sp>
    </p:spTree>
    <p:extLst>
      <p:ext uri="{BB962C8B-B14F-4D97-AF65-F5344CB8AC3E}">
        <p14:creationId xmlns:p14="http://schemas.microsoft.com/office/powerpoint/2010/main" val="54128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There are two key classes that we will use from the </a:t>
            </a:r>
            <a:r>
              <a:rPr lang="en-PH" i="1" dirty="0"/>
              <a:t>support library</a:t>
            </a:r>
            <a:r>
              <a:rPr lang="en-PH" dirty="0"/>
              <a:t>: the </a:t>
            </a:r>
            <a:r>
              <a:rPr lang="en-PH" b="1" dirty="0" smtClean="0"/>
              <a:t>Fragment </a:t>
            </a:r>
            <a:r>
              <a:rPr lang="en-PH" dirty="0" smtClean="0"/>
              <a:t>class </a:t>
            </a:r>
            <a:r>
              <a:rPr lang="en-PH" dirty="0"/>
              <a:t>(</a:t>
            </a:r>
            <a:r>
              <a:rPr lang="en-PH" b="1" dirty="0"/>
              <a:t>android.support.v4.app.Fragment</a:t>
            </a:r>
            <a:r>
              <a:rPr lang="en-PH" dirty="0"/>
              <a:t>) and the </a:t>
            </a:r>
            <a:r>
              <a:rPr lang="en-PH" b="1" dirty="0" err="1"/>
              <a:t>FragmentActivity</a:t>
            </a:r>
            <a:r>
              <a:rPr lang="en-PH" b="1" dirty="0"/>
              <a:t> </a:t>
            </a:r>
            <a:r>
              <a:rPr lang="en-PH" dirty="0" smtClean="0"/>
              <a:t>class (</a:t>
            </a:r>
            <a:r>
              <a:rPr lang="en-PH" b="1" dirty="0"/>
              <a:t>android.support.v4.app.FragmentActivity</a:t>
            </a:r>
            <a:r>
              <a:rPr lang="en-PH" dirty="0"/>
              <a:t>). </a:t>
            </a:r>
            <a:endParaRPr lang="en-PH" dirty="0" smtClean="0"/>
          </a:p>
          <a:p>
            <a:r>
              <a:rPr lang="en-PH" dirty="0" smtClean="0"/>
              <a:t>Using </a:t>
            </a:r>
            <a:r>
              <a:rPr lang="en-PH" dirty="0"/>
              <a:t>fragments requires activities that know </a:t>
            </a:r>
            <a:r>
              <a:rPr lang="en-PH" dirty="0" smtClean="0"/>
              <a:t>how to </a:t>
            </a:r>
            <a:r>
              <a:rPr lang="en-PH" dirty="0"/>
              <a:t>manage fragments. The </a:t>
            </a:r>
            <a:r>
              <a:rPr lang="en-PH" b="1" dirty="0" err="1"/>
              <a:t>FragmentActivity</a:t>
            </a:r>
            <a:r>
              <a:rPr lang="en-PH" b="1" dirty="0"/>
              <a:t> </a:t>
            </a:r>
            <a:r>
              <a:rPr lang="en-PH" dirty="0"/>
              <a:t>class knows how to manage the support version </a:t>
            </a:r>
            <a:r>
              <a:rPr lang="en-PH" dirty="0" smtClean="0"/>
              <a:t>of fragments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02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Adding dependencies in Android Studio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To use the support library, your project must list it as a dependency. Open the </a:t>
            </a:r>
            <a:r>
              <a:rPr lang="en-PH" dirty="0" err="1"/>
              <a:t>build.gradle</a:t>
            </a:r>
            <a:r>
              <a:rPr lang="en-PH" dirty="0"/>
              <a:t> </a:t>
            </a:r>
            <a:r>
              <a:rPr lang="en-PH" dirty="0" smtClean="0"/>
              <a:t>file located </a:t>
            </a:r>
            <a:r>
              <a:rPr lang="en-PH" dirty="0"/>
              <a:t>in your app module. Your project will come with two </a:t>
            </a:r>
            <a:r>
              <a:rPr lang="en-PH" dirty="0" err="1"/>
              <a:t>build.gradle</a:t>
            </a:r>
            <a:r>
              <a:rPr lang="en-PH" dirty="0"/>
              <a:t> files, one for the project </a:t>
            </a:r>
            <a:r>
              <a:rPr lang="en-PH" dirty="0" smtClean="0"/>
              <a:t>as a </a:t>
            </a:r>
            <a:r>
              <a:rPr lang="en-PH" dirty="0"/>
              <a:t>whole and one for your app module. </a:t>
            </a:r>
            <a:endParaRPr lang="en-PH" dirty="0" smtClean="0"/>
          </a:p>
          <a:p>
            <a:r>
              <a:rPr lang="en-PH" dirty="0" smtClean="0"/>
              <a:t>We </a:t>
            </a:r>
            <a:r>
              <a:rPr lang="en-PH" dirty="0"/>
              <a:t>will edit the one located at app/</a:t>
            </a:r>
            <a:r>
              <a:rPr lang="en-PH" dirty="0" err="1"/>
              <a:t>build.gradle</a:t>
            </a:r>
            <a:r>
              <a:rPr lang="en-PH" dirty="0" smtClean="0"/>
              <a:t>.</a:t>
            </a:r>
          </a:p>
          <a:p>
            <a:r>
              <a:rPr lang="en-PH" dirty="0"/>
              <a:t>Navigate to the project </a:t>
            </a:r>
            <a:r>
              <a:rPr lang="en-PH" dirty="0" smtClean="0"/>
              <a:t> structure </a:t>
            </a:r>
            <a:r>
              <a:rPr lang="en-PH" dirty="0"/>
              <a:t>for your project (File →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71502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Select the app module on the left and the Dependencies tab in the app module. The dependencies </a:t>
            </a:r>
            <a:r>
              <a:rPr lang="en-PH" dirty="0" smtClean="0"/>
              <a:t>for the </a:t>
            </a:r>
            <a:r>
              <a:rPr lang="en-PH" dirty="0"/>
              <a:t>app module are listed here</a:t>
            </a:r>
            <a:r>
              <a:rPr lang="en-PH" dirty="0" smtClean="0"/>
              <a:t>.</a:t>
            </a:r>
          </a:p>
          <a:p>
            <a:r>
              <a:rPr lang="en-PH" dirty="0"/>
              <a:t>Use the + button and choose Library dependency to add a new </a:t>
            </a:r>
            <a:r>
              <a:rPr lang="en-PH" dirty="0" smtClean="0"/>
              <a:t>dependency. </a:t>
            </a:r>
            <a:r>
              <a:rPr lang="en-PH" dirty="0"/>
              <a:t>Choose </a:t>
            </a:r>
            <a:r>
              <a:rPr lang="en-PH" dirty="0" smtClean="0"/>
              <a:t>the support-v4 </a:t>
            </a:r>
            <a:r>
              <a:rPr lang="en-PH" dirty="0"/>
              <a:t>library from the list</a:t>
            </a:r>
          </a:p>
        </p:txBody>
      </p:sp>
    </p:spTree>
    <p:extLst>
      <p:ext uri="{BB962C8B-B14F-4D97-AF65-F5344CB8AC3E}">
        <p14:creationId xmlns:p14="http://schemas.microsoft.com/office/powerpoint/2010/main" val="59044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 the package explorer</a:t>
            </a:r>
            <a:r>
              <a:rPr lang="en-PH" dirty="0" smtClean="0"/>
              <a:t>, find </a:t>
            </a:r>
            <a:r>
              <a:rPr lang="en-PH" dirty="0"/>
              <a:t>and open CrimeActivity.java. Change </a:t>
            </a:r>
            <a:r>
              <a:rPr lang="en-PH" b="1" dirty="0" err="1"/>
              <a:t>CrimeActivity</a:t>
            </a:r>
            <a:r>
              <a:rPr lang="en-PH" dirty="0" err="1"/>
              <a:t>’s</a:t>
            </a:r>
            <a:r>
              <a:rPr lang="en-PH" dirty="0"/>
              <a:t> superclass to </a:t>
            </a:r>
            <a:r>
              <a:rPr lang="en-PH" b="1" dirty="0" err="1"/>
              <a:t>FragmentActivity</a:t>
            </a:r>
            <a:r>
              <a:rPr lang="en-PH" dirty="0" smtClean="0"/>
              <a:t>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820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Creating the Crime 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Adding to </a:t>
            </a:r>
            <a:r>
              <a:rPr lang="en-PH" b="1" dirty="0"/>
              <a:t>Crime </a:t>
            </a:r>
            <a:r>
              <a:rPr lang="en-PH" dirty="0"/>
              <a:t>class (Crime.java)</a:t>
            </a:r>
          </a:p>
          <a:p>
            <a:r>
              <a:rPr lang="en-PH" dirty="0"/>
              <a:t>public class Crime {</a:t>
            </a:r>
          </a:p>
          <a:p>
            <a:r>
              <a:rPr lang="en-PH" b="1" dirty="0"/>
              <a:t>private UUID </a:t>
            </a:r>
            <a:r>
              <a:rPr lang="en-PH" b="1" dirty="0" err="1"/>
              <a:t>mId</a:t>
            </a:r>
            <a:r>
              <a:rPr lang="en-PH" b="1" dirty="0"/>
              <a:t>;</a:t>
            </a:r>
          </a:p>
          <a:p>
            <a:r>
              <a:rPr lang="en-PH" b="1" dirty="0"/>
              <a:t>private String </a:t>
            </a:r>
            <a:r>
              <a:rPr lang="en-PH" b="1" dirty="0" err="1"/>
              <a:t>mTitle</a:t>
            </a:r>
            <a:r>
              <a:rPr lang="en-PH" b="1" dirty="0"/>
              <a:t>;</a:t>
            </a:r>
          </a:p>
          <a:p>
            <a:r>
              <a:rPr lang="en-PH" b="1" dirty="0"/>
              <a:t>public Crime() {</a:t>
            </a:r>
          </a:p>
          <a:p>
            <a:r>
              <a:rPr lang="en-PH" b="1" dirty="0"/>
              <a:t>// Generate unique identifier</a:t>
            </a:r>
          </a:p>
          <a:p>
            <a:r>
              <a:rPr lang="en-PH" b="1" dirty="0" err="1"/>
              <a:t>mId</a:t>
            </a:r>
            <a:r>
              <a:rPr lang="en-PH" b="1" dirty="0"/>
              <a:t> = </a:t>
            </a:r>
            <a:r>
              <a:rPr lang="en-PH" b="1" dirty="0" err="1"/>
              <a:t>UUID.randomUUID</a:t>
            </a:r>
            <a:r>
              <a:rPr lang="en-PH" b="1" dirty="0"/>
              <a:t>();</a:t>
            </a:r>
          </a:p>
          <a:p>
            <a:r>
              <a:rPr lang="en-PH" b="1" dirty="0"/>
              <a:t>}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48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Generated getters and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generate only a getter for the read-only </a:t>
            </a:r>
            <a:r>
              <a:rPr lang="en-PH" dirty="0" err="1"/>
              <a:t>mId</a:t>
            </a:r>
            <a:r>
              <a:rPr lang="en-PH" dirty="0"/>
              <a:t> and both a getter and setter for </a:t>
            </a:r>
            <a:r>
              <a:rPr lang="en-PH" dirty="0" err="1"/>
              <a:t>mTitle</a:t>
            </a:r>
            <a:r>
              <a:rPr lang="en-PH" dirty="0" smtClean="0"/>
              <a:t>.</a:t>
            </a:r>
          </a:p>
          <a:p>
            <a:r>
              <a:rPr lang="en-PH" b="1" dirty="0"/>
              <a:t>public </a:t>
            </a:r>
            <a:r>
              <a:rPr lang="en-PH" dirty="0" smtClean="0"/>
              <a:t>UUID </a:t>
            </a:r>
            <a:r>
              <a:rPr lang="en-PH" dirty="0" err="1" smtClean="0"/>
              <a:t>getId</a:t>
            </a:r>
            <a:r>
              <a:rPr lang="en-PH" dirty="0" smtClean="0"/>
              <a:t>() {</a:t>
            </a:r>
            <a:br>
              <a:rPr lang="en-PH" dirty="0" smtClean="0"/>
            </a:br>
            <a:r>
              <a:rPr lang="en-PH" dirty="0" smtClean="0"/>
              <a:t>    </a:t>
            </a:r>
            <a:r>
              <a:rPr lang="en-PH" b="1" dirty="0"/>
              <a:t>return </a:t>
            </a:r>
            <a:r>
              <a:rPr lang="en-PH" b="1" dirty="0" err="1"/>
              <a:t>mId</a:t>
            </a:r>
            <a:r>
              <a:rPr lang="en-PH" dirty="0" smtClean="0"/>
              <a:t>;</a:t>
            </a:r>
            <a:br>
              <a:rPr lang="en-PH" dirty="0" smtClean="0"/>
            </a:br>
            <a:r>
              <a:rPr lang="en-PH" dirty="0" smtClean="0"/>
              <a:t>}</a:t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b="1" dirty="0"/>
              <a:t>public </a:t>
            </a:r>
            <a:r>
              <a:rPr lang="en-PH" dirty="0" smtClean="0"/>
              <a:t>String </a:t>
            </a:r>
            <a:r>
              <a:rPr lang="en-PH" dirty="0" err="1" smtClean="0"/>
              <a:t>getTitle</a:t>
            </a:r>
            <a:r>
              <a:rPr lang="en-PH" dirty="0" smtClean="0"/>
              <a:t>() {</a:t>
            </a:r>
            <a:br>
              <a:rPr lang="en-PH" dirty="0" smtClean="0"/>
            </a:br>
            <a:r>
              <a:rPr lang="en-PH" dirty="0" smtClean="0"/>
              <a:t>    </a:t>
            </a:r>
            <a:r>
              <a:rPr lang="en-PH" b="1" dirty="0"/>
              <a:t>return </a:t>
            </a:r>
            <a:r>
              <a:rPr lang="en-PH" b="1" dirty="0" err="1"/>
              <a:t>mTitle</a:t>
            </a:r>
            <a:r>
              <a:rPr lang="en-PH" dirty="0" smtClean="0"/>
              <a:t>;</a:t>
            </a:r>
            <a:br>
              <a:rPr lang="en-PH" dirty="0" smtClean="0"/>
            </a:br>
            <a:r>
              <a:rPr lang="en-PH" dirty="0" smtClean="0"/>
              <a:t>}</a:t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b="1" dirty="0"/>
              <a:t>public void </a:t>
            </a:r>
            <a:r>
              <a:rPr lang="en-PH" dirty="0" err="1" smtClean="0"/>
              <a:t>setTitle</a:t>
            </a:r>
            <a:r>
              <a:rPr lang="en-PH" dirty="0" smtClean="0"/>
              <a:t>(String Title) {</a:t>
            </a:r>
            <a:br>
              <a:rPr lang="en-PH" dirty="0" smtClean="0"/>
            </a:br>
            <a:r>
              <a:rPr lang="en-PH" dirty="0" smtClean="0"/>
              <a:t>    </a:t>
            </a:r>
            <a:r>
              <a:rPr lang="en-PH" b="1" dirty="0" err="1"/>
              <a:t>this</a:t>
            </a:r>
            <a:r>
              <a:rPr lang="en-PH" dirty="0" err="1" smtClean="0"/>
              <a:t>.</a:t>
            </a:r>
            <a:r>
              <a:rPr lang="en-PH" b="1" dirty="0" err="1"/>
              <a:t>mTitle</a:t>
            </a:r>
            <a:r>
              <a:rPr lang="en-PH" b="1" dirty="0"/>
              <a:t> </a:t>
            </a:r>
            <a:r>
              <a:rPr lang="en-PH" dirty="0" smtClean="0"/>
              <a:t>= Title;</a:t>
            </a:r>
            <a:br>
              <a:rPr lang="en-PH" dirty="0" smtClean="0"/>
            </a:br>
            <a:r>
              <a:rPr lang="en-PH" dirty="0" smtClean="0"/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90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Hosting a UI Fragment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To </a:t>
            </a:r>
            <a:r>
              <a:rPr lang="en-PH" dirty="0"/>
              <a:t>host a UI fragment, an activity must:</a:t>
            </a:r>
          </a:p>
          <a:p>
            <a:r>
              <a:rPr lang="en-PH" dirty="0" smtClean="0"/>
              <a:t>define </a:t>
            </a:r>
            <a:r>
              <a:rPr lang="en-PH" dirty="0"/>
              <a:t>a spot in its layout for the fragment’s view</a:t>
            </a:r>
          </a:p>
          <a:p>
            <a:r>
              <a:rPr lang="en-PH" dirty="0" smtClean="0"/>
              <a:t>manage </a:t>
            </a:r>
            <a:r>
              <a:rPr lang="en-PH" dirty="0"/>
              <a:t>the lifecycle of the fragment instance</a:t>
            </a:r>
          </a:p>
        </p:txBody>
      </p:sp>
    </p:spTree>
    <p:extLst>
      <p:ext uri="{BB962C8B-B14F-4D97-AF65-F5344CB8AC3E}">
        <p14:creationId xmlns:p14="http://schemas.microsoft.com/office/powerpoint/2010/main" val="344439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The fragment lifecycle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fragment lifecycle is </a:t>
            </a:r>
            <a:r>
              <a:rPr lang="en-PH" dirty="0"/>
              <a:t>similar to the activity lifecycle: it has stopped, paused</a:t>
            </a:r>
            <a:r>
              <a:rPr lang="en-PH" dirty="0" smtClean="0"/>
              <a:t>, and </a:t>
            </a:r>
            <a:r>
              <a:rPr lang="en-PH" dirty="0"/>
              <a:t>running states, and it has methods you can override to get things done at critical points – many </a:t>
            </a:r>
            <a:r>
              <a:rPr lang="en-PH" dirty="0" smtClean="0"/>
              <a:t>of which </a:t>
            </a:r>
            <a:r>
              <a:rPr lang="en-PH" dirty="0"/>
              <a:t>correspond to activity lifecycle methods.</a:t>
            </a:r>
          </a:p>
        </p:txBody>
      </p:sp>
    </p:spTree>
    <p:extLst>
      <p:ext uri="{BB962C8B-B14F-4D97-AF65-F5344CB8AC3E}">
        <p14:creationId xmlns:p14="http://schemas.microsoft.com/office/powerpoint/2010/main" val="427682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895350"/>
            <a:ext cx="740092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5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Two approaches to hosting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 </a:t>
            </a:r>
            <a:r>
              <a:rPr lang="en-PH" dirty="0"/>
              <a:t>have two options when it comes to hosting a UI fragment in an activity:</a:t>
            </a:r>
          </a:p>
          <a:p>
            <a:r>
              <a:rPr lang="en-PH" dirty="0" smtClean="0"/>
              <a:t>add </a:t>
            </a:r>
            <a:r>
              <a:rPr lang="en-PH" dirty="0"/>
              <a:t>the fragment to the activity’s </a:t>
            </a:r>
            <a:r>
              <a:rPr lang="en-PH" i="1" dirty="0"/>
              <a:t>layout</a:t>
            </a:r>
          </a:p>
          <a:p>
            <a:r>
              <a:rPr lang="en-PH" dirty="0" smtClean="0"/>
              <a:t>add </a:t>
            </a:r>
            <a:r>
              <a:rPr lang="en-PH" dirty="0"/>
              <a:t>the fragment in the activity’s </a:t>
            </a:r>
            <a:r>
              <a:rPr lang="en-PH" i="1" dirty="0"/>
              <a:t>code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1273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will have a </a:t>
            </a:r>
            <a:r>
              <a:rPr lang="en-PH" dirty="0" smtClean="0"/>
              <a:t>list-detail interface</a:t>
            </a:r>
            <a:r>
              <a:rPr lang="en-PH" dirty="0"/>
              <a:t>: The main screen will display a list of recorded crimes. Users will be able to add new </a:t>
            </a:r>
            <a:r>
              <a:rPr lang="en-PH" dirty="0" smtClean="0"/>
              <a:t>crimes or </a:t>
            </a:r>
            <a:r>
              <a:rPr lang="en-PH" dirty="0"/>
              <a:t>select an existing crime to view and edit its details</a:t>
            </a:r>
          </a:p>
        </p:txBody>
      </p:sp>
    </p:spTree>
    <p:extLst>
      <p:ext uri="{BB962C8B-B14F-4D97-AF65-F5344CB8AC3E}">
        <p14:creationId xmlns:p14="http://schemas.microsoft.com/office/powerpoint/2010/main" val="3652800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first approach is known as using a </a:t>
            </a:r>
            <a:r>
              <a:rPr lang="en-PH" i="1" dirty="0"/>
              <a:t>layout fragment</a:t>
            </a:r>
            <a:r>
              <a:rPr lang="en-PH" dirty="0"/>
              <a:t>. It is simple but inflexible. </a:t>
            </a:r>
            <a:endParaRPr lang="en-PH" dirty="0" smtClean="0"/>
          </a:p>
          <a:p>
            <a:r>
              <a:rPr lang="en-PH" dirty="0" smtClean="0"/>
              <a:t>If </a:t>
            </a:r>
            <a:r>
              <a:rPr lang="en-PH" dirty="0"/>
              <a:t>you add </a:t>
            </a:r>
            <a:r>
              <a:rPr lang="en-PH" dirty="0" smtClean="0"/>
              <a:t>the fragment </a:t>
            </a:r>
            <a:r>
              <a:rPr lang="en-PH" dirty="0"/>
              <a:t>to the activity’s layout, you hardwire the fragment and its view to the activity’s view </a:t>
            </a:r>
            <a:r>
              <a:rPr lang="en-PH" dirty="0" smtClean="0"/>
              <a:t>and cannot </a:t>
            </a:r>
            <a:r>
              <a:rPr lang="en-PH" dirty="0"/>
              <a:t>swap out that fragment during the activity’s lifetime.</a:t>
            </a:r>
          </a:p>
        </p:txBody>
      </p:sp>
    </p:spTree>
    <p:extLst>
      <p:ext uri="{BB962C8B-B14F-4D97-AF65-F5344CB8AC3E}">
        <p14:creationId xmlns:p14="http://schemas.microsoft.com/office/powerpoint/2010/main" val="4198372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 second approach, adding the fragment to the activity’s code, is more complex. </a:t>
            </a:r>
            <a:endParaRPr lang="en-PH" dirty="0" smtClean="0"/>
          </a:p>
          <a:p>
            <a:r>
              <a:rPr lang="en-PH" dirty="0" smtClean="0"/>
              <a:t>But </a:t>
            </a:r>
            <a:r>
              <a:rPr lang="en-PH" dirty="0"/>
              <a:t>it is the </a:t>
            </a:r>
            <a:r>
              <a:rPr lang="en-PH" dirty="0" smtClean="0"/>
              <a:t>only way </a:t>
            </a:r>
            <a:r>
              <a:rPr lang="en-PH" dirty="0"/>
              <a:t>to have control at runtime over your fragments. </a:t>
            </a:r>
            <a:endParaRPr lang="en-PH" dirty="0" smtClean="0"/>
          </a:p>
          <a:p>
            <a:r>
              <a:rPr lang="en-PH" dirty="0" smtClean="0"/>
              <a:t>You </a:t>
            </a:r>
            <a:r>
              <a:rPr lang="en-PH" dirty="0"/>
              <a:t>determine when the fragment is added to </a:t>
            </a:r>
            <a:r>
              <a:rPr lang="en-PH" dirty="0" smtClean="0"/>
              <a:t>the activity </a:t>
            </a:r>
            <a:r>
              <a:rPr lang="en-PH" dirty="0"/>
              <a:t>and what happens to it after that. You can remove the fragment, replace it with another, </a:t>
            </a:r>
            <a:r>
              <a:rPr lang="en-PH" dirty="0" smtClean="0"/>
              <a:t>and then </a:t>
            </a:r>
            <a:r>
              <a:rPr lang="en-PH" dirty="0"/>
              <a:t>add the first fragment back again</a:t>
            </a:r>
          </a:p>
        </p:txBody>
      </p:sp>
    </p:spTree>
    <p:extLst>
      <p:ext uri="{BB962C8B-B14F-4D97-AF65-F5344CB8AC3E}">
        <p14:creationId xmlns:p14="http://schemas.microsoft.com/office/powerpoint/2010/main" val="110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Defining a container 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You will be adding a UI fragment in the hosting activity’s code, but you still need to make a spot </a:t>
            </a:r>
            <a:r>
              <a:rPr lang="en-PH" dirty="0" smtClean="0"/>
              <a:t>for the </a:t>
            </a:r>
            <a:r>
              <a:rPr lang="en-PH" dirty="0"/>
              <a:t>fragment’s view in the activity’s view hierarchy. In </a:t>
            </a:r>
            <a:r>
              <a:rPr lang="en-PH" b="1" dirty="0" err="1"/>
              <a:t>CrimeActivity</a:t>
            </a:r>
            <a:r>
              <a:rPr lang="en-PH" dirty="0" err="1"/>
              <a:t>’s</a:t>
            </a:r>
            <a:r>
              <a:rPr lang="en-PH" dirty="0"/>
              <a:t> layout, this spot will be </a:t>
            </a:r>
            <a:r>
              <a:rPr lang="en-PH" dirty="0" smtClean="0"/>
              <a:t>the </a:t>
            </a:r>
            <a:r>
              <a:rPr lang="en-PH" b="1" dirty="0" err="1" smtClean="0"/>
              <a:t>FrameLayout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5358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This </a:t>
            </a:r>
            <a:r>
              <a:rPr lang="en-PH" b="1" dirty="0" err="1"/>
              <a:t>FrameLayout</a:t>
            </a:r>
            <a:r>
              <a:rPr lang="en-PH" b="1" dirty="0"/>
              <a:t> </a:t>
            </a:r>
            <a:r>
              <a:rPr lang="en-PH" dirty="0"/>
              <a:t>will be the </a:t>
            </a:r>
            <a:r>
              <a:rPr lang="en-PH" i="1" dirty="0"/>
              <a:t>container view </a:t>
            </a:r>
            <a:r>
              <a:rPr lang="en-PH" dirty="0"/>
              <a:t>for a </a:t>
            </a:r>
            <a:r>
              <a:rPr lang="en-PH" b="1" dirty="0" err="1"/>
              <a:t>CrimeFragment</a:t>
            </a:r>
            <a:r>
              <a:rPr lang="en-PH" dirty="0"/>
              <a:t>. Notice that the container view </a:t>
            </a:r>
            <a:r>
              <a:rPr lang="en-PH" dirty="0" smtClean="0"/>
              <a:t>is completely </a:t>
            </a:r>
            <a:r>
              <a:rPr lang="en-PH" dirty="0"/>
              <a:t>generic; it does not name the </a:t>
            </a:r>
            <a:r>
              <a:rPr lang="en-PH" b="1" dirty="0" err="1"/>
              <a:t>CrimeFragment</a:t>
            </a:r>
            <a:r>
              <a:rPr lang="en-PH" b="1" dirty="0"/>
              <a:t> </a:t>
            </a:r>
            <a:r>
              <a:rPr lang="en-PH" dirty="0"/>
              <a:t>class. </a:t>
            </a:r>
            <a:endParaRPr lang="en-PH" dirty="0" smtClean="0"/>
          </a:p>
          <a:p>
            <a:r>
              <a:rPr lang="en-PH" dirty="0" smtClean="0"/>
              <a:t>You </a:t>
            </a:r>
            <a:r>
              <a:rPr lang="en-PH" dirty="0"/>
              <a:t>can and will use this same </a:t>
            </a:r>
            <a:r>
              <a:rPr lang="en-PH" dirty="0" smtClean="0"/>
              <a:t>layout to </a:t>
            </a:r>
            <a:r>
              <a:rPr lang="en-PH" dirty="0"/>
              <a:t>host other fragments.</a:t>
            </a:r>
          </a:p>
        </p:txBody>
      </p:sp>
    </p:spTree>
    <p:extLst>
      <p:ext uri="{BB962C8B-B14F-4D97-AF65-F5344CB8AC3E}">
        <p14:creationId xmlns:p14="http://schemas.microsoft.com/office/powerpoint/2010/main" val="85198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Locate </a:t>
            </a:r>
            <a:r>
              <a:rPr lang="en-PH" b="1" dirty="0" err="1"/>
              <a:t>CrimeActivity</a:t>
            </a:r>
            <a:r>
              <a:rPr lang="en-PH" dirty="0" err="1"/>
              <a:t>’s</a:t>
            </a:r>
            <a:r>
              <a:rPr lang="en-PH" dirty="0"/>
              <a:t> layout at </a:t>
            </a:r>
            <a:r>
              <a:rPr lang="en-PH" dirty="0" smtClean="0"/>
              <a:t> </a:t>
            </a:r>
            <a:r>
              <a:rPr lang="en-PH" dirty="0" err="1" smtClean="0"/>
              <a:t>es</a:t>
            </a:r>
            <a:r>
              <a:rPr lang="en-PH" dirty="0" smtClean="0"/>
              <a:t>/layout/activity_crime.xml</a:t>
            </a:r>
            <a:r>
              <a:rPr lang="en-PH" dirty="0"/>
              <a:t>. Open this file and replace </a:t>
            </a:r>
            <a:r>
              <a:rPr lang="en-PH" dirty="0" smtClean="0"/>
              <a:t>the default </a:t>
            </a:r>
            <a:r>
              <a:rPr lang="en-PH" dirty="0"/>
              <a:t>layout with the </a:t>
            </a:r>
            <a:r>
              <a:rPr lang="en-PH" b="1" dirty="0" err="1" smtClean="0"/>
              <a:t>FrameLayout</a:t>
            </a:r>
            <a:r>
              <a:rPr lang="en-PH" b="1" dirty="0" smtClean="0"/>
              <a:t>.</a:t>
            </a:r>
          </a:p>
          <a:p>
            <a:r>
              <a:rPr lang="en-PH" dirty="0"/>
              <a:t>Create fragment container layout (activity_crime.xml)</a:t>
            </a:r>
          </a:p>
          <a:p>
            <a:r>
              <a:rPr lang="en-PH" dirty="0"/>
              <a:t>&lt;</a:t>
            </a:r>
            <a:r>
              <a:rPr lang="en-PH" dirty="0" err="1"/>
              <a:t>FrameLayout</a:t>
            </a:r>
            <a:r>
              <a:rPr lang="en-PH" dirty="0"/>
              <a:t> </a:t>
            </a:r>
            <a:r>
              <a:rPr lang="en-PH" dirty="0" err="1"/>
              <a:t>xmlns:android</a:t>
            </a:r>
            <a:r>
              <a:rPr lang="en-PH" dirty="0"/>
              <a:t>="http://schemas.android.com/</a:t>
            </a:r>
            <a:r>
              <a:rPr lang="en-PH" dirty="0" err="1"/>
              <a:t>apk</a:t>
            </a:r>
            <a:r>
              <a:rPr lang="en-PH" dirty="0"/>
              <a:t>/res/android"</a:t>
            </a:r>
          </a:p>
          <a:p>
            <a:r>
              <a:rPr lang="en-PH" dirty="0" err="1"/>
              <a:t>android:id</a:t>
            </a:r>
            <a:r>
              <a:rPr lang="en-PH" dirty="0"/>
              <a:t>="@+id/</a:t>
            </a:r>
            <a:r>
              <a:rPr lang="en-PH" dirty="0" err="1"/>
              <a:t>fragment_container</a:t>
            </a:r>
            <a:r>
              <a:rPr lang="en-PH" dirty="0"/>
              <a:t>"</a:t>
            </a:r>
          </a:p>
          <a:p>
            <a:r>
              <a:rPr lang="en-PH" dirty="0" err="1"/>
              <a:t>android:layout_width</a:t>
            </a:r>
            <a:r>
              <a:rPr lang="en-PH" dirty="0"/>
              <a:t>="</a:t>
            </a:r>
            <a:r>
              <a:rPr lang="en-PH" dirty="0" err="1"/>
              <a:t>match_parent</a:t>
            </a:r>
            <a:r>
              <a:rPr lang="en-PH" dirty="0"/>
              <a:t>"</a:t>
            </a:r>
          </a:p>
          <a:p>
            <a:r>
              <a:rPr lang="en-PH" dirty="0" err="1"/>
              <a:t>android:layout_height</a:t>
            </a:r>
            <a:r>
              <a:rPr lang="en-PH" dirty="0"/>
              <a:t>="</a:t>
            </a:r>
            <a:r>
              <a:rPr lang="en-PH" dirty="0" err="1"/>
              <a:t>match_parent</a:t>
            </a:r>
            <a:r>
              <a:rPr lang="en-PH" dirty="0"/>
              <a:t>"</a:t>
            </a:r>
          </a:p>
          <a:p>
            <a:r>
              <a:rPr lang="en-PH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628990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Creating a UI Fragment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The </a:t>
            </a:r>
            <a:r>
              <a:rPr lang="en-PH" dirty="0"/>
              <a:t>steps to creating a UI fragment are the same as those you followed to create an activity:</a:t>
            </a:r>
          </a:p>
          <a:p>
            <a:r>
              <a:rPr lang="en-PH" dirty="0" smtClean="0"/>
              <a:t>compose </a:t>
            </a:r>
            <a:r>
              <a:rPr lang="en-PH" dirty="0"/>
              <a:t>a user interface by defining widgets in a layout file</a:t>
            </a:r>
          </a:p>
          <a:p>
            <a:r>
              <a:rPr lang="en-PH" dirty="0" smtClean="0"/>
              <a:t>create </a:t>
            </a:r>
            <a:r>
              <a:rPr lang="en-PH" dirty="0"/>
              <a:t>the class and set its view to be the layout that you defined</a:t>
            </a:r>
          </a:p>
          <a:p>
            <a:r>
              <a:rPr lang="en-PH" dirty="0" smtClean="0"/>
              <a:t>wire </a:t>
            </a:r>
            <a:r>
              <a:rPr lang="en-PH" dirty="0"/>
              <a:t>up the widgets inflated from the layout in code</a:t>
            </a:r>
          </a:p>
        </p:txBody>
      </p:sp>
    </p:spTree>
    <p:extLst>
      <p:ext uri="{BB962C8B-B14F-4D97-AF65-F5344CB8AC3E}">
        <p14:creationId xmlns:p14="http://schemas.microsoft.com/office/powerpoint/2010/main" val="2235123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Defining </a:t>
            </a:r>
            <a:r>
              <a:rPr lang="en-PH" b="1" dirty="0" err="1"/>
              <a:t>CrimeFragment’s</a:t>
            </a:r>
            <a:r>
              <a:rPr lang="en-PH" b="1" dirty="0"/>
              <a:t> layout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b="1" dirty="0" err="1"/>
              <a:t>CrimeFragment</a:t>
            </a:r>
            <a:r>
              <a:rPr lang="en-PH" dirty="0" err="1"/>
              <a:t>’s</a:t>
            </a:r>
            <a:r>
              <a:rPr lang="en-PH" dirty="0"/>
              <a:t> view will display the information contained within an instance of </a:t>
            </a:r>
            <a:r>
              <a:rPr lang="en-PH" b="1" dirty="0"/>
              <a:t>Crime</a:t>
            </a:r>
            <a:r>
              <a:rPr lang="en-PH" dirty="0" smtClean="0"/>
              <a:t>.</a:t>
            </a:r>
          </a:p>
          <a:p>
            <a:r>
              <a:rPr lang="en-PH" dirty="0"/>
              <a:t>Figure 7.15 shows the layout for </a:t>
            </a:r>
            <a:r>
              <a:rPr lang="en-PH" b="1" dirty="0" err="1"/>
              <a:t>CrimeFragment</a:t>
            </a:r>
            <a:r>
              <a:rPr lang="en-PH" dirty="0" err="1"/>
              <a:t>’s</a:t>
            </a:r>
            <a:r>
              <a:rPr lang="en-PH" dirty="0"/>
              <a:t> view. It consists of a vertical </a:t>
            </a:r>
            <a:r>
              <a:rPr lang="en-PH" b="1" dirty="0" err="1"/>
              <a:t>LinearLayout</a:t>
            </a:r>
            <a:r>
              <a:rPr lang="en-PH" b="1" dirty="0"/>
              <a:t> </a:t>
            </a:r>
            <a:r>
              <a:rPr lang="en-PH" dirty="0" smtClean="0"/>
              <a:t>that contains </a:t>
            </a:r>
            <a:r>
              <a:rPr lang="en-PH" dirty="0"/>
              <a:t>an </a:t>
            </a:r>
            <a:r>
              <a:rPr lang="en-PH" b="1" dirty="0" err="1"/>
              <a:t>EditText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b="1" dirty="0" err="1" smtClean="0"/>
              <a:t>EditText</a:t>
            </a:r>
            <a:r>
              <a:rPr lang="en-PH" b="1" dirty="0" smtClean="0"/>
              <a:t> </a:t>
            </a:r>
            <a:r>
              <a:rPr lang="en-PH" dirty="0"/>
              <a:t>is a widget that presents an area where the user can add or edit text.</a:t>
            </a:r>
          </a:p>
        </p:txBody>
      </p:sp>
    </p:spTree>
    <p:extLst>
      <p:ext uri="{BB962C8B-B14F-4D97-AF65-F5344CB8AC3E}">
        <p14:creationId xmlns:p14="http://schemas.microsoft.com/office/powerpoint/2010/main" val="3004813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0769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136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PH" dirty="0"/>
              <a:t>create a layout </a:t>
            </a:r>
            <a:r>
              <a:rPr lang="en-PH" dirty="0" smtClean="0"/>
              <a:t>file and </a:t>
            </a:r>
            <a:r>
              <a:rPr lang="en-PH" dirty="0"/>
              <a:t>Name this file fragment_crime.xml and enter </a:t>
            </a:r>
            <a:r>
              <a:rPr lang="en-PH" b="1" dirty="0" err="1"/>
              <a:t>LinearLayout</a:t>
            </a:r>
            <a:r>
              <a:rPr lang="en-PH" b="1" dirty="0"/>
              <a:t> </a:t>
            </a:r>
            <a:r>
              <a:rPr lang="en-PH" dirty="0"/>
              <a:t>as the root </a:t>
            </a:r>
            <a:r>
              <a:rPr lang="en-PH" dirty="0" smtClean="0"/>
              <a:t>element.</a:t>
            </a:r>
          </a:p>
          <a:p>
            <a:r>
              <a:rPr lang="en-PH" dirty="0"/>
              <a:t>Layout file for fragment’s view (fragment_crime.xml)</a:t>
            </a:r>
          </a:p>
          <a:p>
            <a:r>
              <a:rPr lang="en-PH" dirty="0"/>
              <a:t>&lt;</a:t>
            </a:r>
            <a:r>
              <a:rPr lang="en-PH" dirty="0" err="1"/>
              <a:t>LinearLayout</a:t>
            </a:r>
            <a:r>
              <a:rPr lang="en-PH" dirty="0"/>
              <a:t> </a:t>
            </a:r>
            <a:r>
              <a:rPr lang="en-PH" dirty="0" err="1"/>
              <a:t>xmlns:android</a:t>
            </a:r>
            <a:r>
              <a:rPr lang="en-PH" dirty="0"/>
              <a:t>="http://schemas.android.com/</a:t>
            </a:r>
            <a:r>
              <a:rPr lang="en-PH" dirty="0" err="1"/>
              <a:t>apk</a:t>
            </a:r>
            <a:r>
              <a:rPr lang="en-PH" dirty="0"/>
              <a:t>/res/android"</a:t>
            </a:r>
          </a:p>
          <a:p>
            <a:r>
              <a:rPr lang="en-PH" dirty="0" err="1"/>
              <a:t>android:layout_width</a:t>
            </a:r>
            <a:r>
              <a:rPr lang="en-PH" dirty="0"/>
              <a:t>="</a:t>
            </a:r>
            <a:r>
              <a:rPr lang="en-PH" dirty="0" err="1"/>
              <a:t>match_parent</a:t>
            </a:r>
            <a:r>
              <a:rPr lang="en-PH" dirty="0"/>
              <a:t>"</a:t>
            </a:r>
          </a:p>
          <a:p>
            <a:r>
              <a:rPr lang="en-PH" dirty="0" err="1"/>
              <a:t>android:layout_height</a:t>
            </a:r>
            <a:r>
              <a:rPr lang="en-PH" dirty="0"/>
              <a:t>="</a:t>
            </a:r>
            <a:r>
              <a:rPr lang="en-PH" dirty="0" err="1"/>
              <a:t>match_parent</a:t>
            </a:r>
            <a:r>
              <a:rPr lang="en-PH" dirty="0"/>
              <a:t>"</a:t>
            </a:r>
          </a:p>
          <a:p>
            <a:r>
              <a:rPr lang="en-PH" dirty="0" err="1"/>
              <a:t>android:orientation</a:t>
            </a:r>
            <a:r>
              <a:rPr lang="en-PH" dirty="0"/>
              <a:t>="vertical"</a:t>
            </a:r>
          </a:p>
          <a:p>
            <a:r>
              <a:rPr lang="en-PH" dirty="0"/>
              <a:t>&gt;</a:t>
            </a:r>
          </a:p>
          <a:p>
            <a:r>
              <a:rPr lang="en-PH" dirty="0"/>
              <a:t>&lt;</a:t>
            </a:r>
            <a:r>
              <a:rPr lang="en-PH" dirty="0" err="1"/>
              <a:t>EditText</a:t>
            </a:r>
            <a:r>
              <a:rPr lang="en-PH" dirty="0"/>
              <a:t> </a:t>
            </a:r>
            <a:r>
              <a:rPr lang="en-PH" dirty="0" err="1"/>
              <a:t>android:id</a:t>
            </a:r>
            <a:r>
              <a:rPr lang="en-PH" dirty="0"/>
              <a:t>="@+id/</a:t>
            </a:r>
            <a:r>
              <a:rPr lang="en-PH" dirty="0" err="1"/>
              <a:t>crime_title</a:t>
            </a:r>
            <a:r>
              <a:rPr lang="en-PH" dirty="0"/>
              <a:t>"</a:t>
            </a:r>
          </a:p>
          <a:p>
            <a:r>
              <a:rPr lang="en-PH" dirty="0" err="1"/>
              <a:t>android:layout_width</a:t>
            </a:r>
            <a:r>
              <a:rPr lang="en-PH" dirty="0"/>
              <a:t>="</a:t>
            </a:r>
            <a:r>
              <a:rPr lang="en-PH" dirty="0" err="1"/>
              <a:t>match_parent</a:t>
            </a:r>
            <a:r>
              <a:rPr lang="en-PH" dirty="0"/>
              <a:t>"</a:t>
            </a:r>
          </a:p>
          <a:p>
            <a:r>
              <a:rPr lang="en-PH" dirty="0" err="1"/>
              <a:t>android:layout_height</a:t>
            </a:r>
            <a:r>
              <a:rPr lang="en-PH" dirty="0"/>
              <a:t>="</a:t>
            </a:r>
            <a:r>
              <a:rPr lang="en-PH" dirty="0" err="1"/>
              <a:t>wrap_content</a:t>
            </a:r>
            <a:r>
              <a:rPr lang="en-PH" dirty="0"/>
              <a:t>"</a:t>
            </a:r>
          </a:p>
          <a:p>
            <a:r>
              <a:rPr lang="en-PH" dirty="0" err="1"/>
              <a:t>android:hint</a:t>
            </a:r>
            <a:r>
              <a:rPr lang="en-PH" dirty="0"/>
              <a:t>="@string/</a:t>
            </a:r>
            <a:r>
              <a:rPr lang="en-PH" dirty="0" err="1"/>
              <a:t>crime_title_hint</a:t>
            </a:r>
            <a:r>
              <a:rPr lang="en-PH" dirty="0"/>
              <a:t>"</a:t>
            </a:r>
          </a:p>
          <a:p>
            <a:r>
              <a:rPr lang="en-PH" dirty="0"/>
              <a:t>/&gt;</a:t>
            </a:r>
          </a:p>
          <a:p>
            <a:r>
              <a:rPr lang="en-PH" dirty="0"/>
              <a:t>&lt;/</a:t>
            </a:r>
            <a:r>
              <a:rPr lang="en-PH" dirty="0" err="1"/>
              <a:t>LinearLayout</a:t>
            </a:r>
            <a:r>
              <a:rPr lang="en-P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5153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Adding a string (res/values/strings.xml)</a:t>
            </a:r>
          </a:p>
          <a:p>
            <a:r>
              <a:rPr lang="en-PH" dirty="0"/>
              <a:t>&lt;?xml version="1.0" encoding="utf-8"?&gt;</a:t>
            </a:r>
          </a:p>
          <a:p>
            <a:r>
              <a:rPr lang="en-PH" dirty="0"/>
              <a:t>&lt;resources&gt;</a:t>
            </a:r>
          </a:p>
          <a:p>
            <a:r>
              <a:rPr lang="en-PH" dirty="0"/>
              <a:t>&lt;string name="</a:t>
            </a:r>
            <a:r>
              <a:rPr lang="en-PH" dirty="0" err="1"/>
              <a:t>app_name</a:t>
            </a:r>
            <a:r>
              <a:rPr lang="en-PH" dirty="0"/>
              <a:t>"&gt;</a:t>
            </a:r>
            <a:r>
              <a:rPr lang="en-PH" dirty="0" err="1"/>
              <a:t>CriminalIntent</a:t>
            </a:r>
            <a:r>
              <a:rPr lang="en-PH" dirty="0"/>
              <a:t>&lt;/string&gt;</a:t>
            </a:r>
          </a:p>
          <a:p>
            <a:r>
              <a:rPr lang="en-PH" dirty="0"/>
              <a:t>&lt;string name="</a:t>
            </a:r>
            <a:r>
              <a:rPr lang="en-PH" dirty="0" err="1"/>
              <a:t>hello_world</a:t>
            </a:r>
            <a:r>
              <a:rPr lang="en-PH" dirty="0"/>
              <a:t>"&gt;Hello world!&lt;/string&gt;</a:t>
            </a:r>
          </a:p>
          <a:p>
            <a:r>
              <a:rPr lang="en-PH" dirty="0"/>
              <a:t>&lt;string name="</a:t>
            </a:r>
            <a:r>
              <a:rPr lang="en-PH" dirty="0" err="1"/>
              <a:t>action_settings</a:t>
            </a:r>
            <a:r>
              <a:rPr lang="en-PH" dirty="0"/>
              <a:t>"&gt;Settings&lt;/string&gt;</a:t>
            </a:r>
          </a:p>
          <a:p>
            <a:r>
              <a:rPr lang="en-PH" b="1" dirty="0"/>
              <a:t>&lt;string name="</a:t>
            </a:r>
            <a:r>
              <a:rPr lang="en-PH" b="1" dirty="0" err="1"/>
              <a:t>crime_title_hint</a:t>
            </a:r>
            <a:r>
              <a:rPr lang="en-PH" b="1" dirty="0"/>
              <a:t>"&gt;Enter a title for the crime.&lt;/string&gt;</a:t>
            </a:r>
          </a:p>
          <a:p>
            <a:r>
              <a:rPr lang="en-PH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408829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871538"/>
            <a:ext cx="56292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025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Creating the </a:t>
            </a:r>
            <a:r>
              <a:rPr lang="en-PH" b="1" dirty="0" err="1"/>
              <a:t>CrimeFragment</a:t>
            </a:r>
            <a:r>
              <a:rPr lang="en-PH" b="1" dirty="0"/>
              <a:t> 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and </a:t>
            </a:r>
            <a:r>
              <a:rPr lang="en-PH" dirty="0"/>
              <a:t>Name the class </a:t>
            </a:r>
            <a:r>
              <a:rPr lang="en-PH" b="1" dirty="0" err="1" smtClean="0"/>
              <a:t>CrimeFragment</a:t>
            </a:r>
            <a:r>
              <a:rPr lang="en-PH" b="1" dirty="0" smtClean="0"/>
              <a:t>.</a:t>
            </a:r>
          </a:p>
          <a:p>
            <a:r>
              <a:rPr lang="en-PH" dirty="0"/>
              <a:t>Now, turn this class into a fragment. Update </a:t>
            </a:r>
            <a:r>
              <a:rPr lang="en-PH" b="1" dirty="0" err="1"/>
              <a:t>CrimeFragment</a:t>
            </a:r>
            <a:r>
              <a:rPr lang="en-PH" b="1" dirty="0"/>
              <a:t> </a:t>
            </a:r>
            <a:r>
              <a:rPr lang="en-PH" dirty="0"/>
              <a:t>to subclass the </a:t>
            </a:r>
            <a:r>
              <a:rPr lang="en-PH" b="1" dirty="0"/>
              <a:t>Fragment </a:t>
            </a:r>
            <a:r>
              <a:rPr lang="en-PH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3911534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 smtClean="0"/>
              <a:t>Implementing fragment lifecycle methods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err="1" smtClean="0"/>
              <a:t>CrimeFragment</a:t>
            </a:r>
            <a:r>
              <a:rPr lang="en-PH" b="1" dirty="0" smtClean="0"/>
              <a:t> </a:t>
            </a:r>
            <a:r>
              <a:rPr lang="en-PH" dirty="0"/>
              <a:t>is a controller that interacts with model and view objects. Its job is to present </a:t>
            </a:r>
            <a:r>
              <a:rPr lang="en-PH" dirty="0" smtClean="0"/>
              <a:t>the details </a:t>
            </a:r>
            <a:r>
              <a:rPr lang="en-PH" dirty="0"/>
              <a:t>of a specific crime and update those details as the user changes them.</a:t>
            </a:r>
          </a:p>
        </p:txBody>
      </p:sp>
    </p:spTree>
    <p:extLst>
      <p:ext uri="{BB962C8B-B14F-4D97-AF65-F5344CB8AC3E}">
        <p14:creationId xmlns:p14="http://schemas.microsoft.com/office/powerpoint/2010/main" val="2906988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/>
              <a:t>In CrimeFragment.java, add a member variable for the </a:t>
            </a:r>
            <a:r>
              <a:rPr lang="en-PH" b="1" dirty="0"/>
              <a:t>Crime </a:t>
            </a:r>
            <a:r>
              <a:rPr lang="en-PH" dirty="0"/>
              <a:t>instance and an implementation of</a:t>
            </a:r>
          </a:p>
          <a:p>
            <a:r>
              <a:rPr lang="en-PH" b="1" dirty="0" err="1"/>
              <a:t>Fragment.onCreate</a:t>
            </a:r>
            <a:r>
              <a:rPr lang="en-PH" b="1" dirty="0"/>
              <a:t>(Bundle)</a:t>
            </a:r>
            <a:r>
              <a:rPr lang="en-PH" dirty="0"/>
              <a:t>.</a:t>
            </a:r>
          </a:p>
          <a:p>
            <a:r>
              <a:rPr lang="en-PH" dirty="0"/>
              <a:t>Listing 7.11 Overriding </a:t>
            </a:r>
            <a:r>
              <a:rPr lang="en-PH" b="1" dirty="0" err="1"/>
              <a:t>Fragment.onCreate</a:t>
            </a:r>
            <a:r>
              <a:rPr lang="en-PH" b="1" dirty="0"/>
              <a:t>(Bundle)</a:t>
            </a:r>
          </a:p>
          <a:p>
            <a:r>
              <a:rPr lang="en-PH" dirty="0"/>
              <a:t>(CrimeFragment.java)</a:t>
            </a:r>
          </a:p>
          <a:p>
            <a:r>
              <a:rPr lang="en-PH" dirty="0"/>
              <a:t>public class </a:t>
            </a:r>
            <a:r>
              <a:rPr lang="en-PH" dirty="0" err="1"/>
              <a:t>CrimeFragment</a:t>
            </a:r>
            <a:r>
              <a:rPr lang="en-PH" dirty="0"/>
              <a:t> extends Fragment {</a:t>
            </a:r>
          </a:p>
          <a:p>
            <a:r>
              <a:rPr lang="en-PH" b="1" dirty="0"/>
              <a:t>private Crime </a:t>
            </a:r>
            <a:r>
              <a:rPr lang="en-PH" b="1" dirty="0" err="1"/>
              <a:t>mCrime</a:t>
            </a:r>
            <a:r>
              <a:rPr lang="en-PH" b="1" dirty="0"/>
              <a:t>;</a:t>
            </a:r>
          </a:p>
          <a:p>
            <a:r>
              <a:rPr lang="en-PH" b="1" dirty="0"/>
              <a:t>@Override</a:t>
            </a:r>
          </a:p>
          <a:p>
            <a:r>
              <a:rPr lang="en-PH" b="1" dirty="0"/>
              <a:t>public void </a:t>
            </a:r>
            <a:r>
              <a:rPr lang="en-PH" b="1" dirty="0" err="1"/>
              <a:t>onCreate</a:t>
            </a:r>
            <a:r>
              <a:rPr lang="en-PH" b="1" dirty="0"/>
              <a:t>(Bundle </a:t>
            </a:r>
            <a:r>
              <a:rPr lang="en-PH" b="1" dirty="0" err="1"/>
              <a:t>savedInstanceState</a:t>
            </a:r>
            <a:r>
              <a:rPr lang="en-PH" b="1" dirty="0"/>
              <a:t>) {</a:t>
            </a:r>
          </a:p>
          <a:p>
            <a:r>
              <a:rPr lang="en-PH" b="1" dirty="0" err="1"/>
              <a:t>super.onCreate</a:t>
            </a:r>
            <a:r>
              <a:rPr lang="en-PH" b="1" dirty="0"/>
              <a:t>(</a:t>
            </a:r>
            <a:r>
              <a:rPr lang="en-PH" b="1" dirty="0" err="1"/>
              <a:t>savedInstanceState</a:t>
            </a:r>
            <a:r>
              <a:rPr lang="en-PH" b="1" dirty="0"/>
              <a:t>);</a:t>
            </a:r>
          </a:p>
          <a:p>
            <a:r>
              <a:rPr lang="en-PH" b="1" dirty="0" err="1"/>
              <a:t>mCrime</a:t>
            </a:r>
            <a:r>
              <a:rPr lang="en-PH" b="1" dirty="0"/>
              <a:t> = new Crime();</a:t>
            </a:r>
          </a:p>
          <a:p>
            <a:r>
              <a:rPr lang="en-PH" b="1" dirty="0"/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54741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There are a couple of things to notice in this implementation. First, </a:t>
            </a:r>
            <a:r>
              <a:rPr lang="en-PH" dirty="0" err="1" smtClean="0"/>
              <a:t>F</a:t>
            </a:r>
            <a:r>
              <a:rPr lang="en-PH" b="1" dirty="0" err="1" smtClean="0"/>
              <a:t>ragment.onCreate</a:t>
            </a:r>
            <a:r>
              <a:rPr lang="en-PH" b="1" dirty="0" smtClean="0"/>
              <a:t>(Bundle</a:t>
            </a:r>
            <a:r>
              <a:rPr lang="en-PH" b="1" dirty="0"/>
              <a:t>) </a:t>
            </a:r>
            <a:r>
              <a:rPr lang="en-PH" dirty="0"/>
              <a:t>is </a:t>
            </a:r>
            <a:r>
              <a:rPr lang="en-PH" dirty="0" smtClean="0"/>
              <a:t>a public </a:t>
            </a:r>
            <a:r>
              <a:rPr lang="en-PH" dirty="0"/>
              <a:t>method whereas </a:t>
            </a:r>
            <a:r>
              <a:rPr lang="en-PH" b="1" dirty="0" err="1"/>
              <a:t>Activity.onCreate</a:t>
            </a:r>
            <a:r>
              <a:rPr lang="en-PH" b="1" dirty="0"/>
              <a:t>(Bundle) </a:t>
            </a:r>
            <a:r>
              <a:rPr lang="en-PH" dirty="0"/>
              <a:t>is protected. </a:t>
            </a:r>
            <a:endParaRPr lang="en-PH" dirty="0" smtClean="0"/>
          </a:p>
          <a:p>
            <a:r>
              <a:rPr lang="en-PH" b="1" dirty="0" err="1" smtClean="0"/>
              <a:t>Fragment.onCreate</a:t>
            </a:r>
            <a:r>
              <a:rPr lang="en-PH" b="1" dirty="0"/>
              <a:t>(…) </a:t>
            </a:r>
            <a:r>
              <a:rPr lang="en-PH" dirty="0"/>
              <a:t>and </a:t>
            </a:r>
            <a:r>
              <a:rPr lang="en-PH" dirty="0" smtClean="0"/>
              <a:t>other </a:t>
            </a:r>
            <a:r>
              <a:rPr lang="en-PH" b="1" dirty="0" smtClean="0"/>
              <a:t>Fragment </a:t>
            </a:r>
            <a:r>
              <a:rPr lang="en-PH" dirty="0"/>
              <a:t>lifecycle methods must be public because they will be called by whatever activity is </a:t>
            </a:r>
            <a:r>
              <a:rPr lang="en-PH" dirty="0" smtClean="0"/>
              <a:t>hosting the </a:t>
            </a:r>
            <a:r>
              <a:rPr lang="en-PH" dirty="0"/>
              <a:t>fragment.</a:t>
            </a:r>
          </a:p>
        </p:txBody>
      </p:sp>
    </p:spTree>
    <p:extLst>
      <p:ext uri="{BB962C8B-B14F-4D97-AF65-F5344CB8AC3E}">
        <p14:creationId xmlns:p14="http://schemas.microsoft.com/office/powerpoint/2010/main" val="1811434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Second, similar to an activity, a fragment has a bundle to which it saves and retrieves its state.</a:t>
            </a:r>
          </a:p>
          <a:p>
            <a:r>
              <a:rPr lang="en-PH" dirty="0"/>
              <a:t>You can override </a:t>
            </a:r>
            <a:r>
              <a:rPr lang="en-PH" b="1" dirty="0" err="1"/>
              <a:t>Fragment.onSaveInstanceState</a:t>
            </a:r>
            <a:r>
              <a:rPr lang="en-PH" b="1" dirty="0"/>
              <a:t>(Bundle) </a:t>
            </a:r>
            <a:r>
              <a:rPr lang="en-PH" dirty="0"/>
              <a:t>for your own purposes just like with</a:t>
            </a:r>
          </a:p>
          <a:p>
            <a:r>
              <a:rPr lang="en-PH" b="1" dirty="0" err="1"/>
              <a:t>Activity.onSaveInstanceState</a:t>
            </a:r>
            <a:r>
              <a:rPr lang="en-PH" b="1" dirty="0"/>
              <a:t>(Bundle)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800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Also, note what does </a:t>
            </a:r>
            <a:r>
              <a:rPr lang="en-PH" i="1" dirty="0"/>
              <a:t>not </a:t>
            </a:r>
            <a:r>
              <a:rPr lang="en-PH" dirty="0"/>
              <a:t>happen in </a:t>
            </a:r>
            <a:r>
              <a:rPr lang="en-PH" b="1" dirty="0" err="1"/>
              <a:t>Fragment.onCreate</a:t>
            </a:r>
            <a:r>
              <a:rPr lang="en-PH" b="1" dirty="0"/>
              <a:t>(…)</a:t>
            </a:r>
            <a:r>
              <a:rPr lang="en-PH" dirty="0"/>
              <a:t>: you do not inflate the fragment’s view.</a:t>
            </a:r>
          </a:p>
          <a:p>
            <a:r>
              <a:rPr lang="en-PH" dirty="0"/>
              <a:t>You configure the fragment instance in </a:t>
            </a:r>
            <a:r>
              <a:rPr lang="en-PH" b="1" dirty="0" err="1"/>
              <a:t>Fragment.onCreate</a:t>
            </a:r>
            <a:r>
              <a:rPr lang="en-PH" b="1" dirty="0"/>
              <a:t>(…)</a:t>
            </a:r>
            <a:r>
              <a:rPr lang="en-PH" dirty="0"/>
              <a:t>, but you create and configure </a:t>
            </a:r>
            <a:r>
              <a:rPr lang="en-PH" dirty="0" smtClean="0"/>
              <a:t>the fragment’s </a:t>
            </a:r>
            <a:r>
              <a:rPr lang="en-PH" dirty="0"/>
              <a:t>view in another fragment lifecycle method:</a:t>
            </a:r>
          </a:p>
          <a:p>
            <a:r>
              <a:rPr lang="en-PH" dirty="0"/>
              <a:t>public View </a:t>
            </a:r>
            <a:r>
              <a:rPr lang="en-PH" dirty="0" err="1"/>
              <a:t>onCreateView</a:t>
            </a:r>
            <a:r>
              <a:rPr lang="en-PH" dirty="0"/>
              <a:t>(</a:t>
            </a:r>
            <a:r>
              <a:rPr lang="en-PH" dirty="0" err="1"/>
              <a:t>LayoutInflater</a:t>
            </a:r>
            <a:r>
              <a:rPr lang="en-PH" dirty="0"/>
              <a:t> </a:t>
            </a:r>
            <a:r>
              <a:rPr lang="en-PH" dirty="0" err="1"/>
              <a:t>inflater</a:t>
            </a:r>
            <a:r>
              <a:rPr lang="en-PH" dirty="0"/>
              <a:t>, </a:t>
            </a:r>
            <a:r>
              <a:rPr lang="en-PH" dirty="0" err="1"/>
              <a:t>ViewGroup</a:t>
            </a:r>
            <a:r>
              <a:rPr lang="en-PH" dirty="0"/>
              <a:t> container</a:t>
            </a:r>
            <a:r>
              <a:rPr lang="en-PH" dirty="0" smtClean="0"/>
              <a:t>, Bundle </a:t>
            </a:r>
            <a:r>
              <a:rPr lang="en-PH" dirty="0" err="1"/>
              <a:t>savedInstanceState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64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This method is where you inflate the layout for the fragment’s view and return the inflated </a:t>
            </a:r>
            <a:r>
              <a:rPr lang="en-PH" b="1" dirty="0"/>
              <a:t>View </a:t>
            </a:r>
            <a:r>
              <a:rPr lang="en-PH" dirty="0"/>
              <a:t>to </a:t>
            </a:r>
            <a:r>
              <a:rPr lang="en-PH" dirty="0" smtClean="0"/>
              <a:t>the hosting </a:t>
            </a:r>
            <a:r>
              <a:rPr lang="en-PH" dirty="0"/>
              <a:t>activity.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b="1" dirty="0" err="1"/>
              <a:t>LayoutInflater</a:t>
            </a:r>
            <a:r>
              <a:rPr lang="en-PH" b="1" dirty="0"/>
              <a:t> </a:t>
            </a:r>
            <a:r>
              <a:rPr lang="en-PH" dirty="0"/>
              <a:t>and </a:t>
            </a:r>
            <a:r>
              <a:rPr lang="en-PH" b="1" dirty="0" err="1"/>
              <a:t>ViewGroup</a:t>
            </a:r>
            <a:r>
              <a:rPr lang="en-PH" b="1" dirty="0"/>
              <a:t> </a:t>
            </a:r>
            <a:r>
              <a:rPr lang="en-PH" dirty="0"/>
              <a:t>parameters are necessary to inflate the layout.</a:t>
            </a:r>
          </a:p>
          <a:p>
            <a:r>
              <a:rPr lang="en-PH" dirty="0"/>
              <a:t>The </a:t>
            </a:r>
            <a:r>
              <a:rPr lang="en-PH" b="1" dirty="0"/>
              <a:t>Bundle </a:t>
            </a:r>
            <a:r>
              <a:rPr lang="en-PH" dirty="0"/>
              <a:t>will contain data that this method can use to recreate the view from a saved state.</a:t>
            </a:r>
          </a:p>
        </p:txBody>
      </p:sp>
    </p:spTree>
    <p:extLst>
      <p:ext uri="{BB962C8B-B14F-4D97-AF65-F5344CB8AC3E}">
        <p14:creationId xmlns:p14="http://schemas.microsoft.com/office/powerpoint/2010/main" val="2910949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Overriding </a:t>
            </a:r>
            <a:r>
              <a:rPr lang="en-PH" b="1" dirty="0" err="1"/>
              <a:t>onCreateView</a:t>
            </a:r>
            <a:r>
              <a:rPr lang="en-PH" b="1" dirty="0"/>
              <a:t>(…) </a:t>
            </a:r>
            <a:r>
              <a:rPr lang="en-PH" dirty="0"/>
              <a:t>(CrimeFragment.java)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b="1" dirty="0"/>
              <a:t>@Override</a:t>
            </a:r>
          </a:p>
          <a:p>
            <a:r>
              <a:rPr lang="en-PH" b="1" dirty="0"/>
              <a:t>public View </a:t>
            </a:r>
            <a:r>
              <a:rPr lang="en-PH" b="1" dirty="0" err="1"/>
              <a:t>onCreateView</a:t>
            </a:r>
            <a:r>
              <a:rPr lang="en-PH" b="1" dirty="0"/>
              <a:t>(</a:t>
            </a:r>
            <a:r>
              <a:rPr lang="en-PH" b="1" dirty="0" err="1"/>
              <a:t>LayoutInflater</a:t>
            </a:r>
            <a:r>
              <a:rPr lang="en-PH" b="1" dirty="0"/>
              <a:t> </a:t>
            </a:r>
            <a:r>
              <a:rPr lang="en-PH" b="1" dirty="0" err="1"/>
              <a:t>inflater</a:t>
            </a:r>
            <a:r>
              <a:rPr lang="en-PH" b="1" dirty="0"/>
              <a:t>, </a:t>
            </a:r>
            <a:r>
              <a:rPr lang="en-PH" b="1" dirty="0" err="1"/>
              <a:t>ViewGroup</a:t>
            </a:r>
            <a:r>
              <a:rPr lang="en-PH" b="1" dirty="0"/>
              <a:t> container,</a:t>
            </a:r>
          </a:p>
          <a:p>
            <a:r>
              <a:rPr lang="en-PH" b="1" dirty="0"/>
              <a:t>Bundle </a:t>
            </a:r>
            <a:r>
              <a:rPr lang="en-PH" b="1" dirty="0" err="1"/>
              <a:t>savedInstanceState</a:t>
            </a:r>
            <a:r>
              <a:rPr lang="en-PH" b="1" dirty="0"/>
              <a:t>) {</a:t>
            </a:r>
          </a:p>
          <a:p>
            <a:r>
              <a:rPr lang="en-PH" b="1" dirty="0"/>
              <a:t>View v = </a:t>
            </a:r>
            <a:r>
              <a:rPr lang="en-PH" b="1" dirty="0" err="1"/>
              <a:t>inflater.inflate</a:t>
            </a:r>
            <a:r>
              <a:rPr lang="en-PH" b="1" dirty="0"/>
              <a:t>(</a:t>
            </a:r>
            <a:r>
              <a:rPr lang="en-PH" b="1" dirty="0" err="1"/>
              <a:t>R.layout.fragment_crime</a:t>
            </a:r>
            <a:r>
              <a:rPr lang="en-PH" b="1" dirty="0"/>
              <a:t>, container, false);</a:t>
            </a:r>
          </a:p>
          <a:p>
            <a:r>
              <a:rPr lang="en-PH" b="1" dirty="0"/>
              <a:t>return v;</a:t>
            </a:r>
          </a:p>
          <a:p>
            <a:r>
              <a:rPr lang="en-PH" b="1" dirty="0"/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9434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Within </a:t>
            </a:r>
            <a:r>
              <a:rPr lang="en-PH" b="1" dirty="0" err="1"/>
              <a:t>onCreateView</a:t>
            </a:r>
            <a:r>
              <a:rPr lang="en-PH" b="1" dirty="0"/>
              <a:t>(…)</a:t>
            </a:r>
            <a:r>
              <a:rPr lang="en-PH" dirty="0"/>
              <a:t>, you explicitly inflate the fragment’s view by </a:t>
            </a:r>
            <a:r>
              <a:rPr lang="en-PH" dirty="0" smtClean="0"/>
              <a:t>calling </a:t>
            </a:r>
            <a:r>
              <a:rPr lang="en-PH" b="1" dirty="0" err="1" smtClean="0"/>
              <a:t>LayoutInflater.inflate</a:t>
            </a:r>
            <a:r>
              <a:rPr lang="en-PH" b="1" dirty="0"/>
              <a:t>(…) </a:t>
            </a:r>
            <a:r>
              <a:rPr lang="en-PH" dirty="0"/>
              <a:t>and passing in the layout resource ID.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second parameter is </a:t>
            </a:r>
            <a:r>
              <a:rPr lang="en-PH" dirty="0" smtClean="0"/>
              <a:t>your view’s </a:t>
            </a:r>
            <a:r>
              <a:rPr lang="en-PH" dirty="0"/>
              <a:t>parent, which is usually needed to configure the widgets properly.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third parameter tells </a:t>
            </a:r>
            <a:r>
              <a:rPr lang="en-PH" dirty="0" smtClean="0"/>
              <a:t>the layout </a:t>
            </a:r>
            <a:r>
              <a:rPr lang="en-PH" dirty="0" err="1"/>
              <a:t>inflater</a:t>
            </a:r>
            <a:r>
              <a:rPr lang="en-PH" dirty="0"/>
              <a:t> whether to add the inflated view to the view’s parent. </a:t>
            </a:r>
            <a:endParaRPr lang="en-PH" dirty="0" smtClean="0"/>
          </a:p>
          <a:p>
            <a:r>
              <a:rPr lang="en-PH" dirty="0" smtClean="0"/>
              <a:t>You </a:t>
            </a:r>
            <a:r>
              <a:rPr lang="en-PH" dirty="0"/>
              <a:t>pass in false because </a:t>
            </a:r>
            <a:r>
              <a:rPr lang="en-PH" dirty="0" smtClean="0"/>
              <a:t>you will </a:t>
            </a:r>
            <a:r>
              <a:rPr lang="en-PH" dirty="0"/>
              <a:t>add the view in the activity’s code.</a:t>
            </a:r>
          </a:p>
        </p:txBody>
      </p:sp>
    </p:spTree>
    <p:extLst>
      <p:ext uri="{BB962C8B-B14F-4D97-AF65-F5344CB8AC3E}">
        <p14:creationId xmlns:p14="http://schemas.microsoft.com/office/powerpoint/2010/main" val="4181763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Wiring widgets in a fragment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</a:t>
            </a:r>
            <a:r>
              <a:rPr lang="en-PH" b="1" dirty="0" err="1"/>
              <a:t>onCreateView</a:t>
            </a:r>
            <a:r>
              <a:rPr lang="en-PH" b="1" dirty="0"/>
              <a:t>(…) </a:t>
            </a:r>
            <a:r>
              <a:rPr lang="en-PH" dirty="0"/>
              <a:t>method is also the place to wire up the </a:t>
            </a:r>
            <a:r>
              <a:rPr lang="en-PH" b="1" dirty="0" err="1"/>
              <a:t>EditText</a:t>
            </a:r>
            <a:r>
              <a:rPr lang="en-PH" b="1" dirty="0"/>
              <a:t> </a:t>
            </a:r>
            <a:r>
              <a:rPr lang="en-PH" dirty="0"/>
              <a:t>to respond to user input. </a:t>
            </a:r>
            <a:endParaRPr lang="en-PH" dirty="0" smtClean="0"/>
          </a:p>
          <a:p>
            <a:r>
              <a:rPr lang="en-PH" dirty="0" smtClean="0"/>
              <a:t>After the </a:t>
            </a:r>
            <a:r>
              <a:rPr lang="en-PH" dirty="0"/>
              <a:t>view is inflated, get a reference to the </a:t>
            </a:r>
            <a:r>
              <a:rPr lang="en-PH" b="1" dirty="0" err="1"/>
              <a:t>EditText</a:t>
            </a:r>
            <a:r>
              <a:rPr lang="en-PH" b="1" dirty="0"/>
              <a:t> </a:t>
            </a:r>
            <a:r>
              <a:rPr lang="en-PH" dirty="0"/>
              <a:t>and add a listener.</a:t>
            </a:r>
          </a:p>
        </p:txBody>
      </p:sp>
    </p:spTree>
    <p:extLst>
      <p:ext uri="{BB962C8B-B14F-4D97-AF65-F5344CB8AC3E}">
        <p14:creationId xmlns:p14="http://schemas.microsoft.com/office/powerpoint/2010/main" val="8704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The Need for UI Flexibility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You might imagine that a list-detail application consists of two activities: one managing the list and </a:t>
            </a:r>
            <a:r>
              <a:rPr lang="en-PH" dirty="0" smtClean="0"/>
              <a:t>the other </a:t>
            </a:r>
            <a:r>
              <a:rPr lang="en-PH" dirty="0"/>
              <a:t>managing the detail view. Clicking a crime in the list would start an instance of the detail activity.</a:t>
            </a:r>
          </a:p>
          <a:p>
            <a:r>
              <a:rPr lang="en-PH" dirty="0"/>
              <a:t>Pressing the Back button would destroy the detail activity and return you to the list where you </a:t>
            </a:r>
            <a:r>
              <a:rPr lang="en-PH" dirty="0" smtClean="0"/>
              <a:t>could select </a:t>
            </a:r>
            <a:r>
              <a:rPr lang="en-PH" dirty="0"/>
              <a:t>another crime.</a:t>
            </a:r>
          </a:p>
        </p:txBody>
      </p:sp>
    </p:spTree>
    <p:extLst>
      <p:ext uri="{BB962C8B-B14F-4D97-AF65-F5344CB8AC3E}">
        <p14:creationId xmlns:p14="http://schemas.microsoft.com/office/powerpoint/2010/main" val="3707300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Wiring up the </a:t>
            </a:r>
            <a:r>
              <a:rPr lang="en-PH" b="1" dirty="0" err="1"/>
              <a:t>EditText</a:t>
            </a:r>
            <a:r>
              <a:rPr lang="en-PH" b="1" dirty="0"/>
              <a:t> </a:t>
            </a:r>
            <a:r>
              <a:rPr lang="en-PH" dirty="0"/>
              <a:t>widget (CrimeFragment.java)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PH" dirty="0"/>
              <a:t>private Crime </a:t>
            </a:r>
            <a:r>
              <a:rPr lang="en-PH" dirty="0" err="1"/>
              <a:t>mCrime</a:t>
            </a:r>
            <a:r>
              <a:rPr lang="en-PH" dirty="0"/>
              <a:t>;</a:t>
            </a:r>
          </a:p>
          <a:p>
            <a:r>
              <a:rPr lang="en-PH" b="1" dirty="0"/>
              <a:t>private </a:t>
            </a:r>
            <a:r>
              <a:rPr lang="en-PH" b="1" dirty="0" err="1"/>
              <a:t>EditText</a:t>
            </a:r>
            <a:r>
              <a:rPr lang="en-PH" b="1" dirty="0"/>
              <a:t> </a:t>
            </a:r>
            <a:r>
              <a:rPr lang="en-PH" b="1" dirty="0" err="1"/>
              <a:t>mTitleField</a:t>
            </a:r>
            <a:r>
              <a:rPr lang="en-PH" b="1" dirty="0" smtClean="0"/>
              <a:t>;</a:t>
            </a:r>
          </a:p>
          <a:p>
            <a:r>
              <a:rPr lang="en-PH" b="1" dirty="0" smtClean="0"/>
              <a:t>…</a:t>
            </a:r>
          </a:p>
          <a:p>
            <a:endParaRPr lang="en-PH" b="1" dirty="0"/>
          </a:p>
          <a:p>
            <a:r>
              <a:rPr lang="en-PH" dirty="0"/>
              <a:t>View v = </a:t>
            </a:r>
            <a:r>
              <a:rPr lang="en-PH" dirty="0" err="1"/>
              <a:t>inflater.inflate</a:t>
            </a:r>
            <a:r>
              <a:rPr lang="en-PH" dirty="0"/>
              <a:t>(</a:t>
            </a:r>
            <a:r>
              <a:rPr lang="en-PH" dirty="0" err="1"/>
              <a:t>R.layout.fragment_crime</a:t>
            </a:r>
            <a:r>
              <a:rPr lang="en-PH" dirty="0"/>
              <a:t>, container, false);</a:t>
            </a:r>
          </a:p>
          <a:p>
            <a:r>
              <a:rPr lang="en-PH" b="1" dirty="0" err="1"/>
              <a:t>mTitleField</a:t>
            </a:r>
            <a:r>
              <a:rPr lang="en-PH" b="1" dirty="0"/>
              <a:t> = (</a:t>
            </a:r>
            <a:r>
              <a:rPr lang="en-PH" b="1" dirty="0" err="1"/>
              <a:t>EditText</a:t>
            </a:r>
            <a:r>
              <a:rPr lang="en-PH" b="1" dirty="0"/>
              <a:t>)</a:t>
            </a:r>
            <a:r>
              <a:rPr lang="en-PH" b="1" dirty="0" err="1"/>
              <a:t>v.findViewById</a:t>
            </a:r>
            <a:r>
              <a:rPr lang="en-PH" b="1" dirty="0"/>
              <a:t>(</a:t>
            </a:r>
            <a:r>
              <a:rPr lang="en-PH" b="1" dirty="0" err="1"/>
              <a:t>R.id.crime_title</a:t>
            </a:r>
            <a:r>
              <a:rPr lang="en-PH" b="1" dirty="0"/>
              <a:t>);</a:t>
            </a:r>
          </a:p>
          <a:p>
            <a:r>
              <a:rPr lang="en-PH" b="1" dirty="0" err="1"/>
              <a:t>mTitleField.addTextChangedListener</a:t>
            </a:r>
            <a:r>
              <a:rPr lang="en-PH" b="1" dirty="0"/>
              <a:t>(new </a:t>
            </a:r>
            <a:r>
              <a:rPr lang="en-PH" b="1" dirty="0" err="1"/>
              <a:t>TextWatcher</a:t>
            </a:r>
            <a:r>
              <a:rPr lang="en-PH" b="1" dirty="0"/>
              <a:t>() {</a:t>
            </a:r>
          </a:p>
          <a:p>
            <a:r>
              <a:rPr lang="en-PH" b="1" dirty="0"/>
              <a:t>@Override</a:t>
            </a:r>
          </a:p>
          <a:p>
            <a:r>
              <a:rPr lang="en-PH" b="1" dirty="0"/>
              <a:t>public void </a:t>
            </a:r>
            <a:r>
              <a:rPr lang="en-PH" b="1" dirty="0" err="1"/>
              <a:t>beforeTextChanged</a:t>
            </a:r>
            <a:r>
              <a:rPr lang="en-PH" b="1" dirty="0"/>
              <a:t>(</a:t>
            </a:r>
          </a:p>
          <a:p>
            <a:r>
              <a:rPr lang="en-PH" b="1" dirty="0" err="1"/>
              <a:t>CharSequence</a:t>
            </a:r>
            <a:r>
              <a:rPr lang="en-PH" b="1" dirty="0"/>
              <a:t> s, </a:t>
            </a:r>
            <a:r>
              <a:rPr lang="en-PH" b="1" dirty="0" err="1"/>
              <a:t>int</a:t>
            </a:r>
            <a:r>
              <a:rPr lang="en-PH" b="1" dirty="0"/>
              <a:t> start, </a:t>
            </a:r>
            <a:r>
              <a:rPr lang="en-PH" b="1" dirty="0" err="1"/>
              <a:t>int</a:t>
            </a:r>
            <a:r>
              <a:rPr lang="en-PH" b="1" dirty="0"/>
              <a:t> count, </a:t>
            </a:r>
            <a:r>
              <a:rPr lang="en-PH" b="1" dirty="0" err="1"/>
              <a:t>int</a:t>
            </a:r>
            <a:r>
              <a:rPr lang="en-PH" b="1" dirty="0"/>
              <a:t> after) {</a:t>
            </a:r>
          </a:p>
          <a:p>
            <a:r>
              <a:rPr lang="en-PH" b="1" dirty="0"/>
              <a:t>// This space intentionally left blank</a:t>
            </a:r>
          </a:p>
          <a:p>
            <a:r>
              <a:rPr lang="en-PH" b="1" dirty="0"/>
              <a:t>}</a:t>
            </a:r>
          </a:p>
          <a:p>
            <a:r>
              <a:rPr lang="en-PH" b="1" dirty="0"/>
              <a:t>@Override</a:t>
            </a:r>
          </a:p>
          <a:p>
            <a:r>
              <a:rPr lang="en-PH" b="1" dirty="0"/>
              <a:t>public void </a:t>
            </a:r>
            <a:r>
              <a:rPr lang="en-PH" b="1" dirty="0" err="1"/>
              <a:t>onTextChanged</a:t>
            </a:r>
            <a:r>
              <a:rPr lang="en-PH" b="1" dirty="0"/>
              <a:t>(</a:t>
            </a:r>
          </a:p>
          <a:p>
            <a:r>
              <a:rPr lang="en-PH" b="1" dirty="0" err="1"/>
              <a:t>CharSequence</a:t>
            </a:r>
            <a:r>
              <a:rPr lang="en-PH" b="1" dirty="0"/>
              <a:t> s, </a:t>
            </a:r>
            <a:r>
              <a:rPr lang="en-PH" b="1" dirty="0" err="1"/>
              <a:t>int</a:t>
            </a:r>
            <a:r>
              <a:rPr lang="en-PH" b="1" dirty="0"/>
              <a:t> start, </a:t>
            </a:r>
            <a:r>
              <a:rPr lang="en-PH" b="1" dirty="0" err="1"/>
              <a:t>int</a:t>
            </a:r>
            <a:r>
              <a:rPr lang="en-PH" b="1" dirty="0"/>
              <a:t> before, </a:t>
            </a:r>
            <a:r>
              <a:rPr lang="en-PH" b="1" dirty="0" err="1"/>
              <a:t>int</a:t>
            </a:r>
            <a:r>
              <a:rPr lang="en-PH" b="1" dirty="0"/>
              <a:t> count) {</a:t>
            </a:r>
          </a:p>
          <a:p>
            <a:r>
              <a:rPr lang="en-PH" b="1" dirty="0" err="1"/>
              <a:t>mCrime.setTitle</a:t>
            </a:r>
            <a:r>
              <a:rPr lang="en-PH" b="1" dirty="0"/>
              <a:t>(</a:t>
            </a:r>
            <a:r>
              <a:rPr lang="en-PH" b="1" dirty="0" err="1"/>
              <a:t>s.toString</a:t>
            </a:r>
            <a:r>
              <a:rPr lang="en-PH" b="1" dirty="0"/>
              <a:t>());</a:t>
            </a:r>
          </a:p>
          <a:p>
            <a:r>
              <a:rPr lang="en-PH" b="1" dirty="0"/>
              <a:t>}</a:t>
            </a:r>
          </a:p>
          <a:p>
            <a:r>
              <a:rPr lang="en-PH" b="1" dirty="0"/>
              <a:t>@Override</a:t>
            </a:r>
          </a:p>
          <a:p>
            <a:r>
              <a:rPr lang="en-PH" b="1" dirty="0"/>
              <a:t>public void </a:t>
            </a:r>
            <a:r>
              <a:rPr lang="en-PH" b="1" dirty="0" err="1"/>
              <a:t>afterTextChanged</a:t>
            </a:r>
            <a:r>
              <a:rPr lang="en-PH" b="1" dirty="0"/>
              <a:t>(Editable s) {</a:t>
            </a:r>
          </a:p>
          <a:p>
            <a:r>
              <a:rPr lang="en-PH" b="1" dirty="0"/>
              <a:t>// This one too</a:t>
            </a:r>
          </a:p>
          <a:p>
            <a:r>
              <a:rPr lang="en-PH" b="1" dirty="0"/>
              <a:t>}</a:t>
            </a:r>
          </a:p>
          <a:p>
            <a:r>
              <a:rPr lang="en-PH" b="1" dirty="0"/>
              <a:t>});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3989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Getting references in </a:t>
            </a:r>
            <a:r>
              <a:rPr lang="en-PH" b="1" dirty="0" err="1"/>
              <a:t>Fragment.onCreateView</a:t>
            </a:r>
            <a:r>
              <a:rPr lang="en-PH" b="1" dirty="0"/>
              <a:t>(…) </a:t>
            </a:r>
            <a:r>
              <a:rPr lang="en-PH" dirty="0"/>
              <a:t>works nearly the same as </a:t>
            </a:r>
            <a:r>
              <a:rPr lang="en-PH" dirty="0" smtClean="0"/>
              <a:t>in </a:t>
            </a:r>
            <a:r>
              <a:rPr lang="en-PH" b="1" dirty="0" err="1" smtClean="0"/>
              <a:t>Activity.onCreate</a:t>
            </a:r>
            <a:r>
              <a:rPr lang="en-PH" b="1" dirty="0"/>
              <a:t>(…)</a:t>
            </a:r>
            <a:r>
              <a:rPr lang="en-PH" dirty="0"/>
              <a:t>. The only difference is that you call </a:t>
            </a:r>
            <a:r>
              <a:rPr lang="en-PH" b="1" dirty="0" err="1"/>
              <a:t>View.findViewById</a:t>
            </a:r>
            <a:r>
              <a:rPr lang="en-PH" b="1" dirty="0"/>
              <a:t>(</a:t>
            </a:r>
            <a:r>
              <a:rPr lang="en-PH" b="1" dirty="0" err="1"/>
              <a:t>int</a:t>
            </a:r>
            <a:r>
              <a:rPr lang="en-PH" b="1" dirty="0"/>
              <a:t>) </a:t>
            </a:r>
            <a:r>
              <a:rPr lang="en-PH" dirty="0"/>
              <a:t>on </a:t>
            </a:r>
            <a:r>
              <a:rPr lang="en-PH" dirty="0" smtClean="0"/>
              <a:t>the fragment’s </a:t>
            </a:r>
            <a:r>
              <a:rPr lang="en-PH" dirty="0"/>
              <a:t>view.</a:t>
            </a:r>
          </a:p>
        </p:txBody>
      </p:sp>
    </p:spTree>
    <p:extLst>
      <p:ext uri="{BB962C8B-B14F-4D97-AF65-F5344CB8AC3E}">
        <p14:creationId xmlns:p14="http://schemas.microsoft.com/office/powerpoint/2010/main" val="348988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Setting listeners in a fragment works exactly the same as in an activity</a:t>
            </a:r>
            <a:r>
              <a:rPr lang="en-PH" dirty="0" smtClean="0"/>
              <a:t>. </a:t>
            </a:r>
            <a:r>
              <a:rPr lang="en-PH" dirty="0"/>
              <a:t>you create an</a:t>
            </a:r>
          </a:p>
          <a:p>
            <a:r>
              <a:rPr lang="en-PH" dirty="0"/>
              <a:t>anonymous class that implements the </a:t>
            </a:r>
            <a:r>
              <a:rPr lang="en-PH" b="1" dirty="0" err="1"/>
              <a:t>TextWatcher</a:t>
            </a:r>
            <a:r>
              <a:rPr lang="en-PH" b="1" dirty="0"/>
              <a:t> </a:t>
            </a:r>
            <a:r>
              <a:rPr lang="en-PH" dirty="0"/>
              <a:t>listener interface. </a:t>
            </a:r>
            <a:r>
              <a:rPr lang="en-PH" b="1" dirty="0" err="1"/>
              <a:t>TextWatcher</a:t>
            </a:r>
            <a:r>
              <a:rPr lang="en-PH" b="1" dirty="0"/>
              <a:t> </a:t>
            </a:r>
            <a:r>
              <a:rPr lang="en-PH" dirty="0"/>
              <a:t>has three methods</a:t>
            </a:r>
            <a:r>
              <a:rPr lang="en-PH" dirty="0" smtClean="0"/>
              <a:t>, but </a:t>
            </a:r>
            <a:r>
              <a:rPr lang="en-PH" dirty="0"/>
              <a:t>you only care about one: </a:t>
            </a:r>
            <a:r>
              <a:rPr lang="en-PH" b="1" dirty="0" err="1"/>
              <a:t>onTextChanged</a:t>
            </a:r>
            <a:r>
              <a:rPr lang="en-PH" b="1" dirty="0"/>
              <a:t>(…)</a:t>
            </a:r>
            <a:r>
              <a:rPr lang="en-PH" dirty="0"/>
              <a:t>.</a:t>
            </a:r>
          </a:p>
          <a:p>
            <a:r>
              <a:rPr lang="en-PH" dirty="0"/>
              <a:t>In </a:t>
            </a:r>
            <a:r>
              <a:rPr lang="en-PH" b="1" dirty="0" err="1"/>
              <a:t>onTextChanged</a:t>
            </a:r>
            <a:r>
              <a:rPr lang="en-PH" b="1" dirty="0"/>
              <a:t>(…)</a:t>
            </a:r>
            <a:r>
              <a:rPr lang="en-PH" dirty="0"/>
              <a:t>, you call </a:t>
            </a:r>
            <a:r>
              <a:rPr lang="en-PH" b="1" dirty="0" err="1"/>
              <a:t>toString</a:t>
            </a:r>
            <a:r>
              <a:rPr lang="en-PH" b="1" dirty="0"/>
              <a:t>() </a:t>
            </a:r>
            <a:r>
              <a:rPr lang="en-PH" dirty="0"/>
              <a:t>on the </a:t>
            </a:r>
            <a:r>
              <a:rPr lang="en-PH" b="1" dirty="0" err="1"/>
              <a:t>CharSequence</a:t>
            </a:r>
            <a:r>
              <a:rPr lang="en-PH" b="1" dirty="0"/>
              <a:t> </a:t>
            </a:r>
            <a:r>
              <a:rPr lang="en-PH" dirty="0"/>
              <a:t>that is the user’s input. </a:t>
            </a:r>
            <a:endParaRPr lang="en-PH" dirty="0" smtClean="0"/>
          </a:p>
          <a:p>
            <a:r>
              <a:rPr lang="en-PH" dirty="0" smtClean="0"/>
              <a:t>This method returns </a:t>
            </a:r>
            <a:r>
              <a:rPr lang="en-PH" dirty="0"/>
              <a:t>a string, which you then use to set the </a:t>
            </a:r>
            <a:r>
              <a:rPr lang="en-PH" b="1" dirty="0"/>
              <a:t>Crime</a:t>
            </a:r>
            <a:r>
              <a:rPr lang="en-PH" dirty="0"/>
              <a:t>’s title.</a:t>
            </a:r>
          </a:p>
        </p:txBody>
      </p:sp>
    </p:spTree>
    <p:extLst>
      <p:ext uri="{BB962C8B-B14F-4D97-AF65-F5344CB8AC3E}">
        <p14:creationId xmlns:p14="http://schemas.microsoft.com/office/powerpoint/2010/main" val="2959802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Adding a UI Fragment to the </a:t>
            </a:r>
            <a:r>
              <a:rPr lang="en-PH" b="1" dirty="0" err="1"/>
              <a:t>FragmentManager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When the </a:t>
            </a:r>
            <a:r>
              <a:rPr lang="en-PH" b="1" dirty="0"/>
              <a:t>Fragment </a:t>
            </a:r>
            <a:r>
              <a:rPr lang="en-PH" dirty="0"/>
              <a:t>class was introduced in Honeycomb, the </a:t>
            </a:r>
            <a:r>
              <a:rPr lang="en-PH" b="1" dirty="0"/>
              <a:t>Activity </a:t>
            </a:r>
            <a:r>
              <a:rPr lang="en-PH" dirty="0"/>
              <a:t>class was changed to include </a:t>
            </a:r>
            <a:r>
              <a:rPr lang="en-PH" dirty="0" smtClean="0"/>
              <a:t>a piece </a:t>
            </a:r>
            <a:r>
              <a:rPr lang="en-PH" dirty="0"/>
              <a:t>called the </a:t>
            </a:r>
            <a:r>
              <a:rPr lang="en-PH" b="1" dirty="0" err="1"/>
              <a:t>FragmentManager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dirty="0"/>
              <a:t>is responsible for managing your </a:t>
            </a:r>
            <a:r>
              <a:rPr lang="en-PH" dirty="0" smtClean="0"/>
              <a:t>fragments and </a:t>
            </a:r>
            <a:r>
              <a:rPr lang="en-PH" dirty="0"/>
              <a:t>adding their views to the activity’s view hierarchy</a:t>
            </a:r>
          </a:p>
        </p:txBody>
      </p:sp>
    </p:spTree>
    <p:extLst>
      <p:ext uri="{BB962C8B-B14F-4D97-AF65-F5344CB8AC3E}">
        <p14:creationId xmlns:p14="http://schemas.microsoft.com/office/powerpoint/2010/main" val="2434394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133600"/>
            <a:ext cx="48482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745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add a fragment to an activity in code, you make explicit calls to the activity’s </a:t>
            </a:r>
            <a:r>
              <a:rPr lang="en-PH" b="1" dirty="0" err="1"/>
              <a:t>FragmentManager</a:t>
            </a:r>
            <a:r>
              <a:rPr lang="en-PH" dirty="0"/>
              <a:t>.</a:t>
            </a:r>
          </a:p>
          <a:p>
            <a:r>
              <a:rPr lang="en-PH" dirty="0"/>
              <a:t>The first step is to get the </a:t>
            </a:r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dirty="0"/>
              <a:t>itself. In CrimeActivity.java, add the following code </a:t>
            </a:r>
            <a:r>
              <a:rPr lang="en-PH" dirty="0" smtClean="0"/>
              <a:t>to </a:t>
            </a:r>
            <a:r>
              <a:rPr lang="en-PH" b="1" dirty="0" err="1" smtClean="0"/>
              <a:t>onCreate</a:t>
            </a:r>
            <a:r>
              <a:rPr lang="en-PH" b="1" dirty="0"/>
              <a:t>(…)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482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Getting the </a:t>
            </a:r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dirty="0"/>
              <a:t>(CrimeActivity.java)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protected void </a:t>
            </a:r>
            <a:r>
              <a:rPr lang="en-PH" dirty="0" err="1"/>
              <a:t>onCreate</a:t>
            </a:r>
            <a:r>
              <a:rPr lang="en-PH" dirty="0"/>
              <a:t>(Bundle </a:t>
            </a:r>
            <a:r>
              <a:rPr lang="en-PH" dirty="0" err="1"/>
              <a:t>savedInstanceState</a:t>
            </a:r>
            <a:r>
              <a:rPr lang="en-PH" dirty="0"/>
              <a:t>) {</a:t>
            </a:r>
          </a:p>
          <a:p>
            <a:r>
              <a:rPr lang="en-PH" dirty="0" err="1"/>
              <a:t>super.onCreate</a:t>
            </a:r>
            <a:r>
              <a:rPr lang="en-PH" dirty="0"/>
              <a:t>(</a:t>
            </a:r>
            <a:r>
              <a:rPr lang="en-PH" dirty="0" err="1"/>
              <a:t>savedInstanceState</a:t>
            </a:r>
            <a:r>
              <a:rPr lang="en-PH" dirty="0"/>
              <a:t>);</a:t>
            </a:r>
          </a:p>
          <a:p>
            <a:r>
              <a:rPr lang="en-PH" dirty="0" err="1"/>
              <a:t>setContentView</a:t>
            </a:r>
            <a:r>
              <a:rPr lang="en-PH" dirty="0"/>
              <a:t>(</a:t>
            </a:r>
            <a:r>
              <a:rPr lang="en-PH" dirty="0" err="1"/>
              <a:t>R.layout.activity_crime</a:t>
            </a:r>
            <a:r>
              <a:rPr lang="en-PH" dirty="0"/>
              <a:t>);</a:t>
            </a:r>
          </a:p>
          <a:p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b="1" dirty="0" err="1"/>
              <a:t>fm</a:t>
            </a:r>
            <a:r>
              <a:rPr lang="en-PH" b="1" dirty="0"/>
              <a:t> = </a:t>
            </a:r>
            <a:r>
              <a:rPr lang="en-PH" b="1" dirty="0" err="1"/>
              <a:t>getSupportFragmentManager</a:t>
            </a:r>
            <a:r>
              <a:rPr lang="en-PH" b="1" dirty="0"/>
              <a:t>();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785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You call </a:t>
            </a:r>
            <a:r>
              <a:rPr lang="en-PH" b="1" dirty="0" err="1"/>
              <a:t>getSupportFragmentManager</a:t>
            </a:r>
            <a:r>
              <a:rPr lang="en-PH" b="1" dirty="0"/>
              <a:t>() </a:t>
            </a:r>
            <a:r>
              <a:rPr lang="en-PH" dirty="0"/>
              <a:t>because you are using the support library and </a:t>
            </a:r>
            <a:r>
              <a:rPr lang="en-PH" dirty="0" smtClean="0"/>
              <a:t>the </a:t>
            </a:r>
            <a:r>
              <a:rPr lang="en-PH" b="1" dirty="0" err="1" smtClean="0"/>
              <a:t>FragmentActivity</a:t>
            </a:r>
            <a:r>
              <a:rPr lang="en-PH" b="1" dirty="0" smtClean="0"/>
              <a:t> </a:t>
            </a:r>
            <a:r>
              <a:rPr lang="en-PH" dirty="0"/>
              <a:t>class. </a:t>
            </a:r>
            <a:endParaRPr lang="en-PH" dirty="0" smtClean="0"/>
          </a:p>
          <a:p>
            <a:r>
              <a:rPr lang="en-PH" dirty="0" smtClean="0"/>
              <a:t>If </a:t>
            </a:r>
            <a:r>
              <a:rPr lang="en-PH" dirty="0"/>
              <a:t>you were not interested in using the support library, then you </a:t>
            </a:r>
            <a:r>
              <a:rPr lang="en-PH" dirty="0" smtClean="0"/>
              <a:t>would subclass </a:t>
            </a:r>
            <a:r>
              <a:rPr lang="en-PH" b="1" dirty="0"/>
              <a:t>Activity </a:t>
            </a:r>
            <a:r>
              <a:rPr lang="en-PH" dirty="0"/>
              <a:t>and call </a:t>
            </a:r>
            <a:r>
              <a:rPr lang="en-PH" b="1" dirty="0" err="1"/>
              <a:t>getFragmentManager</a:t>
            </a:r>
            <a:r>
              <a:rPr lang="en-PH" b="1" dirty="0"/>
              <a:t>()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581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Fragment transactions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Adding a </a:t>
            </a:r>
            <a:r>
              <a:rPr lang="en-PH" b="1" dirty="0" err="1"/>
              <a:t>CrimeFragment</a:t>
            </a:r>
            <a:r>
              <a:rPr lang="en-PH" b="1" dirty="0"/>
              <a:t> </a:t>
            </a:r>
            <a:r>
              <a:rPr lang="en-PH" dirty="0"/>
              <a:t>(CrimeActivity.java</a:t>
            </a:r>
            <a:r>
              <a:rPr lang="en-PH" dirty="0" smtClean="0"/>
              <a:t>)</a:t>
            </a:r>
          </a:p>
          <a:p>
            <a:r>
              <a:rPr lang="en-PH" dirty="0" err="1"/>
              <a:t>FragmentManager</a:t>
            </a:r>
            <a:r>
              <a:rPr lang="en-PH" dirty="0"/>
              <a:t> </a:t>
            </a:r>
            <a:r>
              <a:rPr lang="en-PH" dirty="0" err="1"/>
              <a:t>fm</a:t>
            </a:r>
            <a:r>
              <a:rPr lang="en-PH" dirty="0"/>
              <a:t> = </a:t>
            </a:r>
            <a:r>
              <a:rPr lang="en-PH" dirty="0" err="1"/>
              <a:t>getSupportFragmentManager</a:t>
            </a:r>
            <a:r>
              <a:rPr lang="en-PH" dirty="0"/>
              <a:t>();</a:t>
            </a:r>
          </a:p>
          <a:p>
            <a:r>
              <a:rPr lang="en-PH" b="1" dirty="0"/>
              <a:t>Fragment </a:t>
            </a:r>
            <a:r>
              <a:rPr lang="en-PH" b="1" dirty="0" err="1"/>
              <a:t>fragment</a:t>
            </a:r>
            <a:r>
              <a:rPr lang="en-PH" b="1" dirty="0"/>
              <a:t> = </a:t>
            </a:r>
            <a:r>
              <a:rPr lang="en-PH" b="1" dirty="0" err="1"/>
              <a:t>fm.findFragmentById</a:t>
            </a:r>
            <a:r>
              <a:rPr lang="en-PH" b="1" dirty="0"/>
              <a:t>(</a:t>
            </a:r>
            <a:r>
              <a:rPr lang="en-PH" b="1" dirty="0" err="1"/>
              <a:t>R.id.fragment_container</a:t>
            </a:r>
            <a:r>
              <a:rPr lang="en-PH" b="1" dirty="0"/>
              <a:t>);</a:t>
            </a:r>
          </a:p>
          <a:p>
            <a:r>
              <a:rPr lang="en-PH" b="1" dirty="0"/>
              <a:t>if (fragment == null) {</a:t>
            </a:r>
          </a:p>
          <a:p>
            <a:r>
              <a:rPr lang="en-PH" b="1" dirty="0"/>
              <a:t>fragment = new </a:t>
            </a:r>
            <a:r>
              <a:rPr lang="en-PH" b="1" dirty="0" err="1"/>
              <a:t>CrimeFragment</a:t>
            </a:r>
            <a:r>
              <a:rPr lang="en-PH" b="1" dirty="0"/>
              <a:t>();</a:t>
            </a:r>
          </a:p>
          <a:p>
            <a:r>
              <a:rPr lang="en-PH" b="1" dirty="0" err="1"/>
              <a:t>fm.beginTransaction</a:t>
            </a:r>
            <a:r>
              <a:rPr lang="en-PH" b="1" dirty="0"/>
              <a:t>()</a:t>
            </a:r>
          </a:p>
          <a:p>
            <a:r>
              <a:rPr lang="en-PH" b="1" dirty="0"/>
              <a:t>.add(</a:t>
            </a:r>
            <a:r>
              <a:rPr lang="en-PH" b="1" dirty="0" err="1"/>
              <a:t>R.id.fragment_container</a:t>
            </a:r>
            <a:r>
              <a:rPr lang="en-PH" b="1" dirty="0"/>
              <a:t>, fragment)</a:t>
            </a:r>
          </a:p>
          <a:p>
            <a:r>
              <a:rPr lang="en-PH" b="1" dirty="0"/>
              <a:t>.commit();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0272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Fragment transactions are used to add, remove, attach, detach, or replace fragments in the </a:t>
            </a:r>
            <a:r>
              <a:rPr lang="en-PH" dirty="0" smtClean="0"/>
              <a:t>fragment list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They </a:t>
            </a:r>
            <a:r>
              <a:rPr lang="en-PH" dirty="0"/>
              <a:t>are the heart of how you use fragments to compose and recompose screens at runtime.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b="1" dirty="0" err="1" smtClean="0"/>
              <a:t>FragmentManager</a:t>
            </a:r>
            <a:r>
              <a:rPr lang="en-PH" b="1" dirty="0" smtClean="0"/>
              <a:t> </a:t>
            </a:r>
            <a:r>
              <a:rPr lang="en-PH" dirty="0"/>
              <a:t>maintains a back stack of fragment transactions that you can navigate.</a:t>
            </a:r>
          </a:p>
        </p:txBody>
      </p:sp>
    </p:spTree>
    <p:extLst>
      <p:ext uri="{BB962C8B-B14F-4D97-AF65-F5344CB8AC3E}">
        <p14:creationId xmlns:p14="http://schemas.microsoft.com/office/powerpoint/2010/main" val="143307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Imagine that your user is running </a:t>
            </a:r>
            <a:r>
              <a:rPr lang="en-PH" dirty="0" err="1"/>
              <a:t>CriminalIntent</a:t>
            </a:r>
            <a:r>
              <a:rPr lang="en-PH" dirty="0"/>
              <a:t> on a tablet. Tablets and some larger phones </a:t>
            </a:r>
            <a:r>
              <a:rPr lang="en-PH" dirty="0" smtClean="0"/>
              <a:t>have screens </a:t>
            </a:r>
            <a:r>
              <a:rPr lang="en-PH" dirty="0"/>
              <a:t>large enough to show the list and detail at the same time – at least in landscape orientation</a:t>
            </a:r>
          </a:p>
        </p:txBody>
      </p:sp>
    </p:spTree>
    <p:extLst>
      <p:ext uri="{BB962C8B-B14F-4D97-AF65-F5344CB8AC3E}">
        <p14:creationId xmlns:p14="http://schemas.microsoft.com/office/powerpoint/2010/main" val="3034030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The </a:t>
            </a:r>
            <a:r>
              <a:rPr lang="en-PH" b="1" dirty="0" err="1"/>
              <a:t>FragmentManager.beginTransaction</a:t>
            </a:r>
            <a:r>
              <a:rPr lang="en-PH" b="1" dirty="0"/>
              <a:t>() </a:t>
            </a:r>
            <a:r>
              <a:rPr lang="en-PH" dirty="0"/>
              <a:t>method creates and returns an instance </a:t>
            </a:r>
            <a:r>
              <a:rPr lang="en-PH" dirty="0" smtClean="0"/>
              <a:t>of </a:t>
            </a:r>
            <a:r>
              <a:rPr lang="en-PH" b="1" dirty="0" err="1" smtClean="0"/>
              <a:t>FragmentTransaction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b="1" dirty="0" err="1"/>
              <a:t>FragmentTransaction</a:t>
            </a:r>
            <a:r>
              <a:rPr lang="en-PH" b="1" dirty="0"/>
              <a:t> </a:t>
            </a:r>
            <a:r>
              <a:rPr lang="en-PH" dirty="0"/>
              <a:t>class uses a </a:t>
            </a:r>
            <a:r>
              <a:rPr lang="en-PH" i="1" dirty="0"/>
              <a:t>fluent interface </a:t>
            </a:r>
            <a:r>
              <a:rPr lang="en-PH" dirty="0"/>
              <a:t>- methods </a:t>
            </a:r>
            <a:r>
              <a:rPr lang="en-PH" dirty="0" smtClean="0"/>
              <a:t>that configure </a:t>
            </a:r>
            <a:r>
              <a:rPr lang="en-PH" b="1" dirty="0" err="1"/>
              <a:t>FragmentTransaction</a:t>
            </a:r>
            <a:r>
              <a:rPr lang="en-PH" b="1" dirty="0"/>
              <a:t> </a:t>
            </a:r>
            <a:r>
              <a:rPr lang="en-PH" dirty="0"/>
              <a:t>return a </a:t>
            </a:r>
            <a:r>
              <a:rPr lang="en-PH" b="1" dirty="0" err="1"/>
              <a:t>FragmentTransaction</a:t>
            </a:r>
            <a:r>
              <a:rPr lang="en-PH" b="1" dirty="0"/>
              <a:t> </a:t>
            </a:r>
            <a:r>
              <a:rPr lang="en-PH" dirty="0"/>
              <a:t>instead of void, which allows you </a:t>
            </a:r>
            <a:r>
              <a:rPr lang="en-PH" dirty="0" smtClean="0"/>
              <a:t>to chain </a:t>
            </a:r>
            <a:r>
              <a:rPr lang="en-PH" dirty="0"/>
              <a:t>them together</a:t>
            </a:r>
          </a:p>
        </p:txBody>
      </p:sp>
    </p:spTree>
    <p:extLst>
      <p:ext uri="{BB962C8B-B14F-4D97-AF65-F5344CB8AC3E}">
        <p14:creationId xmlns:p14="http://schemas.microsoft.com/office/powerpoint/2010/main" val="4207202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</a:t>
            </a:r>
            <a:r>
              <a:rPr lang="en-PH" b="1" dirty="0"/>
              <a:t>add(…) </a:t>
            </a:r>
            <a:r>
              <a:rPr lang="en-PH" dirty="0"/>
              <a:t>method is the meat of the transaction. It has two parameters: a container view ID and </a:t>
            </a:r>
            <a:r>
              <a:rPr lang="en-PH" dirty="0" smtClean="0"/>
              <a:t>the newly </a:t>
            </a:r>
            <a:r>
              <a:rPr lang="en-PH" dirty="0"/>
              <a:t>created </a:t>
            </a:r>
            <a:r>
              <a:rPr lang="en-PH" b="1" dirty="0" err="1"/>
              <a:t>CrimeFragment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container view ID should look familiar. It is the resource ID of </a:t>
            </a:r>
            <a:r>
              <a:rPr lang="en-PH" dirty="0" smtClean="0"/>
              <a:t>the </a:t>
            </a:r>
            <a:r>
              <a:rPr lang="en-PH" b="1" dirty="0" err="1" smtClean="0"/>
              <a:t>FrameLayout</a:t>
            </a:r>
            <a:r>
              <a:rPr lang="en-PH" b="1" dirty="0" smtClean="0"/>
              <a:t> </a:t>
            </a:r>
            <a:r>
              <a:rPr lang="en-PH" dirty="0"/>
              <a:t>that you defined in activity_crime.xml.</a:t>
            </a:r>
          </a:p>
        </p:txBody>
      </p:sp>
    </p:spTree>
    <p:extLst>
      <p:ext uri="{BB962C8B-B14F-4D97-AF65-F5344CB8AC3E}">
        <p14:creationId xmlns:p14="http://schemas.microsoft.com/office/powerpoint/2010/main" val="2675957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container view ID serves two purposes:</a:t>
            </a:r>
          </a:p>
          <a:p>
            <a:r>
              <a:rPr lang="en-PH" dirty="0"/>
              <a:t>• It tells the </a:t>
            </a:r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dirty="0"/>
              <a:t>where in the activity’s view the fragment’s view should appear.</a:t>
            </a:r>
          </a:p>
          <a:p>
            <a:r>
              <a:rPr lang="en-PH" dirty="0"/>
              <a:t>• It is used as a unique identifier for a fragment in the </a:t>
            </a:r>
            <a:r>
              <a:rPr lang="en-PH" b="1" dirty="0" err="1"/>
              <a:t>FragmentManager</a:t>
            </a:r>
            <a:r>
              <a:rPr lang="en-PH" dirty="0" err="1"/>
              <a:t>’s</a:t>
            </a:r>
            <a:r>
              <a:rPr lang="en-PH" dirty="0"/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113386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When you need to retrieve the </a:t>
            </a:r>
            <a:r>
              <a:rPr lang="en-PH" b="1" dirty="0" err="1"/>
              <a:t>CrimeFragment</a:t>
            </a:r>
            <a:r>
              <a:rPr lang="en-PH" b="1" dirty="0"/>
              <a:t> </a:t>
            </a:r>
            <a:r>
              <a:rPr lang="en-PH" dirty="0"/>
              <a:t>from the </a:t>
            </a:r>
            <a:r>
              <a:rPr lang="en-PH" b="1" dirty="0" err="1"/>
              <a:t>FragmentManager</a:t>
            </a:r>
            <a:r>
              <a:rPr lang="en-PH" dirty="0"/>
              <a:t>, you ask for it by </a:t>
            </a:r>
            <a:r>
              <a:rPr lang="en-PH" dirty="0" smtClean="0"/>
              <a:t>container view </a:t>
            </a:r>
            <a:r>
              <a:rPr lang="en-PH" dirty="0"/>
              <a:t>ID</a:t>
            </a:r>
            <a:r>
              <a:rPr lang="en-PH" dirty="0" smtClean="0"/>
              <a:t>:</a:t>
            </a:r>
          </a:p>
          <a:p>
            <a:r>
              <a:rPr lang="en-PH" i="1" dirty="0"/>
              <a:t>Fragment </a:t>
            </a:r>
            <a:r>
              <a:rPr lang="en-PH" i="1" dirty="0" err="1"/>
              <a:t>fragment</a:t>
            </a:r>
            <a:r>
              <a:rPr lang="en-PH" i="1" dirty="0"/>
              <a:t> = </a:t>
            </a:r>
            <a:r>
              <a:rPr lang="en-PH" i="1" dirty="0" err="1"/>
              <a:t>fm.findFragmentById</a:t>
            </a:r>
            <a:r>
              <a:rPr lang="en-PH" i="1" dirty="0"/>
              <a:t>(</a:t>
            </a:r>
            <a:r>
              <a:rPr lang="en-PH" i="1" dirty="0" err="1"/>
              <a:t>R.id.fragment_container</a:t>
            </a:r>
            <a:r>
              <a:rPr lang="en-PH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101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It may seem odd that the </a:t>
            </a:r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dirty="0"/>
              <a:t>identifies the </a:t>
            </a:r>
            <a:r>
              <a:rPr lang="en-PH" b="1" dirty="0" err="1"/>
              <a:t>CrimeFragment</a:t>
            </a:r>
            <a:r>
              <a:rPr lang="en-PH" b="1" dirty="0"/>
              <a:t> </a:t>
            </a:r>
            <a:r>
              <a:rPr lang="en-PH" dirty="0"/>
              <a:t>using the resource ID of </a:t>
            </a:r>
            <a:r>
              <a:rPr lang="en-PH" dirty="0" smtClean="0"/>
              <a:t>a </a:t>
            </a:r>
            <a:r>
              <a:rPr lang="en-PH" b="1" dirty="0" err="1" smtClean="0"/>
              <a:t>FrameLayout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But </a:t>
            </a:r>
            <a:r>
              <a:rPr lang="en-PH" dirty="0"/>
              <a:t>identifying a UI fragment by the resource ID of its container view is built into </a:t>
            </a:r>
            <a:r>
              <a:rPr lang="en-PH" dirty="0" smtClean="0"/>
              <a:t>how the </a:t>
            </a:r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dirty="0"/>
              <a:t>operates. </a:t>
            </a:r>
            <a:endParaRPr lang="en-PH" dirty="0" smtClean="0"/>
          </a:p>
          <a:p>
            <a:r>
              <a:rPr lang="en-PH" dirty="0" smtClean="0"/>
              <a:t>If </a:t>
            </a:r>
            <a:r>
              <a:rPr lang="en-PH" dirty="0"/>
              <a:t>you are adding multiple fragments to an activity, you would </a:t>
            </a:r>
            <a:r>
              <a:rPr lang="en-PH" dirty="0" smtClean="0"/>
              <a:t>typically create </a:t>
            </a:r>
            <a:r>
              <a:rPr lang="en-PH" dirty="0"/>
              <a:t>separate containers with separate IDs for each of those fragments.</a:t>
            </a:r>
          </a:p>
        </p:txBody>
      </p:sp>
    </p:spTree>
    <p:extLst>
      <p:ext uri="{BB962C8B-B14F-4D97-AF65-F5344CB8AC3E}">
        <p14:creationId xmlns:p14="http://schemas.microsoft.com/office/powerpoint/2010/main" val="26420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90750"/>
            <a:ext cx="57912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57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Imagine the user is viewing a crime on a phone and wants to see the next crime in the list. </a:t>
            </a:r>
            <a:r>
              <a:rPr lang="en-PH" dirty="0" smtClean="0"/>
              <a:t>It would </a:t>
            </a:r>
            <a:r>
              <a:rPr lang="en-PH" dirty="0"/>
              <a:t>be better if the user could swipe to see the next crime without having to return to the list.</a:t>
            </a:r>
          </a:p>
          <a:p>
            <a:r>
              <a:rPr lang="en-PH" dirty="0"/>
              <a:t>Each swipe should update the detail view with information for the next crime.</a:t>
            </a:r>
          </a:p>
        </p:txBody>
      </p:sp>
    </p:spTree>
    <p:extLst>
      <p:ext uri="{BB962C8B-B14F-4D97-AF65-F5344CB8AC3E}">
        <p14:creationId xmlns:p14="http://schemas.microsoft.com/office/powerpoint/2010/main" val="369181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What these scenarios have in common is UI flexibility: the ability to compose and recompose </a:t>
            </a:r>
            <a:r>
              <a:rPr lang="en-PH" dirty="0" smtClean="0"/>
              <a:t>an activity’s </a:t>
            </a:r>
            <a:r>
              <a:rPr lang="en-PH" dirty="0"/>
              <a:t>view at runtime depending on what the user or the device requires.</a:t>
            </a:r>
          </a:p>
          <a:p>
            <a:r>
              <a:rPr lang="en-PH" dirty="0"/>
              <a:t>Activities were not built to provide this flexibility. An activity’s views may change at runtime, but </a:t>
            </a:r>
            <a:r>
              <a:rPr lang="en-PH" dirty="0" smtClean="0"/>
              <a:t>the code </a:t>
            </a:r>
            <a:r>
              <a:rPr lang="en-PH" dirty="0"/>
              <a:t>to control those views must live inside the activity. </a:t>
            </a:r>
            <a:endParaRPr lang="en-PH" dirty="0" smtClean="0"/>
          </a:p>
          <a:p>
            <a:r>
              <a:rPr lang="en-PH" dirty="0" smtClean="0"/>
              <a:t>As </a:t>
            </a:r>
            <a:r>
              <a:rPr lang="en-PH" dirty="0"/>
              <a:t>a result, activities are tightly coupled to </a:t>
            </a:r>
            <a:r>
              <a:rPr lang="en-PH" dirty="0" smtClean="0"/>
              <a:t>a particular </a:t>
            </a:r>
            <a:r>
              <a:rPr lang="en-PH" dirty="0"/>
              <a:t>screen used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26280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2713</Words>
  <Application>Microsoft Office PowerPoint</Application>
  <PresentationFormat>On-screen Show (4:3)</PresentationFormat>
  <Paragraphs>222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UI Fragments and the Fragment Manager</vt:lpstr>
      <vt:lpstr>PowerPoint Presentation</vt:lpstr>
      <vt:lpstr>PowerPoint Presentation</vt:lpstr>
      <vt:lpstr>PowerPoint Presentation</vt:lpstr>
      <vt:lpstr>The Need for UI Flexibility</vt:lpstr>
      <vt:lpstr>PowerPoint Presentation</vt:lpstr>
      <vt:lpstr>PowerPoint Presentation</vt:lpstr>
      <vt:lpstr>PowerPoint Presentation</vt:lpstr>
      <vt:lpstr>PowerPoint Presentation</vt:lpstr>
      <vt:lpstr>Introducing Fragments</vt:lpstr>
      <vt:lpstr>PowerPoint Presentation</vt:lpstr>
      <vt:lpstr>PowerPoint Presentation</vt:lpstr>
      <vt:lpstr>Starting CriminalIntent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Fragments and the support library</vt:lpstr>
      <vt:lpstr>PowerPoint Presentation</vt:lpstr>
      <vt:lpstr>Adding dependencies in Android Studio</vt:lpstr>
      <vt:lpstr>PowerPoint Presentation</vt:lpstr>
      <vt:lpstr>PowerPoint Presentation</vt:lpstr>
      <vt:lpstr>Creating the Crime class</vt:lpstr>
      <vt:lpstr>Generated getters and setter</vt:lpstr>
      <vt:lpstr>Hosting a UI Fragment</vt:lpstr>
      <vt:lpstr>The fragment lifecycle</vt:lpstr>
      <vt:lpstr>PowerPoint Presentation</vt:lpstr>
      <vt:lpstr>Two approaches to hosting</vt:lpstr>
      <vt:lpstr>PowerPoint Presentation</vt:lpstr>
      <vt:lpstr>PowerPoint Presentation</vt:lpstr>
      <vt:lpstr>Defining a container view</vt:lpstr>
      <vt:lpstr>PowerPoint Presentation</vt:lpstr>
      <vt:lpstr>PowerPoint Presentation</vt:lpstr>
      <vt:lpstr>Creating a UI Fragment</vt:lpstr>
      <vt:lpstr>Defining CrimeFragment’s layout</vt:lpstr>
      <vt:lpstr>PowerPoint Presentation</vt:lpstr>
      <vt:lpstr>PowerPoint Presentation</vt:lpstr>
      <vt:lpstr>PowerPoint Presentation</vt:lpstr>
      <vt:lpstr>Creating the CrimeFragment class</vt:lpstr>
      <vt:lpstr>Implementing fragment lifecycle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Overriding onCreateView(…) (CrimeFragment.java)</vt:lpstr>
      <vt:lpstr>PowerPoint Presentation</vt:lpstr>
      <vt:lpstr>Wiring widgets in a fragment</vt:lpstr>
      <vt:lpstr>Wiring up the EditText widget (CrimeFragment.java)</vt:lpstr>
      <vt:lpstr>PowerPoint Presentation</vt:lpstr>
      <vt:lpstr>PowerPoint Presentation</vt:lpstr>
      <vt:lpstr>Adding a UI Fragment to the FragmentManager</vt:lpstr>
      <vt:lpstr>PowerPoint Presentation</vt:lpstr>
      <vt:lpstr>PowerPoint Presentation</vt:lpstr>
      <vt:lpstr>Getting the FragmentManager (CrimeActivity.java)</vt:lpstr>
      <vt:lpstr>PowerPoint Presentation</vt:lpstr>
      <vt:lpstr>Fragment 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Rommel</dc:creator>
  <cp:lastModifiedBy>Rommel</cp:lastModifiedBy>
  <cp:revision>17</cp:revision>
  <dcterms:created xsi:type="dcterms:W3CDTF">2019-01-28T13:59:21Z</dcterms:created>
  <dcterms:modified xsi:type="dcterms:W3CDTF">2019-01-30T10:09:45Z</dcterms:modified>
</cp:coreProperties>
</file>