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FAF11A36-22F4-4E4D-96F1-6BF44B50E085}" type="datetimeFigureOut">
              <a:rPr lang="en-PH" smtClean="0"/>
              <a:t>2/25/2018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181063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FAF11A36-22F4-4E4D-96F1-6BF44B50E085}" type="datetimeFigureOut">
              <a:rPr lang="en-PH" smtClean="0"/>
              <a:t>2/25/2018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160000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FAF11A36-22F4-4E4D-96F1-6BF44B50E085}" type="datetimeFigureOut">
              <a:rPr lang="en-PH" smtClean="0"/>
              <a:t>2/25/2018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4178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FAF11A36-22F4-4E4D-96F1-6BF44B50E085}" type="datetimeFigureOut">
              <a:rPr lang="en-PH" smtClean="0"/>
              <a:t>2/25/2018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69593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F11A36-22F4-4E4D-96F1-6BF44B50E085}" type="datetimeFigureOut">
              <a:rPr lang="en-PH" smtClean="0"/>
              <a:t>2/25/2018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14536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FAF11A36-22F4-4E4D-96F1-6BF44B50E085}" type="datetimeFigureOut">
              <a:rPr lang="en-PH" smtClean="0"/>
              <a:t>2/25/2018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81426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FAF11A36-22F4-4E4D-96F1-6BF44B50E085}" type="datetimeFigureOut">
              <a:rPr lang="en-PH" smtClean="0"/>
              <a:t>2/25/2018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181183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FAF11A36-22F4-4E4D-96F1-6BF44B50E085}" type="datetimeFigureOut">
              <a:rPr lang="en-PH" smtClean="0"/>
              <a:t>2/25/2018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144004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11A36-22F4-4E4D-96F1-6BF44B50E085}" type="datetimeFigureOut">
              <a:rPr lang="en-PH" smtClean="0"/>
              <a:t>2/25/2018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298762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11A36-22F4-4E4D-96F1-6BF44B50E085}" type="datetimeFigureOut">
              <a:rPr lang="en-PH" smtClean="0"/>
              <a:t>2/25/2018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13201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11A36-22F4-4E4D-96F1-6BF44B50E085}" type="datetimeFigureOut">
              <a:rPr lang="en-PH" smtClean="0"/>
              <a:t>2/25/2018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2138390-8A69-4540-A325-C17D6A6502A7}" type="slidenum">
              <a:rPr lang="en-PH" smtClean="0"/>
              <a:t>‹#›</a:t>
            </a:fld>
            <a:endParaRPr lang="en-PH"/>
          </a:p>
        </p:txBody>
      </p:sp>
    </p:spTree>
    <p:extLst>
      <p:ext uri="{BB962C8B-B14F-4D97-AF65-F5344CB8AC3E}">
        <p14:creationId xmlns:p14="http://schemas.microsoft.com/office/powerpoint/2010/main" val="300964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11A36-22F4-4E4D-96F1-6BF44B50E085}" type="datetimeFigureOut">
              <a:rPr lang="en-PH" smtClean="0"/>
              <a:t>2/25/2018</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8390-8A69-4540-A325-C17D6A6502A7}" type="slidenum">
              <a:rPr lang="en-PH" smtClean="0"/>
              <a:t>‹#›</a:t>
            </a:fld>
            <a:endParaRPr lang="en-PH"/>
          </a:p>
        </p:txBody>
      </p:sp>
    </p:spTree>
    <p:extLst>
      <p:ext uri="{BB962C8B-B14F-4D97-AF65-F5344CB8AC3E}">
        <p14:creationId xmlns:p14="http://schemas.microsoft.com/office/powerpoint/2010/main" val="651308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Using Multiple Fragments</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8855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The class is public, so any part of our app can create instances of the class in order to manipulate data of the Movie type. </a:t>
            </a:r>
            <a:endParaRPr lang="en-PH" dirty="0" smtClean="0"/>
          </a:p>
          <a:p>
            <a:r>
              <a:rPr lang="en-PH" dirty="0" smtClean="0"/>
              <a:t>The </a:t>
            </a:r>
            <a:r>
              <a:rPr lang="en-PH" dirty="0"/>
              <a:t>trick is how our app obtains these instances, and this is where the singleton comes in handy. Take a look at this next code block as an example: </a:t>
            </a:r>
          </a:p>
        </p:txBody>
      </p:sp>
    </p:spTree>
    <p:extLst>
      <p:ext uri="{BB962C8B-B14F-4D97-AF65-F5344CB8AC3E}">
        <p14:creationId xmlns:p14="http://schemas.microsoft.com/office/powerpoint/2010/main" val="356587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55000" lnSpcReduction="20000"/>
          </a:bodyPr>
          <a:lstStyle/>
          <a:p>
            <a:r>
              <a:rPr lang="en-PH" dirty="0"/>
              <a:t>public class </a:t>
            </a:r>
            <a:r>
              <a:rPr lang="en-PH" dirty="0" err="1"/>
              <a:t>RentalStore</a:t>
            </a:r>
            <a:r>
              <a:rPr lang="en-PH" dirty="0"/>
              <a:t> { </a:t>
            </a:r>
          </a:p>
          <a:p>
            <a:r>
              <a:rPr lang="en-PH" dirty="0"/>
              <a:t>// I am instantiating an instance of myself - weird! </a:t>
            </a:r>
          </a:p>
          <a:p>
            <a:r>
              <a:rPr lang="en-PH" dirty="0"/>
              <a:t>// This is the only </a:t>
            </a:r>
            <a:r>
              <a:rPr lang="en-PH" dirty="0" err="1"/>
              <a:t>RentalStore</a:t>
            </a:r>
            <a:r>
              <a:rPr lang="en-PH" dirty="0"/>
              <a:t> that will ever exist </a:t>
            </a:r>
          </a:p>
          <a:p>
            <a:r>
              <a:rPr lang="en-PH" dirty="0"/>
              <a:t>private static </a:t>
            </a:r>
            <a:r>
              <a:rPr lang="en-PH" dirty="0" err="1"/>
              <a:t>RentalStore</a:t>
            </a:r>
            <a:r>
              <a:rPr lang="en-PH" dirty="0"/>
              <a:t> </a:t>
            </a:r>
            <a:r>
              <a:rPr lang="en-PH" dirty="0" err="1"/>
              <a:t>ourInstance</a:t>
            </a:r>
            <a:r>
              <a:rPr lang="en-PH" dirty="0"/>
              <a:t> = new </a:t>
            </a:r>
            <a:r>
              <a:rPr lang="en-PH" dirty="0" err="1"/>
              <a:t>RentalStore</a:t>
            </a:r>
            <a:r>
              <a:rPr lang="en-PH" dirty="0"/>
              <a:t>(); </a:t>
            </a:r>
          </a:p>
          <a:p>
            <a:r>
              <a:rPr lang="en-PH" dirty="0"/>
              <a:t>private </a:t>
            </a:r>
            <a:r>
              <a:rPr lang="en-PH" dirty="0" err="1"/>
              <a:t>ArrayList</a:t>
            </a:r>
            <a:r>
              <a:rPr lang="en-PH" dirty="0"/>
              <a:t> &lt;Movie&gt; </a:t>
            </a:r>
            <a:r>
              <a:rPr lang="en-PH" dirty="0" err="1"/>
              <a:t>mMovies</a:t>
            </a:r>
            <a:r>
              <a:rPr lang="en-PH" dirty="0"/>
              <a:t>; </a:t>
            </a:r>
          </a:p>
          <a:p>
            <a:r>
              <a:rPr lang="en-PH" dirty="0"/>
              <a:t>// Anyone who wants my one and only instance will </a:t>
            </a:r>
          </a:p>
          <a:p>
            <a:r>
              <a:rPr lang="en-PH" dirty="0"/>
              <a:t>// need to use this method </a:t>
            </a:r>
          </a:p>
          <a:p>
            <a:r>
              <a:rPr lang="en-PH" dirty="0"/>
              <a:t>public static </a:t>
            </a:r>
            <a:r>
              <a:rPr lang="en-PH" dirty="0" err="1"/>
              <a:t>RentalStore</a:t>
            </a:r>
            <a:r>
              <a:rPr lang="en-PH" dirty="0"/>
              <a:t> </a:t>
            </a:r>
            <a:r>
              <a:rPr lang="en-PH" dirty="0" err="1"/>
              <a:t>getInstance</a:t>
            </a:r>
            <a:r>
              <a:rPr lang="en-PH" dirty="0"/>
              <a:t>() { </a:t>
            </a:r>
          </a:p>
          <a:p>
            <a:r>
              <a:rPr lang="en-PH" dirty="0"/>
              <a:t>return </a:t>
            </a:r>
            <a:r>
              <a:rPr lang="en-PH" dirty="0" err="1"/>
              <a:t>ourInstance</a:t>
            </a:r>
            <a:r>
              <a:rPr lang="en-PH" dirty="0"/>
              <a:t>; </a:t>
            </a:r>
          </a:p>
          <a:p>
            <a:r>
              <a:rPr lang="en-PH" dirty="0"/>
              <a:t>} </a:t>
            </a:r>
          </a:p>
          <a:p>
            <a:r>
              <a:rPr lang="en-PH" dirty="0"/>
              <a:t>// Here is the constructor and it is private </a:t>
            </a:r>
          </a:p>
          <a:p>
            <a:r>
              <a:rPr lang="en-PH" dirty="0"/>
              <a:t>// So only this class itself can ever instantiate it </a:t>
            </a:r>
          </a:p>
          <a:p>
            <a:r>
              <a:rPr lang="en-PH" dirty="0"/>
              <a:t>private </a:t>
            </a:r>
            <a:r>
              <a:rPr lang="en-PH" dirty="0" err="1"/>
              <a:t>RentalStore</a:t>
            </a:r>
            <a:r>
              <a:rPr lang="en-PH" dirty="0"/>
              <a:t>() { </a:t>
            </a:r>
          </a:p>
          <a:p>
            <a:r>
              <a:rPr lang="en-PH" dirty="0" err="1"/>
              <a:t>mMovies</a:t>
            </a:r>
            <a:r>
              <a:rPr lang="en-PH" dirty="0"/>
              <a:t> = new </a:t>
            </a:r>
            <a:r>
              <a:rPr lang="en-PH" dirty="0" err="1"/>
              <a:t>ArrayList</a:t>
            </a:r>
            <a:r>
              <a:rPr lang="en-PH" dirty="0"/>
              <a:t>&lt;Movie&gt;(); </a:t>
            </a:r>
          </a:p>
          <a:p>
            <a:r>
              <a:rPr lang="en-PH" dirty="0"/>
              <a:t>}</a:t>
            </a:r>
          </a:p>
        </p:txBody>
      </p:sp>
    </p:spTree>
    <p:extLst>
      <p:ext uri="{BB962C8B-B14F-4D97-AF65-F5344CB8AC3E}">
        <p14:creationId xmlns:p14="http://schemas.microsoft.com/office/powerpoint/2010/main" val="26063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 Anyone can get the list of movies though </a:t>
            </a:r>
          </a:p>
          <a:p>
            <a:r>
              <a:rPr lang="en-PH" dirty="0"/>
              <a:t>public </a:t>
            </a:r>
            <a:r>
              <a:rPr lang="en-PH" dirty="0" err="1"/>
              <a:t>ArrayList</a:t>
            </a:r>
            <a:r>
              <a:rPr lang="en-PH" dirty="0"/>
              <a:t> &lt;Movie&gt; </a:t>
            </a:r>
            <a:r>
              <a:rPr lang="en-PH" dirty="0" err="1"/>
              <a:t>getMovies</a:t>
            </a:r>
            <a:r>
              <a:rPr lang="en-PH" dirty="0"/>
              <a:t>(){ </a:t>
            </a:r>
          </a:p>
          <a:p>
            <a:r>
              <a:rPr lang="en-PH" dirty="0"/>
              <a:t>return </a:t>
            </a:r>
            <a:r>
              <a:rPr lang="en-PH" dirty="0" err="1"/>
              <a:t>mMovies</a:t>
            </a:r>
            <a:r>
              <a:rPr lang="en-PH" dirty="0"/>
              <a:t>; </a:t>
            </a:r>
          </a:p>
          <a:p>
            <a:r>
              <a:rPr lang="en-PH" dirty="0"/>
              <a:t>} </a:t>
            </a:r>
          </a:p>
          <a:p>
            <a:r>
              <a:rPr lang="en-PH" dirty="0"/>
              <a:t>} </a:t>
            </a:r>
          </a:p>
        </p:txBody>
      </p:sp>
    </p:spTree>
    <p:extLst>
      <p:ext uri="{BB962C8B-B14F-4D97-AF65-F5344CB8AC3E}">
        <p14:creationId xmlns:p14="http://schemas.microsoft.com/office/powerpoint/2010/main" val="76487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r>
              <a:rPr lang="en-PH" dirty="0"/>
              <a:t>The previous code might look complicated, but when we break it down, it really isn't. First, look at the constructor (the method with the same name as the class). </a:t>
            </a:r>
            <a:endParaRPr lang="en-PH" dirty="0" smtClean="0"/>
          </a:p>
          <a:p>
            <a:r>
              <a:rPr lang="en-PH" dirty="0" smtClean="0"/>
              <a:t>The </a:t>
            </a:r>
            <a:r>
              <a:rPr lang="en-PH" dirty="0" err="1"/>
              <a:t>RentalStore</a:t>
            </a:r>
            <a:r>
              <a:rPr lang="en-PH" dirty="0"/>
              <a:t> constructor method is private. Since we have provided a default constructor that is private, it might at first seem that it is now impossible to ever instantiate </a:t>
            </a:r>
            <a:r>
              <a:rPr lang="en-PH" dirty="0" err="1"/>
              <a:t>RentalStore</a:t>
            </a:r>
            <a:r>
              <a:rPr lang="en-PH" dirty="0"/>
              <a:t>. </a:t>
            </a:r>
          </a:p>
        </p:txBody>
      </p:sp>
    </p:spTree>
    <p:extLst>
      <p:ext uri="{BB962C8B-B14F-4D97-AF65-F5344CB8AC3E}">
        <p14:creationId xmlns:p14="http://schemas.microsoft.com/office/powerpoint/2010/main" val="131118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r>
              <a:rPr lang="en-PH" dirty="0"/>
              <a:t>Just before the constructor, we have a public static method called </a:t>
            </a:r>
            <a:r>
              <a:rPr lang="en-PH" dirty="0" err="1"/>
              <a:t>getInstance</a:t>
            </a:r>
            <a:r>
              <a:rPr lang="en-PH" dirty="0"/>
              <a:t>. </a:t>
            </a:r>
            <a:endParaRPr lang="en-PH" dirty="0" smtClean="0"/>
          </a:p>
          <a:p>
            <a:r>
              <a:rPr lang="en-PH" dirty="0"/>
              <a:t>we discussed that a static method can be called </a:t>
            </a:r>
            <a:r>
              <a:rPr lang="en-PH" i="1" dirty="0"/>
              <a:t>without </a:t>
            </a:r>
            <a:r>
              <a:rPr lang="en-PH" dirty="0"/>
              <a:t>an instance of the class. </a:t>
            </a:r>
            <a:endParaRPr lang="en-PH" dirty="0" smtClean="0"/>
          </a:p>
          <a:p>
            <a:r>
              <a:rPr lang="en-PH" dirty="0" smtClean="0"/>
              <a:t>Look </a:t>
            </a:r>
            <a:r>
              <a:rPr lang="en-PH" dirty="0"/>
              <a:t>again at the </a:t>
            </a:r>
            <a:r>
              <a:rPr lang="en-PH" dirty="0" err="1"/>
              <a:t>getInstance</a:t>
            </a:r>
            <a:r>
              <a:rPr lang="en-PH" dirty="0"/>
              <a:t> method and note that its return type is </a:t>
            </a:r>
            <a:r>
              <a:rPr lang="en-PH" dirty="0" err="1"/>
              <a:t>RentalStore</a:t>
            </a:r>
            <a:r>
              <a:rPr lang="en-PH" dirty="0"/>
              <a:t>. </a:t>
            </a:r>
            <a:endParaRPr lang="en-PH" dirty="0" smtClean="0"/>
          </a:p>
          <a:p>
            <a:r>
              <a:rPr lang="en-PH" dirty="0" smtClean="0"/>
              <a:t>This </a:t>
            </a:r>
            <a:r>
              <a:rPr lang="en-PH" dirty="0"/>
              <a:t>means that any code anywhere in our app can call the </a:t>
            </a:r>
            <a:r>
              <a:rPr lang="en-PH" dirty="0" err="1"/>
              <a:t>getInstance</a:t>
            </a:r>
            <a:r>
              <a:rPr lang="en-PH" dirty="0"/>
              <a:t> method and receive a </a:t>
            </a:r>
            <a:r>
              <a:rPr lang="en-PH" dirty="0" err="1"/>
              <a:t>RentalStore</a:t>
            </a:r>
            <a:r>
              <a:rPr lang="en-PH" dirty="0"/>
              <a:t> instance. </a:t>
            </a:r>
          </a:p>
        </p:txBody>
      </p:sp>
    </p:spTree>
    <p:extLst>
      <p:ext uri="{BB962C8B-B14F-4D97-AF65-F5344CB8AC3E}">
        <p14:creationId xmlns:p14="http://schemas.microsoft.com/office/powerpoint/2010/main" val="283742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Now, look at the body of </a:t>
            </a:r>
            <a:r>
              <a:rPr lang="en-PH" dirty="0" err="1"/>
              <a:t>getInstance</a:t>
            </a:r>
            <a:r>
              <a:rPr lang="en-PH" dirty="0"/>
              <a:t>, and it does indeed return </a:t>
            </a:r>
            <a:r>
              <a:rPr lang="en-PH" dirty="0" err="1"/>
              <a:t>ourInstance</a:t>
            </a:r>
            <a:r>
              <a:rPr lang="en-PH" dirty="0"/>
              <a:t>, which was instantiated just after the class declaration. </a:t>
            </a:r>
          </a:p>
          <a:p>
            <a:r>
              <a:rPr lang="en-PH" dirty="0"/>
              <a:t>This means that </a:t>
            </a:r>
            <a:r>
              <a:rPr lang="en-PH" i="1" dirty="0"/>
              <a:t>nobody </a:t>
            </a:r>
            <a:r>
              <a:rPr lang="en-PH" dirty="0"/>
              <a:t>can ever instantiate </a:t>
            </a:r>
            <a:r>
              <a:rPr lang="en-PH" dirty="0" err="1"/>
              <a:t>RentalStore</a:t>
            </a:r>
            <a:r>
              <a:rPr lang="en-PH" dirty="0"/>
              <a:t>, but </a:t>
            </a:r>
            <a:r>
              <a:rPr lang="en-PH" i="1" dirty="0"/>
              <a:t>everybody </a:t>
            </a:r>
            <a:r>
              <a:rPr lang="en-PH" dirty="0"/>
              <a:t>can get a reference to the one and only </a:t>
            </a:r>
            <a:r>
              <a:rPr lang="en-PH" dirty="0" err="1"/>
              <a:t>RentalStore</a:t>
            </a:r>
            <a:r>
              <a:rPr lang="en-PH" dirty="0"/>
              <a:t> stored in our singleton. </a:t>
            </a:r>
          </a:p>
        </p:txBody>
      </p:sp>
    </p:spTree>
    <p:extLst>
      <p:ext uri="{BB962C8B-B14F-4D97-AF65-F5344CB8AC3E}">
        <p14:creationId xmlns:p14="http://schemas.microsoft.com/office/powerpoint/2010/main" val="191296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We can now go about using </a:t>
            </a:r>
            <a:r>
              <a:rPr lang="en-PH" dirty="0" err="1"/>
              <a:t>RentalShop</a:t>
            </a:r>
            <a:r>
              <a:rPr lang="en-PH" dirty="0"/>
              <a:t> in our code like this: </a:t>
            </a:r>
          </a:p>
          <a:p>
            <a:r>
              <a:rPr lang="en-PH" dirty="0" err="1"/>
              <a:t>RentalShop</a:t>
            </a:r>
            <a:r>
              <a:rPr lang="en-PH" dirty="0"/>
              <a:t> </a:t>
            </a:r>
            <a:r>
              <a:rPr lang="en-PH" dirty="0" err="1"/>
              <a:t>myRentalShop</a:t>
            </a:r>
            <a:r>
              <a:rPr lang="en-PH" dirty="0"/>
              <a:t> = </a:t>
            </a:r>
            <a:r>
              <a:rPr lang="en-PH" dirty="0" err="1"/>
              <a:t>RentalShop.getInstance</a:t>
            </a:r>
            <a:r>
              <a:rPr lang="en-PH" dirty="0"/>
              <a:t>(); </a:t>
            </a:r>
          </a:p>
          <a:p>
            <a:r>
              <a:rPr lang="en-PH" dirty="0"/>
              <a:t>We can then get hold of the list of movies like this: </a:t>
            </a:r>
          </a:p>
          <a:p>
            <a:r>
              <a:rPr lang="en-PH" dirty="0" err="1"/>
              <a:t>ArrayList</a:t>
            </a:r>
            <a:r>
              <a:rPr lang="en-PH" dirty="0"/>
              <a:t> &lt;Movie&gt; </a:t>
            </a:r>
            <a:r>
              <a:rPr lang="en-PH" dirty="0" err="1"/>
              <a:t>myMovies</a:t>
            </a:r>
            <a:r>
              <a:rPr lang="en-PH" dirty="0"/>
              <a:t> = </a:t>
            </a:r>
            <a:r>
              <a:rPr lang="en-PH" dirty="0" err="1"/>
              <a:t>myRentalShop.getMovies</a:t>
            </a:r>
            <a:r>
              <a:rPr lang="en-PH" dirty="0"/>
              <a:t>();</a:t>
            </a:r>
          </a:p>
        </p:txBody>
      </p:sp>
    </p:spTree>
    <p:extLst>
      <p:ext uri="{BB962C8B-B14F-4D97-AF65-F5344CB8AC3E}">
        <p14:creationId xmlns:p14="http://schemas.microsoft.com/office/powerpoint/2010/main" val="63633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a:t>Inter-Fragment communications – interfaces revisited </a:t>
            </a:r>
            <a:endParaRPr lang="en-PH" dirty="0"/>
          </a:p>
        </p:txBody>
      </p:sp>
      <p:sp>
        <p:nvSpPr>
          <p:cNvPr id="3" name="Content Placeholder 2"/>
          <p:cNvSpPr>
            <a:spLocks noGrp="1"/>
          </p:cNvSpPr>
          <p:nvPr>
            <p:ph idx="1"/>
          </p:nvPr>
        </p:nvSpPr>
        <p:spPr/>
        <p:txBody>
          <a:bodyPr>
            <a:normAutofit fontScale="70000" lnSpcReduction="20000"/>
          </a:bodyPr>
          <a:lstStyle/>
          <a:p>
            <a:r>
              <a:rPr lang="en-PH" dirty="0"/>
              <a:t>The main point of Fragments is that they have flexibility and reusability </a:t>
            </a:r>
            <a:endParaRPr lang="en-PH" dirty="0" smtClean="0"/>
          </a:p>
          <a:p>
            <a:r>
              <a:rPr lang="en-PH" dirty="0"/>
              <a:t>when we were passing Note to and from a Fragment dialog, we added a method to Fragment and then called this method from the instance of the dialog in order to pass in the correct note that is to be shown. And when we added a new note in a dialog, we used </a:t>
            </a:r>
            <a:r>
              <a:rPr lang="en-PH" dirty="0" err="1"/>
              <a:t>getActivity</a:t>
            </a:r>
            <a:r>
              <a:rPr lang="en-PH" dirty="0"/>
              <a:t>() to get a reference to </a:t>
            </a:r>
            <a:r>
              <a:rPr lang="en-PH" dirty="0" err="1"/>
              <a:t>MainActivity</a:t>
            </a:r>
            <a:r>
              <a:rPr lang="en-PH" dirty="0"/>
              <a:t> in order to return the new note to be added to </a:t>
            </a:r>
            <a:r>
              <a:rPr lang="en-PH" dirty="0" err="1"/>
              <a:t>ArrayList</a:t>
            </a:r>
            <a:r>
              <a:rPr lang="en-PH" dirty="0"/>
              <a:t> of notes. Here is the code as a reminder: </a:t>
            </a:r>
          </a:p>
          <a:p>
            <a:r>
              <a:rPr lang="en-PH" dirty="0"/>
              <a:t>// Get a reference to </a:t>
            </a:r>
            <a:r>
              <a:rPr lang="en-PH" dirty="0" err="1"/>
              <a:t>MainActivity</a:t>
            </a:r>
            <a:r>
              <a:rPr lang="en-PH" dirty="0"/>
              <a:t> </a:t>
            </a:r>
          </a:p>
          <a:p>
            <a:r>
              <a:rPr lang="en-PH" dirty="0" err="1"/>
              <a:t>MainActivity</a:t>
            </a:r>
            <a:r>
              <a:rPr lang="en-PH" dirty="0"/>
              <a:t> </a:t>
            </a:r>
            <a:r>
              <a:rPr lang="en-PH" dirty="0" err="1"/>
              <a:t>callingActivity</a:t>
            </a:r>
            <a:r>
              <a:rPr lang="en-PH" dirty="0"/>
              <a:t> = (</a:t>
            </a:r>
            <a:r>
              <a:rPr lang="en-PH" dirty="0" err="1"/>
              <a:t>MainActivity</a:t>
            </a:r>
            <a:r>
              <a:rPr lang="en-PH" dirty="0"/>
              <a:t>) </a:t>
            </a:r>
            <a:r>
              <a:rPr lang="en-PH" dirty="0" err="1"/>
              <a:t>getActivity</a:t>
            </a:r>
            <a:r>
              <a:rPr lang="en-PH" dirty="0"/>
              <a:t>(); </a:t>
            </a:r>
          </a:p>
          <a:p>
            <a:r>
              <a:rPr lang="en-PH" dirty="0"/>
              <a:t>// Pass </a:t>
            </a:r>
            <a:r>
              <a:rPr lang="en-PH" dirty="0" err="1"/>
              <a:t>newNote</a:t>
            </a:r>
            <a:r>
              <a:rPr lang="en-PH" dirty="0"/>
              <a:t> back to </a:t>
            </a:r>
            <a:r>
              <a:rPr lang="en-PH" dirty="0" err="1"/>
              <a:t>MainActivity</a:t>
            </a:r>
            <a:r>
              <a:rPr lang="en-PH" dirty="0"/>
              <a:t> </a:t>
            </a:r>
          </a:p>
          <a:p>
            <a:r>
              <a:rPr lang="en-PH" dirty="0" err="1"/>
              <a:t>callingActivity.createNewNote</a:t>
            </a:r>
            <a:r>
              <a:rPr lang="en-PH" dirty="0"/>
              <a:t>(</a:t>
            </a:r>
            <a:r>
              <a:rPr lang="en-PH" dirty="0" err="1"/>
              <a:t>newNote</a:t>
            </a:r>
            <a:r>
              <a:rPr lang="en-PH" dirty="0"/>
              <a:t>); </a:t>
            </a:r>
          </a:p>
        </p:txBody>
      </p:sp>
    </p:spTree>
    <p:extLst>
      <p:ext uri="{BB962C8B-B14F-4D97-AF65-F5344CB8AC3E}">
        <p14:creationId xmlns:p14="http://schemas.microsoft.com/office/powerpoint/2010/main" val="2817781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10000"/>
          </a:bodyPr>
          <a:lstStyle/>
          <a:p>
            <a:r>
              <a:rPr lang="en-PH" dirty="0"/>
              <a:t>Although this works in the Note To Self scenario, it is inflexible because this means that our fragments can only be used in Activities that have the correct methods, or that fragments must have the right methods so that our Activities can be called. </a:t>
            </a:r>
          </a:p>
          <a:p>
            <a:r>
              <a:rPr lang="en-PH" dirty="0"/>
              <a:t>This didn't bother us much in the Note To Self app, but when we will be showing different combinations of fragments on different Activities, then we need a uniform way to communicate, and we need a way to guarantee/force our code that uses our Fragments, to be aware of this communication method. </a:t>
            </a:r>
          </a:p>
        </p:txBody>
      </p:sp>
    </p:spTree>
    <p:extLst>
      <p:ext uri="{BB962C8B-B14F-4D97-AF65-F5344CB8AC3E}">
        <p14:creationId xmlns:p14="http://schemas.microsoft.com/office/powerpoint/2010/main" val="255172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we saw that an interface is a class in which all the methods have no body and all the methods are abstract by default. So any class that implements the interface must override all its methods using the correct name and parameters.</a:t>
            </a:r>
          </a:p>
        </p:txBody>
      </p:sp>
    </p:spTree>
    <p:extLst>
      <p:ext uri="{BB962C8B-B14F-4D97-AF65-F5344CB8AC3E}">
        <p14:creationId xmlns:p14="http://schemas.microsoft.com/office/powerpoint/2010/main" val="312728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Now that we have discussed the principals of MVC as well as seen how to implement a Fragment, we can take things a stage further. You will learn how to separate the data layer using a Java singleton and then we will see how Fragments can communicate with each other.</a:t>
            </a:r>
          </a:p>
        </p:txBody>
      </p:sp>
    </p:spTree>
    <p:extLst>
      <p:ext uri="{BB962C8B-B14F-4D97-AF65-F5344CB8AC3E}">
        <p14:creationId xmlns:p14="http://schemas.microsoft.com/office/powerpoint/2010/main" val="1078959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a:t>The dual-Fragment address book mini app </a:t>
            </a:r>
            <a:endParaRPr lang="en-PH" dirty="0"/>
          </a:p>
        </p:txBody>
      </p:sp>
      <p:sp>
        <p:nvSpPr>
          <p:cNvPr id="3" name="Content Placeholder 2"/>
          <p:cNvSpPr>
            <a:spLocks noGrp="1"/>
          </p:cNvSpPr>
          <p:nvPr>
            <p:ph idx="1"/>
          </p:nvPr>
        </p:nvSpPr>
        <p:spPr/>
        <p:txBody>
          <a:bodyPr>
            <a:normAutofit fontScale="85000" lnSpcReduction="20000"/>
          </a:bodyPr>
          <a:lstStyle/>
          <a:p>
            <a:r>
              <a:rPr lang="en-PH" dirty="0"/>
              <a:t>The app will show a list of names and allow the user to tap on a name so that it displays the address. What is new about this app is that when we compare it to the Note To Self app, it will behave differently depending upon whether it is in the portrait or landscape orientation. </a:t>
            </a:r>
          </a:p>
          <a:p>
            <a:r>
              <a:rPr lang="en-PH" dirty="0"/>
              <a:t>When in the portrait orientation, tapping on a name will cause a new Activity to open and display the address. When in the landscape mode, tapping on a name will cause the address to be shown on the right-hand side of the screen in the same Activity. This next image clarifies this visually:</a:t>
            </a:r>
          </a:p>
        </p:txBody>
      </p:sp>
    </p:spTree>
    <p:extLst>
      <p:ext uri="{BB962C8B-B14F-4D97-AF65-F5344CB8AC3E}">
        <p14:creationId xmlns:p14="http://schemas.microsoft.com/office/powerpoint/2010/main" val="258611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052513"/>
            <a:ext cx="4795838"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3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Create a new blank project called Dual Fragment </a:t>
            </a:r>
            <a:endParaRPr lang="en-PH" dirty="0" smtClean="0"/>
          </a:p>
          <a:p>
            <a:r>
              <a:rPr lang="en-PH" dirty="0"/>
              <a:t>This mini app has us jumping between files and directories. </a:t>
            </a:r>
          </a:p>
        </p:txBody>
      </p:sp>
    </p:spTree>
    <p:extLst>
      <p:ext uri="{BB962C8B-B14F-4D97-AF65-F5344CB8AC3E}">
        <p14:creationId xmlns:p14="http://schemas.microsoft.com/office/powerpoint/2010/main" val="2614631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Alias resources </a:t>
            </a:r>
            <a:endParaRPr lang="en-PH" dirty="0"/>
          </a:p>
        </p:txBody>
      </p:sp>
      <p:sp>
        <p:nvSpPr>
          <p:cNvPr id="3" name="Content Placeholder 2"/>
          <p:cNvSpPr>
            <a:spLocks noGrp="1"/>
          </p:cNvSpPr>
          <p:nvPr>
            <p:ph idx="1"/>
          </p:nvPr>
        </p:nvSpPr>
        <p:spPr/>
        <p:txBody>
          <a:bodyPr>
            <a:normAutofit fontScale="77500" lnSpcReduction="20000"/>
          </a:bodyPr>
          <a:lstStyle/>
          <a:p>
            <a:r>
              <a:rPr lang="en-PH" dirty="0" smtClean="0"/>
              <a:t>First</a:t>
            </a:r>
            <a:r>
              <a:rPr lang="en-PH" dirty="0"/>
              <a:t>, you will learn a new trick that is a more flexible, although slightly more complicated, method of determining which layout file is used depending upon the device orientation. </a:t>
            </a:r>
            <a:endParaRPr lang="en-PH" dirty="0" smtClean="0"/>
          </a:p>
          <a:p>
            <a:r>
              <a:rPr lang="en-PH" dirty="0"/>
              <a:t>The project explorer window has a number of different layout options. Some are very subtly different, and for this next part of the mini app, it is really important that you are using the right layout as we will be creating new directories. </a:t>
            </a:r>
          </a:p>
          <a:p>
            <a:r>
              <a:rPr lang="en-PH" dirty="0"/>
              <a:t>Click on the drop-down </a:t>
            </a:r>
            <a:r>
              <a:rPr lang="en-PH" b="1" dirty="0"/>
              <a:t>Project </a:t>
            </a:r>
            <a:r>
              <a:rPr lang="en-PH" dirty="0"/>
              <a:t>list and make sure that the </a:t>
            </a:r>
            <a:r>
              <a:rPr lang="en-PH" b="1" dirty="0"/>
              <a:t>Project </a:t>
            </a:r>
            <a:r>
              <a:rPr lang="en-PH" dirty="0"/>
              <a:t>option is selected. It might have been already, but if it isn't, this next part won't work. The next screenshot makes this step clear: </a:t>
            </a:r>
          </a:p>
        </p:txBody>
      </p:sp>
    </p:spTree>
    <p:extLst>
      <p:ext uri="{BB962C8B-B14F-4D97-AF65-F5344CB8AC3E}">
        <p14:creationId xmlns:p14="http://schemas.microsoft.com/office/powerpoint/2010/main" val="4178023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smtClean="0"/>
              <a:t>Right-click </a:t>
            </a:r>
            <a:r>
              <a:rPr lang="en-PH" dirty="0"/>
              <a:t>on </a:t>
            </a:r>
            <a:r>
              <a:rPr lang="en-PH" b="1" dirty="0"/>
              <a:t>res/values </a:t>
            </a:r>
            <a:r>
              <a:rPr lang="en-PH" dirty="0"/>
              <a:t>and navigate to </a:t>
            </a:r>
            <a:r>
              <a:rPr lang="en-PH" b="1" dirty="0"/>
              <a:t>New </a:t>
            </a:r>
            <a:r>
              <a:rPr lang="en-PH" dirty="0"/>
              <a:t>| </a:t>
            </a:r>
            <a:r>
              <a:rPr lang="en-PH" b="1" dirty="0"/>
              <a:t>Values resource file</a:t>
            </a:r>
            <a:r>
              <a:rPr lang="en-PH" dirty="0"/>
              <a:t>. In the </a:t>
            </a:r>
            <a:r>
              <a:rPr lang="en-PH" b="1" dirty="0"/>
              <a:t>File name </a:t>
            </a:r>
            <a:r>
              <a:rPr lang="en-PH" dirty="0"/>
              <a:t>field, enter </a:t>
            </a:r>
            <a:r>
              <a:rPr lang="en-PH" b="1" dirty="0"/>
              <a:t>refs</a:t>
            </a:r>
            <a:r>
              <a:rPr lang="en-PH" dirty="0"/>
              <a:t> and then click on </a:t>
            </a:r>
            <a:r>
              <a:rPr lang="en-PH" b="1" dirty="0"/>
              <a:t>OK</a:t>
            </a:r>
            <a:r>
              <a:rPr lang="en-PH" dirty="0"/>
              <a:t>. </a:t>
            </a:r>
          </a:p>
          <a:p>
            <a:r>
              <a:rPr lang="en-PH" dirty="0"/>
              <a:t>In the new refs.xml file that we just created, add the highlighted code that is shown next: </a:t>
            </a:r>
          </a:p>
          <a:p>
            <a:r>
              <a:rPr lang="en-PH" dirty="0"/>
              <a:t>&lt;?xml version="1.0" encoding="utf-8"?&gt; </a:t>
            </a:r>
          </a:p>
          <a:p>
            <a:r>
              <a:rPr lang="en-PH" dirty="0"/>
              <a:t>&lt;resources&gt; </a:t>
            </a:r>
          </a:p>
          <a:p>
            <a:r>
              <a:rPr lang="en-PH" b="1" dirty="0"/>
              <a:t>&lt;item name = "</a:t>
            </a:r>
            <a:r>
              <a:rPr lang="en-PH" b="1" dirty="0" err="1"/>
              <a:t>activity_dualfragment</a:t>
            </a:r>
            <a:r>
              <a:rPr lang="en-PH" b="1" dirty="0"/>
              <a:t>" type= "layout"&gt; </a:t>
            </a:r>
            <a:endParaRPr lang="en-PH" dirty="0"/>
          </a:p>
          <a:p>
            <a:r>
              <a:rPr lang="en-PH" b="1" dirty="0"/>
              <a:t>@layout/</a:t>
            </a:r>
            <a:r>
              <a:rPr lang="en-PH" b="1" dirty="0" err="1"/>
              <a:t>activity_main</a:t>
            </a:r>
            <a:r>
              <a:rPr lang="en-PH" b="1" dirty="0"/>
              <a:t> </a:t>
            </a:r>
            <a:endParaRPr lang="en-PH" dirty="0"/>
          </a:p>
          <a:p>
            <a:r>
              <a:rPr lang="en-PH" b="1" dirty="0"/>
              <a:t>&lt;/item&gt; </a:t>
            </a:r>
            <a:endParaRPr lang="en-PH" dirty="0"/>
          </a:p>
          <a:p>
            <a:r>
              <a:rPr lang="en-PH" dirty="0"/>
              <a:t>&lt;/resources&gt; </a:t>
            </a:r>
          </a:p>
          <a:p>
            <a:r>
              <a:rPr lang="en-PH" dirty="0"/>
              <a:t>What we have just done will make more sense when we implement the next step as well. </a:t>
            </a:r>
          </a:p>
        </p:txBody>
      </p:sp>
    </p:spTree>
    <p:extLst>
      <p:ext uri="{BB962C8B-B14F-4D97-AF65-F5344CB8AC3E}">
        <p14:creationId xmlns:p14="http://schemas.microsoft.com/office/powerpoint/2010/main" val="3005731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55000" lnSpcReduction="20000"/>
          </a:bodyPr>
          <a:lstStyle/>
          <a:p>
            <a:r>
              <a:rPr lang="en-PH" dirty="0" smtClean="0"/>
              <a:t>Right-click </a:t>
            </a:r>
            <a:r>
              <a:rPr lang="en-PH" dirty="0"/>
              <a:t>on the </a:t>
            </a:r>
            <a:r>
              <a:rPr lang="en-PH" b="1" dirty="0"/>
              <a:t>res </a:t>
            </a:r>
            <a:r>
              <a:rPr lang="en-PH" dirty="0"/>
              <a:t>folder and navigate to </a:t>
            </a:r>
            <a:r>
              <a:rPr lang="en-PH" b="1" dirty="0"/>
              <a:t>New </a:t>
            </a:r>
            <a:r>
              <a:rPr lang="en-PH" dirty="0"/>
              <a:t>| </a:t>
            </a:r>
            <a:r>
              <a:rPr lang="en-PH" b="1" dirty="0"/>
              <a:t>Android resource directory</a:t>
            </a:r>
            <a:r>
              <a:rPr lang="en-PH" dirty="0"/>
              <a:t>. Now, enter </a:t>
            </a:r>
            <a:r>
              <a:rPr lang="en-PH" b="1" dirty="0"/>
              <a:t>values-land</a:t>
            </a:r>
            <a:r>
              <a:rPr lang="en-PH" dirty="0"/>
              <a:t> in the </a:t>
            </a:r>
            <a:r>
              <a:rPr lang="en-PH" b="1" dirty="0"/>
              <a:t>Directory name </a:t>
            </a:r>
            <a:r>
              <a:rPr lang="en-PH" dirty="0"/>
              <a:t>field. </a:t>
            </a:r>
          </a:p>
          <a:p>
            <a:r>
              <a:rPr lang="en-PH" dirty="0"/>
              <a:t>4. Right-click on the directory that you just created and navigate to </a:t>
            </a:r>
            <a:r>
              <a:rPr lang="en-PH" b="1" dirty="0"/>
              <a:t>New </a:t>
            </a:r>
            <a:r>
              <a:rPr lang="en-PH" dirty="0"/>
              <a:t>| </a:t>
            </a:r>
            <a:r>
              <a:rPr lang="en-PH" b="1" dirty="0"/>
              <a:t>Values resource file</a:t>
            </a:r>
            <a:r>
              <a:rPr lang="en-PH" dirty="0"/>
              <a:t>. In the </a:t>
            </a:r>
            <a:r>
              <a:rPr lang="en-PH" b="1" dirty="0"/>
              <a:t>File name </a:t>
            </a:r>
            <a:r>
              <a:rPr lang="en-PH" dirty="0"/>
              <a:t>field, enter refs and then click on </a:t>
            </a:r>
            <a:r>
              <a:rPr lang="en-PH" b="1" dirty="0"/>
              <a:t>OK</a:t>
            </a:r>
            <a:r>
              <a:rPr lang="en-PH" dirty="0"/>
              <a:t>. </a:t>
            </a:r>
          </a:p>
          <a:p>
            <a:r>
              <a:rPr lang="en-PH" dirty="0"/>
              <a:t>5. Now in the new refs file that is in the </a:t>
            </a:r>
            <a:r>
              <a:rPr lang="en-PH" b="1" dirty="0"/>
              <a:t>values-land </a:t>
            </a:r>
            <a:r>
              <a:rPr lang="en-PH" dirty="0"/>
              <a:t>directory, add the highlighted line of code shown here:. </a:t>
            </a:r>
          </a:p>
          <a:p>
            <a:r>
              <a:rPr lang="en-PH" dirty="0"/>
              <a:t>&lt;?xml version="1.0" encoding="utf-8"?&gt; </a:t>
            </a:r>
          </a:p>
          <a:p>
            <a:r>
              <a:rPr lang="en-PH" dirty="0"/>
              <a:t>&lt;resources&gt; </a:t>
            </a:r>
          </a:p>
          <a:p>
            <a:r>
              <a:rPr lang="en-PH" b="1" dirty="0"/>
              <a:t>&lt;item name = "</a:t>
            </a:r>
            <a:r>
              <a:rPr lang="en-PH" b="1" dirty="0" err="1"/>
              <a:t>activity_dualfragment</a:t>
            </a:r>
            <a:r>
              <a:rPr lang="en-PH" b="1" dirty="0"/>
              <a:t>" type= "layout"&gt; </a:t>
            </a:r>
            <a:endParaRPr lang="en-PH" dirty="0"/>
          </a:p>
          <a:p>
            <a:r>
              <a:rPr lang="en-PH" b="1" dirty="0"/>
              <a:t>@layout/</a:t>
            </a:r>
            <a:r>
              <a:rPr lang="en-PH" b="1" dirty="0" err="1"/>
              <a:t>activity_main_land</a:t>
            </a:r>
            <a:r>
              <a:rPr lang="en-PH" b="1" dirty="0"/>
              <a:t> </a:t>
            </a:r>
            <a:endParaRPr lang="en-PH" dirty="0"/>
          </a:p>
          <a:p>
            <a:r>
              <a:rPr lang="en-PH" b="1" dirty="0"/>
              <a:t>&lt;/item&gt; </a:t>
            </a:r>
            <a:endParaRPr lang="en-PH" dirty="0"/>
          </a:p>
          <a:p>
            <a:r>
              <a:rPr lang="en-PH" dirty="0"/>
              <a:t>&lt;/resources&gt; </a:t>
            </a:r>
            <a:endParaRPr lang="en-PH" dirty="0" smtClean="0"/>
          </a:p>
          <a:p>
            <a:endParaRPr lang="en-PH" dirty="0"/>
          </a:p>
          <a:p>
            <a:r>
              <a:rPr lang="en-PH" dirty="0"/>
              <a:t>Right-click on the layout folder and navigate to </a:t>
            </a:r>
            <a:r>
              <a:rPr lang="en-PH" b="1" dirty="0"/>
              <a:t>New </a:t>
            </a:r>
            <a:r>
              <a:rPr lang="en-PH" dirty="0"/>
              <a:t>| </a:t>
            </a:r>
            <a:r>
              <a:rPr lang="en-PH" b="1" dirty="0"/>
              <a:t>Layout resource file</a:t>
            </a:r>
            <a:r>
              <a:rPr lang="en-PH" dirty="0"/>
              <a:t>. In the </a:t>
            </a:r>
            <a:r>
              <a:rPr lang="en-PH" b="1" dirty="0"/>
              <a:t>File name </a:t>
            </a:r>
            <a:r>
              <a:rPr lang="en-PH" dirty="0"/>
              <a:t>field, type </a:t>
            </a:r>
            <a:r>
              <a:rPr lang="en-PH" dirty="0" err="1"/>
              <a:t>activity_main_land</a:t>
            </a:r>
            <a:r>
              <a:rPr lang="en-PH" dirty="0"/>
              <a:t>. </a:t>
            </a:r>
          </a:p>
          <a:p>
            <a:endParaRPr lang="en-PH" dirty="0"/>
          </a:p>
        </p:txBody>
      </p:sp>
    </p:spTree>
    <p:extLst>
      <p:ext uri="{BB962C8B-B14F-4D97-AF65-F5344CB8AC3E}">
        <p14:creationId xmlns:p14="http://schemas.microsoft.com/office/powerpoint/2010/main" val="1730127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add </a:t>
            </a:r>
            <a:r>
              <a:rPr lang="en-PH" b="1" dirty="0"/>
              <a:t>Plain </a:t>
            </a:r>
            <a:r>
              <a:rPr lang="en-PH" b="1" dirty="0" err="1"/>
              <a:t>TextView</a:t>
            </a:r>
            <a:r>
              <a:rPr lang="en-PH" b="1" dirty="0"/>
              <a:t> </a:t>
            </a:r>
            <a:r>
              <a:rPr lang="en-PH" dirty="0"/>
              <a:t>to </a:t>
            </a:r>
            <a:r>
              <a:rPr lang="en-PH" dirty="0" err="1"/>
              <a:t>activity_main_land</a:t>
            </a:r>
            <a:r>
              <a:rPr lang="en-PH" dirty="0"/>
              <a:t> and change its text property to Landscape. </a:t>
            </a:r>
            <a:endParaRPr lang="en-PH" dirty="0" smtClean="0"/>
          </a:p>
          <a:p>
            <a:r>
              <a:rPr lang="en-PH" dirty="0" smtClean="0"/>
              <a:t>In </a:t>
            </a:r>
            <a:r>
              <a:rPr lang="en-PH" dirty="0" err="1"/>
              <a:t>activity_main</a:t>
            </a:r>
            <a:r>
              <a:rPr lang="en-PH" dirty="0"/>
              <a:t>, add </a:t>
            </a:r>
            <a:r>
              <a:rPr lang="en-PH" b="1" dirty="0"/>
              <a:t>Plain </a:t>
            </a:r>
            <a:r>
              <a:rPr lang="en-PH" b="1" dirty="0" err="1"/>
              <a:t>TextView</a:t>
            </a:r>
            <a:r>
              <a:rPr lang="en-PH" b="1" dirty="0"/>
              <a:t> </a:t>
            </a:r>
            <a:r>
              <a:rPr lang="en-PH" dirty="0"/>
              <a:t>and change its text property to Portrait.</a:t>
            </a:r>
          </a:p>
        </p:txBody>
      </p:sp>
    </p:spTree>
    <p:extLst>
      <p:ext uri="{BB962C8B-B14F-4D97-AF65-F5344CB8AC3E}">
        <p14:creationId xmlns:p14="http://schemas.microsoft.com/office/powerpoint/2010/main" val="1341450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dirty="0"/>
              <a:t>We can now update the call to </a:t>
            </a:r>
            <a:r>
              <a:rPr lang="en-PH" dirty="0" err="1"/>
              <a:t>setContentView</a:t>
            </a:r>
            <a:r>
              <a:rPr lang="en-PH" dirty="0"/>
              <a:t> in the </a:t>
            </a:r>
            <a:r>
              <a:rPr lang="en-PH" dirty="0" err="1"/>
              <a:t>onCreate</a:t>
            </a:r>
            <a:r>
              <a:rPr lang="en-PH" dirty="0"/>
              <a:t> method of </a:t>
            </a:r>
            <a:r>
              <a:rPr lang="en-PH" dirty="0" err="1"/>
              <a:t>MainActivity</a:t>
            </a:r>
            <a:r>
              <a:rPr lang="en-PH" dirty="0"/>
              <a:t> so that it looks like this: </a:t>
            </a:r>
          </a:p>
          <a:p>
            <a:r>
              <a:rPr lang="en-PH" dirty="0"/>
              <a:t>@Override </a:t>
            </a:r>
          </a:p>
          <a:p>
            <a:r>
              <a:rPr lang="en-PH" dirty="0"/>
              <a:t>protected void </a:t>
            </a:r>
            <a:r>
              <a:rPr lang="en-PH" dirty="0" err="1"/>
              <a:t>onCreate</a:t>
            </a:r>
            <a:r>
              <a:rPr lang="en-PH" dirty="0"/>
              <a:t>(Bundle </a:t>
            </a:r>
            <a:r>
              <a:rPr lang="en-PH" dirty="0" err="1"/>
              <a:t>savedInstanceState</a:t>
            </a:r>
            <a:r>
              <a:rPr lang="en-PH" dirty="0"/>
              <a:t>) { </a:t>
            </a:r>
          </a:p>
          <a:p>
            <a:r>
              <a:rPr lang="en-PH" dirty="0" err="1"/>
              <a:t>super.onCreate</a:t>
            </a:r>
            <a:r>
              <a:rPr lang="en-PH" dirty="0"/>
              <a:t>(</a:t>
            </a:r>
            <a:r>
              <a:rPr lang="en-PH" dirty="0" err="1"/>
              <a:t>savedInstanceState</a:t>
            </a:r>
            <a:r>
              <a:rPr lang="en-PH" dirty="0"/>
              <a:t>); </a:t>
            </a:r>
          </a:p>
          <a:p>
            <a:r>
              <a:rPr lang="en-PH" dirty="0" err="1"/>
              <a:t>setContentView</a:t>
            </a:r>
            <a:r>
              <a:rPr lang="en-PH" dirty="0"/>
              <a:t>(</a:t>
            </a:r>
            <a:r>
              <a:rPr lang="en-PH" dirty="0" err="1"/>
              <a:t>R.layout.</a:t>
            </a:r>
            <a:r>
              <a:rPr lang="en-PH" b="1" dirty="0" err="1"/>
              <a:t>activity_dualfragment</a:t>
            </a:r>
            <a:r>
              <a:rPr lang="en-PH" dirty="0"/>
              <a:t>); </a:t>
            </a:r>
          </a:p>
          <a:p>
            <a:r>
              <a:rPr lang="en-PH" dirty="0"/>
              <a:t>}</a:t>
            </a:r>
          </a:p>
        </p:txBody>
      </p:sp>
    </p:spTree>
    <p:extLst>
      <p:ext uri="{BB962C8B-B14F-4D97-AF65-F5344CB8AC3E}">
        <p14:creationId xmlns:p14="http://schemas.microsoft.com/office/powerpoint/2010/main" val="550941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dirty="0"/>
              <a:t>This </a:t>
            </a:r>
            <a:r>
              <a:rPr lang="en-PH" dirty="0" err="1"/>
              <a:t>setContentView</a:t>
            </a:r>
            <a:r>
              <a:rPr lang="en-PH" dirty="0"/>
              <a:t> line of code passes the </a:t>
            </a:r>
            <a:r>
              <a:rPr lang="en-PH" dirty="0" err="1"/>
              <a:t>activity_dualfragment</a:t>
            </a:r>
            <a:r>
              <a:rPr lang="en-PH" dirty="0"/>
              <a:t> alias and not either of the actual layout files. </a:t>
            </a:r>
            <a:endParaRPr lang="en-PH" dirty="0" smtClean="0"/>
          </a:p>
          <a:p>
            <a:r>
              <a:rPr lang="en-PH" dirty="0" smtClean="0"/>
              <a:t>The </a:t>
            </a:r>
            <a:r>
              <a:rPr lang="en-PH" dirty="0"/>
              <a:t>two refs.xml files each contain an alias for </a:t>
            </a:r>
            <a:r>
              <a:rPr lang="en-PH" dirty="0" err="1"/>
              <a:t>activity_dualfragment</a:t>
            </a:r>
            <a:r>
              <a:rPr lang="en-PH" dirty="0"/>
              <a:t> that will ensure that a different layout file is used depending upon which orientation the device is in. </a:t>
            </a:r>
            <a:endParaRPr lang="en-PH" dirty="0" smtClean="0"/>
          </a:p>
          <a:p>
            <a:r>
              <a:rPr lang="en-PH" dirty="0" smtClean="0"/>
              <a:t>So </a:t>
            </a:r>
            <a:r>
              <a:rPr lang="en-PH" dirty="0"/>
              <a:t>when the device is in the landscape orientation, </a:t>
            </a:r>
            <a:r>
              <a:rPr lang="en-PH" dirty="0" err="1"/>
              <a:t>activity_main_land</a:t>
            </a:r>
            <a:r>
              <a:rPr lang="en-PH" dirty="0"/>
              <a:t> will be loaded as the view, and when the device is in the portrait orientation, </a:t>
            </a:r>
            <a:r>
              <a:rPr lang="en-PH" dirty="0" err="1"/>
              <a:t>activity_main</a:t>
            </a:r>
            <a:r>
              <a:rPr lang="en-PH" dirty="0"/>
              <a:t> will be used. </a:t>
            </a:r>
          </a:p>
        </p:txBody>
      </p:sp>
    </p:spTree>
    <p:extLst>
      <p:ext uri="{BB962C8B-B14F-4D97-AF65-F5344CB8AC3E}">
        <p14:creationId xmlns:p14="http://schemas.microsoft.com/office/powerpoint/2010/main" val="1556215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The </a:t>
            </a:r>
            <a:r>
              <a:rPr lang="en-PH" b="1" dirty="0" err="1" smtClean="0"/>
              <a:t>NameAndAddress</a:t>
            </a:r>
            <a:r>
              <a:rPr lang="en-PH" b="1" dirty="0" smtClean="0"/>
              <a:t> class </a:t>
            </a:r>
            <a:endParaRPr lang="en-PH" dirty="0"/>
          </a:p>
        </p:txBody>
      </p:sp>
      <p:sp>
        <p:nvSpPr>
          <p:cNvPr id="3" name="Content Placeholder 2"/>
          <p:cNvSpPr>
            <a:spLocks noGrp="1"/>
          </p:cNvSpPr>
          <p:nvPr>
            <p:ph idx="1"/>
          </p:nvPr>
        </p:nvSpPr>
        <p:spPr/>
        <p:txBody>
          <a:bodyPr/>
          <a:lstStyle/>
          <a:p>
            <a:r>
              <a:rPr lang="en-PH" dirty="0" smtClean="0"/>
              <a:t>Create </a:t>
            </a:r>
            <a:r>
              <a:rPr lang="en-PH" dirty="0"/>
              <a:t>a new class and call it </a:t>
            </a:r>
            <a:r>
              <a:rPr lang="en-PH" dirty="0" err="1"/>
              <a:t>NameAndAddress</a:t>
            </a:r>
            <a:r>
              <a:rPr lang="en-PH" dirty="0"/>
              <a:t>. We implement Serializable as this is required by </a:t>
            </a:r>
            <a:r>
              <a:rPr lang="en-PH" dirty="0" err="1"/>
              <a:t>ArrayAdapter</a:t>
            </a:r>
            <a:r>
              <a:rPr lang="en-PH" dirty="0"/>
              <a:t>, which will act as our adapter between </a:t>
            </a:r>
            <a:r>
              <a:rPr lang="en-PH" dirty="0" err="1"/>
              <a:t>ListView</a:t>
            </a:r>
            <a:r>
              <a:rPr lang="en-PH" dirty="0"/>
              <a:t> and our data. </a:t>
            </a:r>
          </a:p>
        </p:txBody>
      </p:sp>
    </p:spTree>
    <p:extLst>
      <p:ext uri="{BB962C8B-B14F-4D97-AF65-F5344CB8AC3E}">
        <p14:creationId xmlns:p14="http://schemas.microsoft.com/office/powerpoint/2010/main" val="150407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r>
              <a:rPr lang="en-PH" dirty="0"/>
              <a:t>In short, we will do the following in this chapter:</a:t>
            </a:r>
          </a:p>
          <a:p>
            <a:r>
              <a:rPr lang="en-PH" dirty="0"/>
              <a:t>Explore Java singletons to implement the data layer</a:t>
            </a:r>
          </a:p>
          <a:p>
            <a:r>
              <a:rPr lang="en-PH" dirty="0"/>
              <a:t>Implement inter-Fragment communication with a Java interface</a:t>
            </a:r>
          </a:p>
          <a:p>
            <a:r>
              <a:rPr lang="en-PH" dirty="0"/>
              <a:t>Build an address book app with two Fragments that behave differently between the landscape view and the portrait view</a:t>
            </a:r>
          </a:p>
          <a:p>
            <a:endParaRPr lang="en-PH" dirty="0"/>
          </a:p>
        </p:txBody>
      </p:sp>
    </p:spTree>
    <p:extLst>
      <p:ext uri="{BB962C8B-B14F-4D97-AF65-F5344CB8AC3E}">
        <p14:creationId xmlns:p14="http://schemas.microsoft.com/office/powerpoint/2010/main" val="45071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55000" lnSpcReduction="20000"/>
          </a:bodyPr>
          <a:lstStyle/>
          <a:p>
            <a:r>
              <a:rPr lang="en-PH" dirty="0"/>
              <a:t>public class </a:t>
            </a:r>
            <a:r>
              <a:rPr lang="en-PH" dirty="0" err="1"/>
              <a:t>NameAndAddress</a:t>
            </a:r>
            <a:r>
              <a:rPr lang="en-PH" dirty="0"/>
              <a:t> implements Serializable{ </a:t>
            </a:r>
          </a:p>
          <a:p>
            <a:r>
              <a:rPr lang="en-PH" dirty="0"/>
              <a:t>private String </a:t>
            </a:r>
            <a:r>
              <a:rPr lang="en-PH" dirty="0" err="1"/>
              <a:t>mName</a:t>
            </a:r>
            <a:r>
              <a:rPr lang="en-PH" dirty="0"/>
              <a:t>; </a:t>
            </a:r>
          </a:p>
          <a:p>
            <a:r>
              <a:rPr lang="en-PH" dirty="0"/>
              <a:t>private String mAddress1; </a:t>
            </a:r>
          </a:p>
          <a:p>
            <a:r>
              <a:rPr lang="en-PH" dirty="0"/>
              <a:t>private String mAddress2; </a:t>
            </a:r>
          </a:p>
          <a:p>
            <a:r>
              <a:rPr lang="en-PH" dirty="0"/>
              <a:t>private String </a:t>
            </a:r>
            <a:r>
              <a:rPr lang="en-PH" dirty="0" err="1"/>
              <a:t>mZipCode</a:t>
            </a:r>
            <a:r>
              <a:rPr lang="en-PH" dirty="0"/>
              <a:t>; </a:t>
            </a:r>
          </a:p>
          <a:p>
            <a:r>
              <a:rPr lang="en-PH" dirty="0"/>
              <a:t>public </a:t>
            </a:r>
            <a:r>
              <a:rPr lang="en-PH" dirty="0" err="1"/>
              <a:t>NameAndAddress</a:t>
            </a:r>
            <a:r>
              <a:rPr lang="en-PH" dirty="0"/>
              <a:t>(String name, </a:t>
            </a:r>
          </a:p>
          <a:p>
            <a:r>
              <a:rPr lang="en-PH" dirty="0"/>
              <a:t>String address1, </a:t>
            </a:r>
          </a:p>
          <a:p>
            <a:r>
              <a:rPr lang="en-PH" dirty="0"/>
              <a:t>String address2, </a:t>
            </a:r>
          </a:p>
          <a:p>
            <a:r>
              <a:rPr lang="en-PH" dirty="0"/>
              <a:t>String </a:t>
            </a:r>
            <a:r>
              <a:rPr lang="en-PH" dirty="0" err="1"/>
              <a:t>zipCode</a:t>
            </a:r>
            <a:r>
              <a:rPr lang="en-PH" dirty="0"/>
              <a:t>){ </a:t>
            </a:r>
          </a:p>
          <a:p>
            <a:endParaRPr lang="en-PH" dirty="0"/>
          </a:p>
          <a:p>
            <a:r>
              <a:rPr lang="en-PH" dirty="0" err="1"/>
              <a:t>mName</a:t>
            </a:r>
            <a:r>
              <a:rPr lang="en-PH" dirty="0"/>
              <a:t> = name; </a:t>
            </a:r>
          </a:p>
          <a:p>
            <a:r>
              <a:rPr lang="en-PH" dirty="0"/>
              <a:t>mAddress1 = address1; </a:t>
            </a:r>
          </a:p>
          <a:p>
            <a:r>
              <a:rPr lang="en-PH" dirty="0"/>
              <a:t>mAddress2 = address2; </a:t>
            </a:r>
          </a:p>
          <a:p>
            <a:r>
              <a:rPr lang="en-PH" dirty="0" err="1"/>
              <a:t>mZipCode</a:t>
            </a:r>
            <a:r>
              <a:rPr lang="en-PH" dirty="0"/>
              <a:t> = </a:t>
            </a:r>
            <a:r>
              <a:rPr lang="en-PH" dirty="0" err="1"/>
              <a:t>zipCode</a:t>
            </a:r>
            <a:r>
              <a:rPr lang="en-PH" dirty="0"/>
              <a:t>; </a:t>
            </a:r>
          </a:p>
          <a:p>
            <a:r>
              <a:rPr lang="en-PH" dirty="0"/>
              <a:t>} </a:t>
            </a:r>
          </a:p>
          <a:p>
            <a:r>
              <a:rPr lang="en-PH" dirty="0"/>
              <a:t>}</a:t>
            </a:r>
          </a:p>
        </p:txBody>
      </p:sp>
    </p:spTree>
    <p:extLst>
      <p:ext uri="{BB962C8B-B14F-4D97-AF65-F5344CB8AC3E}">
        <p14:creationId xmlns:p14="http://schemas.microsoft.com/office/powerpoint/2010/main" val="345684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We need a getter method for each member </a:t>
            </a:r>
            <a:endParaRPr lang="en-PH" dirty="0" smtClean="0"/>
          </a:p>
          <a:p>
            <a:r>
              <a:rPr lang="en-PH" dirty="0"/>
              <a:t>public String </a:t>
            </a:r>
            <a:r>
              <a:rPr lang="en-PH" dirty="0" err="1"/>
              <a:t>getName</a:t>
            </a:r>
            <a:r>
              <a:rPr lang="en-PH" dirty="0"/>
              <a:t>() { </a:t>
            </a:r>
          </a:p>
          <a:p>
            <a:r>
              <a:rPr lang="en-PH" dirty="0"/>
              <a:t>return </a:t>
            </a:r>
            <a:r>
              <a:rPr lang="en-PH" dirty="0" err="1"/>
              <a:t>mName</a:t>
            </a:r>
            <a:r>
              <a:rPr lang="en-PH" dirty="0"/>
              <a:t>; </a:t>
            </a:r>
          </a:p>
          <a:p>
            <a:r>
              <a:rPr lang="en-PH" dirty="0"/>
              <a:t>}</a:t>
            </a:r>
          </a:p>
          <a:p>
            <a:r>
              <a:rPr lang="en-PH" dirty="0"/>
              <a:t>public String getAddress1() { </a:t>
            </a:r>
          </a:p>
          <a:p>
            <a:r>
              <a:rPr lang="en-PH" dirty="0"/>
              <a:t>return mAddress1; </a:t>
            </a:r>
          </a:p>
          <a:p>
            <a:r>
              <a:rPr lang="en-PH" dirty="0"/>
              <a:t>}</a:t>
            </a:r>
          </a:p>
          <a:p>
            <a:r>
              <a:rPr lang="en-PH" dirty="0"/>
              <a:t>public String getAddress2() </a:t>
            </a:r>
            <a:r>
              <a:rPr lang="en-PH" dirty="0" smtClean="0"/>
              <a:t>{</a:t>
            </a:r>
            <a:r>
              <a:rPr lang="en-PH" dirty="0"/>
              <a:t>return mAddress2; </a:t>
            </a:r>
          </a:p>
          <a:p>
            <a:r>
              <a:rPr lang="en-PH" dirty="0"/>
              <a:t>}</a:t>
            </a:r>
          </a:p>
          <a:p>
            <a:r>
              <a:rPr lang="en-PH" dirty="0"/>
              <a:t>public String </a:t>
            </a:r>
            <a:r>
              <a:rPr lang="en-PH" dirty="0" err="1"/>
              <a:t>getZipCode</a:t>
            </a:r>
            <a:r>
              <a:rPr lang="en-PH" dirty="0"/>
              <a:t>() { </a:t>
            </a:r>
          </a:p>
          <a:p>
            <a:r>
              <a:rPr lang="en-PH" dirty="0"/>
              <a:t>return </a:t>
            </a:r>
            <a:r>
              <a:rPr lang="en-PH" dirty="0" err="1"/>
              <a:t>mZipCode</a:t>
            </a:r>
            <a:r>
              <a:rPr lang="en-PH" dirty="0"/>
              <a:t>; </a:t>
            </a:r>
          </a:p>
          <a:p>
            <a:r>
              <a:rPr lang="en-PH" dirty="0"/>
              <a:t>} </a:t>
            </a:r>
          </a:p>
        </p:txBody>
      </p:sp>
    </p:spTree>
    <p:extLst>
      <p:ext uri="{BB962C8B-B14F-4D97-AF65-F5344CB8AC3E}">
        <p14:creationId xmlns:p14="http://schemas.microsoft.com/office/powerpoint/2010/main" val="1955516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62500" lnSpcReduction="20000"/>
          </a:bodyPr>
          <a:lstStyle/>
          <a:p>
            <a:r>
              <a:rPr lang="en-PH" dirty="0"/>
              <a:t>Next, we can implement the logic of our model layer, and, of course, we will do so with a singleton class. Right-click on the folder with our MainActivity.java file in it. </a:t>
            </a:r>
            <a:endParaRPr lang="en-PH" dirty="0" smtClean="0"/>
          </a:p>
          <a:p>
            <a:r>
              <a:rPr lang="en-PH" dirty="0" smtClean="0"/>
              <a:t>Now</a:t>
            </a:r>
            <a:r>
              <a:rPr lang="en-PH" dirty="0"/>
              <a:t>, navigate to </a:t>
            </a:r>
            <a:r>
              <a:rPr lang="en-PH" b="1" dirty="0"/>
              <a:t>New </a:t>
            </a:r>
            <a:r>
              <a:rPr lang="en-PH" dirty="0"/>
              <a:t>| </a:t>
            </a:r>
            <a:r>
              <a:rPr lang="en-PH" b="1" dirty="0"/>
              <a:t>Java class</a:t>
            </a:r>
            <a:r>
              <a:rPr lang="en-PH" dirty="0"/>
              <a:t>. Type </a:t>
            </a:r>
            <a:r>
              <a:rPr lang="en-PH" dirty="0" err="1"/>
              <a:t>AddressBook</a:t>
            </a:r>
            <a:r>
              <a:rPr lang="en-PH" dirty="0"/>
              <a:t> in the </a:t>
            </a:r>
            <a:r>
              <a:rPr lang="en-PH" b="1" dirty="0"/>
              <a:t>Name </a:t>
            </a:r>
            <a:r>
              <a:rPr lang="en-PH" dirty="0"/>
              <a:t>field and click on the </a:t>
            </a:r>
            <a:r>
              <a:rPr lang="en-PH" b="1" dirty="0"/>
              <a:t>Kind </a:t>
            </a:r>
            <a:r>
              <a:rPr lang="en-PH" dirty="0"/>
              <a:t>drop-down menu and choose </a:t>
            </a:r>
            <a:r>
              <a:rPr lang="en-PH" b="1" dirty="0"/>
              <a:t>Singleton</a:t>
            </a:r>
            <a:r>
              <a:rPr lang="en-PH" dirty="0"/>
              <a:t>. Android Studio will give us a template for our singleton class called </a:t>
            </a:r>
            <a:r>
              <a:rPr lang="en-PH" dirty="0" err="1"/>
              <a:t>AddressBook</a:t>
            </a:r>
            <a:r>
              <a:rPr lang="en-PH" dirty="0"/>
              <a:t>. Here is the generated code: </a:t>
            </a:r>
          </a:p>
          <a:p>
            <a:r>
              <a:rPr lang="en-PH" dirty="0"/>
              <a:t>public class </a:t>
            </a:r>
            <a:r>
              <a:rPr lang="en-PH" dirty="0" err="1"/>
              <a:t>AddressBook</a:t>
            </a:r>
            <a:r>
              <a:rPr lang="en-PH" dirty="0"/>
              <a:t> { </a:t>
            </a:r>
          </a:p>
          <a:p>
            <a:r>
              <a:rPr lang="en-PH" dirty="0"/>
              <a:t>private static </a:t>
            </a:r>
            <a:r>
              <a:rPr lang="en-PH" dirty="0" err="1"/>
              <a:t>AddressBook</a:t>
            </a:r>
            <a:r>
              <a:rPr lang="en-PH" dirty="0"/>
              <a:t> </a:t>
            </a:r>
            <a:r>
              <a:rPr lang="en-PH" dirty="0" err="1"/>
              <a:t>ourInstance</a:t>
            </a:r>
            <a:r>
              <a:rPr lang="en-PH" dirty="0"/>
              <a:t> = new </a:t>
            </a:r>
            <a:r>
              <a:rPr lang="en-PH" dirty="0" err="1"/>
              <a:t>AddressBook</a:t>
            </a:r>
            <a:r>
              <a:rPr lang="en-PH" dirty="0"/>
              <a:t>(); </a:t>
            </a:r>
          </a:p>
          <a:p>
            <a:r>
              <a:rPr lang="en-PH" dirty="0"/>
              <a:t>public static </a:t>
            </a:r>
            <a:r>
              <a:rPr lang="en-PH" dirty="0" err="1"/>
              <a:t>AddressBook</a:t>
            </a:r>
            <a:r>
              <a:rPr lang="en-PH" dirty="0"/>
              <a:t> </a:t>
            </a:r>
            <a:r>
              <a:rPr lang="en-PH" dirty="0" err="1"/>
              <a:t>getInstance</a:t>
            </a:r>
            <a:r>
              <a:rPr lang="en-PH" dirty="0"/>
              <a:t>() { </a:t>
            </a:r>
          </a:p>
          <a:p>
            <a:r>
              <a:rPr lang="en-PH" dirty="0"/>
              <a:t>return </a:t>
            </a:r>
            <a:r>
              <a:rPr lang="en-PH" dirty="0" err="1"/>
              <a:t>ourInstance</a:t>
            </a:r>
            <a:r>
              <a:rPr lang="en-PH" dirty="0"/>
              <a:t>; </a:t>
            </a:r>
          </a:p>
          <a:p>
            <a:r>
              <a:rPr lang="en-PH" dirty="0"/>
              <a:t>} </a:t>
            </a:r>
          </a:p>
          <a:p>
            <a:r>
              <a:rPr lang="en-PH" dirty="0"/>
              <a:t>private </a:t>
            </a:r>
            <a:r>
              <a:rPr lang="en-PH" dirty="0" err="1"/>
              <a:t>AddressBook</a:t>
            </a:r>
            <a:r>
              <a:rPr lang="en-PH" dirty="0"/>
              <a:t>() { </a:t>
            </a:r>
          </a:p>
          <a:p>
            <a:r>
              <a:rPr lang="en-PH" dirty="0"/>
              <a:t>} </a:t>
            </a:r>
          </a:p>
          <a:p>
            <a:r>
              <a:rPr lang="en-PH" dirty="0"/>
              <a:t>} </a:t>
            </a:r>
          </a:p>
        </p:txBody>
      </p:sp>
    </p:spTree>
    <p:extLst>
      <p:ext uri="{BB962C8B-B14F-4D97-AF65-F5344CB8AC3E}">
        <p14:creationId xmlns:p14="http://schemas.microsoft.com/office/powerpoint/2010/main" val="1003487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We will require an </a:t>
            </a:r>
            <a:r>
              <a:rPr lang="en-PH" dirty="0" err="1"/>
              <a:t>ArrayList</a:t>
            </a:r>
            <a:r>
              <a:rPr lang="en-PH" dirty="0"/>
              <a:t> member that will hold all the instances of our </a:t>
            </a:r>
            <a:r>
              <a:rPr lang="en-PH" dirty="0" err="1"/>
              <a:t>NameAndAddress</a:t>
            </a:r>
            <a:r>
              <a:rPr lang="en-PH" dirty="0"/>
              <a:t> class. </a:t>
            </a:r>
            <a:endParaRPr lang="en-PH" dirty="0" smtClean="0"/>
          </a:p>
          <a:p>
            <a:r>
              <a:rPr lang="en-PH" dirty="0" smtClean="0"/>
              <a:t>We </a:t>
            </a:r>
            <a:r>
              <a:rPr lang="en-PH" dirty="0"/>
              <a:t>will call this </a:t>
            </a:r>
            <a:r>
              <a:rPr lang="en-PH" dirty="0" err="1"/>
              <a:t>mNamesAndAddresses</a:t>
            </a:r>
            <a:r>
              <a:rPr lang="en-PH" dirty="0"/>
              <a:t> and initialize it in the private constructor. We also need a public getter method so that it returns a reference to </a:t>
            </a:r>
            <a:r>
              <a:rPr lang="en-PH" dirty="0" err="1"/>
              <a:t>ArrayList</a:t>
            </a:r>
            <a:r>
              <a:rPr lang="en-PH" dirty="0"/>
              <a:t>. We will call this method </a:t>
            </a:r>
            <a:r>
              <a:rPr lang="en-PH" dirty="0" err="1"/>
              <a:t>getBook</a:t>
            </a:r>
            <a:r>
              <a:rPr lang="en-PH" dirty="0"/>
              <a:t>.</a:t>
            </a:r>
          </a:p>
        </p:txBody>
      </p:sp>
    </p:spTree>
    <p:extLst>
      <p:ext uri="{BB962C8B-B14F-4D97-AF65-F5344CB8AC3E}">
        <p14:creationId xmlns:p14="http://schemas.microsoft.com/office/powerpoint/2010/main" val="3493998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public class </a:t>
            </a:r>
            <a:r>
              <a:rPr lang="en-PH" dirty="0" err="1"/>
              <a:t>AddressBook</a:t>
            </a:r>
            <a:r>
              <a:rPr lang="en-PH" dirty="0"/>
              <a:t> { </a:t>
            </a:r>
          </a:p>
          <a:p>
            <a:r>
              <a:rPr lang="en-PH" dirty="0"/>
              <a:t>private static </a:t>
            </a:r>
            <a:r>
              <a:rPr lang="en-PH" dirty="0" err="1"/>
              <a:t>AddressBook</a:t>
            </a:r>
            <a:r>
              <a:rPr lang="en-PH" dirty="0"/>
              <a:t> </a:t>
            </a:r>
            <a:r>
              <a:rPr lang="en-PH" dirty="0" err="1"/>
              <a:t>ourInstance</a:t>
            </a:r>
            <a:r>
              <a:rPr lang="en-PH" dirty="0"/>
              <a:t> = new </a:t>
            </a:r>
            <a:r>
              <a:rPr lang="en-PH" dirty="0" err="1"/>
              <a:t>AddressBook</a:t>
            </a:r>
            <a:r>
              <a:rPr lang="en-PH" dirty="0"/>
              <a:t>(); </a:t>
            </a:r>
          </a:p>
          <a:p>
            <a:r>
              <a:rPr lang="en-PH" b="1" dirty="0"/>
              <a:t>private </a:t>
            </a:r>
            <a:r>
              <a:rPr lang="en-PH" b="1" dirty="0" err="1"/>
              <a:t>ArrayList</a:t>
            </a:r>
            <a:r>
              <a:rPr lang="en-PH" b="1" dirty="0"/>
              <a:t> &lt;</a:t>
            </a:r>
            <a:r>
              <a:rPr lang="en-PH" b="1" dirty="0" err="1"/>
              <a:t>NameAndAddress</a:t>
            </a:r>
            <a:r>
              <a:rPr lang="en-PH" b="1" dirty="0"/>
              <a:t>&gt; </a:t>
            </a:r>
            <a:r>
              <a:rPr lang="en-PH" b="1" dirty="0" err="1"/>
              <a:t>mNamesAndAddresses</a:t>
            </a:r>
            <a:r>
              <a:rPr lang="en-PH" b="1" dirty="0"/>
              <a:t>; </a:t>
            </a:r>
            <a:endParaRPr lang="en-PH" dirty="0"/>
          </a:p>
          <a:p>
            <a:r>
              <a:rPr lang="en-PH" dirty="0"/>
              <a:t>public static </a:t>
            </a:r>
            <a:r>
              <a:rPr lang="en-PH" dirty="0" err="1"/>
              <a:t>AddressBook</a:t>
            </a:r>
            <a:r>
              <a:rPr lang="en-PH" dirty="0"/>
              <a:t> </a:t>
            </a:r>
            <a:r>
              <a:rPr lang="en-PH" dirty="0" err="1"/>
              <a:t>getInstance</a:t>
            </a:r>
            <a:r>
              <a:rPr lang="en-PH" dirty="0"/>
              <a:t>() { </a:t>
            </a:r>
          </a:p>
          <a:p>
            <a:r>
              <a:rPr lang="en-PH" dirty="0"/>
              <a:t>return </a:t>
            </a:r>
            <a:r>
              <a:rPr lang="en-PH" dirty="0" err="1"/>
              <a:t>ourInstance</a:t>
            </a:r>
            <a:r>
              <a:rPr lang="en-PH" dirty="0"/>
              <a:t>; </a:t>
            </a:r>
          </a:p>
          <a:p>
            <a:r>
              <a:rPr lang="en-PH" dirty="0"/>
              <a:t>} </a:t>
            </a:r>
          </a:p>
          <a:p>
            <a:r>
              <a:rPr lang="en-PH" dirty="0"/>
              <a:t>private </a:t>
            </a:r>
            <a:r>
              <a:rPr lang="en-PH" dirty="0" err="1"/>
              <a:t>AddressBook</a:t>
            </a:r>
            <a:r>
              <a:rPr lang="en-PH" dirty="0"/>
              <a:t>() { </a:t>
            </a:r>
          </a:p>
          <a:p>
            <a:r>
              <a:rPr lang="en-PH" b="1" dirty="0" err="1"/>
              <a:t>mNamesAndAddresses</a:t>
            </a:r>
            <a:r>
              <a:rPr lang="en-PH" b="1" dirty="0"/>
              <a:t> = new </a:t>
            </a:r>
            <a:r>
              <a:rPr lang="en-PH" b="1" dirty="0" err="1"/>
              <a:t>ArrayList</a:t>
            </a:r>
            <a:r>
              <a:rPr lang="en-PH" b="1" dirty="0"/>
              <a:t>&lt;</a:t>
            </a:r>
            <a:r>
              <a:rPr lang="en-PH" b="1" dirty="0" err="1"/>
              <a:t>NameAndAddress</a:t>
            </a:r>
            <a:r>
              <a:rPr lang="en-PH" b="1" dirty="0"/>
              <a:t>&gt;(); </a:t>
            </a:r>
            <a:endParaRPr lang="en-PH" dirty="0"/>
          </a:p>
          <a:p>
            <a:r>
              <a:rPr lang="en-PH" dirty="0" smtClean="0"/>
              <a:t>}</a:t>
            </a:r>
            <a:r>
              <a:rPr lang="en-PH" b="1" dirty="0"/>
              <a:t> </a:t>
            </a:r>
            <a:endParaRPr lang="en-PH" b="1" dirty="0" smtClean="0"/>
          </a:p>
          <a:p>
            <a:r>
              <a:rPr lang="en-PH" b="1" dirty="0" smtClean="0"/>
              <a:t>public </a:t>
            </a:r>
            <a:r>
              <a:rPr lang="en-PH" b="1" dirty="0" err="1"/>
              <a:t>ArrayList</a:t>
            </a:r>
            <a:r>
              <a:rPr lang="en-PH" b="1" dirty="0"/>
              <a:t> &lt;</a:t>
            </a:r>
            <a:r>
              <a:rPr lang="en-PH" b="1" dirty="0" err="1"/>
              <a:t>NameAndAddress</a:t>
            </a:r>
            <a:r>
              <a:rPr lang="en-PH" b="1" dirty="0"/>
              <a:t>&gt; </a:t>
            </a:r>
            <a:r>
              <a:rPr lang="en-PH" b="1" dirty="0" err="1"/>
              <a:t>getBook</a:t>
            </a:r>
            <a:r>
              <a:rPr lang="en-PH" b="1" dirty="0"/>
              <a:t>(){ </a:t>
            </a:r>
            <a:endParaRPr lang="en-PH" dirty="0"/>
          </a:p>
          <a:p>
            <a:r>
              <a:rPr lang="en-PH" b="1" dirty="0"/>
              <a:t>return </a:t>
            </a:r>
            <a:r>
              <a:rPr lang="en-PH" b="1" dirty="0" err="1"/>
              <a:t>mNamesAndAddresses</a:t>
            </a:r>
            <a:r>
              <a:rPr lang="en-PH" b="1" dirty="0"/>
              <a:t>; </a:t>
            </a:r>
            <a:endParaRPr lang="en-PH" dirty="0"/>
          </a:p>
          <a:p>
            <a:r>
              <a:rPr lang="en-PH" b="1" dirty="0"/>
              <a:t>} </a:t>
            </a:r>
            <a:endParaRPr lang="en-PH" dirty="0"/>
          </a:p>
          <a:p>
            <a:r>
              <a:rPr lang="en-PH" dirty="0"/>
              <a:t>} </a:t>
            </a:r>
          </a:p>
        </p:txBody>
      </p:sp>
    </p:spTree>
    <p:extLst>
      <p:ext uri="{BB962C8B-B14F-4D97-AF65-F5344CB8AC3E}">
        <p14:creationId xmlns:p14="http://schemas.microsoft.com/office/powerpoint/2010/main" val="268575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As this will not be a fully functioning app, we need to cheat a bit by creating some dummy data for us to play around with. </a:t>
            </a:r>
            <a:endParaRPr lang="en-PH" dirty="0" smtClean="0"/>
          </a:p>
          <a:p>
            <a:r>
              <a:rPr lang="en-PH" dirty="0" smtClean="0"/>
              <a:t>We </a:t>
            </a:r>
            <a:r>
              <a:rPr lang="en-PH" dirty="0"/>
              <a:t>know that the constructor will only be called once, so let's add a few names and addresses by adding the highlighted code into the constructor after we initialize </a:t>
            </a:r>
            <a:r>
              <a:rPr lang="en-PH" dirty="0" err="1"/>
              <a:t>ArrayList</a:t>
            </a:r>
            <a:r>
              <a:rPr lang="en-PH" dirty="0"/>
              <a:t>, as shown in the next code snippet: </a:t>
            </a:r>
          </a:p>
        </p:txBody>
      </p:sp>
    </p:spTree>
    <p:extLst>
      <p:ext uri="{BB962C8B-B14F-4D97-AF65-F5344CB8AC3E}">
        <p14:creationId xmlns:p14="http://schemas.microsoft.com/office/powerpoint/2010/main" val="2393614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32500" lnSpcReduction="20000"/>
          </a:bodyPr>
          <a:lstStyle/>
          <a:p>
            <a:r>
              <a:rPr lang="en-PH" dirty="0"/>
              <a:t>private </a:t>
            </a:r>
            <a:r>
              <a:rPr lang="en-PH" dirty="0" err="1"/>
              <a:t>AddressBook</a:t>
            </a:r>
            <a:r>
              <a:rPr lang="en-PH" dirty="0"/>
              <a:t>() { </a:t>
            </a:r>
          </a:p>
          <a:p>
            <a:r>
              <a:rPr lang="en-PH" dirty="0" err="1"/>
              <a:t>mNamesAndAddresses</a:t>
            </a:r>
            <a:r>
              <a:rPr lang="en-PH" dirty="0"/>
              <a:t> = new </a:t>
            </a:r>
            <a:r>
              <a:rPr lang="en-PH" dirty="0" err="1"/>
              <a:t>ArrayList</a:t>
            </a:r>
            <a:r>
              <a:rPr lang="en-PH" dirty="0"/>
              <a:t>&lt;</a:t>
            </a:r>
            <a:r>
              <a:rPr lang="en-PH" dirty="0" err="1"/>
              <a:t>NameAndAddress</a:t>
            </a:r>
            <a:r>
              <a:rPr lang="en-PH" dirty="0"/>
              <a:t>&gt;(); </a:t>
            </a:r>
          </a:p>
          <a:p>
            <a:r>
              <a:rPr lang="en-PH" b="1" dirty="0"/>
              <a:t>// Some hardcoded dummy data </a:t>
            </a:r>
            <a:endParaRPr lang="en-PH" dirty="0"/>
          </a:p>
          <a:p>
            <a:r>
              <a:rPr lang="en-PH" b="1" dirty="0"/>
              <a:t>// Create a new entry </a:t>
            </a:r>
            <a:endParaRPr lang="en-PH" dirty="0"/>
          </a:p>
          <a:p>
            <a:r>
              <a:rPr lang="en-PH" b="1" dirty="0" err="1"/>
              <a:t>NameAndAddress</a:t>
            </a:r>
            <a:r>
              <a:rPr lang="en-PH" b="1" dirty="0"/>
              <a:t> </a:t>
            </a:r>
            <a:r>
              <a:rPr lang="en-PH" b="1" dirty="0" err="1"/>
              <a:t>tempEntry</a:t>
            </a:r>
            <a:r>
              <a:rPr lang="en-PH" b="1" dirty="0"/>
              <a:t> = new </a:t>
            </a:r>
            <a:r>
              <a:rPr lang="en-PH" b="1" dirty="0" err="1"/>
              <a:t>NameAndAddress</a:t>
            </a:r>
            <a:r>
              <a:rPr lang="en-PH" b="1" dirty="0"/>
              <a:t>("B Obama", </a:t>
            </a:r>
            <a:endParaRPr lang="en-PH" dirty="0"/>
          </a:p>
          <a:p>
            <a:r>
              <a:rPr lang="en-PH" b="1" dirty="0"/>
              <a:t>"The White House", </a:t>
            </a:r>
            <a:endParaRPr lang="en-PH" dirty="0"/>
          </a:p>
          <a:p>
            <a:r>
              <a:rPr lang="en-PH" b="1" dirty="0"/>
              <a:t>"Washington", </a:t>
            </a:r>
            <a:endParaRPr lang="en-PH" dirty="0"/>
          </a:p>
          <a:p>
            <a:r>
              <a:rPr lang="en-PH" b="1" dirty="0"/>
              <a:t>"DC1"); </a:t>
            </a:r>
            <a:endParaRPr lang="en-PH" dirty="0"/>
          </a:p>
          <a:p>
            <a:r>
              <a:rPr lang="en-PH" b="1" dirty="0"/>
              <a:t>// Add it to the </a:t>
            </a:r>
            <a:r>
              <a:rPr lang="en-PH" b="1" dirty="0" err="1"/>
              <a:t>ArrayList</a:t>
            </a:r>
            <a:r>
              <a:rPr lang="en-PH" b="1" dirty="0"/>
              <a:t> </a:t>
            </a:r>
            <a:endParaRPr lang="en-PH" dirty="0"/>
          </a:p>
          <a:p>
            <a:r>
              <a:rPr lang="en-PH" b="1" dirty="0" err="1"/>
              <a:t>mNamesAndAddresses.add</a:t>
            </a:r>
            <a:r>
              <a:rPr lang="en-PH" b="1" dirty="0"/>
              <a:t>(</a:t>
            </a:r>
            <a:r>
              <a:rPr lang="en-PH" b="1" dirty="0" err="1"/>
              <a:t>tempEntry</a:t>
            </a:r>
            <a:r>
              <a:rPr lang="en-PH" b="1" dirty="0"/>
              <a:t>); </a:t>
            </a:r>
            <a:endParaRPr lang="en-PH" dirty="0"/>
          </a:p>
          <a:p>
            <a:r>
              <a:rPr lang="en-PH" b="1" dirty="0"/>
              <a:t>// Create a new entry </a:t>
            </a:r>
            <a:endParaRPr lang="en-PH" dirty="0"/>
          </a:p>
          <a:p>
            <a:r>
              <a:rPr lang="en-PH" b="1" dirty="0" err="1"/>
              <a:t>tempEntry</a:t>
            </a:r>
            <a:r>
              <a:rPr lang="en-PH" b="1" dirty="0"/>
              <a:t> = new </a:t>
            </a:r>
            <a:r>
              <a:rPr lang="en-PH" b="1" dirty="0" err="1"/>
              <a:t>NameAndAddress</a:t>
            </a:r>
            <a:r>
              <a:rPr lang="en-PH" b="1" dirty="0"/>
              <a:t>("E Windsor", </a:t>
            </a:r>
            <a:endParaRPr lang="en-PH" dirty="0"/>
          </a:p>
          <a:p>
            <a:r>
              <a:rPr lang="en-PH" b="1" dirty="0"/>
              <a:t>"Buckingham Palace", </a:t>
            </a:r>
            <a:endParaRPr lang="en-PH" dirty="0"/>
          </a:p>
          <a:p>
            <a:r>
              <a:rPr lang="en-PH" b="1" dirty="0"/>
              <a:t>"London", </a:t>
            </a:r>
            <a:endParaRPr lang="en-PH" dirty="0"/>
          </a:p>
          <a:p>
            <a:r>
              <a:rPr lang="en-PH" b="1" dirty="0"/>
              <a:t>"SW1A 1AA"); </a:t>
            </a:r>
            <a:endParaRPr lang="en-PH" dirty="0"/>
          </a:p>
          <a:p>
            <a:r>
              <a:rPr lang="en-PH" b="1" dirty="0"/>
              <a:t>// Add it to the </a:t>
            </a:r>
            <a:r>
              <a:rPr lang="en-PH" b="1" dirty="0" err="1"/>
              <a:t>ArrayList</a:t>
            </a:r>
            <a:r>
              <a:rPr lang="en-PH" b="1" dirty="0"/>
              <a:t> </a:t>
            </a:r>
            <a:endParaRPr lang="en-PH" dirty="0"/>
          </a:p>
          <a:p>
            <a:r>
              <a:rPr lang="en-PH" b="1" dirty="0" err="1"/>
              <a:t>mNamesAndAddresses.add</a:t>
            </a:r>
            <a:r>
              <a:rPr lang="en-PH" b="1" dirty="0"/>
              <a:t>(</a:t>
            </a:r>
            <a:r>
              <a:rPr lang="en-PH" b="1" dirty="0" err="1"/>
              <a:t>tempEntry</a:t>
            </a:r>
            <a:r>
              <a:rPr lang="en-PH" b="1" dirty="0"/>
              <a:t>); </a:t>
            </a:r>
            <a:endParaRPr lang="en-PH" dirty="0"/>
          </a:p>
          <a:p>
            <a:r>
              <a:rPr lang="en-PH" b="1" dirty="0"/>
              <a:t>// Create a new entry </a:t>
            </a:r>
            <a:endParaRPr lang="en-PH" dirty="0"/>
          </a:p>
          <a:p>
            <a:r>
              <a:rPr lang="en-PH" b="1" dirty="0" err="1"/>
              <a:t>tempEntry</a:t>
            </a:r>
            <a:r>
              <a:rPr lang="en-PH" b="1" dirty="0"/>
              <a:t> = new </a:t>
            </a:r>
            <a:r>
              <a:rPr lang="en-PH" b="1" dirty="0" err="1"/>
              <a:t>NameAndAddress</a:t>
            </a:r>
            <a:r>
              <a:rPr lang="en-PH" b="1" dirty="0"/>
              <a:t>("V Putin", </a:t>
            </a:r>
            <a:endParaRPr lang="en-PH" dirty="0"/>
          </a:p>
          <a:p>
            <a:r>
              <a:rPr lang="en-PH" b="1" dirty="0"/>
              <a:t>"The Kremlin", </a:t>
            </a:r>
            <a:endParaRPr lang="en-PH" dirty="0"/>
          </a:p>
          <a:p>
            <a:r>
              <a:rPr lang="en-PH" b="1" dirty="0"/>
              <a:t>"Moscow", </a:t>
            </a:r>
            <a:endParaRPr lang="en-PH" dirty="0"/>
          </a:p>
          <a:p>
            <a:r>
              <a:rPr lang="en-PH" b="1" dirty="0"/>
              <a:t>"MS1"); </a:t>
            </a:r>
            <a:endParaRPr lang="en-PH" dirty="0"/>
          </a:p>
          <a:p>
            <a:r>
              <a:rPr lang="en-PH" b="1" dirty="0"/>
              <a:t>// Add it to the </a:t>
            </a:r>
            <a:r>
              <a:rPr lang="en-PH" b="1" dirty="0" err="1"/>
              <a:t>ArrayList</a:t>
            </a:r>
            <a:r>
              <a:rPr lang="en-PH" b="1" dirty="0"/>
              <a:t> </a:t>
            </a:r>
            <a:endParaRPr lang="en-PH" dirty="0"/>
          </a:p>
          <a:p>
            <a:r>
              <a:rPr lang="en-PH" b="1" dirty="0" err="1"/>
              <a:t>mNamesAndAddresses.add</a:t>
            </a:r>
            <a:r>
              <a:rPr lang="en-PH" b="1" dirty="0"/>
              <a:t>(</a:t>
            </a:r>
            <a:r>
              <a:rPr lang="en-PH" b="1" dirty="0" err="1"/>
              <a:t>tempEntry</a:t>
            </a:r>
            <a:r>
              <a:rPr lang="en-PH" b="1" dirty="0"/>
              <a:t>); </a:t>
            </a:r>
            <a:endParaRPr lang="en-PH" dirty="0"/>
          </a:p>
          <a:p>
            <a:r>
              <a:rPr lang="en-PH" dirty="0"/>
              <a:t>}</a:t>
            </a:r>
          </a:p>
        </p:txBody>
      </p:sp>
    </p:spTree>
    <p:extLst>
      <p:ext uri="{BB962C8B-B14F-4D97-AF65-F5344CB8AC3E}">
        <p14:creationId xmlns:p14="http://schemas.microsoft.com/office/powerpoint/2010/main" val="263722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7500" lnSpcReduction="20000"/>
          </a:bodyPr>
          <a:lstStyle/>
          <a:p>
            <a:r>
              <a:rPr lang="en-PH" dirty="0"/>
              <a:t>With the model layer taken care of and our controller already determining which layout should be used based upon the orientation of the device, we can now move on to creating the Fragment that will handle the list of names. </a:t>
            </a:r>
          </a:p>
          <a:p>
            <a:r>
              <a:rPr lang="en-PH" dirty="0"/>
              <a:t>Create a new Java class in the usual manner and call it </a:t>
            </a:r>
            <a:r>
              <a:rPr lang="en-PH" b="1" dirty="0" err="1"/>
              <a:t>AddressListFragment</a:t>
            </a:r>
            <a:r>
              <a:rPr lang="en-PH" b="1" dirty="0"/>
              <a:t>.</a:t>
            </a:r>
            <a:r>
              <a:rPr lang="en-PH" dirty="0"/>
              <a:t> Amend the code so that it extends </a:t>
            </a:r>
            <a:r>
              <a:rPr lang="en-PH" dirty="0" err="1"/>
              <a:t>ListFragment</a:t>
            </a:r>
            <a:r>
              <a:rPr lang="en-PH" dirty="0"/>
              <a:t>. Make sure when you're given the choice, import </a:t>
            </a:r>
            <a:r>
              <a:rPr lang="en-PH" dirty="0" err="1"/>
              <a:t>android.app.ListFragment</a:t>
            </a:r>
            <a:r>
              <a:rPr lang="en-PH" dirty="0"/>
              <a:t>. </a:t>
            </a:r>
          </a:p>
          <a:p>
            <a:r>
              <a:rPr lang="en-PH" dirty="0"/>
              <a:t>Here is what the code in </a:t>
            </a:r>
            <a:r>
              <a:rPr lang="en-PH" dirty="0" err="1"/>
              <a:t>AdressListFragment</a:t>
            </a:r>
            <a:r>
              <a:rPr lang="en-PH" dirty="0"/>
              <a:t> should look like: </a:t>
            </a:r>
          </a:p>
          <a:p>
            <a:r>
              <a:rPr lang="en-PH" dirty="0"/>
              <a:t>import </a:t>
            </a:r>
            <a:r>
              <a:rPr lang="en-PH" dirty="0" err="1"/>
              <a:t>android.app.ListFragment</a:t>
            </a:r>
            <a:r>
              <a:rPr lang="en-PH" dirty="0"/>
              <a:t>; </a:t>
            </a:r>
          </a:p>
          <a:p>
            <a:r>
              <a:rPr lang="en-PH" dirty="0"/>
              <a:t>public class </a:t>
            </a:r>
            <a:r>
              <a:rPr lang="en-PH" dirty="0" err="1"/>
              <a:t>AddressListFragment</a:t>
            </a:r>
            <a:r>
              <a:rPr lang="en-PH" dirty="0"/>
              <a:t> extends </a:t>
            </a:r>
            <a:r>
              <a:rPr lang="en-PH" dirty="0" err="1"/>
              <a:t>ListFragment</a:t>
            </a:r>
            <a:r>
              <a:rPr lang="en-PH" dirty="0"/>
              <a:t> { </a:t>
            </a:r>
          </a:p>
          <a:p>
            <a:r>
              <a:rPr lang="en-PH" dirty="0"/>
              <a:t>} </a:t>
            </a:r>
          </a:p>
        </p:txBody>
      </p:sp>
    </p:spTree>
    <p:extLst>
      <p:ext uri="{BB962C8B-B14F-4D97-AF65-F5344CB8AC3E}">
        <p14:creationId xmlns:p14="http://schemas.microsoft.com/office/powerpoint/2010/main" val="273839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10000"/>
          </a:bodyPr>
          <a:lstStyle/>
          <a:p>
            <a:r>
              <a:rPr lang="en-PH" dirty="0"/>
              <a:t>Now, add the </a:t>
            </a:r>
            <a:r>
              <a:rPr lang="en-PH" dirty="0" err="1"/>
              <a:t>ArrayList</a:t>
            </a:r>
            <a:r>
              <a:rPr lang="en-PH" dirty="0"/>
              <a:t> member that will be managed by </a:t>
            </a:r>
            <a:r>
              <a:rPr lang="en-PH" dirty="0" err="1"/>
              <a:t>ArrayAdapter</a:t>
            </a:r>
            <a:r>
              <a:rPr lang="en-PH" dirty="0"/>
              <a:t>, which will be bound to </a:t>
            </a:r>
            <a:r>
              <a:rPr lang="en-PH" dirty="0" err="1"/>
              <a:t>ListFragment</a:t>
            </a:r>
            <a:r>
              <a:rPr lang="en-PH" dirty="0"/>
              <a:t>. Note that </a:t>
            </a:r>
            <a:r>
              <a:rPr lang="en-PH" dirty="0" err="1"/>
              <a:t>ArrayList</a:t>
            </a:r>
            <a:r>
              <a:rPr lang="en-PH" dirty="0"/>
              <a:t> will hold a copy of what is in our model layer but does not replace it. </a:t>
            </a:r>
          </a:p>
          <a:p>
            <a:r>
              <a:rPr lang="en-PH" dirty="0"/>
              <a:t>In addition, add the overridden </a:t>
            </a:r>
            <a:r>
              <a:rPr lang="en-PH" dirty="0" err="1"/>
              <a:t>onCreate</a:t>
            </a:r>
            <a:r>
              <a:rPr lang="en-PH" dirty="0"/>
              <a:t> method. In </a:t>
            </a:r>
            <a:r>
              <a:rPr lang="en-PH" dirty="0" err="1"/>
              <a:t>onCreate</a:t>
            </a:r>
            <a:r>
              <a:rPr lang="en-PH" dirty="0"/>
              <a:t>, we also create and initialize an instance of </a:t>
            </a:r>
            <a:r>
              <a:rPr lang="en-PH" dirty="0" err="1"/>
              <a:t>AddressListAdapter</a:t>
            </a:r>
            <a:r>
              <a:rPr lang="en-PH" dirty="0"/>
              <a:t>, for which we will code the class in a moment. </a:t>
            </a:r>
          </a:p>
          <a:p>
            <a:r>
              <a:rPr lang="en-PH" dirty="0"/>
              <a:t>All the contents of the class so far are shown in the following code where the new parts that we just discussed are highlighted:</a:t>
            </a:r>
          </a:p>
        </p:txBody>
      </p:sp>
    </p:spTree>
    <p:extLst>
      <p:ext uri="{BB962C8B-B14F-4D97-AF65-F5344CB8AC3E}">
        <p14:creationId xmlns:p14="http://schemas.microsoft.com/office/powerpoint/2010/main" val="163940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7500" lnSpcReduction="20000"/>
          </a:bodyPr>
          <a:lstStyle/>
          <a:p>
            <a:r>
              <a:rPr lang="en-PH" b="1" dirty="0"/>
              <a:t>private </a:t>
            </a:r>
            <a:r>
              <a:rPr lang="en-PH" b="1" dirty="0" err="1"/>
              <a:t>ArrayList</a:t>
            </a:r>
            <a:r>
              <a:rPr lang="en-PH" b="1" dirty="0"/>
              <a:t>&lt;</a:t>
            </a:r>
            <a:r>
              <a:rPr lang="en-PH" b="1" dirty="0" err="1"/>
              <a:t>NameAndAddress</a:t>
            </a:r>
            <a:r>
              <a:rPr lang="en-PH" b="1" dirty="0"/>
              <a:t>&gt; </a:t>
            </a:r>
            <a:r>
              <a:rPr lang="en-PH" b="1" dirty="0" err="1"/>
              <a:t>mNamesAndAddresses</a:t>
            </a:r>
            <a:r>
              <a:rPr lang="en-PH" b="1" dirty="0"/>
              <a:t>; </a:t>
            </a:r>
            <a:endParaRPr lang="en-PH" dirty="0"/>
          </a:p>
          <a:p>
            <a:r>
              <a:rPr lang="en-PH" b="1" dirty="0"/>
              <a:t>@Override </a:t>
            </a:r>
            <a:endParaRPr lang="en-PH" dirty="0"/>
          </a:p>
          <a:p>
            <a:r>
              <a:rPr lang="en-PH" b="1" dirty="0"/>
              <a:t>public void </a:t>
            </a:r>
            <a:r>
              <a:rPr lang="en-PH" b="1" dirty="0" err="1"/>
              <a:t>onCreate</a:t>
            </a:r>
            <a:r>
              <a:rPr lang="en-PH" b="1" dirty="0"/>
              <a:t>(Bundle </a:t>
            </a:r>
            <a:r>
              <a:rPr lang="en-PH" b="1" dirty="0" err="1"/>
              <a:t>savedInstanceState</a:t>
            </a:r>
            <a:r>
              <a:rPr lang="en-PH" b="1" dirty="0"/>
              <a:t>) { </a:t>
            </a:r>
            <a:endParaRPr lang="en-PH" dirty="0"/>
          </a:p>
          <a:p>
            <a:r>
              <a:rPr lang="en-PH" b="1" dirty="0" err="1"/>
              <a:t>super.onCreate</a:t>
            </a:r>
            <a:r>
              <a:rPr lang="en-PH" b="1" dirty="0"/>
              <a:t>(</a:t>
            </a:r>
            <a:r>
              <a:rPr lang="en-PH" b="1" dirty="0" err="1"/>
              <a:t>savedInstanceState</a:t>
            </a:r>
            <a:r>
              <a:rPr lang="en-PH" b="1" dirty="0"/>
              <a:t>); </a:t>
            </a:r>
            <a:endParaRPr lang="en-PH" dirty="0"/>
          </a:p>
          <a:p>
            <a:r>
              <a:rPr lang="en-PH" b="1" dirty="0" err="1"/>
              <a:t>mNamesAndAddresses</a:t>
            </a:r>
            <a:r>
              <a:rPr lang="en-PH" b="1" dirty="0"/>
              <a:t> = </a:t>
            </a:r>
            <a:r>
              <a:rPr lang="en-PH" b="1" dirty="0" err="1"/>
              <a:t>AddressBook.getInstance</a:t>
            </a:r>
            <a:r>
              <a:rPr lang="en-PH" b="1" dirty="0"/>
              <a:t>().</a:t>
            </a:r>
            <a:r>
              <a:rPr lang="en-PH" b="1" dirty="0" err="1"/>
              <a:t>getBook</a:t>
            </a:r>
            <a:r>
              <a:rPr lang="en-PH" b="1" dirty="0"/>
              <a:t>(); </a:t>
            </a:r>
            <a:endParaRPr lang="en-PH" dirty="0"/>
          </a:p>
          <a:p>
            <a:r>
              <a:rPr lang="en-PH" b="1" dirty="0" err="1"/>
              <a:t>AddressListAdapter</a:t>
            </a:r>
            <a:r>
              <a:rPr lang="en-PH" b="1" dirty="0"/>
              <a:t> adapter = new </a:t>
            </a:r>
            <a:r>
              <a:rPr lang="en-PH" b="1" dirty="0" err="1"/>
              <a:t>AddressListAdapter</a:t>
            </a:r>
            <a:r>
              <a:rPr lang="en-PH" b="1" dirty="0"/>
              <a:t> </a:t>
            </a:r>
            <a:endParaRPr lang="en-PH" dirty="0"/>
          </a:p>
          <a:p>
            <a:r>
              <a:rPr lang="en-PH" b="1" dirty="0"/>
              <a:t>(</a:t>
            </a:r>
            <a:r>
              <a:rPr lang="en-PH" b="1" dirty="0" err="1"/>
              <a:t>mNamesAndAddresses</a:t>
            </a:r>
            <a:r>
              <a:rPr lang="en-PH" b="1" dirty="0"/>
              <a:t>); </a:t>
            </a:r>
            <a:endParaRPr lang="en-PH" dirty="0"/>
          </a:p>
          <a:p>
            <a:r>
              <a:rPr lang="en-PH" b="1" dirty="0" err="1"/>
              <a:t>setListAdapter</a:t>
            </a:r>
            <a:r>
              <a:rPr lang="en-PH" b="1" dirty="0"/>
              <a:t>(adapter); </a:t>
            </a:r>
            <a:endParaRPr lang="en-PH" dirty="0"/>
          </a:p>
          <a:p>
            <a:r>
              <a:rPr lang="en-PH" dirty="0"/>
              <a:t>}</a:t>
            </a:r>
          </a:p>
        </p:txBody>
      </p:sp>
    </p:spTree>
    <p:extLst>
      <p:ext uri="{BB962C8B-B14F-4D97-AF65-F5344CB8AC3E}">
        <p14:creationId xmlns:p14="http://schemas.microsoft.com/office/powerpoint/2010/main" val="133873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smtClean="0"/>
              <a:t>Using singletons for the model layer</a:t>
            </a:r>
            <a:endParaRPr lang="en-PH" dirty="0"/>
          </a:p>
        </p:txBody>
      </p:sp>
      <p:sp>
        <p:nvSpPr>
          <p:cNvPr id="3" name="Content Placeholder 2"/>
          <p:cNvSpPr>
            <a:spLocks noGrp="1"/>
          </p:cNvSpPr>
          <p:nvPr>
            <p:ph idx="1"/>
          </p:nvPr>
        </p:nvSpPr>
        <p:spPr/>
        <p:txBody>
          <a:bodyPr>
            <a:normAutofit/>
          </a:bodyPr>
          <a:lstStyle/>
          <a:p>
            <a:r>
              <a:rPr lang="en-PH" dirty="0" smtClean="0"/>
              <a:t>A </a:t>
            </a:r>
            <a:r>
              <a:rPr lang="en-PH" dirty="0"/>
              <a:t>singleton, as the name suggests, is a class where there can only be one instance of that class. If you think about data storage, this makes sense. If you have more than one place to store the same set of data, it is possible, if not highly likely, that at some point you will attempt to store or retrieve something inconsistently.</a:t>
            </a:r>
          </a:p>
        </p:txBody>
      </p:sp>
    </p:spTree>
    <p:extLst>
      <p:ext uri="{BB962C8B-B14F-4D97-AF65-F5344CB8AC3E}">
        <p14:creationId xmlns:p14="http://schemas.microsoft.com/office/powerpoint/2010/main" val="4196259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10000"/>
          </a:bodyPr>
          <a:lstStyle/>
          <a:p>
            <a:r>
              <a:rPr lang="en-PH" dirty="0"/>
              <a:t>Now, we can add an inner class to </a:t>
            </a:r>
            <a:r>
              <a:rPr lang="en-PH" dirty="0" err="1"/>
              <a:t>AddressListFragment</a:t>
            </a:r>
            <a:r>
              <a:rPr lang="en-PH" dirty="0"/>
              <a:t> that extends </a:t>
            </a:r>
            <a:r>
              <a:rPr lang="en-PH" dirty="0" err="1"/>
              <a:t>ArrayAdapter</a:t>
            </a:r>
            <a:r>
              <a:rPr lang="en-PH" dirty="0"/>
              <a:t> and will bind </a:t>
            </a:r>
            <a:r>
              <a:rPr lang="en-PH" dirty="0" err="1"/>
              <a:t>ListView</a:t>
            </a:r>
            <a:r>
              <a:rPr lang="en-PH" dirty="0"/>
              <a:t> to our data. Most of the code should look like a simplified version of when we extended </a:t>
            </a:r>
            <a:r>
              <a:rPr lang="en-PH" dirty="0" err="1"/>
              <a:t>BaseAdapter</a:t>
            </a:r>
            <a:r>
              <a:rPr lang="en-PH" dirty="0"/>
              <a:t>. </a:t>
            </a:r>
            <a:endParaRPr lang="en-PH" dirty="0" smtClean="0"/>
          </a:p>
          <a:p>
            <a:r>
              <a:rPr lang="en-PH" dirty="0" smtClean="0"/>
              <a:t>We </a:t>
            </a:r>
            <a:r>
              <a:rPr lang="en-PH" dirty="0"/>
              <a:t>use </a:t>
            </a:r>
            <a:r>
              <a:rPr lang="en-PH" dirty="0" err="1"/>
              <a:t>getView</a:t>
            </a:r>
            <a:r>
              <a:rPr lang="en-PH" dirty="0"/>
              <a:t>, inflate list_item.xml, and add a name to it from the appropriate </a:t>
            </a:r>
            <a:r>
              <a:rPr lang="en-PH" dirty="0" err="1"/>
              <a:t>NameAndAddress</a:t>
            </a:r>
            <a:r>
              <a:rPr lang="en-PH" dirty="0"/>
              <a:t> object. </a:t>
            </a:r>
          </a:p>
          <a:p>
            <a:r>
              <a:rPr lang="en-PH" dirty="0"/>
              <a:t>However, you might be curious as to why we don't need to bother with </a:t>
            </a:r>
            <a:r>
              <a:rPr lang="en-PH" dirty="0" err="1"/>
              <a:t>getCount</a:t>
            </a:r>
            <a:r>
              <a:rPr lang="en-PH" dirty="0"/>
              <a:t>, </a:t>
            </a:r>
            <a:r>
              <a:rPr lang="en-PH" dirty="0" err="1"/>
              <a:t>getItem</a:t>
            </a:r>
            <a:r>
              <a:rPr lang="en-PH" dirty="0"/>
              <a:t>, or </a:t>
            </a:r>
            <a:r>
              <a:rPr lang="en-PH" dirty="0" err="1"/>
              <a:t>getItemID</a:t>
            </a:r>
            <a:r>
              <a:rPr lang="en-PH" dirty="0"/>
              <a:t>. This is because </a:t>
            </a:r>
            <a:r>
              <a:rPr lang="en-PH" dirty="0" err="1"/>
              <a:t>ArrayAdapter</a:t>
            </a:r>
            <a:r>
              <a:rPr lang="en-PH" dirty="0"/>
              <a:t> itself extends </a:t>
            </a:r>
            <a:r>
              <a:rPr lang="en-PH" dirty="0" err="1"/>
              <a:t>BaseAdapter</a:t>
            </a:r>
            <a:r>
              <a:rPr lang="en-PH" dirty="0"/>
              <a:t> and handles these things for us.</a:t>
            </a:r>
          </a:p>
        </p:txBody>
      </p:sp>
    </p:spTree>
    <p:extLst>
      <p:ext uri="{BB962C8B-B14F-4D97-AF65-F5344CB8AC3E}">
        <p14:creationId xmlns:p14="http://schemas.microsoft.com/office/powerpoint/2010/main" val="3515618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32500" lnSpcReduction="20000"/>
          </a:bodyPr>
          <a:lstStyle/>
          <a:p>
            <a:r>
              <a:rPr lang="en-PH" dirty="0"/>
              <a:t>Add this inner class to </a:t>
            </a:r>
            <a:r>
              <a:rPr lang="en-PH" dirty="0" err="1"/>
              <a:t>AddressListFragment</a:t>
            </a:r>
            <a:r>
              <a:rPr lang="en-PH" dirty="0"/>
              <a:t>: </a:t>
            </a:r>
          </a:p>
          <a:p>
            <a:r>
              <a:rPr lang="en-PH" dirty="0"/>
              <a:t>private class </a:t>
            </a:r>
            <a:r>
              <a:rPr lang="en-PH" dirty="0" err="1"/>
              <a:t>AddressListAdapter</a:t>
            </a:r>
            <a:r>
              <a:rPr lang="en-PH" dirty="0"/>
              <a:t> extends </a:t>
            </a:r>
            <a:r>
              <a:rPr lang="en-PH" dirty="0" err="1"/>
              <a:t>ArrayAdapter</a:t>
            </a:r>
            <a:r>
              <a:rPr lang="en-PH" dirty="0"/>
              <a:t>&lt;</a:t>
            </a:r>
            <a:r>
              <a:rPr lang="en-PH" dirty="0" err="1"/>
              <a:t>NameAndAddress</a:t>
            </a:r>
            <a:r>
              <a:rPr lang="en-PH" dirty="0"/>
              <a:t>&gt; { </a:t>
            </a:r>
          </a:p>
          <a:p>
            <a:r>
              <a:rPr lang="en-PH" dirty="0"/>
              <a:t>/* </a:t>
            </a:r>
          </a:p>
          <a:p>
            <a:r>
              <a:rPr lang="en-PH" dirty="0"/>
              <a:t>This simple constructor lets the </a:t>
            </a:r>
            <a:r>
              <a:rPr lang="en-PH" dirty="0" err="1"/>
              <a:t>ArrayAdapter</a:t>
            </a:r>
            <a:r>
              <a:rPr lang="en-PH" dirty="0"/>
              <a:t> </a:t>
            </a:r>
          </a:p>
          <a:p>
            <a:r>
              <a:rPr lang="en-PH" dirty="0"/>
              <a:t>super class </a:t>
            </a:r>
          </a:p>
          <a:p>
            <a:r>
              <a:rPr lang="en-PH" dirty="0"/>
              <a:t>know what data to use. Notice we didn't need to bind </a:t>
            </a:r>
          </a:p>
          <a:p>
            <a:r>
              <a:rPr lang="en-PH" dirty="0"/>
              <a:t>the data in </a:t>
            </a:r>
            <a:r>
              <a:rPr lang="en-PH" dirty="0" err="1"/>
              <a:t>onCreate</a:t>
            </a:r>
            <a:r>
              <a:rPr lang="en-PH" dirty="0"/>
              <a:t>. </a:t>
            </a:r>
          </a:p>
          <a:p>
            <a:r>
              <a:rPr lang="en-PH" dirty="0"/>
              <a:t>Neither do we need to override </a:t>
            </a:r>
            <a:r>
              <a:rPr lang="en-PH" dirty="0" err="1"/>
              <a:t>getCount</a:t>
            </a:r>
            <a:r>
              <a:rPr lang="en-PH" dirty="0"/>
              <a:t>, </a:t>
            </a:r>
          </a:p>
          <a:p>
            <a:r>
              <a:rPr lang="en-PH" dirty="0" err="1"/>
              <a:t>getItem</a:t>
            </a:r>
            <a:r>
              <a:rPr lang="en-PH" dirty="0"/>
              <a:t> or </a:t>
            </a:r>
            <a:r>
              <a:rPr lang="en-PH" dirty="0" err="1"/>
              <a:t>getItemId</a:t>
            </a:r>
            <a:r>
              <a:rPr lang="en-PH" dirty="0"/>
              <a:t> </a:t>
            </a:r>
          </a:p>
          <a:p>
            <a:r>
              <a:rPr lang="en-PH" dirty="0"/>
              <a:t>It is all handled by </a:t>
            </a:r>
            <a:r>
              <a:rPr lang="en-PH" dirty="0" err="1"/>
              <a:t>ArrayAdapter</a:t>
            </a:r>
            <a:r>
              <a:rPr lang="en-PH" dirty="0"/>
              <a:t> because it is a more </a:t>
            </a:r>
          </a:p>
          <a:p>
            <a:r>
              <a:rPr lang="en-PH" dirty="0"/>
              <a:t>specialized version of Base Adapter </a:t>
            </a:r>
          </a:p>
          <a:p>
            <a:r>
              <a:rPr lang="en-PH" dirty="0"/>
              <a:t>*/ </a:t>
            </a:r>
          </a:p>
          <a:p>
            <a:r>
              <a:rPr lang="en-PH" dirty="0"/>
              <a:t>public </a:t>
            </a:r>
            <a:r>
              <a:rPr lang="en-PH" dirty="0" err="1"/>
              <a:t>AddressListAdapter</a:t>
            </a:r>
            <a:r>
              <a:rPr lang="en-PH" dirty="0"/>
              <a:t>(</a:t>
            </a:r>
            <a:r>
              <a:rPr lang="en-PH" dirty="0" err="1"/>
              <a:t>ArrayList</a:t>
            </a:r>
            <a:r>
              <a:rPr lang="en-PH" dirty="0"/>
              <a:t>&lt;</a:t>
            </a:r>
            <a:r>
              <a:rPr lang="en-PH" dirty="0" err="1"/>
              <a:t>NameAndAddress</a:t>
            </a:r>
            <a:r>
              <a:rPr lang="en-PH" dirty="0"/>
              <a:t>&gt; </a:t>
            </a:r>
            <a:r>
              <a:rPr lang="en-PH" dirty="0" err="1"/>
              <a:t>namesAndAddresses</a:t>
            </a:r>
            <a:r>
              <a:rPr lang="en-PH" dirty="0"/>
              <a:t>) { </a:t>
            </a:r>
          </a:p>
          <a:p>
            <a:r>
              <a:rPr lang="en-PH" dirty="0"/>
              <a:t>super(</a:t>
            </a:r>
            <a:r>
              <a:rPr lang="en-PH" dirty="0" err="1"/>
              <a:t>getActivity</a:t>
            </a:r>
            <a:r>
              <a:rPr lang="en-PH" dirty="0"/>
              <a:t>(), </a:t>
            </a:r>
            <a:r>
              <a:rPr lang="en-PH" dirty="0" err="1"/>
              <a:t>R.layout.list_item</a:t>
            </a:r>
            <a:r>
              <a:rPr lang="en-PH" dirty="0"/>
              <a:t>, </a:t>
            </a:r>
            <a:r>
              <a:rPr lang="en-PH" dirty="0" err="1"/>
              <a:t>namesAndAddresses</a:t>
            </a:r>
            <a:r>
              <a:rPr lang="en-PH" dirty="0"/>
              <a:t>); </a:t>
            </a:r>
          </a:p>
          <a:p>
            <a:r>
              <a:rPr lang="en-PH" dirty="0"/>
              <a:t>} </a:t>
            </a:r>
          </a:p>
          <a:p>
            <a:r>
              <a:rPr lang="en-PH" dirty="0"/>
              <a:t>@Override </a:t>
            </a:r>
          </a:p>
          <a:p>
            <a:r>
              <a:rPr lang="en-PH" dirty="0"/>
              <a:t>public View </a:t>
            </a:r>
            <a:r>
              <a:rPr lang="en-PH" dirty="0" err="1"/>
              <a:t>getView</a:t>
            </a:r>
            <a:r>
              <a:rPr lang="en-PH" dirty="0"/>
              <a:t>(</a:t>
            </a:r>
            <a:r>
              <a:rPr lang="en-PH" dirty="0" err="1"/>
              <a:t>int</a:t>
            </a:r>
            <a:r>
              <a:rPr lang="en-PH" dirty="0"/>
              <a:t> </a:t>
            </a:r>
            <a:r>
              <a:rPr lang="en-PH" dirty="0" err="1"/>
              <a:t>whichItem</a:t>
            </a:r>
            <a:r>
              <a:rPr lang="en-PH" dirty="0"/>
              <a:t>, View </a:t>
            </a:r>
            <a:r>
              <a:rPr lang="en-PH" dirty="0" err="1"/>
              <a:t>view</a:t>
            </a:r>
            <a:r>
              <a:rPr lang="en-PH" dirty="0"/>
              <a:t>, </a:t>
            </a:r>
            <a:r>
              <a:rPr lang="en-PH" dirty="0" err="1"/>
              <a:t>ViewGroup</a:t>
            </a:r>
            <a:r>
              <a:rPr lang="en-PH" dirty="0"/>
              <a:t> </a:t>
            </a:r>
            <a:r>
              <a:rPr lang="en-PH" dirty="0" err="1"/>
              <a:t>viewGroup</a:t>
            </a:r>
            <a:r>
              <a:rPr lang="en-PH" dirty="0"/>
              <a:t>) { </a:t>
            </a:r>
          </a:p>
          <a:p>
            <a:r>
              <a:rPr lang="en-PH" dirty="0"/>
              <a:t>if (view == null) { </a:t>
            </a:r>
          </a:p>
          <a:p>
            <a:r>
              <a:rPr lang="en-PH" dirty="0" err="1"/>
              <a:t>LayoutInflater</a:t>
            </a:r>
            <a:r>
              <a:rPr lang="en-PH" dirty="0"/>
              <a:t> </a:t>
            </a:r>
            <a:r>
              <a:rPr lang="en-PH" dirty="0" err="1"/>
              <a:t>inflater</a:t>
            </a:r>
            <a:r>
              <a:rPr lang="en-PH" dirty="0"/>
              <a:t> = (</a:t>
            </a:r>
            <a:r>
              <a:rPr lang="en-PH" dirty="0" err="1"/>
              <a:t>LayoutInflater</a:t>
            </a:r>
            <a:r>
              <a:rPr lang="en-PH" dirty="0"/>
              <a:t>) </a:t>
            </a:r>
            <a:r>
              <a:rPr lang="en-PH" dirty="0" err="1"/>
              <a:t>getActivity</a:t>
            </a:r>
            <a:r>
              <a:rPr lang="en-PH" dirty="0"/>
              <a:t>().</a:t>
            </a:r>
            <a:r>
              <a:rPr lang="en-PH" dirty="0" err="1"/>
              <a:t>getLayoutInflater</a:t>
            </a:r>
            <a:r>
              <a:rPr lang="en-PH" dirty="0"/>
              <a:t>(); </a:t>
            </a:r>
          </a:p>
          <a:p>
            <a:r>
              <a:rPr lang="en-PH" dirty="0"/>
              <a:t>view = </a:t>
            </a:r>
            <a:r>
              <a:rPr lang="en-PH" dirty="0" err="1"/>
              <a:t>inflater.inflate</a:t>
            </a:r>
            <a:r>
              <a:rPr lang="en-PH" dirty="0"/>
              <a:t>(</a:t>
            </a:r>
            <a:r>
              <a:rPr lang="en-PH" dirty="0" err="1"/>
              <a:t>R.layout.list_item</a:t>
            </a:r>
            <a:r>
              <a:rPr lang="en-PH" dirty="0"/>
              <a:t>, null); </a:t>
            </a:r>
          </a:p>
          <a:p>
            <a:r>
              <a:rPr lang="en-PH" dirty="0"/>
              <a:t>} </a:t>
            </a:r>
          </a:p>
          <a:p>
            <a:r>
              <a:rPr lang="en-PH" dirty="0"/>
              <a:t>// We also have this super-handy </a:t>
            </a:r>
            <a:r>
              <a:rPr lang="en-PH" dirty="0" err="1"/>
              <a:t>getItem</a:t>
            </a:r>
            <a:r>
              <a:rPr lang="en-PH" dirty="0"/>
              <a:t> method </a:t>
            </a:r>
          </a:p>
          <a:p>
            <a:r>
              <a:rPr lang="en-PH" dirty="0" err="1"/>
              <a:t>NameAndAddress</a:t>
            </a:r>
            <a:r>
              <a:rPr lang="en-PH" dirty="0"/>
              <a:t> </a:t>
            </a:r>
            <a:r>
              <a:rPr lang="en-PH" dirty="0" err="1"/>
              <a:t>tempNameAndAddress</a:t>
            </a:r>
            <a:r>
              <a:rPr lang="en-PH" dirty="0"/>
              <a:t> = </a:t>
            </a:r>
            <a:r>
              <a:rPr lang="en-PH" dirty="0" err="1"/>
              <a:t>getItem</a:t>
            </a:r>
            <a:r>
              <a:rPr lang="en-PH" dirty="0"/>
              <a:t>(</a:t>
            </a:r>
            <a:r>
              <a:rPr lang="en-PH" dirty="0" err="1"/>
              <a:t>whichItem</a:t>
            </a:r>
            <a:r>
              <a:rPr lang="en-PH" dirty="0" smtClean="0"/>
              <a:t>);</a:t>
            </a:r>
          </a:p>
          <a:p>
            <a:r>
              <a:rPr lang="en-PH" dirty="0" err="1"/>
              <a:t>TextView</a:t>
            </a:r>
            <a:r>
              <a:rPr lang="en-PH" dirty="0"/>
              <a:t> </a:t>
            </a:r>
            <a:r>
              <a:rPr lang="en-PH" dirty="0" err="1"/>
              <a:t>txtName</a:t>
            </a:r>
            <a:r>
              <a:rPr lang="en-PH" dirty="0"/>
              <a:t> = (</a:t>
            </a:r>
            <a:r>
              <a:rPr lang="en-PH" dirty="0" err="1"/>
              <a:t>TextView</a:t>
            </a:r>
            <a:r>
              <a:rPr lang="en-PH" dirty="0"/>
              <a:t>) </a:t>
            </a:r>
            <a:r>
              <a:rPr lang="en-PH" dirty="0" err="1"/>
              <a:t>view.findViewById</a:t>
            </a:r>
            <a:r>
              <a:rPr lang="en-PH" dirty="0"/>
              <a:t>(</a:t>
            </a:r>
            <a:r>
              <a:rPr lang="en-PH" dirty="0" err="1"/>
              <a:t>R.id.txtName</a:t>
            </a:r>
            <a:r>
              <a:rPr lang="en-PH" dirty="0"/>
              <a:t>); </a:t>
            </a:r>
          </a:p>
          <a:p>
            <a:r>
              <a:rPr lang="en-PH" dirty="0" err="1"/>
              <a:t>txtName.setText</a:t>
            </a:r>
            <a:r>
              <a:rPr lang="en-PH" dirty="0"/>
              <a:t>(</a:t>
            </a:r>
            <a:r>
              <a:rPr lang="en-PH" dirty="0" err="1"/>
              <a:t>tempNameAndAddress.getName</a:t>
            </a:r>
            <a:r>
              <a:rPr lang="en-PH" dirty="0"/>
              <a:t>()); </a:t>
            </a:r>
          </a:p>
          <a:p>
            <a:r>
              <a:rPr lang="en-PH" dirty="0"/>
              <a:t>return view; </a:t>
            </a:r>
          </a:p>
          <a:p>
            <a:r>
              <a:rPr lang="en-PH" dirty="0"/>
              <a:t>} </a:t>
            </a:r>
          </a:p>
          <a:p>
            <a:r>
              <a:rPr lang="en-PH" dirty="0"/>
              <a:t>}</a:t>
            </a:r>
          </a:p>
        </p:txBody>
      </p:sp>
    </p:spTree>
    <p:extLst>
      <p:ext uri="{BB962C8B-B14F-4D97-AF65-F5344CB8AC3E}">
        <p14:creationId xmlns:p14="http://schemas.microsoft.com/office/powerpoint/2010/main" val="1296868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Now, we need to create a layout for our list item called </a:t>
            </a:r>
            <a:r>
              <a:rPr lang="en-PH" b="1" dirty="0"/>
              <a:t>list_item.xml</a:t>
            </a:r>
            <a:r>
              <a:rPr lang="en-PH" dirty="0"/>
              <a:t>. Create a new layout resource file called </a:t>
            </a:r>
            <a:r>
              <a:rPr lang="en-PH" dirty="0" err="1"/>
              <a:t>list_item</a:t>
            </a:r>
            <a:r>
              <a:rPr lang="en-PH" dirty="0"/>
              <a:t> in the layout folder in the usual way, drag a single </a:t>
            </a:r>
            <a:r>
              <a:rPr lang="en-PH" b="1" dirty="0"/>
              <a:t>Plain </a:t>
            </a:r>
            <a:r>
              <a:rPr lang="en-PH" b="1" dirty="0" err="1"/>
              <a:t>TextView</a:t>
            </a:r>
            <a:r>
              <a:rPr lang="en-PH" b="1" dirty="0"/>
              <a:t> </a:t>
            </a:r>
            <a:r>
              <a:rPr lang="en-PH" dirty="0"/>
              <a:t>widget onto the layout, and give the id property the value </a:t>
            </a:r>
            <a:r>
              <a:rPr lang="en-PH" dirty="0" err="1"/>
              <a:t>txtName</a:t>
            </a:r>
            <a:r>
              <a:rPr lang="en-PH" dirty="0"/>
              <a:t>. </a:t>
            </a:r>
          </a:p>
        </p:txBody>
      </p:sp>
    </p:spTree>
    <p:extLst>
      <p:ext uri="{BB962C8B-B14F-4D97-AF65-F5344CB8AC3E}">
        <p14:creationId xmlns:p14="http://schemas.microsoft.com/office/powerpoint/2010/main" val="4204759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While dealing with layouts, we need to modify our </a:t>
            </a:r>
            <a:r>
              <a:rPr lang="en-PH" dirty="0" err="1"/>
              <a:t>activity_main</a:t>
            </a:r>
            <a:r>
              <a:rPr lang="en-PH" dirty="0"/>
              <a:t> and activity_ </a:t>
            </a:r>
            <a:r>
              <a:rPr lang="en-PH" dirty="0" err="1"/>
              <a:t>main_land</a:t>
            </a:r>
            <a:r>
              <a:rPr lang="en-PH" dirty="0"/>
              <a:t> layout files. The former so that it contains a single Fragment and the latter so that it contains two Fragments side by side. We will now set the IDs that we will use to place the Fragments.</a:t>
            </a:r>
          </a:p>
        </p:txBody>
      </p:sp>
    </p:spTree>
    <p:extLst>
      <p:ext uri="{BB962C8B-B14F-4D97-AF65-F5344CB8AC3E}">
        <p14:creationId xmlns:p14="http://schemas.microsoft.com/office/powerpoint/2010/main" val="2030564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In activity_main.xml, delete the </a:t>
            </a:r>
            <a:r>
              <a:rPr lang="en-PH" b="1" dirty="0"/>
              <a:t>portrait </a:t>
            </a:r>
            <a:r>
              <a:rPr lang="en-PH" b="1" dirty="0" err="1"/>
              <a:t>TextView</a:t>
            </a:r>
            <a:r>
              <a:rPr lang="en-PH" b="1" dirty="0"/>
              <a:t> </a:t>
            </a:r>
            <a:r>
              <a:rPr lang="en-PH" dirty="0"/>
              <a:t>widget and add </a:t>
            </a:r>
            <a:r>
              <a:rPr lang="en-PH" dirty="0" err="1"/>
              <a:t>FrameLayout</a:t>
            </a:r>
            <a:r>
              <a:rPr lang="en-PH" dirty="0"/>
              <a:t> from the Containers category of the palette. Set its id property to </a:t>
            </a:r>
            <a:r>
              <a:rPr lang="en-PH" dirty="0" err="1"/>
              <a:t>listFragmentHolder</a:t>
            </a:r>
            <a:r>
              <a:rPr lang="en-PH" dirty="0"/>
              <a:t>.</a:t>
            </a:r>
          </a:p>
        </p:txBody>
      </p:sp>
    </p:spTree>
    <p:extLst>
      <p:ext uri="{BB962C8B-B14F-4D97-AF65-F5344CB8AC3E}">
        <p14:creationId xmlns:p14="http://schemas.microsoft.com/office/powerpoint/2010/main" val="284803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dirty="0"/>
              <a:t>Switch to the activity_main_land.xml file and delete the </a:t>
            </a:r>
            <a:r>
              <a:rPr lang="en-PH" b="1" dirty="0"/>
              <a:t>landscape </a:t>
            </a:r>
            <a:r>
              <a:rPr lang="en-PH" b="1" dirty="0" err="1"/>
              <a:t>TextView</a:t>
            </a:r>
            <a:r>
              <a:rPr lang="en-PH" b="1" dirty="0"/>
              <a:t> </a:t>
            </a:r>
            <a:r>
              <a:rPr lang="en-PH" dirty="0"/>
              <a:t>widget. </a:t>
            </a:r>
          </a:p>
          <a:p>
            <a:r>
              <a:rPr lang="en-PH" dirty="0"/>
              <a:t>Change the existing </a:t>
            </a:r>
            <a:r>
              <a:rPr lang="en-PH" b="1" dirty="0" err="1"/>
              <a:t>LinearLayout</a:t>
            </a:r>
            <a:r>
              <a:rPr lang="en-PH" b="1" dirty="0"/>
              <a:t> </a:t>
            </a:r>
            <a:r>
              <a:rPr lang="en-PH" dirty="0"/>
              <a:t>to set the orientation property to horizontal</a:t>
            </a:r>
            <a:r>
              <a:rPr lang="en-PH" dirty="0" smtClean="0"/>
              <a:t>.</a:t>
            </a:r>
          </a:p>
          <a:p>
            <a:r>
              <a:rPr lang="en-PH" dirty="0"/>
              <a:t>Drag two </a:t>
            </a:r>
            <a:r>
              <a:rPr lang="en-PH" dirty="0" err="1"/>
              <a:t>FrameLayouts</a:t>
            </a:r>
            <a:r>
              <a:rPr lang="en-PH" dirty="0"/>
              <a:t> to the layout and set both their width properties to unset and both their </a:t>
            </a:r>
            <a:r>
              <a:rPr lang="en-PH" dirty="0" err="1"/>
              <a:t>layout_weight</a:t>
            </a:r>
            <a:r>
              <a:rPr lang="en-PH" dirty="0"/>
              <a:t> properties to .5. </a:t>
            </a:r>
            <a:endParaRPr lang="en-PH" dirty="0" smtClean="0"/>
          </a:p>
          <a:p>
            <a:r>
              <a:rPr lang="en-PH" dirty="0" smtClean="0"/>
              <a:t>Set </a:t>
            </a:r>
            <a:r>
              <a:rPr lang="en-PH" dirty="0"/>
              <a:t>the id property of the left-hand side </a:t>
            </a:r>
            <a:r>
              <a:rPr lang="en-PH" dirty="0" err="1"/>
              <a:t>FrameLayout</a:t>
            </a:r>
            <a:r>
              <a:rPr lang="en-PH" dirty="0"/>
              <a:t> to </a:t>
            </a:r>
            <a:r>
              <a:rPr lang="en-PH" dirty="0" err="1"/>
              <a:t>listFragmentHolder</a:t>
            </a:r>
            <a:r>
              <a:rPr lang="en-PH" dirty="0"/>
              <a:t> and the id property of the right-hand side </a:t>
            </a:r>
            <a:r>
              <a:rPr lang="en-PH" dirty="0" err="1"/>
              <a:t>FrameLayout</a:t>
            </a:r>
            <a:r>
              <a:rPr lang="en-PH" dirty="0"/>
              <a:t> to </a:t>
            </a:r>
            <a:r>
              <a:rPr lang="en-PH" dirty="0" err="1"/>
              <a:t>detailFragmentHolder</a:t>
            </a:r>
            <a:r>
              <a:rPr lang="en-PH" dirty="0"/>
              <a:t>.</a:t>
            </a:r>
          </a:p>
        </p:txBody>
      </p:sp>
    </p:spTree>
    <p:extLst>
      <p:ext uri="{BB962C8B-B14F-4D97-AF65-F5344CB8AC3E}">
        <p14:creationId xmlns:p14="http://schemas.microsoft.com/office/powerpoint/2010/main" val="2748293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spTree>
    <p:extLst>
      <p:ext uri="{BB962C8B-B14F-4D97-AF65-F5344CB8AC3E}">
        <p14:creationId xmlns:p14="http://schemas.microsoft.com/office/powerpoint/2010/main" val="3966346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spTree>
    <p:extLst>
      <p:ext uri="{BB962C8B-B14F-4D97-AF65-F5344CB8AC3E}">
        <p14:creationId xmlns:p14="http://schemas.microsoft.com/office/powerpoint/2010/main" val="2206585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spTree>
    <p:extLst>
      <p:ext uri="{BB962C8B-B14F-4D97-AF65-F5344CB8AC3E}">
        <p14:creationId xmlns:p14="http://schemas.microsoft.com/office/powerpoint/2010/main" val="419291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consider a shopping app, where the user browses from page to page and each page is, perhaps, a separate Fragment/Activity. If they add something to the cart on more than one page, they could end up with two separate carts instead of one with both the items in it. </a:t>
            </a:r>
          </a:p>
        </p:txBody>
      </p:sp>
    </p:spTree>
    <p:extLst>
      <p:ext uri="{BB962C8B-B14F-4D97-AF65-F5344CB8AC3E}">
        <p14:creationId xmlns:p14="http://schemas.microsoft.com/office/powerpoint/2010/main" val="317583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dirty="0"/>
              <a:t>If it's starting to sound like singletons might be complicated, be reassured that they are quite straightforward. </a:t>
            </a:r>
            <a:endParaRPr lang="en-PH" dirty="0" smtClean="0"/>
          </a:p>
          <a:p>
            <a:r>
              <a:rPr lang="en-PH" dirty="0" smtClean="0"/>
              <a:t>In </a:t>
            </a:r>
            <a:r>
              <a:rPr lang="en-PH" dirty="0"/>
              <a:t>software engineering, the singleton pattern is simply a design pattern that restricts the instantiation/creation of a class to one object. </a:t>
            </a:r>
            <a:endParaRPr lang="en-PH" dirty="0" smtClean="0"/>
          </a:p>
          <a:p>
            <a:r>
              <a:rPr lang="en-PH" dirty="0" smtClean="0"/>
              <a:t>This </a:t>
            </a:r>
            <a:r>
              <a:rPr lang="en-PH" dirty="0"/>
              <a:t>is useful when exactly one object is needed to coordinate actions across the system. Note that our singleton will be accessible throughout the entire app but not to other apps. </a:t>
            </a:r>
          </a:p>
        </p:txBody>
      </p:sp>
    </p:spTree>
    <p:extLst>
      <p:ext uri="{BB962C8B-B14F-4D97-AF65-F5344CB8AC3E}">
        <p14:creationId xmlns:p14="http://schemas.microsoft.com/office/powerpoint/2010/main" val="109912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The other thing that our singleton design will ensure is that the data persists for the entire life of the app and is available throughout the classes (including fragments) of the app. </a:t>
            </a:r>
          </a:p>
        </p:txBody>
      </p:sp>
    </p:spTree>
    <p:extLst>
      <p:ext uri="{BB962C8B-B14F-4D97-AF65-F5344CB8AC3E}">
        <p14:creationId xmlns:p14="http://schemas.microsoft.com/office/powerpoint/2010/main" val="354546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47500" lnSpcReduction="20000"/>
          </a:bodyPr>
          <a:lstStyle/>
          <a:p>
            <a:r>
              <a:rPr lang="en-PH" dirty="0"/>
              <a:t>Take a look at this block of code for example: </a:t>
            </a:r>
          </a:p>
          <a:p>
            <a:r>
              <a:rPr lang="en-PH" dirty="0"/>
              <a:t>public class Movie{ </a:t>
            </a:r>
          </a:p>
          <a:p>
            <a:r>
              <a:rPr lang="en-PH" dirty="0"/>
              <a:t>private String </a:t>
            </a:r>
            <a:r>
              <a:rPr lang="en-PH" dirty="0" err="1"/>
              <a:t>mTitle</a:t>
            </a:r>
            <a:r>
              <a:rPr lang="en-PH" dirty="0"/>
              <a:t>; </a:t>
            </a:r>
          </a:p>
          <a:p>
            <a:r>
              <a:rPr lang="en-PH" dirty="0"/>
              <a:t>private </a:t>
            </a:r>
            <a:r>
              <a:rPr lang="en-PH" dirty="0" err="1"/>
              <a:t>boolean</a:t>
            </a:r>
            <a:r>
              <a:rPr lang="en-PH" dirty="0"/>
              <a:t> </a:t>
            </a:r>
            <a:r>
              <a:rPr lang="en-PH" dirty="0" err="1"/>
              <a:t>mOnLoan</a:t>
            </a:r>
            <a:r>
              <a:rPr lang="en-PH" dirty="0"/>
              <a:t>; </a:t>
            </a:r>
          </a:p>
          <a:p>
            <a:r>
              <a:rPr lang="en-PH" dirty="0"/>
              <a:t>public void </a:t>
            </a:r>
            <a:r>
              <a:rPr lang="en-PH" dirty="0" err="1"/>
              <a:t>setTitle</a:t>
            </a:r>
            <a:r>
              <a:rPr lang="en-PH" dirty="0"/>
              <a:t>(String title){ </a:t>
            </a:r>
          </a:p>
          <a:p>
            <a:r>
              <a:rPr lang="en-PH" dirty="0" err="1"/>
              <a:t>mTitle</a:t>
            </a:r>
            <a:r>
              <a:rPr lang="en-PH" dirty="0"/>
              <a:t> = title; </a:t>
            </a:r>
          </a:p>
          <a:p>
            <a:r>
              <a:rPr lang="en-PH" dirty="0"/>
              <a:t>} </a:t>
            </a:r>
          </a:p>
          <a:p>
            <a:r>
              <a:rPr lang="en-PH" dirty="0"/>
              <a:t>public String </a:t>
            </a:r>
            <a:r>
              <a:rPr lang="en-PH" dirty="0" err="1"/>
              <a:t>getTitle</a:t>
            </a:r>
            <a:r>
              <a:rPr lang="en-PH" dirty="0"/>
              <a:t>(){ </a:t>
            </a:r>
          </a:p>
          <a:p>
            <a:r>
              <a:rPr lang="en-PH" dirty="0"/>
              <a:t>return </a:t>
            </a:r>
            <a:r>
              <a:rPr lang="en-PH" dirty="0" err="1"/>
              <a:t>mTitle</a:t>
            </a:r>
            <a:r>
              <a:rPr lang="en-PH" dirty="0" smtClean="0"/>
              <a:t>;</a:t>
            </a:r>
          </a:p>
          <a:p>
            <a:r>
              <a:rPr lang="en-PH" dirty="0"/>
              <a:t>} </a:t>
            </a:r>
          </a:p>
          <a:p>
            <a:r>
              <a:rPr lang="en-PH" dirty="0"/>
              <a:t>public void </a:t>
            </a:r>
            <a:r>
              <a:rPr lang="en-PH" dirty="0" err="1"/>
              <a:t>setLoanStatus</a:t>
            </a:r>
            <a:r>
              <a:rPr lang="en-PH" dirty="0"/>
              <a:t>(</a:t>
            </a:r>
            <a:r>
              <a:rPr lang="en-PH" dirty="0" err="1"/>
              <a:t>boolean</a:t>
            </a:r>
            <a:r>
              <a:rPr lang="en-PH" dirty="0"/>
              <a:t> </a:t>
            </a:r>
            <a:r>
              <a:rPr lang="en-PH" dirty="0" err="1"/>
              <a:t>loanStatus</a:t>
            </a:r>
            <a:r>
              <a:rPr lang="en-PH" dirty="0"/>
              <a:t>){ </a:t>
            </a:r>
          </a:p>
          <a:p>
            <a:r>
              <a:rPr lang="en-PH" dirty="0" err="1"/>
              <a:t>mOnLoan</a:t>
            </a:r>
            <a:r>
              <a:rPr lang="en-PH" dirty="0"/>
              <a:t> = </a:t>
            </a:r>
            <a:r>
              <a:rPr lang="en-PH" dirty="0" err="1"/>
              <a:t>loanStatus</a:t>
            </a:r>
            <a:r>
              <a:rPr lang="en-PH" dirty="0"/>
              <a:t>; </a:t>
            </a:r>
          </a:p>
          <a:p>
            <a:r>
              <a:rPr lang="en-PH" dirty="0"/>
              <a:t>} </a:t>
            </a:r>
          </a:p>
          <a:p>
            <a:r>
              <a:rPr lang="en-PH" dirty="0"/>
              <a:t>public </a:t>
            </a:r>
            <a:r>
              <a:rPr lang="en-PH" dirty="0" err="1"/>
              <a:t>boolean</a:t>
            </a:r>
            <a:r>
              <a:rPr lang="en-PH" dirty="0"/>
              <a:t> </a:t>
            </a:r>
            <a:r>
              <a:rPr lang="en-PH" dirty="0" err="1"/>
              <a:t>getLoanStatus</a:t>
            </a:r>
            <a:r>
              <a:rPr lang="en-PH" dirty="0"/>
              <a:t>(){ </a:t>
            </a:r>
          </a:p>
          <a:p>
            <a:r>
              <a:rPr lang="en-PH" dirty="0"/>
              <a:t>return </a:t>
            </a:r>
            <a:r>
              <a:rPr lang="en-PH" dirty="0" err="1"/>
              <a:t>mLoanStatus</a:t>
            </a:r>
            <a:r>
              <a:rPr lang="en-PH" dirty="0"/>
              <a:t>; </a:t>
            </a:r>
          </a:p>
          <a:p>
            <a:r>
              <a:rPr lang="en-PH" dirty="0"/>
              <a:t>} </a:t>
            </a:r>
          </a:p>
          <a:p>
            <a:r>
              <a:rPr lang="en-PH" dirty="0"/>
              <a:t>} </a:t>
            </a:r>
          </a:p>
        </p:txBody>
      </p:sp>
    </p:spTree>
    <p:extLst>
      <p:ext uri="{BB962C8B-B14F-4D97-AF65-F5344CB8AC3E}">
        <p14:creationId xmlns:p14="http://schemas.microsoft.com/office/powerpoint/2010/main" val="69819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20000"/>
          </a:bodyPr>
          <a:lstStyle/>
          <a:p>
            <a:r>
              <a:rPr lang="en-PH" dirty="0"/>
              <a:t>In the previous code, we have a simple class called Movie with two private members: </a:t>
            </a:r>
            <a:r>
              <a:rPr lang="en-PH" dirty="0" err="1"/>
              <a:t>mTitle</a:t>
            </a:r>
            <a:r>
              <a:rPr lang="en-PH" dirty="0"/>
              <a:t> and </a:t>
            </a:r>
            <a:r>
              <a:rPr lang="en-PH" dirty="0" err="1"/>
              <a:t>mOnLoan</a:t>
            </a:r>
            <a:r>
              <a:rPr lang="en-PH" dirty="0"/>
              <a:t>. </a:t>
            </a:r>
            <a:endParaRPr lang="en-PH" dirty="0" smtClean="0"/>
          </a:p>
          <a:p>
            <a:r>
              <a:rPr lang="en-PH" dirty="0" smtClean="0"/>
              <a:t>The </a:t>
            </a:r>
            <a:r>
              <a:rPr lang="en-PH" dirty="0"/>
              <a:t>two variables would hold the tile of a movie and the status whether it is currently out on loan or not. </a:t>
            </a:r>
            <a:endParaRPr lang="en-PH" dirty="0" smtClean="0"/>
          </a:p>
          <a:p>
            <a:r>
              <a:rPr lang="en-PH" dirty="0" smtClean="0"/>
              <a:t>This </a:t>
            </a:r>
            <a:r>
              <a:rPr lang="en-PH" dirty="0"/>
              <a:t>could be a useful class for an app to manage a movie rental store or perhaps a personal movie collection. </a:t>
            </a:r>
            <a:endParaRPr lang="en-PH" dirty="0" smtClean="0"/>
          </a:p>
          <a:p>
            <a:r>
              <a:rPr lang="en-PH" dirty="0" smtClean="0"/>
              <a:t>The </a:t>
            </a:r>
            <a:r>
              <a:rPr lang="en-PH" dirty="0"/>
              <a:t>code also has two getters and two setters that are used to check and change the value of these two private member variables, which would otherwise be inaccessible from outside the class. </a:t>
            </a:r>
          </a:p>
        </p:txBody>
      </p:sp>
    </p:spTree>
    <p:extLst>
      <p:ext uri="{BB962C8B-B14F-4D97-AF65-F5344CB8AC3E}">
        <p14:creationId xmlns:p14="http://schemas.microsoft.com/office/powerpoint/2010/main" val="56309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1690</TotalTime>
  <Words>3009</Words>
  <Application>Microsoft Office PowerPoint</Application>
  <PresentationFormat>On-screen Show (4:3)</PresentationFormat>
  <Paragraphs>256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Using Multiple Fragments</vt:lpstr>
      <vt:lpstr>PowerPoint Presentation</vt:lpstr>
      <vt:lpstr>PowerPoint Presentation</vt:lpstr>
      <vt:lpstr>Using singletons for the model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Inter-Fragment communications – interfaces revisited </vt:lpstr>
      <vt:lpstr>PowerPoint Presentation</vt:lpstr>
      <vt:lpstr>PowerPoint Presentation</vt:lpstr>
      <vt:lpstr>The dual-Fragment address book mini app </vt:lpstr>
      <vt:lpstr>PowerPoint Presentation</vt:lpstr>
      <vt:lpstr>PowerPoint Presentation</vt:lpstr>
      <vt:lpstr>Alias resources </vt:lpstr>
      <vt:lpstr>PowerPoint Presentation</vt:lpstr>
      <vt:lpstr>PowerPoint Presentation</vt:lpstr>
      <vt:lpstr>PowerPoint Presentation</vt:lpstr>
      <vt:lpstr>PowerPoint Presentation</vt:lpstr>
      <vt:lpstr>PowerPoint Presentation</vt:lpstr>
      <vt:lpstr>The NameAndAddress class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Multiple Fragments</dc:title>
  <dc:creator>Rommel</dc:creator>
  <cp:lastModifiedBy>Rommel</cp:lastModifiedBy>
  <cp:revision>16</cp:revision>
  <dcterms:created xsi:type="dcterms:W3CDTF">2018-02-25T06:12:51Z</dcterms:created>
  <dcterms:modified xsi:type="dcterms:W3CDTF">2018-02-26T10:23:46Z</dcterms:modified>
</cp:coreProperties>
</file>