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Bauhaus 93" panose="04030905020B02020C02" pitchFamily="82" charset="0"/>
      <p:regular r:id="rId10"/>
    </p:embeddedFont>
    <p:embeddedFont>
      <p:font typeface="Berlin Sans FB" panose="020E0602020502020306" pitchFamily="34" charset="0"/>
      <p:regular r:id="rId11"/>
      <p:bold r:id="rId12"/>
    </p:embeddedFont>
    <p:embeddedFont>
      <p:font typeface="휴먼매직체" panose="02030504000101010101" pitchFamily="18" charset="-127"/>
      <p:regular r:id="rId13"/>
    </p:embeddedFont>
    <p:embeddedFont>
      <p:font typeface="HY견고딕" panose="02030600000101010101" pitchFamily="18" charset="-127"/>
      <p:regular r:id="rId14"/>
    </p:embeddedFont>
    <p:embeddedFont>
      <p:font typeface="Gill Sans Ultra Bold" panose="020B0A02020104020203" pitchFamily="34" charset="0"/>
      <p:regular r:id="rId15"/>
    </p:embeddedFont>
    <p:embeddedFont>
      <p:font typeface="휴먼둥근헤드라인" panose="02030504000101010101" pitchFamily="18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7B7"/>
    <a:srgbClr val="F5C9D2"/>
    <a:srgbClr val="F7C6D1"/>
    <a:srgbClr val="FF6699"/>
    <a:srgbClr val="FDC8C0"/>
    <a:srgbClr val="FFCCCC"/>
    <a:srgbClr val="F5BAC8"/>
    <a:srgbClr val="FDCAC4"/>
    <a:srgbClr val="FBBCB1"/>
    <a:srgbClr val="FBC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9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05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64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0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55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35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2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9015-A0B8-4FEC-9ED7-78EC7E982F77}" type="datetimeFigureOut">
              <a:rPr lang="ko-KR" altLang="en-US" smtClean="0"/>
              <a:t>2017-06-19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4420-6F3A-4535-8A66-1BA4B4149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3020185" y="334135"/>
              <a:ext cx="6151629" cy="6151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27590" y="1367135"/>
              <a:ext cx="4536818" cy="124649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75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sx="101000" sy="101000" algn="bl" rotWithShape="0">
                      <a:srgbClr val="F7C6D1"/>
                    </a:outerShdw>
                  </a:effectLst>
                  <a:latin typeface="Gill Sans Ultra Bold" panose="020B0A02020104020203" pitchFamily="34" charset="0"/>
                </a:rPr>
                <a:t>Get Job</a:t>
              </a:r>
              <a:endParaRPr lang="en-US" altLang="ko-KR" sz="7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sx="101000" sy="101000" algn="bl" rotWithShape="0">
                    <a:srgbClr val="F7C6D1"/>
                  </a:outerShdw>
                </a:effectLst>
                <a:latin typeface="Gill Sans Ultra Bold" panose="020B0A02020104020203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64697" y="2546955"/>
              <a:ext cx="5062604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3A7B7"/>
                  </a:solidFill>
                  <a:effectLst>
                    <a:outerShdw blurRad="12700" dist="38100" dir="2700000" algn="tl" rotWithShape="0">
                      <a:schemeClr val="tx1"/>
                    </a:outerShdw>
                  </a:effectLst>
                  <a:latin typeface="Berlin Sans FB" panose="020E0602020502020306" pitchFamily="34" charset="0"/>
                </a:rPr>
                <a:t>- Cure Mate -</a:t>
              </a:r>
              <a:endParaRPr lang="en-US" altLang="ko-KR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3A7B7"/>
                </a:solidFill>
                <a:effectLst>
                  <a:outerShdw blurRad="12700" dist="38100" dir="2700000" algn="tl" rotWithShape="0">
                    <a:schemeClr val="tx1"/>
                  </a:outerShdw>
                </a:effectLst>
                <a:latin typeface="Berlin Sans FB" panose="020E0602020502020306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14050" y="3682103"/>
              <a:ext cx="276389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20120136 </a:t>
              </a:r>
              <a:r>
                <a:rPr lang="ko-KR" altLang="en-US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김기연</a:t>
              </a:r>
              <a:endParaRPr lang="en-US" altLang="ko-KR" sz="3600" dirty="0" smtClean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  <a:p>
              <a:r>
                <a:rPr lang="en-US" altLang="ko-KR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20120278 </a:t>
              </a:r>
              <a:r>
                <a:rPr lang="ko-KR" altLang="en-US" sz="3600" dirty="0" err="1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김언찬</a:t>
              </a:r>
              <a:endParaRPr lang="en-US" altLang="ko-KR" sz="3600" dirty="0" smtClean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  <a:p>
              <a:r>
                <a:rPr lang="en-US" altLang="ko-KR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20120463 </a:t>
              </a:r>
              <a:r>
                <a:rPr lang="ko-KR" altLang="en-US" sz="3600" dirty="0" err="1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노상현</a:t>
              </a:r>
              <a:endParaRPr lang="ko-KR" altLang="en-US" sz="3600" dirty="0" smtClean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  <a:p>
              <a:r>
                <a:rPr lang="en-US" altLang="ko-KR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20121085 </a:t>
              </a:r>
              <a:r>
                <a:rPr lang="ko-KR" altLang="en-US" sz="36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임동욱</a:t>
              </a:r>
              <a:endParaRPr lang="en-US" altLang="ko-KR" sz="3600" dirty="0" smtClean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5547612" y="655715"/>
            <a:ext cx="1096774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5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sx="101000" sy="101000" algn="bl" rotWithShape="0">
                    <a:srgbClr val="F7C6D1"/>
                  </a:outerShdw>
                </a:effectLst>
                <a:latin typeface="+mj-lt"/>
              </a:rPr>
              <a:t>5</a:t>
            </a:r>
            <a:r>
              <a:rPr lang="ko-KR" altLang="en-US" sz="45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sx="101000" sy="101000" algn="bl" rotWithShape="0">
                    <a:srgbClr val="F7C6D1"/>
                  </a:outerShdw>
                </a:effectLst>
                <a:latin typeface="+mj-lt"/>
              </a:rPr>
              <a:t>조</a:t>
            </a:r>
            <a:endParaRPr lang="en-US" altLang="ko-KR" sz="45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sx="101000" sy="101000" algn="bl" rotWithShape="0">
                  <a:srgbClr val="F7C6D1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31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12192001" cy="6852047"/>
            </a:xfrm>
            <a:prstGeom prst="rect">
              <a:avLst/>
            </a:prstGeom>
          </p:spPr>
        </p:pic>
        <p:sp>
          <p:nvSpPr>
            <p:cNvPr id="34" name="타원 33"/>
            <p:cNvSpPr/>
            <p:nvPr/>
          </p:nvSpPr>
          <p:spPr>
            <a:xfrm>
              <a:off x="3570916" y="5953"/>
              <a:ext cx="5050155" cy="6852047"/>
            </a:xfrm>
            <a:prstGeom prst="ellipse">
              <a:avLst/>
            </a:prstGeom>
            <a:solidFill>
              <a:schemeClr val="bg1">
                <a:alpha val="81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118805" y="330561"/>
              <a:ext cx="1954381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6000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165100" dist="38100" dir="4860000" sx="104000" sy="104000" algn="bl" rotWithShape="0">
                      <a:srgbClr val="F7C6D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rPr>
                <a:t>목 차</a:t>
              </a:r>
              <a:endParaRPr lang="en-US" altLang="ko-KR" sz="6000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65100" dist="38100" dir="4860000" sx="104000" sy="104000" algn="bl" rotWithShape="0">
                    <a:srgbClr val="F7C6D1"/>
                  </a:outerShdw>
                </a:effectLst>
                <a:latin typeface="a바른생각" panose="02020600000000000000" pitchFamily="18" charset="-127"/>
                <a:ea typeface="a바른생각" panose="02020600000000000000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55245" y="2195749"/>
              <a:ext cx="14814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제안 배경</a:t>
              </a:r>
              <a:endParaRPr lang="ko-KR" altLang="en-US" sz="3000" dirty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5715" y="2920379"/>
              <a:ext cx="226055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창업아이템 소개</a:t>
              </a:r>
              <a:endParaRPr lang="ko-KR" altLang="en-US" sz="3000" dirty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68255" y="3643357"/>
              <a:ext cx="125547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추진계획</a:t>
              </a:r>
              <a:endParaRPr lang="ko-KR" altLang="en-US" sz="3000" dirty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87405" y="4360821"/>
              <a:ext cx="301717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0" dirty="0" smtClean="0">
                  <a:latin typeface="a태평천하" panose="02020600000000000000" pitchFamily="18" charset="-127"/>
                  <a:ea typeface="a태평천하" panose="02020600000000000000" pitchFamily="18" charset="-127"/>
                </a:rPr>
                <a:t>창업 활동비 사용 계획</a:t>
              </a:r>
              <a:endParaRPr lang="ko-KR" altLang="en-US" sz="3000" dirty="0">
                <a:latin typeface="a태평천하" panose="02020600000000000000" pitchFamily="18" charset="-127"/>
                <a:ea typeface="a태평천하" panose="02020600000000000000" pitchFamily="18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090407" y="1374799"/>
              <a:ext cx="2039929" cy="0"/>
            </a:xfrm>
            <a:prstGeom prst="line">
              <a:avLst/>
            </a:prstGeom>
            <a:ln>
              <a:solidFill>
                <a:srgbClr val="FF669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7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3875" y="113968"/>
            <a:ext cx="1619915" cy="1619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579" y="339149"/>
            <a:ext cx="95250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Gill Sans Ultra Bold" panose="020B0A02020104020203" pitchFamily="34" charset="0"/>
              </a:rPr>
              <a:t>1</a:t>
            </a:r>
            <a:endParaRPr lang="en-US" altLang="ko-KR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rgbClr val="F5C9D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25094" y="377992"/>
            <a:ext cx="31229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13462">
                  <a:solidFill>
                    <a:srgbClr val="F5C9D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chemeClr val="bg1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제안 배경</a:t>
            </a:r>
            <a:endParaRPr lang="en-US" altLang="ko-KR" sz="6000" b="1" cap="none" spc="0" dirty="0">
              <a:ln w="13462">
                <a:solidFill>
                  <a:srgbClr val="F5C9D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chemeClr val="bg1"/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205788" y="3109916"/>
            <a:ext cx="2371719" cy="2371719"/>
            <a:chOff x="205788" y="3109916"/>
            <a:chExt cx="2371719" cy="2371719"/>
          </a:xfrm>
        </p:grpSpPr>
        <p:sp>
          <p:nvSpPr>
            <p:cNvPr id="13" name="타원 12"/>
            <p:cNvSpPr/>
            <p:nvPr/>
          </p:nvSpPr>
          <p:spPr>
            <a:xfrm>
              <a:off x="205788" y="3109916"/>
              <a:ext cx="2371719" cy="2371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680" y="3941832"/>
              <a:ext cx="214193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관련 </a:t>
              </a:r>
              <a:r>
                <a:rPr lang="en-US" altLang="ko-KR" sz="4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App</a:t>
              </a:r>
              <a:endParaRPr lang="en-US" altLang="ko-K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910888" y="3109916"/>
            <a:ext cx="2371719" cy="2371719"/>
            <a:chOff x="2910888" y="3109916"/>
            <a:chExt cx="2371719" cy="2371719"/>
          </a:xfrm>
        </p:grpSpPr>
        <p:sp>
          <p:nvSpPr>
            <p:cNvPr id="15" name="타원 14"/>
            <p:cNvSpPr/>
            <p:nvPr/>
          </p:nvSpPr>
          <p:spPr>
            <a:xfrm>
              <a:off x="2910888" y="3109916"/>
              <a:ext cx="2371719" cy="2371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85040" y="3941832"/>
              <a:ext cx="122341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시 장</a:t>
              </a:r>
              <a:endParaRPr lang="en-US" altLang="ko-K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836224" y="4052679"/>
            <a:ext cx="2715808" cy="2608891"/>
            <a:chOff x="7644219" y="3941833"/>
            <a:chExt cx="2715808" cy="2608891"/>
          </a:xfrm>
        </p:grpSpPr>
        <p:sp>
          <p:nvSpPr>
            <p:cNvPr id="17" name="타원 16"/>
            <p:cNvSpPr/>
            <p:nvPr/>
          </p:nvSpPr>
          <p:spPr>
            <a:xfrm>
              <a:off x="7697677" y="3941833"/>
              <a:ext cx="2608891" cy="26088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644219" y="4892335"/>
              <a:ext cx="2715808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rPr>
                <a:t>Cure Mate</a:t>
              </a:r>
              <a:endParaRPr lang="en-US" altLang="ko-KR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452882" y="1934882"/>
            <a:ext cx="2156108" cy="2499860"/>
            <a:chOff x="6452882" y="1934882"/>
            <a:chExt cx="2156108" cy="2499860"/>
          </a:xfrm>
        </p:grpSpPr>
        <p:grpSp>
          <p:nvGrpSpPr>
            <p:cNvPr id="39" name="그룹 38"/>
            <p:cNvGrpSpPr/>
            <p:nvPr/>
          </p:nvGrpSpPr>
          <p:grpSpPr>
            <a:xfrm>
              <a:off x="6452882" y="1934882"/>
              <a:ext cx="2156108" cy="2156108"/>
              <a:chOff x="6164119" y="2563470"/>
              <a:chExt cx="2156108" cy="2156108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6164119" y="2563470"/>
                <a:ext cx="2156108" cy="2156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6674549" y="3287581"/>
                <a:ext cx="113524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4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50800" dist="38100" algn="l" rotWithShape="0">
                        <a:srgbClr val="F5C9D2"/>
                      </a:outerShdw>
                    </a:effectLst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정 부</a:t>
                </a:r>
                <a:endParaRPr lang="en-US" altLang="ko-KR" sz="4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</p:grpSp>
        <p:cxnSp>
          <p:nvCxnSpPr>
            <p:cNvPr id="45" name="직선 화살표 연결선 44"/>
            <p:cNvCxnSpPr>
              <a:stCxn id="20" idx="2"/>
              <a:endCxn id="17" idx="1"/>
            </p:cNvCxnSpPr>
            <p:nvPr/>
          </p:nvCxnSpPr>
          <p:spPr>
            <a:xfrm>
              <a:off x="7530935" y="3366879"/>
              <a:ext cx="740810" cy="1067863"/>
            </a:xfrm>
            <a:prstGeom prst="straightConnector1">
              <a:avLst/>
            </a:prstGeom>
            <a:ln w="1270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곱셈 기호 60"/>
          <p:cNvSpPr/>
          <p:nvPr/>
        </p:nvSpPr>
        <p:spPr>
          <a:xfrm>
            <a:off x="3087937" y="3207918"/>
            <a:ext cx="2018932" cy="2175714"/>
          </a:xfrm>
          <a:prstGeom prst="mathMultiply">
            <a:avLst/>
          </a:prstGeom>
          <a:solidFill>
            <a:srgbClr val="FF6699">
              <a:alpha val="77000"/>
            </a:srgbClr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779265" y="1934882"/>
            <a:ext cx="2156108" cy="2499860"/>
            <a:chOff x="9779265" y="1934882"/>
            <a:chExt cx="2156108" cy="2499860"/>
          </a:xfrm>
        </p:grpSpPr>
        <p:grpSp>
          <p:nvGrpSpPr>
            <p:cNvPr id="40" name="그룹 39"/>
            <p:cNvGrpSpPr/>
            <p:nvPr/>
          </p:nvGrpSpPr>
          <p:grpSpPr>
            <a:xfrm>
              <a:off x="9779265" y="1934882"/>
              <a:ext cx="2156108" cy="2156108"/>
              <a:chOff x="9684015" y="2560373"/>
              <a:chExt cx="2156108" cy="2156108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9684015" y="2560373"/>
                <a:ext cx="2156108" cy="21561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774457" y="3284484"/>
                <a:ext cx="1975221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4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50800" dist="38100" algn="l" rotWithShape="0">
                        <a:srgbClr val="F5C9D2"/>
                      </a:outerShdw>
                    </a:effectLst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자치단체</a:t>
                </a:r>
                <a:endParaRPr lang="en-US" altLang="ko-KR" sz="4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rgbClr val="F5C9D2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</p:grpSp>
        <p:cxnSp>
          <p:nvCxnSpPr>
            <p:cNvPr id="55" name="직선 화살표 연결선 54"/>
            <p:cNvCxnSpPr>
              <a:stCxn id="22" idx="2"/>
              <a:endCxn id="17" idx="7"/>
            </p:cNvCxnSpPr>
            <p:nvPr/>
          </p:nvCxnSpPr>
          <p:spPr>
            <a:xfrm flipH="1">
              <a:off x="10116510" y="3366879"/>
              <a:ext cx="740808" cy="1067863"/>
            </a:xfrm>
            <a:prstGeom prst="straightConnector1">
              <a:avLst/>
            </a:prstGeom>
            <a:ln w="1270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직사각형 58"/>
          <p:cNvSpPr/>
          <p:nvPr/>
        </p:nvSpPr>
        <p:spPr>
          <a:xfrm>
            <a:off x="7297546" y="4002933"/>
            <a:ext cx="679994" cy="861774"/>
          </a:xfrm>
          <a:prstGeom prst="rect">
            <a:avLst/>
          </a:prstGeom>
          <a:effectLst>
            <a:outerShdw blurRad="50800" dist="38100" algn="l" rotWithShape="0">
              <a:srgbClr val="FF6699">
                <a:alpha val="40000"/>
              </a:srgb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5000" b="1" spc="50" dirty="0" smtClean="0">
                <a:ln w="9525" cmpd="sng">
                  <a:solidFill>
                    <a:srgbClr val="FF6699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\</a:t>
            </a:r>
            <a:endParaRPr lang="en-US" altLang="ko-KR" sz="5000" b="1" spc="50" dirty="0">
              <a:ln w="9525" cmpd="sng">
                <a:solidFill>
                  <a:srgbClr val="FF6699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0420347" y="4002933"/>
            <a:ext cx="679994" cy="861774"/>
          </a:xfrm>
          <a:prstGeom prst="rect">
            <a:avLst/>
          </a:prstGeom>
          <a:effectLst>
            <a:outerShdw blurRad="50800" dist="38100" algn="l" rotWithShape="0">
              <a:srgbClr val="FF6699">
                <a:alpha val="40000"/>
              </a:srgb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ko-KR" sz="5000" b="1" spc="50" dirty="0" smtClean="0">
                <a:ln w="9525" cmpd="sng">
                  <a:solidFill>
                    <a:srgbClr val="FF6699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\</a:t>
            </a:r>
            <a:endParaRPr lang="en-US" altLang="ko-KR" sz="5000" b="1" spc="50" dirty="0">
              <a:ln w="9525" cmpd="sng">
                <a:solidFill>
                  <a:srgbClr val="FF6699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2" name="곱셈 기호 61"/>
          <p:cNvSpPr/>
          <p:nvPr/>
        </p:nvSpPr>
        <p:spPr>
          <a:xfrm>
            <a:off x="388053" y="3234486"/>
            <a:ext cx="2018932" cy="2175714"/>
          </a:xfrm>
          <a:prstGeom prst="mathMultiply">
            <a:avLst/>
          </a:prstGeom>
          <a:solidFill>
            <a:srgbClr val="FF6699">
              <a:alpha val="77000"/>
            </a:srgbClr>
          </a:solidFill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1906559" y="1334727"/>
            <a:ext cx="6104916" cy="12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3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9" grpId="0"/>
      <p:bldP spid="60" grpId="0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3875" y="113968"/>
            <a:ext cx="1619915" cy="1619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579" y="339149"/>
            <a:ext cx="95250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Gill Sans Ultra Bold" panose="020B0A02020104020203" pitchFamily="34" charset="0"/>
              </a:rPr>
              <a:t>2</a:t>
            </a:r>
            <a:endParaRPr lang="en-US" altLang="ko-KR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rgbClr val="F5C9D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87890" y="419537"/>
            <a:ext cx="48974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dirty="0" smtClean="0">
                <a:ln w="13462">
                  <a:solidFill>
                    <a:srgbClr val="F5C9D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chemeClr val="bg1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창업아이템 소개</a:t>
            </a:r>
            <a:endParaRPr lang="en-US" altLang="ko-KR" sz="6000" b="1" cap="none" spc="0" dirty="0">
              <a:ln w="13462">
                <a:solidFill>
                  <a:srgbClr val="F5C9D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chemeClr val="bg1"/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906559" y="1334727"/>
            <a:ext cx="6104916" cy="12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40116" y="17868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60902" y="510825"/>
            <a:ext cx="11202497" cy="6234598"/>
            <a:chOff x="760902" y="510825"/>
            <a:chExt cx="11202497" cy="6234598"/>
          </a:xfrm>
        </p:grpSpPr>
        <p:grpSp>
          <p:nvGrpSpPr>
            <p:cNvPr id="3" name="그룹 2"/>
            <p:cNvGrpSpPr/>
            <p:nvPr/>
          </p:nvGrpSpPr>
          <p:grpSpPr>
            <a:xfrm>
              <a:off x="760902" y="510825"/>
              <a:ext cx="11202497" cy="6234598"/>
              <a:chOff x="760902" y="510825"/>
              <a:chExt cx="11202497" cy="6234598"/>
            </a:xfrm>
          </p:grpSpPr>
          <p:sp>
            <p:nvSpPr>
              <p:cNvPr id="28" name="사각형 설명선 27"/>
              <p:cNvSpPr/>
              <p:nvPr/>
            </p:nvSpPr>
            <p:spPr>
              <a:xfrm>
                <a:off x="4321012" y="1513123"/>
                <a:ext cx="3856676" cy="5232300"/>
              </a:xfrm>
              <a:prstGeom prst="wedgeRectCallout">
                <a:avLst>
                  <a:gd name="adj1" fmla="val -94949"/>
                  <a:gd name="adj2" fmla="val -1578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모서리가 둥근 사각형 설명선 104"/>
              <p:cNvSpPr/>
              <p:nvPr/>
            </p:nvSpPr>
            <p:spPr>
              <a:xfrm>
                <a:off x="4515644" y="5066291"/>
                <a:ext cx="3495831" cy="1534534"/>
              </a:xfrm>
              <a:prstGeom prst="wedgeRoundRectCallout">
                <a:avLst>
                  <a:gd name="adj1" fmla="val 33933"/>
                  <a:gd name="adj2" fmla="val -67228"/>
                  <a:gd name="adj3" fmla="val 16667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5664211" y="2918332"/>
                <a:ext cx="2308515" cy="1842094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028334" y="3921106"/>
                <a:ext cx="1563500" cy="41622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ln w="13462">
                      <a:solidFill>
                        <a:srgbClr val="F5C9D2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Cure Mate</a:t>
                </a:r>
                <a:endParaRPr lang="en-US" altLang="ko-KR" sz="3000" b="1" cap="none" spc="0" dirty="0">
                  <a:ln w="13462">
                    <a:solidFill>
                      <a:srgbClr val="F5C9D2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897858" y="1555770"/>
                <a:ext cx="270298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4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Berlin Sans FB" panose="020E0602020502020306" pitchFamily="34" charset="0"/>
                    <a:ea typeface="휴먼매직체" panose="02030504000101010101" pitchFamily="18" charset="-127"/>
                  </a:rPr>
                  <a:t>Cure Mate</a:t>
                </a:r>
                <a:endParaRPr lang="en-US" altLang="ko-KR" sz="4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Berlin Sans FB" panose="020E0602020502020306" pitchFamily="34" charset="0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4529612" y="2254746"/>
                <a:ext cx="3439475" cy="350658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5185348" y="2289333"/>
                <a:ext cx="236351" cy="267344"/>
                <a:chOff x="5496942" y="3087089"/>
                <a:chExt cx="236351" cy="267344"/>
              </a:xfrm>
            </p:grpSpPr>
            <p:sp>
              <p:nvSpPr>
                <p:cNvPr id="29" name="이등변 삼각형 28"/>
                <p:cNvSpPr/>
                <p:nvPr/>
              </p:nvSpPr>
              <p:spPr>
                <a:xfrm>
                  <a:off x="5496942" y="3087089"/>
                  <a:ext cx="236351" cy="102119"/>
                </a:xfrm>
                <a:prstGeom prst="triangle">
                  <a:avLst/>
                </a:prstGeom>
                <a:solidFill>
                  <a:srgbClr val="F5C9D2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516527" y="3189208"/>
                  <a:ext cx="193769" cy="165225"/>
                </a:xfrm>
                <a:prstGeom prst="rect">
                  <a:avLst/>
                </a:prstGeom>
                <a:solidFill>
                  <a:srgbClr val="F5C9D2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9" name="그룹 48"/>
              <p:cNvGrpSpPr/>
              <p:nvPr/>
            </p:nvGrpSpPr>
            <p:grpSpPr>
              <a:xfrm>
                <a:off x="7159453" y="2380214"/>
                <a:ext cx="219075" cy="95757"/>
                <a:chOff x="7591317" y="2360277"/>
                <a:chExt cx="219075" cy="95757"/>
              </a:xfrm>
            </p:grpSpPr>
            <p:grpSp>
              <p:nvGrpSpPr>
                <p:cNvPr id="38" name="그룹 37"/>
                <p:cNvGrpSpPr/>
                <p:nvPr/>
              </p:nvGrpSpPr>
              <p:grpSpPr>
                <a:xfrm>
                  <a:off x="7591317" y="2360277"/>
                  <a:ext cx="219075" cy="52944"/>
                  <a:chOff x="9486900" y="1733883"/>
                  <a:chExt cx="219075" cy="52944"/>
                </a:xfrm>
              </p:grpSpPr>
              <p:cxnSp>
                <p:nvCxnSpPr>
                  <p:cNvPr id="35" name="직선 연결선 34"/>
                  <p:cNvCxnSpPr/>
                  <p:nvPr/>
                </p:nvCxnSpPr>
                <p:spPr>
                  <a:xfrm>
                    <a:off x="9486900" y="1733883"/>
                    <a:ext cx="219075" cy="0"/>
                  </a:xfrm>
                  <a:prstGeom prst="line">
                    <a:avLst/>
                  </a:prstGeom>
                  <a:ln w="254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직선 연결선 53"/>
                  <p:cNvCxnSpPr/>
                  <p:nvPr/>
                </p:nvCxnSpPr>
                <p:spPr>
                  <a:xfrm>
                    <a:off x="9486900" y="1786827"/>
                    <a:ext cx="219075" cy="0"/>
                  </a:xfrm>
                  <a:prstGeom prst="line">
                    <a:avLst/>
                  </a:prstGeom>
                  <a:ln w="254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6" name="직선 연결선 55"/>
                <p:cNvCxnSpPr/>
                <p:nvPr/>
              </p:nvCxnSpPr>
              <p:spPr>
                <a:xfrm>
                  <a:off x="7591317" y="2456034"/>
                  <a:ext cx="219075" cy="0"/>
                </a:xfrm>
                <a:prstGeom prst="line">
                  <a:avLst/>
                </a:prstGeom>
                <a:ln w="25400">
                  <a:solidFill>
                    <a:srgbClr val="FF66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자유형 49"/>
              <p:cNvSpPr/>
              <p:nvPr/>
            </p:nvSpPr>
            <p:spPr>
              <a:xfrm>
                <a:off x="5864536" y="2297570"/>
                <a:ext cx="190375" cy="264869"/>
              </a:xfrm>
              <a:custGeom>
                <a:avLst/>
                <a:gdLst>
                  <a:gd name="connsiteX0" fmla="*/ 142875 w 657225"/>
                  <a:gd name="connsiteY0" fmla="*/ 152400 h 914400"/>
                  <a:gd name="connsiteX1" fmla="*/ 371475 w 657225"/>
                  <a:gd name="connsiteY1" fmla="*/ 57150 h 914400"/>
                  <a:gd name="connsiteX2" fmla="*/ 428625 w 657225"/>
                  <a:gd name="connsiteY2" fmla="*/ 0 h 914400"/>
                  <a:gd name="connsiteX3" fmla="*/ 476250 w 657225"/>
                  <a:gd name="connsiteY3" fmla="*/ 66675 h 914400"/>
                  <a:gd name="connsiteX4" fmla="*/ 514350 w 657225"/>
                  <a:gd name="connsiteY4" fmla="*/ 161925 h 914400"/>
                  <a:gd name="connsiteX5" fmla="*/ 400050 w 657225"/>
                  <a:gd name="connsiteY5" fmla="*/ 228600 h 914400"/>
                  <a:gd name="connsiteX6" fmla="*/ 371475 w 657225"/>
                  <a:gd name="connsiteY6" fmla="*/ 266700 h 914400"/>
                  <a:gd name="connsiteX7" fmla="*/ 514350 w 657225"/>
                  <a:gd name="connsiteY7" fmla="*/ 342900 h 914400"/>
                  <a:gd name="connsiteX8" fmla="*/ 581025 w 657225"/>
                  <a:gd name="connsiteY8" fmla="*/ 581025 h 914400"/>
                  <a:gd name="connsiteX9" fmla="*/ 638175 w 657225"/>
                  <a:gd name="connsiteY9" fmla="*/ 561975 h 914400"/>
                  <a:gd name="connsiteX10" fmla="*/ 657225 w 657225"/>
                  <a:gd name="connsiteY10" fmla="*/ 714375 h 914400"/>
                  <a:gd name="connsiteX11" fmla="*/ 628650 w 657225"/>
                  <a:gd name="connsiteY11" fmla="*/ 904875 h 914400"/>
                  <a:gd name="connsiteX12" fmla="*/ 352425 w 657225"/>
                  <a:gd name="connsiteY12" fmla="*/ 914400 h 914400"/>
                  <a:gd name="connsiteX13" fmla="*/ 123825 w 657225"/>
                  <a:gd name="connsiteY13" fmla="*/ 914400 h 914400"/>
                  <a:gd name="connsiteX14" fmla="*/ 152400 w 657225"/>
                  <a:gd name="connsiteY14" fmla="*/ 771525 h 914400"/>
                  <a:gd name="connsiteX15" fmla="*/ 219075 w 657225"/>
                  <a:gd name="connsiteY15" fmla="*/ 619125 h 914400"/>
                  <a:gd name="connsiteX16" fmla="*/ 152400 w 657225"/>
                  <a:gd name="connsiteY16" fmla="*/ 447675 h 914400"/>
                  <a:gd name="connsiteX17" fmla="*/ 142875 w 657225"/>
                  <a:gd name="connsiteY17" fmla="*/ 352425 h 914400"/>
                  <a:gd name="connsiteX18" fmla="*/ 0 w 657225"/>
                  <a:gd name="connsiteY18" fmla="*/ 238125 h 914400"/>
                  <a:gd name="connsiteX19" fmla="*/ 142875 w 657225"/>
                  <a:gd name="connsiteY19" fmla="*/ 152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7225" h="914400">
                    <a:moveTo>
                      <a:pt x="142875" y="152400"/>
                    </a:moveTo>
                    <a:lnTo>
                      <a:pt x="371475" y="57150"/>
                    </a:lnTo>
                    <a:lnTo>
                      <a:pt x="428625" y="0"/>
                    </a:lnTo>
                    <a:lnTo>
                      <a:pt x="476250" y="66675"/>
                    </a:lnTo>
                    <a:lnTo>
                      <a:pt x="514350" y="161925"/>
                    </a:lnTo>
                    <a:lnTo>
                      <a:pt x="400050" y="228600"/>
                    </a:lnTo>
                    <a:lnTo>
                      <a:pt x="371475" y="266700"/>
                    </a:lnTo>
                    <a:lnTo>
                      <a:pt x="514350" y="342900"/>
                    </a:lnTo>
                    <a:lnTo>
                      <a:pt x="581025" y="581025"/>
                    </a:lnTo>
                    <a:lnTo>
                      <a:pt x="638175" y="561975"/>
                    </a:lnTo>
                    <a:lnTo>
                      <a:pt x="657225" y="714375"/>
                    </a:lnTo>
                    <a:lnTo>
                      <a:pt x="628650" y="904875"/>
                    </a:lnTo>
                    <a:lnTo>
                      <a:pt x="352425" y="914400"/>
                    </a:lnTo>
                    <a:lnTo>
                      <a:pt x="123825" y="914400"/>
                    </a:lnTo>
                    <a:lnTo>
                      <a:pt x="152400" y="771525"/>
                    </a:lnTo>
                    <a:lnTo>
                      <a:pt x="219075" y="619125"/>
                    </a:lnTo>
                    <a:lnTo>
                      <a:pt x="152400" y="447675"/>
                    </a:lnTo>
                    <a:lnTo>
                      <a:pt x="142875" y="352425"/>
                    </a:lnTo>
                    <a:lnTo>
                      <a:pt x="0" y="238125"/>
                    </a:lnTo>
                    <a:lnTo>
                      <a:pt x="142875" y="152400"/>
                    </a:lnTo>
                    <a:close/>
                  </a:path>
                </a:pathLst>
              </a:custGeom>
              <a:solidFill>
                <a:srgbClr val="F5C9D2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5" name="그룹 84"/>
              <p:cNvGrpSpPr/>
              <p:nvPr/>
            </p:nvGrpSpPr>
            <p:grpSpPr>
              <a:xfrm>
                <a:off x="6520745" y="2316600"/>
                <a:ext cx="172874" cy="249186"/>
                <a:chOff x="9715499" y="1952625"/>
                <a:chExt cx="1057275" cy="1524000"/>
              </a:xfrm>
            </p:grpSpPr>
            <p:sp>
              <p:nvSpPr>
                <p:cNvPr id="51" name="모서리가 접힌 도형 50"/>
                <p:cNvSpPr/>
                <p:nvPr/>
              </p:nvSpPr>
              <p:spPr>
                <a:xfrm>
                  <a:off x="9715499" y="1952625"/>
                  <a:ext cx="1057275" cy="1524000"/>
                </a:xfrm>
                <a:prstGeom prst="foldedCorner">
                  <a:avLst/>
                </a:prstGeom>
                <a:solidFill>
                  <a:srgbClr val="F5C9D2"/>
                </a:solidFill>
                <a:ln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3" name="직선 연결선 52"/>
                <p:cNvCxnSpPr/>
                <p:nvPr/>
              </p:nvCxnSpPr>
              <p:spPr>
                <a:xfrm>
                  <a:off x="9991344" y="2152650"/>
                  <a:ext cx="553212" cy="0"/>
                </a:xfrm>
                <a:prstGeom prst="line">
                  <a:avLst/>
                </a:prstGeom>
                <a:ln w="12700">
                  <a:solidFill>
                    <a:srgbClr val="FF66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4" name="그룹 83"/>
                <p:cNvGrpSpPr/>
                <p:nvPr/>
              </p:nvGrpSpPr>
              <p:grpSpPr>
                <a:xfrm>
                  <a:off x="9803423" y="2447411"/>
                  <a:ext cx="900479" cy="223566"/>
                  <a:chOff x="9803423" y="2447411"/>
                  <a:chExt cx="900479" cy="223566"/>
                </a:xfrm>
              </p:grpSpPr>
              <p:cxnSp>
                <p:nvCxnSpPr>
                  <p:cNvPr id="65" name="직선 연결선 64"/>
                  <p:cNvCxnSpPr/>
                  <p:nvPr/>
                </p:nvCxnSpPr>
                <p:spPr>
                  <a:xfrm>
                    <a:off x="9812948" y="25566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 62"/>
                  <p:cNvCxnSpPr/>
                  <p:nvPr/>
                </p:nvCxnSpPr>
                <p:spPr>
                  <a:xfrm>
                    <a:off x="9803423" y="2447411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9803423" y="26709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그룹 85"/>
                <p:cNvGrpSpPr/>
                <p:nvPr/>
              </p:nvGrpSpPr>
              <p:grpSpPr>
                <a:xfrm>
                  <a:off x="9798660" y="2762009"/>
                  <a:ext cx="900479" cy="223566"/>
                  <a:chOff x="9803423" y="2447411"/>
                  <a:chExt cx="900479" cy="223566"/>
                </a:xfrm>
              </p:grpSpPr>
              <p:cxnSp>
                <p:nvCxnSpPr>
                  <p:cNvPr id="87" name="직선 연결선 86"/>
                  <p:cNvCxnSpPr/>
                  <p:nvPr/>
                </p:nvCxnSpPr>
                <p:spPr>
                  <a:xfrm>
                    <a:off x="9812948" y="25566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/>
                  <p:cNvCxnSpPr/>
                  <p:nvPr/>
                </p:nvCxnSpPr>
                <p:spPr>
                  <a:xfrm>
                    <a:off x="9803423" y="2447411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9803423" y="26709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그룹 89"/>
                <p:cNvGrpSpPr/>
                <p:nvPr/>
              </p:nvGrpSpPr>
              <p:grpSpPr>
                <a:xfrm>
                  <a:off x="9803423" y="3077425"/>
                  <a:ext cx="900479" cy="223566"/>
                  <a:chOff x="9803423" y="2447411"/>
                  <a:chExt cx="900479" cy="223566"/>
                </a:xfrm>
              </p:grpSpPr>
              <p:cxnSp>
                <p:nvCxnSpPr>
                  <p:cNvPr id="91" name="직선 연결선 90"/>
                  <p:cNvCxnSpPr/>
                  <p:nvPr/>
                </p:nvCxnSpPr>
                <p:spPr>
                  <a:xfrm>
                    <a:off x="9812948" y="25566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/>
                  <p:cNvCxnSpPr/>
                  <p:nvPr/>
                </p:nvCxnSpPr>
                <p:spPr>
                  <a:xfrm>
                    <a:off x="9803423" y="2447411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/>
                  <p:cNvCxnSpPr/>
                  <p:nvPr/>
                </p:nvCxnSpPr>
                <p:spPr>
                  <a:xfrm>
                    <a:off x="9803423" y="2670977"/>
                    <a:ext cx="890954" cy="0"/>
                  </a:xfrm>
                  <a:prstGeom prst="line">
                    <a:avLst/>
                  </a:prstGeom>
                  <a:ln w="127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4" name="타원 93"/>
              <p:cNvSpPr/>
              <p:nvPr/>
            </p:nvSpPr>
            <p:spPr>
              <a:xfrm>
                <a:off x="4570260" y="3129271"/>
                <a:ext cx="914400" cy="914400"/>
              </a:xfrm>
              <a:prstGeom prst="ellipse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4530553" y="3309472"/>
                <a:ext cx="954107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3000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휴먼둥근헤드라인" panose="02030504000101010101" pitchFamily="18" charset="-127"/>
                    <a:ea typeface="휴먼둥근헤드라인" panose="02030504000101010101" pitchFamily="18" charset="-127"/>
                  </a:rPr>
                  <a:t>구미</a:t>
                </a:r>
                <a:endParaRPr lang="en-US" altLang="ko-KR" sz="3000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휴먼둥근헤드라인" panose="02030504000101010101" pitchFamily="18" charset="-127"/>
                  <a:ea typeface="휴먼둥근헤드라인" panose="02030504000101010101" pitchFamily="18" charset="-127"/>
                </a:endParaRPr>
              </a:p>
            </p:txBody>
          </p:sp>
          <p:sp>
            <p:nvSpPr>
              <p:cNvPr id="95" name="원통 94"/>
              <p:cNvSpPr/>
              <p:nvPr/>
            </p:nvSpPr>
            <p:spPr>
              <a:xfrm>
                <a:off x="6045620" y="3061822"/>
                <a:ext cx="390525" cy="1247775"/>
              </a:xfrm>
              <a:prstGeom prst="can">
                <a:avLst/>
              </a:prstGeom>
              <a:solidFill>
                <a:srgbClr val="FF6699"/>
              </a:solidFill>
              <a:ln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원통 100"/>
              <p:cNvSpPr/>
              <p:nvPr/>
            </p:nvSpPr>
            <p:spPr>
              <a:xfrm>
                <a:off x="6644842" y="3461034"/>
                <a:ext cx="390525" cy="848563"/>
              </a:xfrm>
              <a:prstGeom prst="can">
                <a:avLst/>
              </a:prstGeom>
              <a:solidFill>
                <a:srgbClr val="F3A7B7"/>
              </a:solidFill>
              <a:ln>
                <a:solidFill>
                  <a:srgbClr val="F3A7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원통 101"/>
              <p:cNvSpPr/>
              <p:nvPr/>
            </p:nvSpPr>
            <p:spPr>
              <a:xfrm>
                <a:off x="7244064" y="3797017"/>
                <a:ext cx="390525" cy="512580"/>
              </a:xfrm>
              <a:prstGeom prst="can">
                <a:avLst/>
              </a:prstGeom>
              <a:solidFill>
                <a:srgbClr val="F5C9D2"/>
              </a:solidFill>
              <a:ln>
                <a:solidFill>
                  <a:srgbClr val="F5C9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4" name="직선 연결선 103"/>
              <p:cNvCxnSpPr/>
              <p:nvPr/>
            </p:nvCxnSpPr>
            <p:spPr>
              <a:xfrm>
                <a:off x="5770905" y="4356384"/>
                <a:ext cx="21338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직사각형 105"/>
              <p:cNvSpPr/>
              <p:nvPr/>
            </p:nvSpPr>
            <p:spPr>
              <a:xfrm>
                <a:off x="5835005" y="4360316"/>
                <a:ext cx="80983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Berlin Sans FB" panose="020E0602020502020306" pitchFamily="34" charset="0"/>
                    <a:ea typeface="휴먼매직체" panose="02030504000101010101" pitchFamily="18" charset="-127"/>
                  </a:rPr>
                  <a:t>콜레라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Berlin Sans FB" panose="020E0602020502020306" pitchFamily="34" charset="0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6558040" y="4360316"/>
                <a:ext cx="604653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Berlin Sans FB" panose="020E0602020502020306" pitchFamily="34" charset="0"/>
                    <a:ea typeface="휴먼매직체" panose="02030504000101010101" pitchFamily="18" charset="-127"/>
                  </a:rPr>
                  <a:t>감기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Berlin Sans FB" panose="020E0602020502020306" pitchFamily="34" charset="0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076886" y="4345467"/>
                <a:ext cx="724878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Berlin Sans FB" panose="020E0602020502020306" pitchFamily="34" charset="0"/>
                    <a:ea typeface="휴먼매직체" panose="02030504000101010101" pitchFamily="18" charset="-127"/>
                  </a:rPr>
                  <a:t>식중독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Berlin Sans FB" panose="020E0602020502020306" pitchFamily="34" charset="0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4772411" y="4761461"/>
                <a:ext cx="184730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Berlin Sans FB" panose="020E0602020502020306" pitchFamily="34" charset="0"/>
                  <a:ea typeface="휴먼매직체" panose="02030504000101010101" pitchFamily="18" charset="-127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29968" y="5085920"/>
                <a:ext cx="65434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식중독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a태평천하" panose="02020600000000000000" pitchFamily="18" charset="-127"/>
                  <a:ea typeface="a태평천하" panose="02020600000000000000" pitchFamily="18" charset="-127"/>
                </a:endParaRPr>
              </a:p>
            </p:txBody>
          </p:sp>
          <p:cxnSp>
            <p:nvCxnSpPr>
              <p:cNvPr id="116" name="직선 연결선 115"/>
              <p:cNvCxnSpPr/>
              <p:nvPr/>
            </p:nvCxnSpPr>
            <p:spPr>
              <a:xfrm>
                <a:off x="4640092" y="5461713"/>
                <a:ext cx="670277" cy="56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직사각형 119"/>
              <p:cNvSpPr/>
              <p:nvPr/>
            </p:nvSpPr>
            <p:spPr>
              <a:xfrm>
                <a:off x="4516890" y="5633698"/>
                <a:ext cx="352532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 여기는 식중독의 예방법에 </a:t>
                </a:r>
                <a:endParaRPr lang="en-US" altLang="ko-KR" sz="20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a태평천하" panose="02020600000000000000" pitchFamily="18" charset="-127"/>
                  <a:ea typeface="a태평천하" panose="02020600000000000000" pitchFamily="18" charset="-127"/>
                </a:endParaRPr>
              </a:p>
              <a:p>
                <a:pPr algn="ctr"/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대하여 기재하는 곳입니다</a:t>
                </a:r>
                <a:r>
                  <a:rPr lang="en-US" altLang="ko-KR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.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태평천하" panose="02020600000000000000" pitchFamily="18" charset="-127"/>
                  <a:ea typeface="a태평천하" panose="02020600000000000000" pitchFamily="18" charset="-127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4530553" y="4005533"/>
                <a:ext cx="1000595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태평천하" panose="02020600000000000000" pitchFamily="18" charset="-127"/>
                    <a:ea typeface="a태평천하" panose="02020600000000000000" pitchFamily="18" charset="-127"/>
                  </a:rPr>
                  <a:t>현재 위치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태평천하" panose="02020600000000000000" pitchFamily="18" charset="-127"/>
                  <a:ea typeface="a태평천하" panose="02020600000000000000" pitchFamily="18" charset="-127"/>
                </a:endParaRPr>
              </a:p>
            </p:txBody>
          </p:sp>
          <p:cxnSp>
            <p:nvCxnSpPr>
              <p:cNvPr id="122" name="꺾인 연결선 121"/>
              <p:cNvCxnSpPr>
                <a:stCxn id="94" idx="2"/>
              </p:cNvCxnSpPr>
              <p:nvPr/>
            </p:nvCxnSpPr>
            <p:spPr>
              <a:xfrm rot="10800000" flipV="1">
                <a:off x="3421636" y="3586471"/>
                <a:ext cx="1148625" cy="1771068"/>
              </a:xfrm>
              <a:prstGeom prst="bentConnector2">
                <a:avLst/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모서리가 둥근 직사각형 133"/>
              <p:cNvSpPr/>
              <p:nvPr/>
            </p:nvSpPr>
            <p:spPr>
              <a:xfrm>
                <a:off x="760902" y="5081314"/>
                <a:ext cx="3393897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GPS</a:t>
                </a:r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기반의 위치에 따른 기후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137" name="해 136"/>
              <p:cNvSpPr/>
              <p:nvPr/>
            </p:nvSpPr>
            <p:spPr>
              <a:xfrm>
                <a:off x="4451542" y="4457488"/>
                <a:ext cx="264869" cy="264869"/>
              </a:xfrm>
              <a:prstGeom prst="sun">
                <a:avLst>
                  <a:gd name="adj" fmla="val 1959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649588" y="4417523"/>
                <a:ext cx="569387" cy="3231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온도</a:t>
                </a:r>
                <a:endParaRPr lang="en-US" altLang="ko-KR" sz="15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035920" y="4417522"/>
                <a:ext cx="607860" cy="3231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31</a:t>
                </a:r>
                <a:r>
                  <a:rPr lang="ko-KR" altLang="en-US" sz="15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℃</a:t>
                </a:r>
                <a:endParaRPr lang="en-US" altLang="ko-KR" sz="15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cxnSp>
            <p:nvCxnSpPr>
              <p:cNvPr id="1033" name="직선 연결선 1032"/>
              <p:cNvCxnSpPr/>
              <p:nvPr/>
            </p:nvCxnSpPr>
            <p:spPr>
              <a:xfrm flipH="1" flipV="1">
                <a:off x="3423115" y="4591050"/>
                <a:ext cx="954334" cy="9525"/>
              </a:xfrm>
              <a:prstGeom prst="line">
                <a:avLst/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꺾인 연결선 141"/>
              <p:cNvCxnSpPr/>
              <p:nvPr/>
            </p:nvCxnSpPr>
            <p:spPr>
              <a:xfrm rot="10800000">
                <a:off x="5959723" y="2618300"/>
                <a:ext cx="2603252" cy="163480"/>
              </a:xfrm>
              <a:prstGeom prst="bentConnector3">
                <a:avLst>
                  <a:gd name="adj1" fmla="val 99395"/>
                </a:avLst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모서리가 둥근 직사각형 153"/>
              <p:cNvSpPr/>
              <p:nvPr/>
            </p:nvSpPr>
            <p:spPr>
              <a:xfrm>
                <a:off x="8576574" y="2441193"/>
                <a:ext cx="2100952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지역별 질병 정보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cxnSp>
            <p:nvCxnSpPr>
              <p:cNvPr id="155" name="꺾인 연결선 154"/>
              <p:cNvCxnSpPr/>
              <p:nvPr/>
            </p:nvCxnSpPr>
            <p:spPr>
              <a:xfrm rot="10800000">
                <a:off x="7969087" y="3369792"/>
                <a:ext cx="1198444" cy="74848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모서리가 둥근 직사각형 163"/>
              <p:cNvSpPr/>
              <p:nvPr/>
            </p:nvSpPr>
            <p:spPr>
              <a:xfrm>
                <a:off x="9167530" y="3757857"/>
                <a:ext cx="2795869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현재 지역의 질병 발병률 순위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0201687" y="1546653"/>
                <a:ext cx="1336928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질병 목록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cxnSp>
            <p:nvCxnSpPr>
              <p:cNvPr id="173" name="꺾인 연결선 172"/>
              <p:cNvCxnSpPr/>
              <p:nvPr/>
            </p:nvCxnSpPr>
            <p:spPr>
              <a:xfrm rot="10800000" flipV="1">
                <a:off x="7464137" y="867865"/>
                <a:ext cx="2418972" cy="1547501"/>
              </a:xfrm>
              <a:prstGeom prst="bentConnector3">
                <a:avLst>
                  <a:gd name="adj1" fmla="val 74413"/>
                </a:avLst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그룹 160"/>
              <p:cNvGrpSpPr/>
              <p:nvPr/>
            </p:nvGrpSpPr>
            <p:grpSpPr>
              <a:xfrm>
                <a:off x="6598598" y="1889476"/>
                <a:ext cx="3603089" cy="781977"/>
                <a:chOff x="6598598" y="1889476"/>
                <a:chExt cx="3603089" cy="781977"/>
              </a:xfrm>
            </p:grpSpPr>
            <p:cxnSp>
              <p:nvCxnSpPr>
                <p:cNvPr id="165" name="꺾인 연결선 164"/>
                <p:cNvCxnSpPr/>
                <p:nvPr/>
              </p:nvCxnSpPr>
              <p:spPr>
                <a:xfrm rot="10800000" flipV="1">
                  <a:off x="6598598" y="1889476"/>
                  <a:ext cx="3603089" cy="763283"/>
                </a:xfrm>
                <a:prstGeom prst="bentConnector3">
                  <a:avLst>
                    <a:gd name="adj1" fmla="val 50000"/>
                  </a:avLst>
                </a:prstGeom>
                <a:ln w="25400">
                  <a:solidFill>
                    <a:srgbClr val="FF66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>
                <a:xfrm>
                  <a:off x="6607182" y="2595277"/>
                  <a:ext cx="0" cy="76176"/>
                </a:xfrm>
                <a:prstGeom prst="line">
                  <a:avLst/>
                </a:prstGeom>
                <a:ln w="25400">
                  <a:solidFill>
                    <a:srgbClr val="FF669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모서리가 둥근 직사각형 185"/>
              <p:cNvSpPr/>
              <p:nvPr/>
            </p:nvSpPr>
            <p:spPr>
              <a:xfrm>
                <a:off x="9883109" y="510825"/>
                <a:ext cx="1336928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기타 메뉴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>
                <a:off x="8011475" y="5728783"/>
                <a:ext cx="914400" cy="0"/>
              </a:xfrm>
              <a:prstGeom prst="line">
                <a:avLst/>
              </a:prstGeom>
              <a:ln w="254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모서리가 둥근 직사각형 191"/>
              <p:cNvSpPr/>
              <p:nvPr/>
            </p:nvSpPr>
            <p:spPr>
              <a:xfrm>
                <a:off x="8925874" y="5383092"/>
                <a:ext cx="2637475" cy="73143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rgbClr val="FF6699"/>
                    </a:solidFill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질병의 이름과 예방법</a:t>
                </a:r>
                <a:endParaRPr lang="ko-KR" altLang="en-US" dirty="0">
                  <a:solidFill>
                    <a:srgbClr val="FF6699"/>
                  </a:solidFill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</p:grp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3877" y="2455530"/>
              <a:ext cx="1519032" cy="1519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4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23875" y="113968"/>
            <a:ext cx="1619915" cy="1619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57579" y="339149"/>
            <a:ext cx="95250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Gill Sans Ultra Bold" panose="020B0A02020104020203" pitchFamily="34" charset="0"/>
              </a:rPr>
              <a:t>2</a:t>
            </a:r>
            <a:endParaRPr lang="en-US" altLang="ko-KR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rgbClr val="F5C9D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87890" y="362387"/>
            <a:ext cx="48974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dirty="0" smtClean="0">
                <a:ln w="13462">
                  <a:solidFill>
                    <a:srgbClr val="F5C9D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chemeClr val="bg1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창업아이템 소개</a:t>
            </a:r>
            <a:endParaRPr lang="en-US" altLang="ko-KR" sz="6000" b="1" cap="none" spc="0" dirty="0">
              <a:ln w="13462">
                <a:solidFill>
                  <a:srgbClr val="F5C9D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chemeClr val="bg1"/>
                </a:outerShdw>
              </a:effectLst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1906559" y="1334727"/>
            <a:ext cx="6104916" cy="12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882953" y="1206570"/>
            <a:ext cx="11137940" cy="5390402"/>
            <a:chOff x="882953" y="1206570"/>
            <a:chExt cx="11137940" cy="5390402"/>
          </a:xfrm>
        </p:grpSpPr>
        <p:grpSp>
          <p:nvGrpSpPr>
            <p:cNvPr id="2" name="그룹 1"/>
            <p:cNvGrpSpPr/>
            <p:nvPr/>
          </p:nvGrpSpPr>
          <p:grpSpPr>
            <a:xfrm>
              <a:off x="882953" y="1206570"/>
              <a:ext cx="11137940" cy="5390402"/>
              <a:chOff x="882953" y="1206570"/>
              <a:chExt cx="11137940" cy="5390402"/>
            </a:xfrm>
          </p:grpSpPr>
          <p:sp>
            <p:nvSpPr>
              <p:cNvPr id="76" name="모서리가 접힌 도형 75"/>
              <p:cNvSpPr/>
              <p:nvPr/>
            </p:nvSpPr>
            <p:spPr>
              <a:xfrm>
                <a:off x="9552536" y="1206570"/>
                <a:ext cx="1408605" cy="1885320"/>
              </a:xfrm>
              <a:prstGeom prst="foldedCorner">
                <a:avLst/>
              </a:prstGeom>
              <a:solidFill>
                <a:schemeClr val="bg1"/>
              </a:solidFill>
              <a:ln w="381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129090" y="2844506"/>
                <a:ext cx="2371719" cy="196009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정육면체 3"/>
              <p:cNvSpPr/>
              <p:nvPr/>
            </p:nvSpPr>
            <p:spPr>
              <a:xfrm>
                <a:off x="4914188" y="3068931"/>
                <a:ext cx="896775" cy="872539"/>
              </a:xfrm>
              <a:prstGeom prst="cube">
                <a:avLst>
                  <a:gd name="adj" fmla="val 11574"/>
                </a:avLst>
              </a:prstGeom>
              <a:solidFill>
                <a:schemeClr val="bg1"/>
              </a:solidFill>
              <a:ln w="381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996638" y="3309670"/>
                <a:ext cx="598525" cy="5529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정육면체 6"/>
              <p:cNvSpPr/>
              <p:nvPr/>
            </p:nvSpPr>
            <p:spPr>
              <a:xfrm>
                <a:off x="4502204" y="4081327"/>
                <a:ext cx="1587392" cy="266734"/>
              </a:xfrm>
              <a:prstGeom prst="cube">
                <a:avLst>
                  <a:gd name="adj" fmla="val 82143"/>
                </a:avLst>
              </a:prstGeom>
              <a:solidFill>
                <a:schemeClr val="bg1"/>
              </a:solidFill>
              <a:ln w="254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/>
              <p:cNvCxnSpPr>
                <a:stCxn id="4" idx="3"/>
                <a:endCxn id="7" idx="0"/>
              </p:cNvCxnSpPr>
              <p:nvPr/>
            </p:nvCxnSpPr>
            <p:spPr>
              <a:xfrm>
                <a:off x="5312082" y="3941470"/>
                <a:ext cx="93370" cy="139857"/>
              </a:xfrm>
              <a:prstGeom prst="line">
                <a:avLst/>
              </a:prstGeom>
              <a:ln w="38100">
                <a:solidFill>
                  <a:srgbClr val="FF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/>
              <p:cNvSpPr/>
              <p:nvPr/>
            </p:nvSpPr>
            <p:spPr>
              <a:xfrm>
                <a:off x="4466141" y="4728408"/>
                <a:ext cx="1726755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3000" b="1" cap="none" spc="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웹 서버</a:t>
                </a:r>
                <a:endParaRPr lang="en-US" altLang="ko-KR" sz="3000" b="1" cap="none" spc="0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  <a:p>
                <a:pPr algn="ctr"/>
                <a:r>
                  <a:rPr lang="en-US" altLang="ko-KR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(</a:t>
                </a:r>
                <a:r>
                  <a:rPr lang="ko-KR" altLang="en-US" sz="3000" b="1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아</a:t>
                </a:r>
                <a:r>
                  <a:rPr lang="ko-KR" altLang="en-US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파치</a:t>
                </a:r>
                <a:r>
                  <a:rPr lang="en-US" altLang="ko-KR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)</a:t>
                </a:r>
                <a:endParaRPr lang="en-US" altLang="ko-KR" sz="3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27" name="원통 26"/>
              <p:cNvSpPr/>
              <p:nvPr/>
            </p:nvSpPr>
            <p:spPr>
              <a:xfrm>
                <a:off x="882953" y="2115096"/>
                <a:ext cx="1536398" cy="1499374"/>
              </a:xfrm>
              <a:prstGeom prst="can">
                <a:avLst>
                  <a:gd name="adj" fmla="val 17199"/>
                </a:avLst>
              </a:prstGeom>
              <a:solidFill>
                <a:srgbClr val="FF6699"/>
              </a:solidFill>
              <a:ln>
                <a:solidFill>
                  <a:srgbClr val="F5C9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1242391" y="2670128"/>
                <a:ext cx="814647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ln w="13462">
                      <a:solidFill>
                        <a:srgbClr val="FDC8C0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DB</a:t>
                </a:r>
                <a:endParaRPr lang="en-US" altLang="ko-KR" sz="3000" b="1" cap="none" spc="0" dirty="0">
                  <a:ln w="13462">
                    <a:solidFill>
                      <a:srgbClr val="FDC8C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627869" y="5981505"/>
                <a:ext cx="813043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ln w="13462">
                      <a:solidFill>
                        <a:srgbClr val="F5C9D2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휴먼매직체" panose="02030504000101010101" pitchFamily="18" charset="-127"/>
                    <a:ea typeface="휴먼매직체" panose="02030504000101010101" pitchFamily="18" charset="-127"/>
                  </a:rPr>
                  <a:t>APP</a:t>
                </a:r>
                <a:endParaRPr lang="en-US" altLang="ko-KR" sz="3000" b="1" cap="none" spc="0" dirty="0">
                  <a:ln w="13462">
                    <a:solidFill>
                      <a:srgbClr val="F5C9D2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휴먼매직체" panose="02030504000101010101" pitchFamily="18" charset="-127"/>
                  <a:ea typeface="휴먼매직체" panose="02030504000101010101" pitchFamily="18" charset="-127"/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9397930" y="4324590"/>
                <a:ext cx="1483301" cy="1471392"/>
                <a:chOff x="8840500" y="4473326"/>
                <a:chExt cx="1483301" cy="1471392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8840500" y="4473326"/>
                  <a:ext cx="1483301" cy="1471392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FF66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0" name="그룹 69"/>
                <p:cNvGrpSpPr/>
                <p:nvPr/>
              </p:nvGrpSpPr>
              <p:grpSpPr>
                <a:xfrm>
                  <a:off x="9193571" y="4559078"/>
                  <a:ext cx="769579" cy="1278864"/>
                  <a:chOff x="10508021" y="4921028"/>
                  <a:chExt cx="769579" cy="1278864"/>
                </a:xfrm>
              </p:grpSpPr>
              <p:sp>
                <p:nvSpPr>
                  <p:cNvPr id="33" name="원통 32"/>
                  <p:cNvSpPr/>
                  <p:nvPr/>
                </p:nvSpPr>
                <p:spPr>
                  <a:xfrm>
                    <a:off x="10685591" y="5248352"/>
                    <a:ext cx="426575" cy="567344"/>
                  </a:xfrm>
                  <a:prstGeom prst="can">
                    <a:avLst/>
                  </a:prstGeom>
                  <a:solidFill>
                    <a:srgbClr val="F5C9D2"/>
                  </a:solidFill>
                  <a:ln w="38100">
                    <a:solidFill>
                      <a:srgbClr val="FF66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타원 31"/>
                  <p:cNvSpPr/>
                  <p:nvPr/>
                </p:nvSpPr>
                <p:spPr>
                  <a:xfrm>
                    <a:off x="10673788" y="4921028"/>
                    <a:ext cx="426575" cy="387795"/>
                  </a:xfrm>
                  <a:prstGeom prst="ellipse">
                    <a:avLst/>
                  </a:prstGeom>
                  <a:solidFill>
                    <a:srgbClr val="F5C9D2"/>
                  </a:solidFill>
                  <a:ln w="38100">
                    <a:solidFill>
                      <a:srgbClr val="FF66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7" name="직선 연결선 36"/>
                  <p:cNvCxnSpPr/>
                  <p:nvPr/>
                </p:nvCxnSpPr>
                <p:spPr>
                  <a:xfrm flipV="1">
                    <a:off x="11112166" y="5259590"/>
                    <a:ext cx="165434" cy="134415"/>
                  </a:xfrm>
                  <a:prstGeom prst="line">
                    <a:avLst/>
                  </a:prstGeom>
                  <a:ln w="381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연결선 64"/>
                  <p:cNvCxnSpPr/>
                  <p:nvPr/>
                </p:nvCxnSpPr>
                <p:spPr>
                  <a:xfrm flipV="1">
                    <a:off x="10508021" y="5418470"/>
                    <a:ext cx="165434" cy="134415"/>
                  </a:xfrm>
                  <a:prstGeom prst="line">
                    <a:avLst/>
                  </a:prstGeom>
                  <a:ln w="381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11008600" y="5818288"/>
                    <a:ext cx="82717" cy="381604"/>
                  </a:xfrm>
                  <a:prstGeom prst="line">
                    <a:avLst/>
                  </a:prstGeom>
                  <a:ln w="381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/>
                  <p:cNvCxnSpPr/>
                  <p:nvPr/>
                </p:nvCxnSpPr>
                <p:spPr>
                  <a:xfrm flipH="1">
                    <a:off x="10740240" y="5818288"/>
                    <a:ext cx="89453" cy="381604"/>
                  </a:xfrm>
                  <a:prstGeom prst="line">
                    <a:avLst/>
                  </a:prstGeom>
                  <a:ln w="38100">
                    <a:solidFill>
                      <a:srgbClr val="FF66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3" name="구름 72"/>
              <p:cNvSpPr/>
              <p:nvPr/>
            </p:nvSpPr>
            <p:spPr>
              <a:xfrm>
                <a:off x="7223296" y="3086794"/>
                <a:ext cx="2104075" cy="1295400"/>
              </a:xfrm>
              <a:prstGeom prst="cloud">
                <a:avLst/>
              </a:prstGeom>
              <a:solidFill>
                <a:schemeClr val="bg1"/>
              </a:solidFill>
              <a:ln w="38100">
                <a:solidFill>
                  <a:srgbClr val="FF66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7569802" y="3424803"/>
                <a:ext cx="1338829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기상청</a:t>
                </a:r>
                <a:endParaRPr lang="en-US" altLang="ko-KR" sz="3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9487688" y="1575337"/>
                <a:ext cx="1544012" cy="101566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ko-KR" altLang="en-US" sz="2000" b="1" dirty="0" err="1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감염병</a:t>
                </a:r>
                <a:r>
                  <a:rPr lang="ko-KR" altLang="en-US" sz="2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 </a:t>
                </a:r>
                <a:endParaRPr lang="en-US" altLang="ko-KR" sz="2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  <a:p>
                <a:pPr algn="ctr"/>
                <a:r>
                  <a:rPr lang="ko-KR" altLang="en-US" sz="2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웹 </a:t>
                </a:r>
                <a:endParaRPr lang="en-US" altLang="ko-KR" sz="2000" b="1" dirty="0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  <a:p>
                <a:pPr algn="ctr"/>
                <a:r>
                  <a:rPr lang="ko-KR" altLang="en-US" sz="2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통계 시스템</a:t>
                </a:r>
                <a:endParaRPr lang="en-US" altLang="ko-KR" sz="2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cxnSp>
            <p:nvCxnSpPr>
              <p:cNvPr id="79" name="직선 화살표 연결선 78"/>
              <p:cNvCxnSpPr>
                <a:stCxn id="73" idx="2"/>
                <a:endCxn id="23" idx="6"/>
              </p:cNvCxnSpPr>
              <p:nvPr/>
            </p:nvCxnSpPr>
            <p:spPr>
              <a:xfrm flipH="1">
                <a:off x="6500809" y="3734494"/>
                <a:ext cx="729014" cy="90061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79"/>
              <p:cNvCxnSpPr>
                <a:endCxn id="23" idx="3"/>
              </p:cNvCxnSpPr>
              <p:nvPr/>
            </p:nvCxnSpPr>
            <p:spPr>
              <a:xfrm flipV="1">
                <a:off x="2537217" y="4517554"/>
                <a:ext cx="1939203" cy="977639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>
                <a:stCxn id="23" idx="2"/>
              </p:cNvCxnSpPr>
              <p:nvPr/>
            </p:nvCxnSpPr>
            <p:spPr>
              <a:xfrm flipH="1" flipV="1">
                <a:off x="2419351" y="3492206"/>
                <a:ext cx="1709739" cy="332349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/>
              <p:cNvCxnSpPr/>
              <p:nvPr/>
            </p:nvCxnSpPr>
            <p:spPr>
              <a:xfrm flipH="1">
                <a:off x="2419351" y="4321477"/>
                <a:ext cx="1831027" cy="925090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>
                <a:stCxn id="27" idx="3"/>
              </p:cNvCxnSpPr>
              <p:nvPr/>
            </p:nvCxnSpPr>
            <p:spPr>
              <a:xfrm>
                <a:off x="1651152" y="3614470"/>
                <a:ext cx="301897" cy="1406868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/>
              <p:cNvCxnSpPr>
                <a:stCxn id="76" idx="1"/>
                <a:endCxn id="27" idx="4"/>
              </p:cNvCxnSpPr>
              <p:nvPr/>
            </p:nvCxnSpPr>
            <p:spPr>
              <a:xfrm flipH="1">
                <a:off x="2419351" y="2149230"/>
                <a:ext cx="7133185" cy="715553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/>
              <p:cNvCxnSpPr>
                <a:stCxn id="23" idx="5"/>
              </p:cNvCxnSpPr>
              <p:nvPr/>
            </p:nvCxnSpPr>
            <p:spPr>
              <a:xfrm>
                <a:off x="6153479" y="4517554"/>
                <a:ext cx="3244451" cy="315351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>
                <a:endCxn id="50" idx="3"/>
              </p:cNvCxnSpPr>
              <p:nvPr/>
            </p:nvCxnSpPr>
            <p:spPr>
              <a:xfrm flipH="1">
                <a:off x="2440912" y="5588732"/>
                <a:ext cx="6940725" cy="669773"/>
              </a:xfrm>
              <a:prstGeom prst="straightConnector1">
                <a:avLst/>
              </a:prstGeom>
              <a:ln w="50800">
                <a:solidFill>
                  <a:srgbClr val="FF669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/>
              <p:cNvSpPr/>
              <p:nvPr/>
            </p:nvSpPr>
            <p:spPr>
              <a:xfrm>
                <a:off x="1140435" y="3993769"/>
                <a:ext cx="1225015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JSON</a:t>
                </a:r>
                <a:endParaRPr lang="en-US" altLang="ko-KR" sz="3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895713" y="3121668"/>
                <a:ext cx="1083951" cy="55399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b="1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a바른생각" panose="02020600000000000000" pitchFamily="18" charset="-127"/>
                    <a:ea typeface="a바른생각" panose="02020600000000000000" pitchFamily="18" charset="-127"/>
                  </a:rPr>
                  <a:t>PHP</a:t>
                </a:r>
                <a:endParaRPr lang="en-US" altLang="ko-KR" sz="3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a바른생각" panose="02020600000000000000" pitchFamily="18" charset="-127"/>
                  <a:ea typeface="a바른생각" panose="02020600000000000000" pitchFamily="18" charset="-127"/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8239217" y="5735198"/>
                <a:ext cx="3781676" cy="86177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ko-KR" sz="3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Push Server</a:t>
                </a:r>
              </a:p>
              <a:p>
                <a:pPr algn="ctr"/>
                <a:r>
                  <a:rPr lang="ko-KR" altLang="en-US" sz="2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안드로이드 스튜디오 </a:t>
                </a:r>
                <a:r>
                  <a:rPr lang="en-US" altLang="ko-KR" sz="2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FCM</a:t>
                </a:r>
                <a:r>
                  <a:rPr lang="ko-KR" altLang="en-US" sz="2000" dirty="0" smtClean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rgbClr val="FF6699"/>
                    </a:solidFill>
                    <a:effectLst>
                      <a:outerShdw blurRad="50800" dist="38100" algn="l" rotWithShape="0">
                        <a:schemeClr val="bg1"/>
                      </a:outerShdw>
                    </a:effectLst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방식</a:t>
                </a:r>
                <a:endParaRPr lang="en-US" altLang="ko-KR" sz="2000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blurRad="50800" dist="38100" algn="l" rotWithShape="0">
                      <a:schemeClr val="bg1"/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809" y="4939908"/>
              <a:ext cx="1126457" cy="1126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52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959016" y="2162174"/>
            <a:ext cx="6499558" cy="3914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6699"/>
                </a:solidFill>
              </a:rPr>
              <a:t>App</a:t>
            </a:r>
            <a:r>
              <a:rPr lang="ko-KR" altLang="en-US" sz="2000" b="1" dirty="0" smtClean="0">
                <a:solidFill>
                  <a:srgbClr val="FF6699"/>
                </a:solidFill>
              </a:rPr>
              <a:t>을 제작 후 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SNS</a:t>
            </a:r>
            <a:r>
              <a:rPr lang="ko-KR" altLang="en-US" sz="2000" b="1" dirty="0" smtClean="0">
                <a:solidFill>
                  <a:srgbClr val="FF6699"/>
                </a:solidFill>
              </a:rPr>
              <a:t>광고로 사용자를 모은다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.</a:t>
            </a:r>
          </a:p>
          <a:p>
            <a:pPr algn="ctr"/>
            <a:endParaRPr lang="en-US" altLang="ko-KR" sz="2000" b="1" dirty="0" smtClean="0">
              <a:solidFill>
                <a:srgbClr val="FF6699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FF6699"/>
                </a:solidFill>
              </a:rPr>
              <a:t>사용자가 모였으면 다른 업체의 광고를 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Cure Mate</a:t>
            </a:r>
            <a:r>
              <a:rPr lang="ko-KR" altLang="en-US" sz="2000" b="1" dirty="0" smtClean="0">
                <a:solidFill>
                  <a:srgbClr val="FF6699"/>
                </a:solidFill>
              </a:rPr>
              <a:t>에 띄워 광고비를 받는다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.</a:t>
            </a:r>
          </a:p>
          <a:p>
            <a:pPr algn="ctr"/>
            <a:endParaRPr lang="en-US" altLang="ko-KR" sz="2000" b="1" dirty="0" smtClean="0">
              <a:solidFill>
                <a:srgbClr val="FF6699"/>
              </a:solidFill>
            </a:endParaRPr>
          </a:p>
          <a:p>
            <a:pPr algn="ctr"/>
            <a:endParaRPr lang="ko-KR" altLang="en-US" sz="2000" b="1" dirty="0">
              <a:solidFill>
                <a:srgbClr val="FF6699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959017" y="2162175"/>
            <a:ext cx="6499558" cy="3914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6699"/>
                </a:solidFill>
              </a:rPr>
              <a:t>질병 전문 상담원을 채용하여 보다 전문적이고 개개인에게 맞춘 질병 케어 서비스를 실행한다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.</a:t>
            </a:r>
          </a:p>
          <a:p>
            <a:pPr algn="ctr"/>
            <a:endParaRPr lang="en-US" altLang="ko-KR" sz="2000" b="1" dirty="0">
              <a:solidFill>
                <a:srgbClr val="FF6699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rgbClr val="FF6699"/>
                </a:solidFill>
              </a:rPr>
              <a:t>한국뿐만 아니라 전 세계의 질병 발병률과 질병과 기상 기후에 대한 연관성 데이터를 바탕으로 기후에 따른 맞춤 예방 및 치료 서비스를 시작한다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.</a:t>
            </a:r>
            <a:endParaRPr lang="ko-KR" altLang="en-US" sz="2000" b="1" dirty="0">
              <a:solidFill>
                <a:srgbClr val="FF6699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59016" y="2162175"/>
            <a:ext cx="6499558" cy="3914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FF6699"/>
                </a:solidFill>
              </a:rPr>
              <a:t>이제 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App</a:t>
            </a:r>
            <a:r>
              <a:rPr lang="ko-KR" altLang="en-US" sz="2000" b="1" dirty="0" smtClean="0">
                <a:solidFill>
                  <a:srgbClr val="FF6699"/>
                </a:solidFill>
              </a:rPr>
              <a:t>기능을 확장시켜 사용자들이 질병에 대하여 질문을 작성할 수 있고 현재 의사나 간호사들이 그 질문에 답변을 하면 돈을 지급하는 방식으로 회사를 확장시킨다</a:t>
            </a:r>
            <a:r>
              <a:rPr lang="en-US" altLang="ko-KR" sz="2000" b="1" dirty="0" smtClean="0">
                <a:solidFill>
                  <a:srgbClr val="FF6699"/>
                </a:solidFill>
              </a:rPr>
              <a:t>.</a:t>
            </a:r>
            <a:endParaRPr lang="ko-KR" altLang="en-US" sz="2000" b="1" dirty="0">
              <a:solidFill>
                <a:srgbClr val="FF6699"/>
              </a:solidFill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1660384" y="1733883"/>
            <a:ext cx="2258405" cy="4772424"/>
          </a:xfrm>
          <a:prstGeom prst="cube">
            <a:avLst>
              <a:gd name="adj" fmla="val 29115"/>
            </a:avLst>
          </a:prstGeom>
          <a:solidFill>
            <a:srgbClr val="F3A7B7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大</a:t>
            </a:r>
            <a:endParaRPr lang="ko-KR" altLang="en-US" sz="4000" dirty="0"/>
          </a:p>
        </p:txBody>
      </p:sp>
      <p:sp>
        <p:nvSpPr>
          <p:cNvPr id="7" name="정육면체 6"/>
          <p:cNvSpPr/>
          <p:nvPr/>
        </p:nvSpPr>
        <p:spPr>
          <a:xfrm>
            <a:off x="1660384" y="3057525"/>
            <a:ext cx="2258405" cy="3448782"/>
          </a:xfrm>
          <a:prstGeom prst="cube">
            <a:avLst>
              <a:gd name="adj" fmla="val 29115"/>
            </a:avLst>
          </a:prstGeom>
          <a:solidFill>
            <a:srgbClr val="F3A7B7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中</a:t>
            </a:r>
            <a:endParaRPr lang="ko-KR" altLang="en-US" sz="4000" dirty="0"/>
          </a:p>
        </p:txBody>
      </p:sp>
      <p:sp>
        <p:nvSpPr>
          <p:cNvPr id="6" name="타원 5"/>
          <p:cNvSpPr/>
          <p:nvPr/>
        </p:nvSpPr>
        <p:spPr>
          <a:xfrm>
            <a:off x="523875" y="113968"/>
            <a:ext cx="1619915" cy="1619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579" y="339149"/>
            <a:ext cx="95250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Gill Sans Ultra Bold" panose="020B0A02020104020203" pitchFamily="34" charset="0"/>
              </a:rPr>
              <a:t>3</a:t>
            </a:r>
            <a:endParaRPr lang="en-US" altLang="ko-KR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rgbClr val="F5C9D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465358" y="377992"/>
            <a:ext cx="284244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13462">
                  <a:solidFill>
                    <a:srgbClr val="F5C9D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chemeClr val="bg1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추진 계획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906559" y="1334727"/>
            <a:ext cx="6104916" cy="12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정육면체 1"/>
          <p:cNvSpPr/>
          <p:nvPr/>
        </p:nvSpPr>
        <p:spPr>
          <a:xfrm>
            <a:off x="1660385" y="4369777"/>
            <a:ext cx="2258405" cy="2136530"/>
          </a:xfrm>
          <a:prstGeom prst="cube">
            <a:avLst>
              <a:gd name="adj" fmla="val 29115"/>
            </a:avLst>
          </a:prstGeom>
          <a:solidFill>
            <a:srgbClr val="F3A7B7"/>
          </a:solidFill>
          <a:ln w="381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/>
              <a:t>小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842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" grpId="0" animBg="1"/>
      <p:bldP spid="10" grpId="0" animBg="1"/>
      <p:bldP spid="10" grpId="1" animBg="1"/>
      <p:bldP spid="9" grpId="0" animBg="1"/>
      <p:bldP spid="7" grpId="0" animBg="1"/>
      <p:bldP spid="7" grpId="1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523875" y="113968"/>
            <a:ext cx="1619915" cy="161991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7579" y="339149"/>
            <a:ext cx="95250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rgbClr val="F5C9D2"/>
                  </a:outerShdw>
                </a:effectLst>
                <a:latin typeface="Gill Sans Ultra Bold" panose="020B0A02020104020203" pitchFamily="34" charset="0"/>
              </a:rPr>
              <a:t>4</a:t>
            </a:r>
            <a:endParaRPr lang="en-US" altLang="ko-KR" sz="7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algn="l" rotWithShape="0">
                  <a:srgbClr val="F5C9D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60213" y="310574"/>
            <a:ext cx="660148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13462">
                  <a:solidFill>
                    <a:srgbClr val="F5C9D2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algn="l" rotWithShape="0">
                    <a:schemeClr val="bg1"/>
                  </a:outerShdw>
                </a:effectLst>
                <a:latin typeface="휴먼매직체" panose="02030504000101010101" pitchFamily="18" charset="-127"/>
                <a:ea typeface="휴먼매직체" panose="02030504000101010101" pitchFamily="18" charset="-127"/>
              </a:rPr>
              <a:t>창업 활동비 사용 계획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906559" y="1334727"/>
            <a:ext cx="6104916" cy="1204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23139"/>
              </p:ext>
            </p:extLst>
          </p:nvPr>
        </p:nvGraphicFramePr>
        <p:xfrm>
          <a:off x="800429" y="2282914"/>
          <a:ext cx="10610520" cy="409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840">
                  <a:extLst>
                    <a:ext uri="{9D8B030D-6E8A-4147-A177-3AD203B41FA5}">
                      <a16:colId xmlns:a16="http://schemas.microsoft.com/office/drawing/2014/main" val="2186351833"/>
                    </a:ext>
                  </a:extLst>
                </a:gridCol>
                <a:gridCol w="3536840">
                  <a:extLst>
                    <a:ext uri="{9D8B030D-6E8A-4147-A177-3AD203B41FA5}">
                      <a16:colId xmlns:a16="http://schemas.microsoft.com/office/drawing/2014/main" val="1748884100"/>
                    </a:ext>
                  </a:extLst>
                </a:gridCol>
                <a:gridCol w="3536840">
                  <a:extLst>
                    <a:ext uri="{9D8B030D-6E8A-4147-A177-3AD203B41FA5}">
                      <a16:colId xmlns:a16="http://schemas.microsoft.com/office/drawing/2014/main" val="742292014"/>
                    </a:ext>
                  </a:extLst>
                </a:gridCol>
              </a:tblGrid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산출내역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금액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32316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외주용역비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어플리케이션 디자인 외주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1,500,000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836729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사업화 지원비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부스 설치비 및 카탈로그 제작비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2,000,000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70457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기자재 구입비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교재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태블릿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스마트폰 구입 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, </a:t>
                      </a:r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데스크탑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 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(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서버용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4,000,000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62467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지식재산권 </a:t>
                      </a:r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취득비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-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35387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교육지원비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개발 관련 세미나 참석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500,000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55955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창업활동비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rgbClr val="FF6699"/>
                          </a:solidFill>
                        </a:rPr>
                        <a:t>창업활동을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 위한 식비</a:t>
                      </a:r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, </a:t>
                      </a:r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교통비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2,000,000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405617"/>
                  </a:ext>
                </a:extLst>
              </a:tr>
              <a:tr h="4934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6699"/>
                          </a:solidFill>
                        </a:rPr>
                        <a:t>합 계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6699"/>
                          </a:solidFill>
                        </a:rPr>
                        <a:t>10,000,000</a:t>
                      </a:r>
                      <a:endParaRPr lang="ko-KR" altLang="en-US" b="1" dirty="0">
                        <a:solidFill>
                          <a:srgbClr val="FF6699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5C9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31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6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6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096108" y="1793629"/>
            <a:ext cx="914400" cy="914400"/>
            <a:chOff x="1096108" y="1793629"/>
            <a:chExt cx="914400" cy="914400"/>
          </a:xfrm>
        </p:grpSpPr>
        <p:sp>
          <p:nvSpPr>
            <p:cNvPr id="15" name="타원 14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2483525" y="636623"/>
            <a:ext cx="755703" cy="755703"/>
            <a:chOff x="1096108" y="1793629"/>
            <a:chExt cx="914400" cy="914400"/>
          </a:xfrm>
        </p:grpSpPr>
        <p:sp>
          <p:nvSpPr>
            <p:cNvPr id="18" name="타원 17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2141302" y="2957792"/>
            <a:ext cx="755703" cy="755703"/>
            <a:chOff x="1096108" y="1793629"/>
            <a:chExt cx="914400" cy="914400"/>
          </a:xfrm>
        </p:grpSpPr>
        <p:sp>
          <p:nvSpPr>
            <p:cNvPr id="21" name="타원 20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614628" y="3323688"/>
            <a:ext cx="1472650" cy="1472650"/>
            <a:chOff x="1096108" y="1793629"/>
            <a:chExt cx="914400" cy="914400"/>
          </a:xfrm>
        </p:grpSpPr>
        <p:sp>
          <p:nvSpPr>
            <p:cNvPr id="24" name="타원 23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1577674" y="4908738"/>
            <a:ext cx="1472650" cy="1472650"/>
            <a:chOff x="1096108" y="1793629"/>
            <a:chExt cx="914400" cy="914400"/>
          </a:xfrm>
        </p:grpSpPr>
        <p:sp>
          <p:nvSpPr>
            <p:cNvPr id="27" name="타원 26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550252" y="5525696"/>
            <a:ext cx="687003" cy="687003"/>
            <a:chOff x="1096108" y="1793629"/>
            <a:chExt cx="914400" cy="914400"/>
          </a:xfrm>
        </p:grpSpPr>
        <p:sp>
          <p:nvSpPr>
            <p:cNvPr id="30" name="타원 29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-359788" y="2480926"/>
            <a:ext cx="1217066" cy="1217066"/>
            <a:chOff x="1096108" y="1793629"/>
            <a:chExt cx="914400" cy="914400"/>
          </a:xfrm>
        </p:grpSpPr>
        <p:sp>
          <p:nvSpPr>
            <p:cNvPr id="33" name="타원 32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85696" y="86124"/>
            <a:ext cx="1106424" cy="1106424"/>
            <a:chOff x="1096108" y="1793629"/>
            <a:chExt cx="914400" cy="914400"/>
          </a:xfrm>
        </p:grpSpPr>
        <p:sp>
          <p:nvSpPr>
            <p:cNvPr id="36" name="타원 35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10132276" y="179423"/>
            <a:ext cx="755703" cy="755703"/>
            <a:chOff x="1096108" y="1793629"/>
            <a:chExt cx="914400" cy="914400"/>
          </a:xfrm>
        </p:grpSpPr>
        <p:sp>
          <p:nvSpPr>
            <p:cNvPr id="39" name="타원 38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10820609" y="1332169"/>
            <a:ext cx="1005840" cy="1005840"/>
            <a:chOff x="1096108" y="1793629"/>
            <a:chExt cx="914400" cy="914400"/>
          </a:xfrm>
        </p:grpSpPr>
        <p:sp>
          <p:nvSpPr>
            <p:cNvPr id="42" name="타원 41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9203244" y="1418716"/>
            <a:ext cx="1338773" cy="1338773"/>
            <a:chOff x="1096108" y="1793629"/>
            <a:chExt cx="914400" cy="914400"/>
          </a:xfrm>
        </p:grpSpPr>
        <p:sp>
          <p:nvSpPr>
            <p:cNvPr id="45" name="타원 44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9445290" y="4212134"/>
            <a:ext cx="755703" cy="755703"/>
            <a:chOff x="1096108" y="1793629"/>
            <a:chExt cx="914400" cy="914400"/>
          </a:xfrm>
        </p:grpSpPr>
        <p:sp>
          <p:nvSpPr>
            <p:cNvPr id="48" name="타원 47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10045895" y="2933427"/>
            <a:ext cx="1338773" cy="1338773"/>
            <a:chOff x="1096108" y="1793629"/>
            <a:chExt cx="914400" cy="914400"/>
          </a:xfrm>
        </p:grpSpPr>
        <p:sp>
          <p:nvSpPr>
            <p:cNvPr id="51" name="타원 50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11549986" y="2718617"/>
            <a:ext cx="567771" cy="567771"/>
            <a:chOff x="1096108" y="1793629"/>
            <a:chExt cx="914400" cy="914400"/>
          </a:xfrm>
        </p:grpSpPr>
        <p:sp>
          <p:nvSpPr>
            <p:cNvPr id="54" name="타원 53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11148255" y="3964001"/>
            <a:ext cx="1106424" cy="1106424"/>
            <a:chOff x="1096108" y="1793629"/>
            <a:chExt cx="914400" cy="914400"/>
          </a:xfrm>
        </p:grpSpPr>
        <p:sp>
          <p:nvSpPr>
            <p:cNvPr id="57" name="타원 56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10338453" y="5598002"/>
            <a:ext cx="516155" cy="516155"/>
            <a:chOff x="1096108" y="1793629"/>
            <a:chExt cx="914400" cy="914400"/>
          </a:xfrm>
        </p:grpSpPr>
        <p:sp>
          <p:nvSpPr>
            <p:cNvPr id="60" name="타원 59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8034720" y="5713067"/>
            <a:ext cx="1338773" cy="1338773"/>
            <a:chOff x="1096108" y="1793629"/>
            <a:chExt cx="914400" cy="914400"/>
          </a:xfrm>
        </p:grpSpPr>
        <p:sp>
          <p:nvSpPr>
            <p:cNvPr id="63" name="타원 62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65" name="그룹 64"/>
          <p:cNvGrpSpPr/>
          <p:nvPr/>
        </p:nvGrpSpPr>
        <p:grpSpPr>
          <a:xfrm>
            <a:off x="3463502" y="6257749"/>
            <a:ext cx="624548" cy="624548"/>
            <a:chOff x="1096108" y="1793629"/>
            <a:chExt cx="914400" cy="914400"/>
          </a:xfrm>
        </p:grpSpPr>
        <p:sp>
          <p:nvSpPr>
            <p:cNvPr id="66" name="타원 65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>
            <a:off x="3799222" y="-489605"/>
            <a:ext cx="914400" cy="914400"/>
            <a:chOff x="1096108" y="1793629"/>
            <a:chExt cx="914400" cy="914400"/>
          </a:xfrm>
        </p:grpSpPr>
        <p:sp>
          <p:nvSpPr>
            <p:cNvPr id="69" name="타원 68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7971097" y="-206953"/>
            <a:ext cx="1106424" cy="1106424"/>
            <a:chOff x="1096108" y="1793629"/>
            <a:chExt cx="914400" cy="914400"/>
          </a:xfrm>
        </p:grpSpPr>
        <p:sp>
          <p:nvSpPr>
            <p:cNvPr id="72" name="타원 71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74" name="그룹 73"/>
          <p:cNvGrpSpPr/>
          <p:nvPr/>
        </p:nvGrpSpPr>
        <p:grpSpPr>
          <a:xfrm>
            <a:off x="11105911" y="5282517"/>
            <a:ext cx="1619915" cy="1619915"/>
            <a:chOff x="1096108" y="1793629"/>
            <a:chExt cx="914400" cy="914400"/>
          </a:xfrm>
        </p:grpSpPr>
        <p:sp>
          <p:nvSpPr>
            <p:cNvPr id="75" name="타원 74"/>
            <p:cNvSpPr/>
            <p:nvPr/>
          </p:nvSpPr>
          <p:spPr>
            <a:xfrm>
              <a:off x="1096108" y="179362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90" t="28403" r="52173" b="47214"/>
            <a:stretch/>
          </p:blipFill>
          <p:spPr>
            <a:xfrm>
              <a:off x="1301262" y="2004645"/>
              <a:ext cx="504092" cy="492369"/>
            </a:xfrm>
            <a:prstGeom prst="rect">
              <a:avLst/>
            </a:prstGeom>
          </p:spPr>
        </p:pic>
      </p:grpSp>
      <p:grpSp>
        <p:nvGrpSpPr>
          <p:cNvPr id="2" name="그룹 1"/>
          <p:cNvGrpSpPr/>
          <p:nvPr/>
        </p:nvGrpSpPr>
        <p:grpSpPr>
          <a:xfrm>
            <a:off x="3184503" y="398045"/>
            <a:ext cx="6151629" cy="6151629"/>
            <a:chOff x="3184503" y="398045"/>
            <a:chExt cx="6151629" cy="6151629"/>
          </a:xfrm>
        </p:grpSpPr>
        <p:sp>
          <p:nvSpPr>
            <p:cNvPr id="12" name="타원 11"/>
            <p:cNvSpPr/>
            <p:nvPr/>
          </p:nvSpPr>
          <p:spPr>
            <a:xfrm>
              <a:off x="3184503" y="398045"/>
              <a:ext cx="6151629" cy="6151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19986" y="1630902"/>
              <a:ext cx="2116285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0" b="1" cap="none" spc="0" dirty="0" smtClean="0">
                  <a:ln w="13462">
                    <a:solidFill>
                      <a:srgbClr val="F5C9D2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dist="38100" dir="2700000" algn="bl" rotWithShape="0">
                      <a:schemeClr val="bg1"/>
                    </a:outerShdw>
                  </a:effectLst>
                  <a:latin typeface="Bauhaus 93" panose="04030905020B02020C02" pitchFamily="82" charset="0"/>
                </a:rPr>
                <a:t>Q</a:t>
              </a:r>
              <a:endParaRPr lang="en-US" altLang="ko-KR" sz="20000" b="1" cap="none" spc="0" dirty="0">
                <a:ln w="13462">
                  <a:solidFill>
                    <a:srgbClr val="F5C9D2"/>
                  </a:solidFill>
                  <a:prstDash val="solid"/>
                </a:ln>
                <a:solidFill>
                  <a:srgbClr val="FF6699"/>
                </a:solidFill>
                <a:effectLst>
                  <a:outerShdw dist="38100" dir="2700000" algn="bl" rotWithShape="0">
                    <a:schemeClr val="bg1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307383" y="1877086"/>
              <a:ext cx="2140331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0" b="1" cap="none" spc="0" dirty="0" smtClean="0">
                  <a:ln w="13462">
                    <a:solidFill>
                      <a:srgbClr val="F5C9D2"/>
                    </a:solidFill>
                    <a:prstDash val="solid"/>
                  </a:ln>
                  <a:solidFill>
                    <a:srgbClr val="F3A7B7"/>
                  </a:solidFill>
                  <a:effectLst>
                    <a:outerShdw dist="38100" dir="2700000" algn="bl" rotWithShape="0">
                      <a:schemeClr val="bg1"/>
                    </a:outerShdw>
                  </a:effectLst>
                  <a:latin typeface="Bauhaus 93" panose="04030905020B02020C02" pitchFamily="82" charset="0"/>
                </a:rPr>
                <a:t>&amp;</a:t>
              </a:r>
              <a:endParaRPr lang="en-US" altLang="ko-KR" sz="20000" b="1" cap="none" spc="0" dirty="0">
                <a:ln w="13462">
                  <a:solidFill>
                    <a:srgbClr val="F5C9D2"/>
                  </a:solidFill>
                  <a:prstDash val="solid"/>
                </a:ln>
                <a:solidFill>
                  <a:srgbClr val="F3A7B7"/>
                </a:solidFill>
                <a:effectLst>
                  <a:outerShdw dist="38100" dir="2700000" algn="bl" rotWithShape="0">
                    <a:schemeClr val="bg1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423668" y="2017764"/>
              <a:ext cx="1704314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20000" b="1" dirty="0">
                  <a:ln w="13462">
                    <a:solidFill>
                      <a:srgbClr val="F5C9D2"/>
                    </a:solidFill>
                    <a:prstDash val="solid"/>
                  </a:ln>
                  <a:solidFill>
                    <a:srgbClr val="FF6699"/>
                  </a:solidFill>
                  <a:effectLst>
                    <a:outerShdw dist="38100" dir="2700000" algn="bl" rotWithShape="0">
                      <a:schemeClr val="bg1"/>
                    </a:outerShdw>
                  </a:effectLst>
                  <a:latin typeface="Bauhaus 93" panose="04030905020B02020C02" pitchFamily="82" charset="0"/>
                </a:rPr>
                <a:t>A</a:t>
              </a:r>
              <a:endParaRPr lang="en-US" altLang="ko-KR" sz="20000" b="1" cap="none" spc="0" dirty="0">
                <a:ln w="13462">
                  <a:solidFill>
                    <a:srgbClr val="F5C9D2"/>
                  </a:solidFill>
                  <a:prstDash val="solid"/>
                </a:ln>
                <a:solidFill>
                  <a:srgbClr val="FF6699"/>
                </a:solidFill>
                <a:effectLst>
                  <a:outerShdw dist="38100" dir="2700000" algn="bl" rotWithShape="0">
                    <a:schemeClr val="bg1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5007017" y="1582306"/>
              <a:ext cx="755703" cy="755703"/>
              <a:chOff x="1096108" y="1793629"/>
              <a:chExt cx="914400" cy="9144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5" name="그림 8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92" name="그룹 91"/>
            <p:cNvGrpSpPr/>
            <p:nvPr/>
          </p:nvGrpSpPr>
          <p:grpSpPr>
            <a:xfrm>
              <a:off x="4699946" y="4546192"/>
              <a:ext cx="1472650" cy="1472650"/>
              <a:chOff x="1096108" y="1793629"/>
              <a:chExt cx="914400" cy="914400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4" name="그림 9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95" name="그룹 94"/>
            <p:cNvGrpSpPr/>
            <p:nvPr/>
          </p:nvGrpSpPr>
          <p:grpSpPr>
            <a:xfrm>
              <a:off x="7441488" y="5056863"/>
              <a:ext cx="516155" cy="516155"/>
              <a:chOff x="1096108" y="1793629"/>
              <a:chExt cx="914400" cy="914400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그림 9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98" name="그룹 97"/>
            <p:cNvGrpSpPr/>
            <p:nvPr/>
          </p:nvGrpSpPr>
          <p:grpSpPr>
            <a:xfrm>
              <a:off x="6624139" y="1067021"/>
              <a:ext cx="1338773" cy="1338773"/>
              <a:chOff x="1096108" y="1793629"/>
              <a:chExt cx="914400" cy="9144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0" name="그림 9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01" name="그룹 100"/>
            <p:cNvGrpSpPr/>
            <p:nvPr/>
          </p:nvGrpSpPr>
          <p:grpSpPr>
            <a:xfrm>
              <a:off x="4964531" y="3955491"/>
              <a:ext cx="516155" cy="516155"/>
              <a:chOff x="1096108" y="1793629"/>
              <a:chExt cx="914400" cy="914400"/>
            </a:xfrm>
          </p:grpSpPr>
          <p:sp>
            <p:nvSpPr>
              <p:cNvPr id="102" name="타원 101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" name="그림 10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04" name="그룹 103"/>
            <p:cNvGrpSpPr/>
            <p:nvPr/>
          </p:nvGrpSpPr>
          <p:grpSpPr>
            <a:xfrm>
              <a:off x="6097818" y="4448065"/>
              <a:ext cx="1005840" cy="1005840"/>
              <a:chOff x="1096108" y="1793629"/>
              <a:chExt cx="914400" cy="914400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07" name="그룹 106"/>
            <p:cNvGrpSpPr/>
            <p:nvPr/>
          </p:nvGrpSpPr>
          <p:grpSpPr>
            <a:xfrm>
              <a:off x="3673820" y="4259229"/>
              <a:ext cx="1338773" cy="1338773"/>
              <a:chOff x="1096108" y="1793629"/>
              <a:chExt cx="914400" cy="9144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9" name="그림 10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10" name="그룹 109"/>
            <p:cNvGrpSpPr/>
            <p:nvPr/>
          </p:nvGrpSpPr>
          <p:grpSpPr>
            <a:xfrm>
              <a:off x="5740633" y="716350"/>
              <a:ext cx="755703" cy="755703"/>
              <a:chOff x="1096108" y="1793629"/>
              <a:chExt cx="914400" cy="914400"/>
            </a:xfrm>
          </p:grpSpPr>
          <p:sp>
            <p:nvSpPr>
              <p:cNvPr id="111" name="타원 110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2" name="그림 1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13" name="그룹 112"/>
            <p:cNvGrpSpPr/>
            <p:nvPr/>
          </p:nvGrpSpPr>
          <p:grpSpPr>
            <a:xfrm>
              <a:off x="8363524" y="2017764"/>
              <a:ext cx="567771" cy="567771"/>
              <a:chOff x="1096108" y="1793629"/>
              <a:chExt cx="914400" cy="914400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5" name="그림 11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16" name="그룹 115"/>
            <p:cNvGrpSpPr/>
            <p:nvPr/>
          </p:nvGrpSpPr>
          <p:grpSpPr>
            <a:xfrm>
              <a:off x="6149567" y="5813617"/>
              <a:ext cx="567771" cy="567771"/>
              <a:chOff x="1096108" y="1793629"/>
              <a:chExt cx="914400" cy="914400"/>
            </a:xfrm>
          </p:grpSpPr>
          <p:sp>
            <p:nvSpPr>
              <p:cNvPr id="117" name="타원 116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8" name="그림 11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19" name="그룹 118"/>
            <p:cNvGrpSpPr/>
            <p:nvPr/>
          </p:nvGrpSpPr>
          <p:grpSpPr>
            <a:xfrm>
              <a:off x="4059320" y="1242111"/>
              <a:ext cx="567771" cy="567771"/>
              <a:chOff x="1096108" y="1793629"/>
              <a:chExt cx="914400" cy="9144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1" name="그림 12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  <p:grpSp>
          <p:nvGrpSpPr>
            <p:cNvPr id="122" name="그룹 121"/>
            <p:cNvGrpSpPr/>
            <p:nvPr/>
          </p:nvGrpSpPr>
          <p:grpSpPr>
            <a:xfrm>
              <a:off x="4699946" y="659245"/>
              <a:ext cx="1106424" cy="1106424"/>
              <a:chOff x="1096108" y="1793629"/>
              <a:chExt cx="914400" cy="914400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1096108" y="1793629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4" name="그림 1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90" t="28403" r="52173" b="47214"/>
              <a:stretch/>
            </p:blipFill>
            <p:spPr>
              <a:xfrm>
                <a:off x="1301262" y="2004645"/>
                <a:ext cx="504092" cy="4923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658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8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3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3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3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3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9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9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9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9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9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4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4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4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4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99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99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9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99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8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69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9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9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9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8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8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4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67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7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7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7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4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4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4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4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93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3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3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93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8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8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8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8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256</Words>
  <Application>Microsoft Office PowerPoint</Application>
  <PresentationFormat>와이드스크린</PresentationFormat>
  <Paragraphs>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a바른생각</vt:lpstr>
      <vt:lpstr>Bauhaus 93</vt:lpstr>
      <vt:lpstr>Arial</vt:lpstr>
      <vt:lpstr>Berlin Sans FB</vt:lpstr>
      <vt:lpstr>휴먼매직체</vt:lpstr>
      <vt:lpstr>HY견고딕</vt:lpstr>
      <vt:lpstr>a태평천하</vt:lpstr>
      <vt:lpstr>Gill Sans Ultra Bold</vt:lpstr>
      <vt:lpstr>휴먼둥근헤드라인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임동욱</dc:creator>
  <cp:lastModifiedBy>shtkdgus2014@gmail.com</cp:lastModifiedBy>
  <cp:revision>45</cp:revision>
  <dcterms:created xsi:type="dcterms:W3CDTF">2017-03-27T10:02:54Z</dcterms:created>
  <dcterms:modified xsi:type="dcterms:W3CDTF">2017-06-19T09:16:18Z</dcterms:modified>
</cp:coreProperties>
</file>