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70" r:id="rId7"/>
    <p:sldId id="271" r:id="rId8"/>
    <p:sldId id="272" r:id="rId9"/>
  </p:sldIdLst>
  <p:sldSz cx="12192000" cy="6858000"/>
  <p:notesSz cx="6858000" cy="9144000"/>
  <p:embeddedFontLst>
    <p:embeddedFont>
      <p:font typeface="배달의민족 주아" panose="020B0600000101010101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  <p:embeddedFont>
      <p:font typeface="휴먼둥근헤드라인" panose="02030504000101010101" pitchFamily="18" charset="-127"/>
      <p:regular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A10707"/>
    <a:srgbClr val="DD0909"/>
    <a:srgbClr val="F51313"/>
    <a:srgbClr val="213259"/>
    <a:srgbClr val="1E3056"/>
    <a:srgbClr val="22345A"/>
    <a:srgbClr val="414927"/>
    <a:srgbClr val="2B4F3E"/>
    <a:srgbClr val="517D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5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6597-8D96-4A9E-995E-E8F4F626783F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55F4-543A-4C9A-9734-012299574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94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6597-8D96-4A9E-995E-E8F4F626783F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55F4-543A-4C9A-9734-012299574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41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6597-8D96-4A9E-995E-E8F4F626783F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55F4-543A-4C9A-9734-012299574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08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6597-8D96-4A9E-995E-E8F4F626783F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55F4-543A-4C9A-9734-012299574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15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6597-8D96-4A9E-995E-E8F4F626783F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55F4-543A-4C9A-9734-012299574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39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6597-8D96-4A9E-995E-E8F4F626783F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55F4-543A-4C9A-9734-012299574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05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6597-8D96-4A9E-995E-E8F4F626783F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55F4-543A-4C9A-9734-012299574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52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6597-8D96-4A9E-995E-E8F4F626783F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55F4-543A-4C9A-9734-012299574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41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6597-8D96-4A9E-995E-E8F4F626783F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55F4-543A-4C9A-9734-012299574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94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6597-8D96-4A9E-995E-E8F4F626783F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55F4-543A-4C9A-9734-012299574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90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6597-8D96-4A9E-995E-E8F4F626783F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55F4-543A-4C9A-9734-012299574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4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B6597-8D96-4A9E-995E-E8F4F626783F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255F4-543A-4C9A-9734-012299574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51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63954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lum bright="9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94" y="416416"/>
            <a:ext cx="10711409" cy="6025167"/>
          </a:xfrm>
          <a:prstGeom prst="roundRect">
            <a:avLst>
              <a:gd name="adj" fmla="val 4615"/>
            </a:avLst>
          </a:prstGeom>
        </p:spPr>
      </p:pic>
      <p:sp>
        <p:nvSpPr>
          <p:cNvPr id="20" name="자유형 19"/>
          <p:cNvSpPr/>
          <p:nvPr/>
        </p:nvSpPr>
        <p:spPr>
          <a:xfrm>
            <a:off x="3621584" y="411480"/>
            <a:ext cx="7830119" cy="6030103"/>
          </a:xfrm>
          <a:custGeom>
            <a:avLst/>
            <a:gdLst>
              <a:gd name="connsiteX0" fmla="*/ 284096 w 7821714"/>
              <a:gd name="connsiteY0" fmla="*/ 0 h 6030103"/>
              <a:gd name="connsiteX1" fmla="*/ 7548189 w 7821714"/>
              <a:gd name="connsiteY1" fmla="*/ 0 h 6030103"/>
              <a:gd name="connsiteX2" fmla="*/ 7821714 w 7821714"/>
              <a:gd name="connsiteY2" fmla="*/ 273525 h 6030103"/>
              <a:gd name="connsiteX3" fmla="*/ 7821714 w 7821714"/>
              <a:gd name="connsiteY3" fmla="*/ 5756578 h 6030103"/>
              <a:gd name="connsiteX4" fmla="*/ 7548189 w 7821714"/>
              <a:gd name="connsiteY4" fmla="*/ 6030103 h 6030103"/>
              <a:gd name="connsiteX5" fmla="*/ 513492 w 7821714"/>
              <a:gd name="connsiteY5" fmla="*/ 6030103 h 6030103"/>
              <a:gd name="connsiteX6" fmla="*/ 284096 w 7821714"/>
              <a:gd name="connsiteY6" fmla="*/ 6030103 h 6030103"/>
              <a:gd name="connsiteX7" fmla="*/ 0 w 7821714"/>
              <a:gd name="connsiteY7" fmla="*/ 6030103 h 6030103"/>
              <a:gd name="connsiteX8" fmla="*/ 0 w 7821714"/>
              <a:gd name="connsiteY8" fmla="*/ 4936 h 6030103"/>
              <a:gd name="connsiteX9" fmla="*/ 235132 w 7821714"/>
              <a:gd name="connsiteY9" fmla="*/ 4936 h 603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21714" h="6030103">
                <a:moveTo>
                  <a:pt x="284096" y="0"/>
                </a:moveTo>
                <a:lnTo>
                  <a:pt x="7548189" y="0"/>
                </a:lnTo>
                <a:cubicBezTo>
                  <a:pt x="7699253" y="0"/>
                  <a:pt x="7821714" y="122461"/>
                  <a:pt x="7821714" y="273525"/>
                </a:cubicBezTo>
                <a:lnTo>
                  <a:pt x="7821714" y="5756578"/>
                </a:lnTo>
                <a:cubicBezTo>
                  <a:pt x="7821714" y="5907642"/>
                  <a:pt x="7699253" y="6030103"/>
                  <a:pt x="7548189" y="6030103"/>
                </a:cubicBezTo>
                <a:lnTo>
                  <a:pt x="513492" y="6030103"/>
                </a:lnTo>
                <a:lnTo>
                  <a:pt x="284096" y="6030103"/>
                </a:lnTo>
                <a:lnTo>
                  <a:pt x="0" y="6030103"/>
                </a:lnTo>
                <a:lnTo>
                  <a:pt x="0" y="4936"/>
                </a:lnTo>
                <a:lnTo>
                  <a:pt x="235132" y="4936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43482" y="980170"/>
            <a:ext cx="6996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큐어메이트</a:t>
            </a:r>
            <a:endParaRPr lang="ko-KR" altLang="en-US" sz="3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자유형 33"/>
          <p:cNvSpPr/>
          <p:nvPr/>
        </p:nvSpPr>
        <p:spPr>
          <a:xfrm>
            <a:off x="740294" y="416416"/>
            <a:ext cx="2883785" cy="6025167"/>
          </a:xfrm>
          <a:custGeom>
            <a:avLst/>
            <a:gdLst>
              <a:gd name="connsiteX0" fmla="*/ 2095464 w 3459480"/>
              <a:gd name="connsiteY0" fmla="*/ 0 h 5680522"/>
              <a:gd name="connsiteX1" fmla="*/ 3459480 w 3459480"/>
              <a:gd name="connsiteY1" fmla="*/ 0 h 5680522"/>
              <a:gd name="connsiteX2" fmla="*/ 3459480 w 3459480"/>
              <a:gd name="connsiteY2" fmla="*/ 363212 h 5680522"/>
              <a:gd name="connsiteX3" fmla="*/ 3459480 w 3459480"/>
              <a:gd name="connsiteY3" fmla="*/ 5317311 h 5680522"/>
              <a:gd name="connsiteX4" fmla="*/ 3459480 w 3459480"/>
              <a:gd name="connsiteY4" fmla="*/ 5680521 h 5680522"/>
              <a:gd name="connsiteX5" fmla="*/ 3096279 w 3459480"/>
              <a:gd name="connsiteY5" fmla="*/ 5680521 h 5680522"/>
              <a:gd name="connsiteX6" fmla="*/ 3096269 w 3459480"/>
              <a:gd name="connsiteY6" fmla="*/ 5680522 h 5680522"/>
              <a:gd name="connsiteX7" fmla="*/ 363211 w 3459480"/>
              <a:gd name="connsiteY7" fmla="*/ 5680522 h 5680522"/>
              <a:gd name="connsiteX8" fmla="*/ 0 w 3459480"/>
              <a:gd name="connsiteY8" fmla="*/ 5317311 h 5680522"/>
              <a:gd name="connsiteX9" fmla="*/ 0 w 3459480"/>
              <a:gd name="connsiteY9" fmla="*/ 363212 h 5680522"/>
              <a:gd name="connsiteX10" fmla="*/ 363211 w 3459480"/>
              <a:gd name="connsiteY10" fmla="*/ 1 h 5680522"/>
              <a:gd name="connsiteX11" fmla="*/ 2095464 w 3459480"/>
              <a:gd name="connsiteY11" fmla="*/ 1 h 568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9480" h="5680522">
                <a:moveTo>
                  <a:pt x="2095464" y="0"/>
                </a:moveTo>
                <a:lnTo>
                  <a:pt x="3459480" y="0"/>
                </a:lnTo>
                <a:lnTo>
                  <a:pt x="3459480" y="363212"/>
                </a:lnTo>
                <a:lnTo>
                  <a:pt x="3459480" y="5317311"/>
                </a:lnTo>
                <a:lnTo>
                  <a:pt x="3459480" y="5680521"/>
                </a:lnTo>
                <a:lnTo>
                  <a:pt x="3096279" y="5680521"/>
                </a:lnTo>
                <a:lnTo>
                  <a:pt x="3096269" y="5680522"/>
                </a:lnTo>
                <a:lnTo>
                  <a:pt x="363211" y="5680522"/>
                </a:lnTo>
                <a:cubicBezTo>
                  <a:pt x="162615" y="5680522"/>
                  <a:pt x="0" y="5517907"/>
                  <a:pt x="0" y="5317311"/>
                </a:cubicBezTo>
                <a:lnTo>
                  <a:pt x="0" y="363212"/>
                </a:lnTo>
                <a:cubicBezTo>
                  <a:pt x="0" y="162616"/>
                  <a:pt x="162615" y="1"/>
                  <a:pt x="363211" y="1"/>
                </a:cubicBezTo>
                <a:lnTo>
                  <a:pt x="2095464" y="1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576" y="1915946"/>
            <a:ext cx="2887200" cy="369332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큐어메이트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4143482" y="1688056"/>
            <a:ext cx="4116598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02" y="1688056"/>
            <a:ext cx="4009081" cy="419730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2677" y="2589666"/>
            <a:ext cx="2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배경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6879" y="3263387"/>
            <a:ext cx="2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6879" y="3937108"/>
            <a:ext cx="2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계획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8586" y="4610828"/>
            <a:ext cx="2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46671" y="5532499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 </a:t>
            </a: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발표자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 상현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92154" y="656492"/>
            <a:ext cx="75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861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6BF91AAC-A5A0-4657-9FBA-FB9DD8BDB03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63954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lum bright="9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94" y="416416"/>
            <a:ext cx="10711409" cy="6025167"/>
          </a:xfrm>
          <a:prstGeom prst="roundRect">
            <a:avLst>
              <a:gd name="adj" fmla="val 4615"/>
            </a:avLst>
          </a:prstGeom>
        </p:spPr>
      </p:pic>
      <p:sp>
        <p:nvSpPr>
          <p:cNvPr id="20" name="자유형 19"/>
          <p:cNvSpPr/>
          <p:nvPr/>
        </p:nvSpPr>
        <p:spPr>
          <a:xfrm>
            <a:off x="3621584" y="411480"/>
            <a:ext cx="7830119" cy="6030103"/>
          </a:xfrm>
          <a:custGeom>
            <a:avLst/>
            <a:gdLst>
              <a:gd name="connsiteX0" fmla="*/ 284096 w 7821714"/>
              <a:gd name="connsiteY0" fmla="*/ 0 h 6030103"/>
              <a:gd name="connsiteX1" fmla="*/ 7548189 w 7821714"/>
              <a:gd name="connsiteY1" fmla="*/ 0 h 6030103"/>
              <a:gd name="connsiteX2" fmla="*/ 7821714 w 7821714"/>
              <a:gd name="connsiteY2" fmla="*/ 273525 h 6030103"/>
              <a:gd name="connsiteX3" fmla="*/ 7821714 w 7821714"/>
              <a:gd name="connsiteY3" fmla="*/ 5756578 h 6030103"/>
              <a:gd name="connsiteX4" fmla="*/ 7548189 w 7821714"/>
              <a:gd name="connsiteY4" fmla="*/ 6030103 h 6030103"/>
              <a:gd name="connsiteX5" fmla="*/ 513492 w 7821714"/>
              <a:gd name="connsiteY5" fmla="*/ 6030103 h 6030103"/>
              <a:gd name="connsiteX6" fmla="*/ 284096 w 7821714"/>
              <a:gd name="connsiteY6" fmla="*/ 6030103 h 6030103"/>
              <a:gd name="connsiteX7" fmla="*/ 0 w 7821714"/>
              <a:gd name="connsiteY7" fmla="*/ 6030103 h 6030103"/>
              <a:gd name="connsiteX8" fmla="*/ 0 w 7821714"/>
              <a:gd name="connsiteY8" fmla="*/ 4936 h 6030103"/>
              <a:gd name="connsiteX9" fmla="*/ 235132 w 7821714"/>
              <a:gd name="connsiteY9" fmla="*/ 4936 h 603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21714" h="6030103">
                <a:moveTo>
                  <a:pt x="284096" y="0"/>
                </a:moveTo>
                <a:lnTo>
                  <a:pt x="7548189" y="0"/>
                </a:lnTo>
                <a:cubicBezTo>
                  <a:pt x="7699253" y="0"/>
                  <a:pt x="7821714" y="122461"/>
                  <a:pt x="7821714" y="273525"/>
                </a:cubicBezTo>
                <a:lnTo>
                  <a:pt x="7821714" y="5756578"/>
                </a:lnTo>
                <a:cubicBezTo>
                  <a:pt x="7821714" y="5907642"/>
                  <a:pt x="7699253" y="6030103"/>
                  <a:pt x="7548189" y="6030103"/>
                </a:cubicBezTo>
                <a:lnTo>
                  <a:pt x="513492" y="6030103"/>
                </a:lnTo>
                <a:lnTo>
                  <a:pt x="284096" y="6030103"/>
                </a:lnTo>
                <a:lnTo>
                  <a:pt x="0" y="6030103"/>
                </a:lnTo>
                <a:lnTo>
                  <a:pt x="0" y="4936"/>
                </a:lnTo>
                <a:lnTo>
                  <a:pt x="235132" y="4936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43482" y="980170"/>
            <a:ext cx="6996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 경 </a:t>
            </a:r>
            <a:endParaRPr lang="ko-KR" altLang="en-US" sz="3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자유형 33"/>
          <p:cNvSpPr/>
          <p:nvPr/>
        </p:nvSpPr>
        <p:spPr>
          <a:xfrm>
            <a:off x="740294" y="416416"/>
            <a:ext cx="2883785" cy="6025167"/>
          </a:xfrm>
          <a:custGeom>
            <a:avLst/>
            <a:gdLst>
              <a:gd name="connsiteX0" fmla="*/ 2095464 w 3459480"/>
              <a:gd name="connsiteY0" fmla="*/ 0 h 5680522"/>
              <a:gd name="connsiteX1" fmla="*/ 3459480 w 3459480"/>
              <a:gd name="connsiteY1" fmla="*/ 0 h 5680522"/>
              <a:gd name="connsiteX2" fmla="*/ 3459480 w 3459480"/>
              <a:gd name="connsiteY2" fmla="*/ 363212 h 5680522"/>
              <a:gd name="connsiteX3" fmla="*/ 3459480 w 3459480"/>
              <a:gd name="connsiteY3" fmla="*/ 5317311 h 5680522"/>
              <a:gd name="connsiteX4" fmla="*/ 3459480 w 3459480"/>
              <a:gd name="connsiteY4" fmla="*/ 5680521 h 5680522"/>
              <a:gd name="connsiteX5" fmla="*/ 3096279 w 3459480"/>
              <a:gd name="connsiteY5" fmla="*/ 5680521 h 5680522"/>
              <a:gd name="connsiteX6" fmla="*/ 3096269 w 3459480"/>
              <a:gd name="connsiteY6" fmla="*/ 5680522 h 5680522"/>
              <a:gd name="connsiteX7" fmla="*/ 363211 w 3459480"/>
              <a:gd name="connsiteY7" fmla="*/ 5680522 h 5680522"/>
              <a:gd name="connsiteX8" fmla="*/ 0 w 3459480"/>
              <a:gd name="connsiteY8" fmla="*/ 5317311 h 5680522"/>
              <a:gd name="connsiteX9" fmla="*/ 0 w 3459480"/>
              <a:gd name="connsiteY9" fmla="*/ 363212 h 5680522"/>
              <a:gd name="connsiteX10" fmla="*/ 363211 w 3459480"/>
              <a:gd name="connsiteY10" fmla="*/ 1 h 5680522"/>
              <a:gd name="connsiteX11" fmla="*/ 2095464 w 3459480"/>
              <a:gd name="connsiteY11" fmla="*/ 1 h 568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9480" h="5680522">
                <a:moveTo>
                  <a:pt x="2095464" y="0"/>
                </a:moveTo>
                <a:lnTo>
                  <a:pt x="3459480" y="0"/>
                </a:lnTo>
                <a:lnTo>
                  <a:pt x="3459480" y="363212"/>
                </a:lnTo>
                <a:lnTo>
                  <a:pt x="3459480" y="5317311"/>
                </a:lnTo>
                <a:lnTo>
                  <a:pt x="3459480" y="5680521"/>
                </a:lnTo>
                <a:lnTo>
                  <a:pt x="3096279" y="5680521"/>
                </a:lnTo>
                <a:lnTo>
                  <a:pt x="3096269" y="5680522"/>
                </a:lnTo>
                <a:lnTo>
                  <a:pt x="363211" y="5680522"/>
                </a:lnTo>
                <a:cubicBezTo>
                  <a:pt x="162615" y="5680522"/>
                  <a:pt x="0" y="5517907"/>
                  <a:pt x="0" y="5317311"/>
                </a:cubicBezTo>
                <a:lnTo>
                  <a:pt x="0" y="363212"/>
                </a:lnTo>
                <a:cubicBezTo>
                  <a:pt x="0" y="162616"/>
                  <a:pt x="162615" y="1"/>
                  <a:pt x="363211" y="1"/>
                </a:cubicBezTo>
                <a:lnTo>
                  <a:pt x="2095464" y="1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576" y="1915946"/>
            <a:ext cx="2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큐어메이트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4143482" y="1688056"/>
            <a:ext cx="4116598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2677" y="2589666"/>
            <a:ext cx="2887200" cy="369332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배경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6879" y="3263387"/>
            <a:ext cx="2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6879" y="3937108"/>
            <a:ext cx="2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계획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8586" y="4610828"/>
            <a:ext cx="2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92154" y="656492"/>
            <a:ext cx="75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FA47D32-E183-45D9-B86D-BC0ECA3D4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766" y="2027096"/>
            <a:ext cx="3469013" cy="387116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67AF7AD-F683-4FBE-BCCA-92F1E5515F2F}"/>
              </a:ext>
            </a:extLst>
          </p:cNvPr>
          <p:cNvSpPr txBox="1"/>
          <p:nvPr/>
        </p:nvSpPr>
        <p:spPr>
          <a:xfrm>
            <a:off x="7607049" y="2469959"/>
            <a:ext cx="353339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온도가 </a:t>
            </a:r>
            <a:r>
              <a:rPr lang="en-US" altLang="ko-KR" sz="1600" dirty="0"/>
              <a:t>1</a:t>
            </a:r>
            <a:r>
              <a:rPr lang="ko-KR" altLang="en-US" sz="1600" dirty="0"/>
              <a:t>도 상승할 때마다 </a:t>
            </a:r>
            <a:r>
              <a:rPr lang="ko-KR" altLang="en-US" sz="1600" b="1" dirty="0"/>
              <a:t>평균 전염병 발생 증가율 </a:t>
            </a:r>
            <a:r>
              <a:rPr lang="en-US" altLang="ko-KR" sz="1600" b="1" dirty="0"/>
              <a:t>4.27% </a:t>
            </a:r>
            <a:r>
              <a:rPr lang="ko-KR" altLang="en-US" sz="1600" b="1" dirty="0"/>
              <a:t>증가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i="1" dirty="0"/>
              <a:t>“</a:t>
            </a:r>
            <a:r>
              <a:rPr lang="ko-KR" altLang="en-US" sz="1400" i="1" dirty="0" err="1"/>
              <a:t>채수미</a:t>
            </a:r>
            <a:r>
              <a:rPr lang="ko-KR" altLang="en-US" sz="1400" i="1" dirty="0"/>
              <a:t> 외 </a:t>
            </a:r>
            <a:r>
              <a:rPr lang="en-US" altLang="ko-KR" sz="1400" i="1" dirty="0"/>
              <a:t>3</a:t>
            </a:r>
            <a:r>
              <a:rPr lang="ko-KR" altLang="en-US" sz="1400" i="1" dirty="0"/>
              <a:t>인</a:t>
            </a:r>
            <a:r>
              <a:rPr lang="en-US" altLang="ko-KR" sz="1400" i="1" dirty="0"/>
              <a:t>, </a:t>
            </a:r>
            <a:r>
              <a:rPr lang="ko-KR" altLang="en-US" sz="1400" i="1" dirty="0"/>
              <a:t>기온과 지역특성이 말라리아 발생에 미치는 영향 </a:t>
            </a:r>
            <a:r>
              <a:rPr lang="en-US" altLang="ko-KR" sz="1400" i="1" dirty="0"/>
              <a:t>, </a:t>
            </a:r>
            <a:r>
              <a:rPr lang="ko-KR" altLang="en-US" sz="1400" i="1" dirty="0"/>
              <a:t>보건사회연구</a:t>
            </a:r>
            <a:r>
              <a:rPr lang="en-US" altLang="ko-KR" sz="1400" i="1" dirty="0"/>
              <a:t>” </a:t>
            </a:r>
            <a:r>
              <a:rPr lang="ko-KR" altLang="en-US" sz="1400" dirty="0"/>
              <a:t>에 따르면 </a:t>
            </a:r>
            <a:r>
              <a:rPr lang="ko-KR" altLang="en-US" sz="1400" b="1" dirty="0"/>
              <a:t>기온은 매개체에 의한 질병 발생에 가장 많은 영향을 주는 기후요인 중 하나</a:t>
            </a:r>
            <a:r>
              <a:rPr lang="ko-KR" altLang="en-US" sz="1400" dirty="0"/>
              <a:t>라고 분석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i="1" dirty="0"/>
              <a:t>“</a:t>
            </a:r>
            <a:r>
              <a:rPr lang="ko-KR" altLang="en-US" sz="1400" i="1" dirty="0" err="1"/>
              <a:t>신호성</a:t>
            </a:r>
            <a:r>
              <a:rPr lang="ko-KR" altLang="en-US" sz="1400" i="1" dirty="0"/>
              <a:t> 외 </a:t>
            </a:r>
            <a:r>
              <a:rPr lang="en-US" altLang="ko-KR" sz="1400" i="1" dirty="0"/>
              <a:t>3</a:t>
            </a:r>
            <a:r>
              <a:rPr lang="ko-KR" altLang="en-US" sz="1400" i="1" dirty="0"/>
              <a:t>인</a:t>
            </a:r>
            <a:r>
              <a:rPr lang="en-US" altLang="ko-KR" sz="1400" i="1" dirty="0"/>
              <a:t>, </a:t>
            </a:r>
            <a:r>
              <a:rPr lang="ko-KR" altLang="en-US" sz="1400" i="1" dirty="0"/>
              <a:t>기후변화와 식중독 발생 예측  </a:t>
            </a:r>
            <a:r>
              <a:rPr lang="en-US" altLang="ko-KR" sz="1400" i="1" dirty="0"/>
              <a:t>, </a:t>
            </a:r>
            <a:r>
              <a:rPr lang="ko-KR" altLang="en-US" sz="1400" i="1" dirty="0"/>
              <a:t>보건사회연구</a:t>
            </a:r>
            <a:r>
              <a:rPr lang="en-US" altLang="ko-KR" sz="1400" i="1" dirty="0"/>
              <a:t>”</a:t>
            </a:r>
            <a:r>
              <a:rPr lang="ko-KR" altLang="en-US" sz="1400" i="1" dirty="0"/>
              <a:t> </a:t>
            </a:r>
            <a:r>
              <a:rPr lang="ko-KR" altLang="en-US" sz="1400" dirty="0"/>
              <a:t>역시 </a:t>
            </a:r>
            <a:r>
              <a:rPr lang="ko-KR" altLang="en-US" sz="1400" b="1" dirty="0"/>
              <a:t>기온이 평균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도 상승하면 </a:t>
            </a:r>
            <a:r>
              <a:rPr lang="en-US" altLang="ko-KR" sz="1400" b="1" dirty="0"/>
              <a:t>6.18 ~ 7.01%</a:t>
            </a:r>
            <a:r>
              <a:rPr lang="ko-KR" altLang="en-US" sz="1400" b="1" dirty="0"/>
              <a:t>의 식중독 환자수가 </a:t>
            </a:r>
            <a:r>
              <a:rPr lang="ko-KR" altLang="en-US" sz="1400" dirty="0"/>
              <a:t>증가</a:t>
            </a:r>
            <a:endParaRPr lang="en-US" altLang="ko-KR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88248D-61ED-41B4-96D2-4EE4CAD4A444}"/>
              </a:ext>
            </a:extLst>
          </p:cNvPr>
          <p:cNvSpPr txBox="1"/>
          <p:nvPr/>
        </p:nvSpPr>
        <p:spPr>
          <a:xfrm>
            <a:off x="3832219" y="6102173"/>
            <a:ext cx="5627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en-US" altLang="ko-KR" sz="1200" i="1" u="sng" dirty="0"/>
              <a:t>http://web.kma.go.kr/pcrm/webzine/new_200906/html/6opinion_01.html</a:t>
            </a:r>
          </a:p>
        </p:txBody>
      </p:sp>
    </p:spTree>
    <p:extLst>
      <p:ext uri="{BB962C8B-B14F-4D97-AF65-F5344CB8AC3E}">
        <p14:creationId xmlns:p14="http://schemas.microsoft.com/office/powerpoint/2010/main" val="344590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36851B28-431C-437E-8711-978223AA4BD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63954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lum bright="9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94" y="416416"/>
            <a:ext cx="10711409" cy="6025167"/>
          </a:xfrm>
          <a:prstGeom prst="roundRect">
            <a:avLst>
              <a:gd name="adj" fmla="val 4615"/>
            </a:avLst>
          </a:prstGeom>
        </p:spPr>
      </p:pic>
      <p:sp>
        <p:nvSpPr>
          <p:cNvPr id="20" name="자유형 19"/>
          <p:cNvSpPr/>
          <p:nvPr/>
        </p:nvSpPr>
        <p:spPr>
          <a:xfrm>
            <a:off x="3621584" y="411480"/>
            <a:ext cx="7830119" cy="6030103"/>
          </a:xfrm>
          <a:custGeom>
            <a:avLst/>
            <a:gdLst>
              <a:gd name="connsiteX0" fmla="*/ 284096 w 7821714"/>
              <a:gd name="connsiteY0" fmla="*/ 0 h 6030103"/>
              <a:gd name="connsiteX1" fmla="*/ 7548189 w 7821714"/>
              <a:gd name="connsiteY1" fmla="*/ 0 h 6030103"/>
              <a:gd name="connsiteX2" fmla="*/ 7821714 w 7821714"/>
              <a:gd name="connsiteY2" fmla="*/ 273525 h 6030103"/>
              <a:gd name="connsiteX3" fmla="*/ 7821714 w 7821714"/>
              <a:gd name="connsiteY3" fmla="*/ 5756578 h 6030103"/>
              <a:gd name="connsiteX4" fmla="*/ 7548189 w 7821714"/>
              <a:gd name="connsiteY4" fmla="*/ 6030103 h 6030103"/>
              <a:gd name="connsiteX5" fmla="*/ 513492 w 7821714"/>
              <a:gd name="connsiteY5" fmla="*/ 6030103 h 6030103"/>
              <a:gd name="connsiteX6" fmla="*/ 284096 w 7821714"/>
              <a:gd name="connsiteY6" fmla="*/ 6030103 h 6030103"/>
              <a:gd name="connsiteX7" fmla="*/ 0 w 7821714"/>
              <a:gd name="connsiteY7" fmla="*/ 6030103 h 6030103"/>
              <a:gd name="connsiteX8" fmla="*/ 0 w 7821714"/>
              <a:gd name="connsiteY8" fmla="*/ 4936 h 6030103"/>
              <a:gd name="connsiteX9" fmla="*/ 235132 w 7821714"/>
              <a:gd name="connsiteY9" fmla="*/ 4936 h 603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21714" h="6030103">
                <a:moveTo>
                  <a:pt x="284096" y="0"/>
                </a:moveTo>
                <a:lnTo>
                  <a:pt x="7548189" y="0"/>
                </a:lnTo>
                <a:cubicBezTo>
                  <a:pt x="7699253" y="0"/>
                  <a:pt x="7821714" y="122461"/>
                  <a:pt x="7821714" y="273525"/>
                </a:cubicBezTo>
                <a:lnTo>
                  <a:pt x="7821714" y="5756578"/>
                </a:lnTo>
                <a:cubicBezTo>
                  <a:pt x="7821714" y="5907642"/>
                  <a:pt x="7699253" y="6030103"/>
                  <a:pt x="7548189" y="6030103"/>
                </a:cubicBezTo>
                <a:lnTo>
                  <a:pt x="513492" y="6030103"/>
                </a:lnTo>
                <a:lnTo>
                  <a:pt x="284096" y="6030103"/>
                </a:lnTo>
                <a:lnTo>
                  <a:pt x="0" y="6030103"/>
                </a:lnTo>
                <a:lnTo>
                  <a:pt x="0" y="4936"/>
                </a:lnTo>
                <a:lnTo>
                  <a:pt x="235132" y="4936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43482" y="980170"/>
            <a:ext cx="6996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 경 </a:t>
            </a:r>
            <a:endParaRPr lang="ko-KR" altLang="en-US" sz="3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자유형 33"/>
          <p:cNvSpPr/>
          <p:nvPr/>
        </p:nvSpPr>
        <p:spPr>
          <a:xfrm>
            <a:off x="740294" y="416416"/>
            <a:ext cx="2883785" cy="6025167"/>
          </a:xfrm>
          <a:custGeom>
            <a:avLst/>
            <a:gdLst>
              <a:gd name="connsiteX0" fmla="*/ 2095464 w 3459480"/>
              <a:gd name="connsiteY0" fmla="*/ 0 h 5680522"/>
              <a:gd name="connsiteX1" fmla="*/ 3459480 w 3459480"/>
              <a:gd name="connsiteY1" fmla="*/ 0 h 5680522"/>
              <a:gd name="connsiteX2" fmla="*/ 3459480 w 3459480"/>
              <a:gd name="connsiteY2" fmla="*/ 363212 h 5680522"/>
              <a:gd name="connsiteX3" fmla="*/ 3459480 w 3459480"/>
              <a:gd name="connsiteY3" fmla="*/ 5317311 h 5680522"/>
              <a:gd name="connsiteX4" fmla="*/ 3459480 w 3459480"/>
              <a:gd name="connsiteY4" fmla="*/ 5680521 h 5680522"/>
              <a:gd name="connsiteX5" fmla="*/ 3096279 w 3459480"/>
              <a:gd name="connsiteY5" fmla="*/ 5680521 h 5680522"/>
              <a:gd name="connsiteX6" fmla="*/ 3096269 w 3459480"/>
              <a:gd name="connsiteY6" fmla="*/ 5680522 h 5680522"/>
              <a:gd name="connsiteX7" fmla="*/ 363211 w 3459480"/>
              <a:gd name="connsiteY7" fmla="*/ 5680522 h 5680522"/>
              <a:gd name="connsiteX8" fmla="*/ 0 w 3459480"/>
              <a:gd name="connsiteY8" fmla="*/ 5317311 h 5680522"/>
              <a:gd name="connsiteX9" fmla="*/ 0 w 3459480"/>
              <a:gd name="connsiteY9" fmla="*/ 363212 h 5680522"/>
              <a:gd name="connsiteX10" fmla="*/ 363211 w 3459480"/>
              <a:gd name="connsiteY10" fmla="*/ 1 h 5680522"/>
              <a:gd name="connsiteX11" fmla="*/ 2095464 w 3459480"/>
              <a:gd name="connsiteY11" fmla="*/ 1 h 568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9480" h="5680522">
                <a:moveTo>
                  <a:pt x="2095464" y="0"/>
                </a:moveTo>
                <a:lnTo>
                  <a:pt x="3459480" y="0"/>
                </a:lnTo>
                <a:lnTo>
                  <a:pt x="3459480" y="363212"/>
                </a:lnTo>
                <a:lnTo>
                  <a:pt x="3459480" y="5317311"/>
                </a:lnTo>
                <a:lnTo>
                  <a:pt x="3459480" y="5680521"/>
                </a:lnTo>
                <a:lnTo>
                  <a:pt x="3096279" y="5680521"/>
                </a:lnTo>
                <a:lnTo>
                  <a:pt x="3096269" y="5680522"/>
                </a:lnTo>
                <a:lnTo>
                  <a:pt x="363211" y="5680522"/>
                </a:lnTo>
                <a:cubicBezTo>
                  <a:pt x="162615" y="5680522"/>
                  <a:pt x="0" y="5517907"/>
                  <a:pt x="0" y="5317311"/>
                </a:cubicBezTo>
                <a:lnTo>
                  <a:pt x="0" y="363212"/>
                </a:lnTo>
                <a:cubicBezTo>
                  <a:pt x="0" y="162616"/>
                  <a:pt x="162615" y="1"/>
                  <a:pt x="363211" y="1"/>
                </a:cubicBezTo>
                <a:lnTo>
                  <a:pt x="2095464" y="1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576" y="1915946"/>
            <a:ext cx="2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큐어메이트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4143482" y="1688056"/>
            <a:ext cx="4116598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2677" y="2589666"/>
            <a:ext cx="2887200" cy="369332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배경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6879" y="3263387"/>
            <a:ext cx="2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6879" y="3937108"/>
            <a:ext cx="2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계획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8586" y="4610828"/>
            <a:ext cx="2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92154" y="656492"/>
            <a:ext cx="75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73B3CB6-CC4E-41EE-A1FE-A87AD14CB26F}"/>
              </a:ext>
            </a:extLst>
          </p:cNvPr>
          <p:cNvCxnSpPr/>
          <p:nvPr/>
        </p:nvCxnSpPr>
        <p:spPr>
          <a:xfrm flipV="1">
            <a:off x="3384104" y="6732820"/>
            <a:ext cx="8327300" cy="1905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DE196DD-052B-481F-BD5E-499DD765C34D}"/>
              </a:ext>
            </a:extLst>
          </p:cNvPr>
          <p:cNvSpPr txBox="1"/>
          <p:nvPr/>
        </p:nvSpPr>
        <p:spPr>
          <a:xfrm>
            <a:off x="4024859" y="2476685"/>
            <a:ext cx="7017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현재 개발된 </a:t>
            </a:r>
            <a:r>
              <a:rPr lang="en-US" altLang="ko-KR" sz="2000" b="1" dirty="0"/>
              <a:t>App</a:t>
            </a:r>
            <a:r>
              <a:rPr lang="ko-KR" altLang="en-US" sz="2000" b="1" dirty="0"/>
              <a:t> 중에서 기상기후와 질병의 연관성에 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관련된 </a:t>
            </a:r>
            <a:r>
              <a:rPr lang="en-US" altLang="ko-KR" sz="2000" b="1" dirty="0"/>
              <a:t>App</a:t>
            </a:r>
            <a:r>
              <a:rPr lang="ko-KR" altLang="en-US" sz="2000" b="1" dirty="0"/>
              <a:t>은 존재하지 않는다</a:t>
            </a:r>
            <a:r>
              <a:rPr lang="en-US" altLang="ko-KR" sz="2000" b="1" dirty="0"/>
              <a:t>.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6C12448-7259-4848-B5A8-61EA42428708}"/>
              </a:ext>
            </a:extLst>
          </p:cNvPr>
          <p:cNvSpPr/>
          <p:nvPr/>
        </p:nvSpPr>
        <p:spPr>
          <a:xfrm flipV="1">
            <a:off x="4209810" y="3200292"/>
            <a:ext cx="6413712" cy="3691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B8BBF0-6A20-4D18-9B04-E6434FD89020}"/>
              </a:ext>
            </a:extLst>
          </p:cNvPr>
          <p:cNvSpPr txBox="1"/>
          <p:nvPr/>
        </p:nvSpPr>
        <p:spPr>
          <a:xfrm>
            <a:off x="4757515" y="3317170"/>
            <a:ext cx="5580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현재 </a:t>
            </a:r>
            <a:r>
              <a:rPr lang="en-US" altLang="ko-KR" dirty="0"/>
              <a:t>App</a:t>
            </a:r>
            <a:r>
              <a:rPr lang="ko-KR" altLang="en-US" dirty="0"/>
              <a:t>시장에서 시도하지않은 빅 데이터를 활용한 질병 예측분석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863A2B-EBDD-4E76-85D8-CF2C43FE6F82}"/>
              </a:ext>
            </a:extLst>
          </p:cNvPr>
          <p:cNvSpPr txBox="1"/>
          <p:nvPr/>
        </p:nvSpPr>
        <p:spPr>
          <a:xfrm>
            <a:off x="3567021" y="4437486"/>
            <a:ext cx="7961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관련 연구 논문 중 빅 데이터를 활용해 직접 예측 수치를 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데이터화 하는 연구는 없다</a:t>
            </a:r>
            <a:r>
              <a:rPr lang="en-US" altLang="ko-KR" sz="2000" b="1" dirty="0"/>
              <a:t>.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CD71DFF-DD19-4646-A659-354FC7D3D2E9}"/>
              </a:ext>
            </a:extLst>
          </p:cNvPr>
          <p:cNvSpPr/>
          <p:nvPr/>
        </p:nvSpPr>
        <p:spPr>
          <a:xfrm flipV="1">
            <a:off x="4209810" y="5164536"/>
            <a:ext cx="6413712" cy="33556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35EBAD-61D2-494B-838A-31C5C53E63F0}"/>
              </a:ext>
            </a:extLst>
          </p:cNvPr>
          <p:cNvSpPr txBox="1"/>
          <p:nvPr/>
        </p:nvSpPr>
        <p:spPr>
          <a:xfrm>
            <a:off x="3993238" y="5336779"/>
            <a:ext cx="7109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</a:t>
            </a:r>
            <a:r>
              <a:rPr lang="ko-KR" altLang="en-US" dirty="0"/>
              <a:t>언어의 다중 회귀 분석 기법으로 빅 데이터를 모델링하여 감염자 수 예측 수식을 추출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065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그림 92">
            <a:extLst>
              <a:ext uri="{FF2B5EF4-FFF2-40B4-BE49-F238E27FC236}">
                <a16:creationId xmlns:a16="http://schemas.microsoft.com/office/drawing/2014/main" id="{C551B4E3-6E2E-47C8-96C1-8F7DE5EC8B6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63954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lum bright="9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94" y="416416"/>
            <a:ext cx="10711409" cy="6025167"/>
          </a:xfrm>
          <a:prstGeom prst="roundRect">
            <a:avLst>
              <a:gd name="adj" fmla="val 4615"/>
            </a:avLst>
          </a:prstGeom>
        </p:spPr>
      </p:pic>
      <p:sp>
        <p:nvSpPr>
          <p:cNvPr id="20" name="자유형 19"/>
          <p:cNvSpPr/>
          <p:nvPr/>
        </p:nvSpPr>
        <p:spPr>
          <a:xfrm>
            <a:off x="3621584" y="411480"/>
            <a:ext cx="7830119" cy="6030103"/>
          </a:xfrm>
          <a:custGeom>
            <a:avLst/>
            <a:gdLst>
              <a:gd name="connsiteX0" fmla="*/ 284096 w 7821714"/>
              <a:gd name="connsiteY0" fmla="*/ 0 h 6030103"/>
              <a:gd name="connsiteX1" fmla="*/ 7548189 w 7821714"/>
              <a:gd name="connsiteY1" fmla="*/ 0 h 6030103"/>
              <a:gd name="connsiteX2" fmla="*/ 7821714 w 7821714"/>
              <a:gd name="connsiteY2" fmla="*/ 273525 h 6030103"/>
              <a:gd name="connsiteX3" fmla="*/ 7821714 w 7821714"/>
              <a:gd name="connsiteY3" fmla="*/ 5756578 h 6030103"/>
              <a:gd name="connsiteX4" fmla="*/ 7548189 w 7821714"/>
              <a:gd name="connsiteY4" fmla="*/ 6030103 h 6030103"/>
              <a:gd name="connsiteX5" fmla="*/ 513492 w 7821714"/>
              <a:gd name="connsiteY5" fmla="*/ 6030103 h 6030103"/>
              <a:gd name="connsiteX6" fmla="*/ 284096 w 7821714"/>
              <a:gd name="connsiteY6" fmla="*/ 6030103 h 6030103"/>
              <a:gd name="connsiteX7" fmla="*/ 0 w 7821714"/>
              <a:gd name="connsiteY7" fmla="*/ 6030103 h 6030103"/>
              <a:gd name="connsiteX8" fmla="*/ 0 w 7821714"/>
              <a:gd name="connsiteY8" fmla="*/ 4936 h 6030103"/>
              <a:gd name="connsiteX9" fmla="*/ 235132 w 7821714"/>
              <a:gd name="connsiteY9" fmla="*/ 4936 h 603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21714" h="6030103">
                <a:moveTo>
                  <a:pt x="284096" y="0"/>
                </a:moveTo>
                <a:lnTo>
                  <a:pt x="7548189" y="0"/>
                </a:lnTo>
                <a:cubicBezTo>
                  <a:pt x="7699253" y="0"/>
                  <a:pt x="7821714" y="122461"/>
                  <a:pt x="7821714" y="273525"/>
                </a:cubicBezTo>
                <a:lnTo>
                  <a:pt x="7821714" y="5756578"/>
                </a:lnTo>
                <a:cubicBezTo>
                  <a:pt x="7821714" y="5907642"/>
                  <a:pt x="7699253" y="6030103"/>
                  <a:pt x="7548189" y="6030103"/>
                </a:cubicBezTo>
                <a:lnTo>
                  <a:pt x="513492" y="6030103"/>
                </a:lnTo>
                <a:lnTo>
                  <a:pt x="284096" y="6030103"/>
                </a:lnTo>
                <a:lnTo>
                  <a:pt x="0" y="6030103"/>
                </a:lnTo>
                <a:lnTo>
                  <a:pt x="0" y="4936"/>
                </a:lnTo>
                <a:lnTo>
                  <a:pt x="235132" y="4936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43482" y="980170"/>
            <a:ext cx="6996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 성 </a:t>
            </a:r>
            <a:endParaRPr lang="ko-KR" altLang="en-US" sz="3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자유형 33"/>
          <p:cNvSpPr/>
          <p:nvPr/>
        </p:nvSpPr>
        <p:spPr>
          <a:xfrm>
            <a:off x="740294" y="416416"/>
            <a:ext cx="2883785" cy="6025167"/>
          </a:xfrm>
          <a:custGeom>
            <a:avLst/>
            <a:gdLst>
              <a:gd name="connsiteX0" fmla="*/ 2095464 w 3459480"/>
              <a:gd name="connsiteY0" fmla="*/ 0 h 5680522"/>
              <a:gd name="connsiteX1" fmla="*/ 3459480 w 3459480"/>
              <a:gd name="connsiteY1" fmla="*/ 0 h 5680522"/>
              <a:gd name="connsiteX2" fmla="*/ 3459480 w 3459480"/>
              <a:gd name="connsiteY2" fmla="*/ 363212 h 5680522"/>
              <a:gd name="connsiteX3" fmla="*/ 3459480 w 3459480"/>
              <a:gd name="connsiteY3" fmla="*/ 5317311 h 5680522"/>
              <a:gd name="connsiteX4" fmla="*/ 3459480 w 3459480"/>
              <a:gd name="connsiteY4" fmla="*/ 5680521 h 5680522"/>
              <a:gd name="connsiteX5" fmla="*/ 3096279 w 3459480"/>
              <a:gd name="connsiteY5" fmla="*/ 5680521 h 5680522"/>
              <a:gd name="connsiteX6" fmla="*/ 3096269 w 3459480"/>
              <a:gd name="connsiteY6" fmla="*/ 5680522 h 5680522"/>
              <a:gd name="connsiteX7" fmla="*/ 363211 w 3459480"/>
              <a:gd name="connsiteY7" fmla="*/ 5680522 h 5680522"/>
              <a:gd name="connsiteX8" fmla="*/ 0 w 3459480"/>
              <a:gd name="connsiteY8" fmla="*/ 5317311 h 5680522"/>
              <a:gd name="connsiteX9" fmla="*/ 0 w 3459480"/>
              <a:gd name="connsiteY9" fmla="*/ 363212 h 5680522"/>
              <a:gd name="connsiteX10" fmla="*/ 363211 w 3459480"/>
              <a:gd name="connsiteY10" fmla="*/ 1 h 5680522"/>
              <a:gd name="connsiteX11" fmla="*/ 2095464 w 3459480"/>
              <a:gd name="connsiteY11" fmla="*/ 1 h 568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9480" h="5680522">
                <a:moveTo>
                  <a:pt x="2095464" y="0"/>
                </a:moveTo>
                <a:lnTo>
                  <a:pt x="3459480" y="0"/>
                </a:lnTo>
                <a:lnTo>
                  <a:pt x="3459480" y="363212"/>
                </a:lnTo>
                <a:lnTo>
                  <a:pt x="3459480" y="5317311"/>
                </a:lnTo>
                <a:lnTo>
                  <a:pt x="3459480" y="5680521"/>
                </a:lnTo>
                <a:lnTo>
                  <a:pt x="3096279" y="5680521"/>
                </a:lnTo>
                <a:lnTo>
                  <a:pt x="3096269" y="5680522"/>
                </a:lnTo>
                <a:lnTo>
                  <a:pt x="363211" y="5680522"/>
                </a:lnTo>
                <a:cubicBezTo>
                  <a:pt x="162615" y="5680522"/>
                  <a:pt x="0" y="5517907"/>
                  <a:pt x="0" y="5317311"/>
                </a:cubicBezTo>
                <a:lnTo>
                  <a:pt x="0" y="363212"/>
                </a:lnTo>
                <a:cubicBezTo>
                  <a:pt x="0" y="162616"/>
                  <a:pt x="162615" y="1"/>
                  <a:pt x="363211" y="1"/>
                </a:cubicBezTo>
                <a:lnTo>
                  <a:pt x="2095464" y="1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576" y="1915946"/>
            <a:ext cx="2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큐어메이트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4143482" y="1688056"/>
            <a:ext cx="4116598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2677" y="2589666"/>
            <a:ext cx="2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배경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6879" y="3263387"/>
            <a:ext cx="2887200" cy="369332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6879" y="3937108"/>
            <a:ext cx="2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계획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8586" y="4610828"/>
            <a:ext cx="2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92154" y="656492"/>
            <a:ext cx="75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73B3CB6-CC4E-41EE-A1FE-A87AD14CB26F}"/>
              </a:ext>
            </a:extLst>
          </p:cNvPr>
          <p:cNvCxnSpPr/>
          <p:nvPr/>
        </p:nvCxnSpPr>
        <p:spPr>
          <a:xfrm flipV="1">
            <a:off x="3384104" y="6732820"/>
            <a:ext cx="8327300" cy="1905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D7050F28-A40D-4AA2-86EF-AB8E557A24D3}"/>
              </a:ext>
            </a:extLst>
          </p:cNvPr>
          <p:cNvGrpSpPr/>
          <p:nvPr/>
        </p:nvGrpSpPr>
        <p:grpSpPr>
          <a:xfrm>
            <a:off x="4202332" y="1719790"/>
            <a:ext cx="6879258" cy="4595181"/>
            <a:chOff x="-1550" y="11700"/>
            <a:chExt cx="9775706" cy="6529937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47EF6CD-7DE1-40F7-AFF0-F83A0174A15F}"/>
                </a:ext>
              </a:extLst>
            </p:cNvPr>
            <p:cNvGrpSpPr/>
            <p:nvPr/>
          </p:nvGrpSpPr>
          <p:grpSpPr>
            <a:xfrm>
              <a:off x="2289022" y="1887003"/>
              <a:ext cx="3341370" cy="2392223"/>
              <a:chOff x="4164279" y="899040"/>
              <a:chExt cx="2833116" cy="1474999"/>
            </a:xfrm>
          </p:grpSpPr>
          <p:pic>
            <p:nvPicPr>
              <p:cNvPr id="91" name="그림 90">
                <a:extLst>
                  <a:ext uri="{FF2B5EF4-FFF2-40B4-BE49-F238E27FC236}">
                    <a16:creationId xmlns:a16="http://schemas.microsoft.com/office/drawing/2014/main" id="{E93A39B5-53A6-429C-817E-058FD0FADF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4279" y="899040"/>
                <a:ext cx="2833116" cy="1430445"/>
              </a:xfrm>
              <a:prstGeom prst="rect">
                <a:avLst/>
              </a:prstGeom>
            </p:spPr>
          </p:pic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3CB253A-0DB6-42C6-998F-1BAFB8DA9F94}"/>
                  </a:ext>
                </a:extLst>
              </p:cNvPr>
              <p:cNvSpPr txBox="1"/>
              <p:nvPr/>
            </p:nvSpPr>
            <p:spPr>
              <a:xfrm>
                <a:off x="4892040" y="2144820"/>
                <a:ext cx="1755647" cy="229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b="1" dirty="0"/>
                  <a:t>Web-server</a:t>
                </a:r>
                <a:endParaRPr lang="ko-KR" altLang="en-US" sz="1050" b="1" dirty="0"/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D18B4412-F5B8-4DB6-928A-45CE01A50ED3}"/>
                </a:ext>
              </a:extLst>
            </p:cNvPr>
            <p:cNvGrpSpPr/>
            <p:nvPr/>
          </p:nvGrpSpPr>
          <p:grpSpPr>
            <a:xfrm>
              <a:off x="7067532" y="1649516"/>
              <a:ext cx="2706624" cy="2794939"/>
              <a:chOff x="1552591" y="1430445"/>
              <a:chExt cx="2150729" cy="2150729"/>
            </a:xfrm>
          </p:grpSpPr>
          <p:pic>
            <p:nvPicPr>
              <p:cNvPr id="89" name="그림 88">
                <a:extLst>
                  <a:ext uri="{FF2B5EF4-FFF2-40B4-BE49-F238E27FC236}">
                    <a16:creationId xmlns:a16="http://schemas.microsoft.com/office/drawing/2014/main" id="{94FE8CC6-5A4F-4FB3-BF59-09520C8EDD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2591" y="1430445"/>
                <a:ext cx="2150729" cy="2150729"/>
              </a:xfrm>
              <a:prstGeom prst="rect">
                <a:avLst/>
              </a:prstGeom>
            </p:spPr>
          </p:pic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91240B3-0873-4A08-99B2-32569987FC8E}"/>
                  </a:ext>
                </a:extLst>
              </p:cNvPr>
              <p:cNvSpPr txBox="1"/>
              <p:nvPr/>
            </p:nvSpPr>
            <p:spPr>
              <a:xfrm>
                <a:off x="2084833" y="3197128"/>
                <a:ext cx="1618487" cy="286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b="1" dirty="0"/>
                  <a:t>Client</a:t>
                </a:r>
                <a:endParaRPr lang="ko-KR" altLang="en-US" sz="1050" b="1" dirty="0"/>
              </a:p>
            </p:txBody>
          </p:sp>
        </p:grp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2B5D23DB-D0B3-4C33-93A6-111C6F366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0393" y="4444454"/>
              <a:ext cx="2773680" cy="1664209"/>
            </a:xfrm>
            <a:prstGeom prst="rect">
              <a:avLst/>
            </a:prstGeom>
          </p:spPr>
        </p:pic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1446B66A-5482-414E-BDA1-9EB32BFDC8E1}"/>
                </a:ext>
              </a:extLst>
            </p:cNvPr>
            <p:cNvGrpSpPr/>
            <p:nvPr/>
          </p:nvGrpSpPr>
          <p:grpSpPr>
            <a:xfrm>
              <a:off x="2226214" y="11700"/>
              <a:ext cx="3544303" cy="1237589"/>
              <a:chOff x="821331" y="234696"/>
              <a:chExt cx="3544303" cy="1237589"/>
            </a:xfrm>
          </p:grpSpPr>
          <p:pic>
            <p:nvPicPr>
              <p:cNvPr id="83" name="그림 82">
                <a:extLst>
                  <a:ext uri="{FF2B5EF4-FFF2-40B4-BE49-F238E27FC236}">
                    <a16:creationId xmlns:a16="http://schemas.microsoft.com/office/drawing/2014/main" id="{228C1807-E7C2-4308-92C7-E73B74C959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1331" y="234696"/>
                <a:ext cx="1136904" cy="1136904"/>
              </a:xfrm>
              <a:prstGeom prst="rect">
                <a:avLst/>
              </a:prstGeom>
            </p:spPr>
          </p:pic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71CCE9B-A538-4C39-85C9-8DB875DE4484}"/>
                  </a:ext>
                </a:extLst>
              </p:cNvPr>
              <p:cNvSpPr txBox="1"/>
              <p:nvPr/>
            </p:nvSpPr>
            <p:spPr>
              <a:xfrm>
                <a:off x="969266" y="1135236"/>
                <a:ext cx="1133856" cy="32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구글 </a:t>
                </a:r>
                <a:r>
                  <a:rPr lang="en-US" altLang="ko-KR" sz="900" dirty="0"/>
                  <a:t>api</a:t>
                </a:r>
                <a:endParaRPr lang="ko-KR" altLang="en-US" sz="900" dirty="0"/>
              </a:p>
            </p:txBody>
          </p:sp>
          <p:pic>
            <p:nvPicPr>
              <p:cNvPr id="85" name="그림 84">
                <a:extLst>
                  <a:ext uri="{FF2B5EF4-FFF2-40B4-BE49-F238E27FC236}">
                    <a16:creationId xmlns:a16="http://schemas.microsoft.com/office/drawing/2014/main" id="{7E49CD21-5E2E-462B-A4F1-E55A36580A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8235" y="292334"/>
                <a:ext cx="1026654" cy="1026654"/>
              </a:xfrm>
              <a:prstGeom prst="rect">
                <a:avLst/>
              </a:prstGeom>
            </p:spPr>
          </p:pic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9ECE1D4-8048-49AA-80BB-72826DF5C7B9}"/>
                  </a:ext>
                </a:extLst>
              </p:cNvPr>
              <p:cNvSpPr txBox="1"/>
              <p:nvPr/>
            </p:nvSpPr>
            <p:spPr>
              <a:xfrm>
                <a:off x="1958236" y="1139748"/>
                <a:ext cx="1133856" cy="32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기상청 </a:t>
                </a:r>
                <a:r>
                  <a:rPr lang="en-US" altLang="ko-KR" sz="900" dirty="0"/>
                  <a:t>api</a:t>
                </a:r>
                <a:endParaRPr lang="ko-KR" altLang="en-US" sz="900" dirty="0"/>
              </a:p>
            </p:txBody>
          </p:sp>
          <p:pic>
            <p:nvPicPr>
              <p:cNvPr id="87" name="그림 86">
                <a:extLst>
                  <a:ext uri="{FF2B5EF4-FFF2-40B4-BE49-F238E27FC236}">
                    <a16:creationId xmlns:a16="http://schemas.microsoft.com/office/drawing/2014/main" id="{2DE36222-E7B4-4F53-8DF3-2B2398105F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9751" y="448358"/>
                <a:ext cx="794109" cy="709580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4B9C0A5-1DCD-44C6-9A2A-7E71C2DC65C9}"/>
                  </a:ext>
                </a:extLst>
              </p:cNvPr>
              <p:cNvSpPr txBox="1"/>
              <p:nvPr/>
            </p:nvSpPr>
            <p:spPr>
              <a:xfrm>
                <a:off x="3019182" y="1144263"/>
                <a:ext cx="1346452" cy="32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병원 찾기 </a:t>
                </a:r>
                <a:r>
                  <a:rPr lang="en-US" altLang="ko-KR" sz="900" dirty="0"/>
                  <a:t>api</a:t>
                </a:r>
                <a:endParaRPr lang="ko-KR" altLang="en-US" sz="900" dirty="0"/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F3DBE3B4-A358-4988-91F9-1FD8EAAB6B89}"/>
                </a:ext>
              </a:extLst>
            </p:cNvPr>
            <p:cNvGrpSpPr/>
            <p:nvPr/>
          </p:nvGrpSpPr>
          <p:grpSpPr>
            <a:xfrm>
              <a:off x="-1550" y="1016385"/>
              <a:ext cx="2290572" cy="2290572"/>
              <a:chOff x="1155339" y="1859641"/>
              <a:chExt cx="2290572" cy="2290572"/>
            </a:xfrm>
          </p:grpSpPr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BD0600C4-B5EC-4920-B784-8C3525FE5A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5339" y="1859641"/>
                <a:ext cx="2290572" cy="2290572"/>
              </a:xfrm>
              <a:prstGeom prst="rect">
                <a:avLst/>
              </a:prstGeom>
            </p:spPr>
          </p:pic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631BC04-5503-44C1-B326-9BBF1D0B8054}"/>
                  </a:ext>
                </a:extLst>
              </p:cNvPr>
              <p:cNvSpPr txBox="1"/>
              <p:nvPr/>
            </p:nvSpPr>
            <p:spPr>
              <a:xfrm>
                <a:off x="1600200" y="3438144"/>
                <a:ext cx="1499616" cy="371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b="1" dirty="0"/>
                  <a:t>Database</a:t>
                </a:r>
                <a:endParaRPr lang="ko-KR" altLang="en-US" sz="1050" b="1" dirty="0"/>
              </a:p>
            </p:txBody>
          </p:sp>
        </p:grp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31D2019C-A954-40C5-A94E-EF3AD9AB508D}"/>
                </a:ext>
              </a:extLst>
            </p:cNvPr>
            <p:cNvCxnSpPr/>
            <p:nvPr/>
          </p:nvCxnSpPr>
          <p:spPr>
            <a:xfrm>
              <a:off x="2057400" y="2594888"/>
              <a:ext cx="695971" cy="4520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123EA5F6-5801-49A0-A2AC-82F7EFD8FA82}"/>
                </a:ext>
              </a:extLst>
            </p:cNvPr>
            <p:cNvCxnSpPr>
              <a:stCxn id="84" idx="2"/>
              <a:endCxn id="91" idx="0"/>
            </p:cNvCxnSpPr>
            <p:nvPr/>
          </p:nvCxnSpPr>
          <p:spPr>
            <a:xfrm>
              <a:off x="2941077" y="1240262"/>
              <a:ext cx="1018629" cy="6467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0F80C998-E49D-4C86-A5C9-7D54EB343B7A}"/>
                </a:ext>
              </a:extLst>
            </p:cNvPr>
            <p:cNvCxnSpPr>
              <a:stCxn id="86" idx="2"/>
              <a:endCxn id="91" idx="0"/>
            </p:cNvCxnSpPr>
            <p:nvPr/>
          </p:nvCxnSpPr>
          <p:spPr>
            <a:xfrm>
              <a:off x="3930048" y="1244774"/>
              <a:ext cx="29659" cy="6422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C3FB3F7F-BF8D-4B79-8A6E-FDC2A22BB1FB}"/>
                </a:ext>
              </a:extLst>
            </p:cNvPr>
            <p:cNvCxnSpPr>
              <a:stCxn id="88" idx="2"/>
              <a:endCxn id="91" idx="0"/>
            </p:cNvCxnSpPr>
            <p:nvPr/>
          </p:nvCxnSpPr>
          <p:spPr>
            <a:xfrm flipH="1">
              <a:off x="3959706" y="1249290"/>
              <a:ext cx="1137586" cy="6377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63267365-AB44-4D5F-B14C-D5CB512B82A3}"/>
                </a:ext>
              </a:extLst>
            </p:cNvPr>
            <p:cNvCxnSpPr/>
            <p:nvPr/>
          </p:nvCxnSpPr>
          <p:spPr>
            <a:xfrm>
              <a:off x="5504688" y="2594888"/>
              <a:ext cx="15628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59A72EBD-2049-4028-9C3C-EA1F84E8F213}"/>
                </a:ext>
              </a:extLst>
            </p:cNvPr>
            <p:cNvCxnSpPr/>
            <p:nvPr/>
          </p:nvCxnSpPr>
          <p:spPr>
            <a:xfrm flipH="1" flipV="1">
              <a:off x="5504688" y="3584448"/>
              <a:ext cx="1562844" cy="9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C6639617-002B-4ABA-B087-D18B2C3335C7}"/>
                </a:ext>
              </a:extLst>
            </p:cNvPr>
            <p:cNvCxnSpPr>
              <a:stCxn id="90" idx="1"/>
            </p:cNvCxnSpPr>
            <p:nvPr/>
          </p:nvCxnSpPr>
          <p:spPr>
            <a:xfrm flipH="1">
              <a:off x="6519680" y="4131254"/>
              <a:ext cx="1217661" cy="7973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9DD09059-3FD6-43EB-BB8A-199B1F935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426" y="5067448"/>
              <a:ext cx="1766577" cy="1474189"/>
            </a:xfrm>
            <a:prstGeom prst="rect">
              <a:avLst/>
            </a:prstGeom>
          </p:spPr>
        </p:pic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54FDC2DD-B51E-4023-AF93-B36AB89F8C5C}"/>
                </a:ext>
              </a:extLst>
            </p:cNvPr>
            <p:cNvCxnSpPr>
              <a:stCxn id="66" idx="1"/>
              <a:endCxn id="76" idx="3"/>
            </p:cNvCxnSpPr>
            <p:nvPr/>
          </p:nvCxnSpPr>
          <p:spPr>
            <a:xfrm flipH="1">
              <a:off x="3508003" y="5276559"/>
              <a:ext cx="1432390" cy="527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A8BE1297-0073-482F-A1C7-B7D8B33B9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655" y="225362"/>
              <a:ext cx="984905" cy="812293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CDBE6CD-08F3-42E7-87F1-D7C2CC0CAC92}"/>
                </a:ext>
              </a:extLst>
            </p:cNvPr>
            <p:cNvSpPr txBox="1"/>
            <p:nvPr/>
          </p:nvSpPr>
          <p:spPr>
            <a:xfrm>
              <a:off x="221362" y="1016385"/>
              <a:ext cx="1271014" cy="328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Big data </a:t>
              </a:r>
              <a:r>
                <a:rPr lang="ko-KR" altLang="en-US" sz="900" dirty="0"/>
                <a:t>분석</a:t>
              </a:r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E8376F13-B8FC-4669-B0BD-1CF7A1DCAF54}"/>
                </a:ext>
              </a:extLst>
            </p:cNvPr>
            <p:cNvCxnSpPr>
              <a:stCxn id="79" idx="2"/>
            </p:cNvCxnSpPr>
            <p:nvPr/>
          </p:nvCxnSpPr>
          <p:spPr>
            <a:xfrm>
              <a:off x="856869" y="1344407"/>
              <a:ext cx="0" cy="7495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855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>
            <a:extLst>
              <a:ext uri="{FF2B5EF4-FFF2-40B4-BE49-F238E27FC236}">
                <a16:creationId xmlns:a16="http://schemas.microsoft.com/office/drawing/2014/main" id="{BF037BBE-8DE2-4C26-A72C-E682FB041D5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63954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lum bright="9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94" y="416416"/>
            <a:ext cx="10711409" cy="6025167"/>
          </a:xfrm>
          <a:prstGeom prst="roundRect">
            <a:avLst>
              <a:gd name="adj" fmla="val 4615"/>
            </a:avLst>
          </a:prstGeom>
        </p:spPr>
      </p:pic>
      <p:sp>
        <p:nvSpPr>
          <p:cNvPr id="20" name="자유형 19"/>
          <p:cNvSpPr/>
          <p:nvPr/>
        </p:nvSpPr>
        <p:spPr>
          <a:xfrm>
            <a:off x="3621584" y="411480"/>
            <a:ext cx="7830119" cy="6030103"/>
          </a:xfrm>
          <a:custGeom>
            <a:avLst/>
            <a:gdLst>
              <a:gd name="connsiteX0" fmla="*/ 284096 w 7821714"/>
              <a:gd name="connsiteY0" fmla="*/ 0 h 6030103"/>
              <a:gd name="connsiteX1" fmla="*/ 7548189 w 7821714"/>
              <a:gd name="connsiteY1" fmla="*/ 0 h 6030103"/>
              <a:gd name="connsiteX2" fmla="*/ 7821714 w 7821714"/>
              <a:gd name="connsiteY2" fmla="*/ 273525 h 6030103"/>
              <a:gd name="connsiteX3" fmla="*/ 7821714 w 7821714"/>
              <a:gd name="connsiteY3" fmla="*/ 5756578 h 6030103"/>
              <a:gd name="connsiteX4" fmla="*/ 7548189 w 7821714"/>
              <a:gd name="connsiteY4" fmla="*/ 6030103 h 6030103"/>
              <a:gd name="connsiteX5" fmla="*/ 513492 w 7821714"/>
              <a:gd name="connsiteY5" fmla="*/ 6030103 h 6030103"/>
              <a:gd name="connsiteX6" fmla="*/ 284096 w 7821714"/>
              <a:gd name="connsiteY6" fmla="*/ 6030103 h 6030103"/>
              <a:gd name="connsiteX7" fmla="*/ 0 w 7821714"/>
              <a:gd name="connsiteY7" fmla="*/ 6030103 h 6030103"/>
              <a:gd name="connsiteX8" fmla="*/ 0 w 7821714"/>
              <a:gd name="connsiteY8" fmla="*/ 4936 h 6030103"/>
              <a:gd name="connsiteX9" fmla="*/ 235132 w 7821714"/>
              <a:gd name="connsiteY9" fmla="*/ 4936 h 603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21714" h="6030103">
                <a:moveTo>
                  <a:pt x="284096" y="0"/>
                </a:moveTo>
                <a:lnTo>
                  <a:pt x="7548189" y="0"/>
                </a:lnTo>
                <a:cubicBezTo>
                  <a:pt x="7699253" y="0"/>
                  <a:pt x="7821714" y="122461"/>
                  <a:pt x="7821714" y="273525"/>
                </a:cubicBezTo>
                <a:lnTo>
                  <a:pt x="7821714" y="5756578"/>
                </a:lnTo>
                <a:cubicBezTo>
                  <a:pt x="7821714" y="5907642"/>
                  <a:pt x="7699253" y="6030103"/>
                  <a:pt x="7548189" y="6030103"/>
                </a:cubicBezTo>
                <a:lnTo>
                  <a:pt x="513492" y="6030103"/>
                </a:lnTo>
                <a:lnTo>
                  <a:pt x="284096" y="6030103"/>
                </a:lnTo>
                <a:lnTo>
                  <a:pt x="0" y="6030103"/>
                </a:lnTo>
                <a:lnTo>
                  <a:pt x="0" y="4936"/>
                </a:lnTo>
                <a:lnTo>
                  <a:pt x="235132" y="4936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43482" y="980170"/>
            <a:ext cx="6996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 성 </a:t>
            </a:r>
            <a:endParaRPr lang="ko-KR" altLang="en-US" sz="3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자유형 33"/>
          <p:cNvSpPr/>
          <p:nvPr/>
        </p:nvSpPr>
        <p:spPr>
          <a:xfrm>
            <a:off x="740294" y="416416"/>
            <a:ext cx="2883785" cy="6025167"/>
          </a:xfrm>
          <a:custGeom>
            <a:avLst/>
            <a:gdLst>
              <a:gd name="connsiteX0" fmla="*/ 2095464 w 3459480"/>
              <a:gd name="connsiteY0" fmla="*/ 0 h 5680522"/>
              <a:gd name="connsiteX1" fmla="*/ 3459480 w 3459480"/>
              <a:gd name="connsiteY1" fmla="*/ 0 h 5680522"/>
              <a:gd name="connsiteX2" fmla="*/ 3459480 w 3459480"/>
              <a:gd name="connsiteY2" fmla="*/ 363212 h 5680522"/>
              <a:gd name="connsiteX3" fmla="*/ 3459480 w 3459480"/>
              <a:gd name="connsiteY3" fmla="*/ 5317311 h 5680522"/>
              <a:gd name="connsiteX4" fmla="*/ 3459480 w 3459480"/>
              <a:gd name="connsiteY4" fmla="*/ 5680521 h 5680522"/>
              <a:gd name="connsiteX5" fmla="*/ 3096279 w 3459480"/>
              <a:gd name="connsiteY5" fmla="*/ 5680521 h 5680522"/>
              <a:gd name="connsiteX6" fmla="*/ 3096269 w 3459480"/>
              <a:gd name="connsiteY6" fmla="*/ 5680522 h 5680522"/>
              <a:gd name="connsiteX7" fmla="*/ 363211 w 3459480"/>
              <a:gd name="connsiteY7" fmla="*/ 5680522 h 5680522"/>
              <a:gd name="connsiteX8" fmla="*/ 0 w 3459480"/>
              <a:gd name="connsiteY8" fmla="*/ 5317311 h 5680522"/>
              <a:gd name="connsiteX9" fmla="*/ 0 w 3459480"/>
              <a:gd name="connsiteY9" fmla="*/ 363212 h 5680522"/>
              <a:gd name="connsiteX10" fmla="*/ 363211 w 3459480"/>
              <a:gd name="connsiteY10" fmla="*/ 1 h 5680522"/>
              <a:gd name="connsiteX11" fmla="*/ 2095464 w 3459480"/>
              <a:gd name="connsiteY11" fmla="*/ 1 h 568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9480" h="5680522">
                <a:moveTo>
                  <a:pt x="2095464" y="0"/>
                </a:moveTo>
                <a:lnTo>
                  <a:pt x="3459480" y="0"/>
                </a:lnTo>
                <a:lnTo>
                  <a:pt x="3459480" y="363212"/>
                </a:lnTo>
                <a:lnTo>
                  <a:pt x="3459480" y="5317311"/>
                </a:lnTo>
                <a:lnTo>
                  <a:pt x="3459480" y="5680521"/>
                </a:lnTo>
                <a:lnTo>
                  <a:pt x="3096279" y="5680521"/>
                </a:lnTo>
                <a:lnTo>
                  <a:pt x="3096269" y="5680522"/>
                </a:lnTo>
                <a:lnTo>
                  <a:pt x="363211" y="5680522"/>
                </a:lnTo>
                <a:cubicBezTo>
                  <a:pt x="162615" y="5680522"/>
                  <a:pt x="0" y="5517907"/>
                  <a:pt x="0" y="5317311"/>
                </a:cubicBezTo>
                <a:lnTo>
                  <a:pt x="0" y="363212"/>
                </a:lnTo>
                <a:cubicBezTo>
                  <a:pt x="0" y="162616"/>
                  <a:pt x="162615" y="1"/>
                  <a:pt x="363211" y="1"/>
                </a:cubicBezTo>
                <a:lnTo>
                  <a:pt x="2095464" y="1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576" y="1915946"/>
            <a:ext cx="2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큐어메이트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4143482" y="1688056"/>
            <a:ext cx="4116598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2677" y="2589666"/>
            <a:ext cx="2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배경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6879" y="3263387"/>
            <a:ext cx="2887200" cy="369332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6879" y="3937108"/>
            <a:ext cx="2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계획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8586" y="4610828"/>
            <a:ext cx="2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92154" y="656492"/>
            <a:ext cx="75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73B3CB6-CC4E-41EE-A1FE-A87AD14CB26F}"/>
              </a:ext>
            </a:extLst>
          </p:cNvPr>
          <p:cNvCxnSpPr/>
          <p:nvPr/>
        </p:nvCxnSpPr>
        <p:spPr>
          <a:xfrm flipV="1">
            <a:off x="3384104" y="6732820"/>
            <a:ext cx="8327300" cy="1905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0150B38-0EE4-4B6D-BF59-6295E4A966E6}"/>
              </a:ext>
            </a:extLst>
          </p:cNvPr>
          <p:cNvSpPr/>
          <p:nvPr/>
        </p:nvSpPr>
        <p:spPr>
          <a:xfrm>
            <a:off x="4143482" y="2429003"/>
            <a:ext cx="6096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b="1" dirty="0"/>
              <a:t>□ 질병 조회</a:t>
            </a:r>
            <a:endParaRPr lang="en-US" altLang="ko-KR" sz="1400" b="1" dirty="0"/>
          </a:p>
          <a:p>
            <a:r>
              <a:rPr lang="ko-KR" altLang="en-US" sz="1400" b="1" dirty="0"/>
              <a:t>사용자가 질병 조회 버튼을 클릭하여 각 계절별 </a:t>
            </a:r>
            <a:r>
              <a:rPr lang="ko-KR" altLang="en-US" sz="1400" b="1" dirty="0" err="1"/>
              <a:t>감염병</a:t>
            </a:r>
            <a:r>
              <a:rPr lang="ko-KR" altLang="en-US" sz="1400" b="1" dirty="0"/>
              <a:t> 정보를 확인한다.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□ 지역별 조회</a:t>
            </a:r>
            <a:endParaRPr lang="en-US" altLang="ko-KR" sz="1400" b="1" dirty="0"/>
          </a:p>
          <a:p>
            <a:r>
              <a:rPr lang="ko-KR" altLang="en-US" sz="1400" b="1" dirty="0"/>
              <a:t>사용자가 지역별 조회 버튼을 클릭하여 각 지역별로 </a:t>
            </a:r>
            <a:r>
              <a:rPr lang="ko-KR" altLang="en-US" sz="1400" b="1" dirty="0" err="1"/>
              <a:t>감염병</a:t>
            </a:r>
            <a:r>
              <a:rPr lang="ko-KR" altLang="en-US" sz="1400" b="1" dirty="0"/>
              <a:t> 감염자 수를 확인한다.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□ 의료기관 조회</a:t>
            </a:r>
            <a:endParaRPr lang="en-US" altLang="ko-KR" sz="1400" b="1" dirty="0"/>
          </a:p>
          <a:p>
            <a:r>
              <a:rPr lang="ko-KR" altLang="en-US" sz="1400" b="1" dirty="0"/>
              <a:t>사용자가 의료기관 조회 버튼을 클릭하여 사용자 주변에 위치한 병원을 확인한다.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□ 의약품 조회</a:t>
            </a:r>
            <a:endParaRPr lang="en-US" altLang="ko-KR" sz="1400" b="1" dirty="0"/>
          </a:p>
          <a:p>
            <a:r>
              <a:rPr lang="ko-KR" altLang="en-US" sz="1400" b="1" dirty="0"/>
              <a:t>사용자가 의약품 조회 버튼을 클릭하여 각 질병에 대한 의약품을 확인한다.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□ </a:t>
            </a:r>
            <a:r>
              <a:rPr lang="ko-KR" altLang="en-US" sz="1400" b="1" dirty="0" err="1"/>
              <a:t>감염병</a:t>
            </a:r>
            <a:r>
              <a:rPr lang="ko-KR" altLang="en-US" sz="1400" b="1" dirty="0"/>
              <a:t> 예측</a:t>
            </a:r>
            <a:endParaRPr lang="en-US" altLang="ko-KR" sz="1400" b="1" dirty="0"/>
          </a:p>
          <a:p>
            <a:r>
              <a:rPr lang="ko-KR" altLang="en-US" sz="1400" b="1" dirty="0"/>
              <a:t>사용자가 어플리케이션을 실행하여 </a:t>
            </a:r>
            <a:r>
              <a:rPr lang="ko-KR" altLang="en-US" sz="1400" b="1" dirty="0" err="1"/>
              <a:t>메인화면의</a:t>
            </a:r>
            <a:r>
              <a:rPr lang="ko-KR" altLang="en-US" sz="1400" b="1" dirty="0"/>
              <a:t> 중앙에서 </a:t>
            </a:r>
            <a:r>
              <a:rPr lang="ko-KR" altLang="en-US" sz="1400" b="1" dirty="0" err="1"/>
              <a:t>감염병</a:t>
            </a:r>
            <a:r>
              <a:rPr lang="ko-KR" altLang="en-US" sz="1400" b="1" dirty="0"/>
              <a:t> 예측 정보를 확인한다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D74819-4633-4F7D-A033-068F259E5ADB}"/>
              </a:ext>
            </a:extLst>
          </p:cNvPr>
          <p:cNvSpPr txBox="1"/>
          <p:nvPr/>
        </p:nvSpPr>
        <p:spPr>
          <a:xfrm>
            <a:off x="4151337" y="1915946"/>
            <a:ext cx="1871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/>
              <a:t>UseCase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37418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>
            <a:extLst>
              <a:ext uri="{FF2B5EF4-FFF2-40B4-BE49-F238E27FC236}">
                <a16:creationId xmlns:a16="http://schemas.microsoft.com/office/drawing/2014/main" id="{9077D39C-ED81-4633-AA4C-4D471B4A0E4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63954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lum bright="9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94" y="416416"/>
            <a:ext cx="10711409" cy="6025167"/>
          </a:xfrm>
          <a:prstGeom prst="roundRect">
            <a:avLst>
              <a:gd name="adj" fmla="val 4615"/>
            </a:avLst>
          </a:prstGeom>
        </p:spPr>
      </p:pic>
      <p:sp>
        <p:nvSpPr>
          <p:cNvPr id="20" name="자유형 19"/>
          <p:cNvSpPr/>
          <p:nvPr/>
        </p:nvSpPr>
        <p:spPr>
          <a:xfrm>
            <a:off x="3621584" y="411480"/>
            <a:ext cx="7830119" cy="6030103"/>
          </a:xfrm>
          <a:custGeom>
            <a:avLst/>
            <a:gdLst>
              <a:gd name="connsiteX0" fmla="*/ 284096 w 7821714"/>
              <a:gd name="connsiteY0" fmla="*/ 0 h 6030103"/>
              <a:gd name="connsiteX1" fmla="*/ 7548189 w 7821714"/>
              <a:gd name="connsiteY1" fmla="*/ 0 h 6030103"/>
              <a:gd name="connsiteX2" fmla="*/ 7821714 w 7821714"/>
              <a:gd name="connsiteY2" fmla="*/ 273525 h 6030103"/>
              <a:gd name="connsiteX3" fmla="*/ 7821714 w 7821714"/>
              <a:gd name="connsiteY3" fmla="*/ 5756578 h 6030103"/>
              <a:gd name="connsiteX4" fmla="*/ 7548189 w 7821714"/>
              <a:gd name="connsiteY4" fmla="*/ 6030103 h 6030103"/>
              <a:gd name="connsiteX5" fmla="*/ 513492 w 7821714"/>
              <a:gd name="connsiteY5" fmla="*/ 6030103 h 6030103"/>
              <a:gd name="connsiteX6" fmla="*/ 284096 w 7821714"/>
              <a:gd name="connsiteY6" fmla="*/ 6030103 h 6030103"/>
              <a:gd name="connsiteX7" fmla="*/ 0 w 7821714"/>
              <a:gd name="connsiteY7" fmla="*/ 6030103 h 6030103"/>
              <a:gd name="connsiteX8" fmla="*/ 0 w 7821714"/>
              <a:gd name="connsiteY8" fmla="*/ 4936 h 6030103"/>
              <a:gd name="connsiteX9" fmla="*/ 235132 w 7821714"/>
              <a:gd name="connsiteY9" fmla="*/ 4936 h 603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21714" h="6030103">
                <a:moveTo>
                  <a:pt x="284096" y="0"/>
                </a:moveTo>
                <a:lnTo>
                  <a:pt x="7548189" y="0"/>
                </a:lnTo>
                <a:cubicBezTo>
                  <a:pt x="7699253" y="0"/>
                  <a:pt x="7821714" y="122461"/>
                  <a:pt x="7821714" y="273525"/>
                </a:cubicBezTo>
                <a:lnTo>
                  <a:pt x="7821714" y="5756578"/>
                </a:lnTo>
                <a:cubicBezTo>
                  <a:pt x="7821714" y="5907642"/>
                  <a:pt x="7699253" y="6030103"/>
                  <a:pt x="7548189" y="6030103"/>
                </a:cubicBezTo>
                <a:lnTo>
                  <a:pt x="513492" y="6030103"/>
                </a:lnTo>
                <a:lnTo>
                  <a:pt x="284096" y="6030103"/>
                </a:lnTo>
                <a:lnTo>
                  <a:pt x="0" y="6030103"/>
                </a:lnTo>
                <a:lnTo>
                  <a:pt x="0" y="4936"/>
                </a:lnTo>
                <a:lnTo>
                  <a:pt x="235132" y="4936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43482" y="980170"/>
            <a:ext cx="6996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 획</a:t>
            </a:r>
            <a:endParaRPr lang="ko-KR" altLang="en-US" sz="3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자유형 33"/>
          <p:cNvSpPr/>
          <p:nvPr/>
        </p:nvSpPr>
        <p:spPr>
          <a:xfrm>
            <a:off x="740294" y="416416"/>
            <a:ext cx="2883785" cy="6025167"/>
          </a:xfrm>
          <a:custGeom>
            <a:avLst/>
            <a:gdLst>
              <a:gd name="connsiteX0" fmla="*/ 2095464 w 3459480"/>
              <a:gd name="connsiteY0" fmla="*/ 0 h 5680522"/>
              <a:gd name="connsiteX1" fmla="*/ 3459480 w 3459480"/>
              <a:gd name="connsiteY1" fmla="*/ 0 h 5680522"/>
              <a:gd name="connsiteX2" fmla="*/ 3459480 w 3459480"/>
              <a:gd name="connsiteY2" fmla="*/ 363212 h 5680522"/>
              <a:gd name="connsiteX3" fmla="*/ 3459480 w 3459480"/>
              <a:gd name="connsiteY3" fmla="*/ 5317311 h 5680522"/>
              <a:gd name="connsiteX4" fmla="*/ 3459480 w 3459480"/>
              <a:gd name="connsiteY4" fmla="*/ 5680521 h 5680522"/>
              <a:gd name="connsiteX5" fmla="*/ 3096279 w 3459480"/>
              <a:gd name="connsiteY5" fmla="*/ 5680521 h 5680522"/>
              <a:gd name="connsiteX6" fmla="*/ 3096269 w 3459480"/>
              <a:gd name="connsiteY6" fmla="*/ 5680522 h 5680522"/>
              <a:gd name="connsiteX7" fmla="*/ 363211 w 3459480"/>
              <a:gd name="connsiteY7" fmla="*/ 5680522 h 5680522"/>
              <a:gd name="connsiteX8" fmla="*/ 0 w 3459480"/>
              <a:gd name="connsiteY8" fmla="*/ 5317311 h 5680522"/>
              <a:gd name="connsiteX9" fmla="*/ 0 w 3459480"/>
              <a:gd name="connsiteY9" fmla="*/ 363212 h 5680522"/>
              <a:gd name="connsiteX10" fmla="*/ 363211 w 3459480"/>
              <a:gd name="connsiteY10" fmla="*/ 1 h 5680522"/>
              <a:gd name="connsiteX11" fmla="*/ 2095464 w 3459480"/>
              <a:gd name="connsiteY11" fmla="*/ 1 h 568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9480" h="5680522">
                <a:moveTo>
                  <a:pt x="2095464" y="0"/>
                </a:moveTo>
                <a:lnTo>
                  <a:pt x="3459480" y="0"/>
                </a:lnTo>
                <a:lnTo>
                  <a:pt x="3459480" y="363212"/>
                </a:lnTo>
                <a:lnTo>
                  <a:pt x="3459480" y="5317311"/>
                </a:lnTo>
                <a:lnTo>
                  <a:pt x="3459480" y="5680521"/>
                </a:lnTo>
                <a:lnTo>
                  <a:pt x="3096279" y="5680521"/>
                </a:lnTo>
                <a:lnTo>
                  <a:pt x="3096269" y="5680522"/>
                </a:lnTo>
                <a:lnTo>
                  <a:pt x="363211" y="5680522"/>
                </a:lnTo>
                <a:cubicBezTo>
                  <a:pt x="162615" y="5680522"/>
                  <a:pt x="0" y="5517907"/>
                  <a:pt x="0" y="5317311"/>
                </a:cubicBezTo>
                <a:lnTo>
                  <a:pt x="0" y="363212"/>
                </a:lnTo>
                <a:cubicBezTo>
                  <a:pt x="0" y="162616"/>
                  <a:pt x="162615" y="1"/>
                  <a:pt x="363211" y="1"/>
                </a:cubicBezTo>
                <a:lnTo>
                  <a:pt x="2095464" y="1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576" y="1915946"/>
            <a:ext cx="2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큐어메이트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4143482" y="1688056"/>
            <a:ext cx="4116598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2677" y="2589666"/>
            <a:ext cx="2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배경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6879" y="3263387"/>
            <a:ext cx="2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6879" y="3937108"/>
            <a:ext cx="2887200" cy="369332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계획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8586" y="4610828"/>
            <a:ext cx="2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92154" y="656492"/>
            <a:ext cx="75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73B3CB6-CC4E-41EE-A1FE-A87AD14CB26F}"/>
              </a:ext>
            </a:extLst>
          </p:cNvPr>
          <p:cNvCxnSpPr/>
          <p:nvPr/>
        </p:nvCxnSpPr>
        <p:spPr>
          <a:xfrm flipV="1">
            <a:off x="3384104" y="6732820"/>
            <a:ext cx="8327300" cy="1905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C720F37-53E0-415D-98AE-17FD0F4C5B91}"/>
              </a:ext>
            </a:extLst>
          </p:cNvPr>
          <p:cNvCxnSpPr/>
          <p:nvPr/>
        </p:nvCxnSpPr>
        <p:spPr>
          <a:xfrm flipV="1">
            <a:off x="3367085" y="6735264"/>
            <a:ext cx="8327300" cy="157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E69115-0CC9-4E5C-AF06-A14C6EB613D9}"/>
              </a:ext>
            </a:extLst>
          </p:cNvPr>
          <p:cNvSpPr/>
          <p:nvPr/>
        </p:nvSpPr>
        <p:spPr>
          <a:xfrm>
            <a:off x="3717009" y="2204453"/>
            <a:ext cx="76274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분석의 모델링 방식을 랜덤 </a:t>
            </a:r>
            <a:r>
              <a:rPr lang="ko-KR" altLang="en-US" sz="200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포레스트로</a:t>
            </a:r>
            <a:r>
              <a:rPr lang="ko-KR" altLang="en-US" sz="20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확장</a:t>
            </a:r>
            <a:endParaRPr lang="en-US" altLang="ko-KR" sz="2000" dirty="0">
              <a:ln w="0"/>
              <a:solidFill>
                <a:schemeClr val="tx1">
                  <a:lumMod val="95000"/>
                  <a:lumOff val="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365179-EF34-4BAA-8791-F8C45E807F27}"/>
              </a:ext>
            </a:extLst>
          </p:cNvPr>
          <p:cNvSpPr/>
          <p:nvPr/>
        </p:nvSpPr>
        <p:spPr>
          <a:xfrm>
            <a:off x="3717009" y="3654786"/>
            <a:ext cx="76274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독립 변수에 습도</a:t>
            </a:r>
            <a:r>
              <a:rPr lang="en-US" altLang="ko-KR" sz="20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, </a:t>
            </a:r>
            <a:r>
              <a:rPr lang="ko-KR" altLang="en-US" sz="20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일교차</a:t>
            </a:r>
            <a:r>
              <a:rPr lang="en-US" altLang="ko-KR" sz="20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, </a:t>
            </a:r>
            <a:r>
              <a:rPr lang="ko-KR" altLang="en-US" sz="20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유동 인구 등 유의한 데이터를 추가</a:t>
            </a:r>
            <a:endParaRPr lang="en-US" altLang="ko-KR" sz="2000" dirty="0">
              <a:ln w="0"/>
              <a:solidFill>
                <a:schemeClr val="tx1">
                  <a:lumMod val="95000"/>
                  <a:lumOff val="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2C8E7DE-3DEB-48C5-9DDC-453EB0F174CB}"/>
              </a:ext>
            </a:extLst>
          </p:cNvPr>
          <p:cNvSpPr/>
          <p:nvPr/>
        </p:nvSpPr>
        <p:spPr>
          <a:xfrm flipV="1">
            <a:off x="4323879" y="4094986"/>
            <a:ext cx="6413712" cy="3050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EFB1FC6-0DA0-4C5E-A3F1-6E137F749F7F}"/>
              </a:ext>
            </a:extLst>
          </p:cNvPr>
          <p:cNvSpPr/>
          <p:nvPr/>
        </p:nvSpPr>
        <p:spPr>
          <a:xfrm flipV="1">
            <a:off x="4802619" y="2635925"/>
            <a:ext cx="5300588" cy="3050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CC42A7-3B99-4A11-83F5-DB7931D7EC83}"/>
              </a:ext>
            </a:extLst>
          </p:cNvPr>
          <p:cNvSpPr txBox="1"/>
          <p:nvPr/>
        </p:nvSpPr>
        <p:spPr>
          <a:xfrm>
            <a:off x="4747582" y="2800633"/>
            <a:ext cx="5566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기상 데이터와의 더욱 정확 인과관계 분석을 위해 </a:t>
            </a:r>
            <a:endParaRPr lang="en-US" altLang="ko-KR" sz="1600" dirty="0"/>
          </a:p>
          <a:p>
            <a:pPr algn="ctr"/>
            <a:r>
              <a:rPr lang="ko-KR" altLang="en-US" sz="1600" dirty="0"/>
              <a:t>분석기법을 확장</a:t>
            </a:r>
            <a:endParaRPr lang="en-US" altLang="ko-KR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970255-3FDC-417C-8642-369CE2EC5157}"/>
              </a:ext>
            </a:extLst>
          </p:cNvPr>
          <p:cNvSpPr txBox="1"/>
          <p:nvPr/>
        </p:nvSpPr>
        <p:spPr>
          <a:xfrm>
            <a:off x="5131466" y="4258724"/>
            <a:ext cx="4798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설명력의 증가를 위해 독립 변수에 유의한 </a:t>
            </a:r>
            <a:endParaRPr lang="en-US" altLang="ko-KR" sz="1600" dirty="0"/>
          </a:p>
          <a:p>
            <a:pPr algn="ctr"/>
            <a:r>
              <a:rPr lang="ko-KR" altLang="en-US" sz="1600" dirty="0"/>
              <a:t>데이터를 추가</a:t>
            </a:r>
            <a:endParaRPr lang="en-US" altLang="ko-KR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5A3FE9-6010-45F0-A49B-13E5F05E0E5D}"/>
              </a:ext>
            </a:extLst>
          </p:cNvPr>
          <p:cNvSpPr/>
          <p:nvPr/>
        </p:nvSpPr>
        <p:spPr>
          <a:xfrm>
            <a:off x="3717009" y="5145766"/>
            <a:ext cx="76274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UI </a:t>
            </a:r>
            <a:r>
              <a:rPr lang="ko-KR" altLang="en-US" sz="20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개선</a:t>
            </a:r>
            <a:endParaRPr lang="en-US" altLang="ko-KR" sz="2000" dirty="0">
              <a:ln w="0"/>
              <a:solidFill>
                <a:schemeClr val="tx1">
                  <a:lumMod val="95000"/>
                  <a:lumOff val="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0AE990F-D86F-4815-AC4A-E902455B292D}"/>
              </a:ext>
            </a:extLst>
          </p:cNvPr>
          <p:cNvSpPr/>
          <p:nvPr/>
        </p:nvSpPr>
        <p:spPr>
          <a:xfrm flipV="1">
            <a:off x="6832830" y="5585966"/>
            <a:ext cx="1395811" cy="3050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9E7301-02EC-4B37-A5A9-6CC839E63ABD}"/>
              </a:ext>
            </a:extLst>
          </p:cNvPr>
          <p:cNvSpPr txBox="1"/>
          <p:nvPr/>
        </p:nvSpPr>
        <p:spPr>
          <a:xfrm>
            <a:off x="6105924" y="5749704"/>
            <a:ext cx="2849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최신 트렌드를 반영한 </a:t>
            </a:r>
            <a:r>
              <a:rPr lang="en-US" altLang="ko-KR" sz="1600" dirty="0"/>
              <a:t>UI</a:t>
            </a:r>
            <a:r>
              <a:rPr lang="ko-KR" altLang="en-US" sz="1600" dirty="0"/>
              <a:t>로 변경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7414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>
            <a:extLst>
              <a:ext uri="{FF2B5EF4-FFF2-40B4-BE49-F238E27FC236}">
                <a16:creationId xmlns:a16="http://schemas.microsoft.com/office/drawing/2014/main" id="{D73DFB20-07BE-4B8D-9D9B-E86C0C6D649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63954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lum bright="9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94" y="416416"/>
            <a:ext cx="10711409" cy="6025167"/>
          </a:xfrm>
          <a:prstGeom prst="roundRect">
            <a:avLst>
              <a:gd name="adj" fmla="val 4615"/>
            </a:avLst>
          </a:prstGeom>
        </p:spPr>
      </p:pic>
      <p:sp>
        <p:nvSpPr>
          <p:cNvPr id="20" name="자유형 19"/>
          <p:cNvSpPr/>
          <p:nvPr/>
        </p:nvSpPr>
        <p:spPr>
          <a:xfrm>
            <a:off x="3621584" y="411480"/>
            <a:ext cx="7830119" cy="6030103"/>
          </a:xfrm>
          <a:custGeom>
            <a:avLst/>
            <a:gdLst>
              <a:gd name="connsiteX0" fmla="*/ 284096 w 7821714"/>
              <a:gd name="connsiteY0" fmla="*/ 0 h 6030103"/>
              <a:gd name="connsiteX1" fmla="*/ 7548189 w 7821714"/>
              <a:gd name="connsiteY1" fmla="*/ 0 h 6030103"/>
              <a:gd name="connsiteX2" fmla="*/ 7821714 w 7821714"/>
              <a:gd name="connsiteY2" fmla="*/ 273525 h 6030103"/>
              <a:gd name="connsiteX3" fmla="*/ 7821714 w 7821714"/>
              <a:gd name="connsiteY3" fmla="*/ 5756578 h 6030103"/>
              <a:gd name="connsiteX4" fmla="*/ 7548189 w 7821714"/>
              <a:gd name="connsiteY4" fmla="*/ 6030103 h 6030103"/>
              <a:gd name="connsiteX5" fmla="*/ 513492 w 7821714"/>
              <a:gd name="connsiteY5" fmla="*/ 6030103 h 6030103"/>
              <a:gd name="connsiteX6" fmla="*/ 284096 w 7821714"/>
              <a:gd name="connsiteY6" fmla="*/ 6030103 h 6030103"/>
              <a:gd name="connsiteX7" fmla="*/ 0 w 7821714"/>
              <a:gd name="connsiteY7" fmla="*/ 6030103 h 6030103"/>
              <a:gd name="connsiteX8" fmla="*/ 0 w 7821714"/>
              <a:gd name="connsiteY8" fmla="*/ 4936 h 6030103"/>
              <a:gd name="connsiteX9" fmla="*/ 235132 w 7821714"/>
              <a:gd name="connsiteY9" fmla="*/ 4936 h 603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21714" h="6030103">
                <a:moveTo>
                  <a:pt x="284096" y="0"/>
                </a:moveTo>
                <a:lnTo>
                  <a:pt x="7548189" y="0"/>
                </a:lnTo>
                <a:cubicBezTo>
                  <a:pt x="7699253" y="0"/>
                  <a:pt x="7821714" y="122461"/>
                  <a:pt x="7821714" y="273525"/>
                </a:cubicBezTo>
                <a:lnTo>
                  <a:pt x="7821714" y="5756578"/>
                </a:lnTo>
                <a:cubicBezTo>
                  <a:pt x="7821714" y="5907642"/>
                  <a:pt x="7699253" y="6030103"/>
                  <a:pt x="7548189" y="6030103"/>
                </a:cubicBezTo>
                <a:lnTo>
                  <a:pt x="513492" y="6030103"/>
                </a:lnTo>
                <a:lnTo>
                  <a:pt x="284096" y="6030103"/>
                </a:lnTo>
                <a:lnTo>
                  <a:pt x="0" y="6030103"/>
                </a:lnTo>
                <a:lnTo>
                  <a:pt x="0" y="4936"/>
                </a:lnTo>
                <a:lnTo>
                  <a:pt x="235132" y="4936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33057" y="2340057"/>
            <a:ext cx="360717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 연</a:t>
            </a:r>
            <a:endParaRPr lang="ko-KR" altLang="en-US" sz="96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자유형 33"/>
          <p:cNvSpPr/>
          <p:nvPr/>
        </p:nvSpPr>
        <p:spPr>
          <a:xfrm>
            <a:off x="740294" y="416416"/>
            <a:ext cx="2883785" cy="6025167"/>
          </a:xfrm>
          <a:custGeom>
            <a:avLst/>
            <a:gdLst>
              <a:gd name="connsiteX0" fmla="*/ 2095464 w 3459480"/>
              <a:gd name="connsiteY0" fmla="*/ 0 h 5680522"/>
              <a:gd name="connsiteX1" fmla="*/ 3459480 w 3459480"/>
              <a:gd name="connsiteY1" fmla="*/ 0 h 5680522"/>
              <a:gd name="connsiteX2" fmla="*/ 3459480 w 3459480"/>
              <a:gd name="connsiteY2" fmla="*/ 363212 h 5680522"/>
              <a:gd name="connsiteX3" fmla="*/ 3459480 w 3459480"/>
              <a:gd name="connsiteY3" fmla="*/ 5317311 h 5680522"/>
              <a:gd name="connsiteX4" fmla="*/ 3459480 w 3459480"/>
              <a:gd name="connsiteY4" fmla="*/ 5680521 h 5680522"/>
              <a:gd name="connsiteX5" fmla="*/ 3096279 w 3459480"/>
              <a:gd name="connsiteY5" fmla="*/ 5680521 h 5680522"/>
              <a:gd name="connsiteX6" fmla="*/ 3096269 w 3459480"/>
              <a:gd name="connsiteY6" fmla="*/ 5680522 h 5680522"/>
              <a:gd name="connsiteX7" fmla="*/ 363211 w 3459480"/>
              <a:gd name="connsiteY7" fmla="*/ 5680522 h 5680522"/>
              <a:gd name="connsiteX8" fmla="*/ 0 w 3459480"/>
              <a:gd name="connsiteY8" fmla="*/ 5317311 h 5680522"/>
              <a:gd name="connsiteX9" fmla="*/ 0 w 3459480"/>
              <a:gd name="connsiteY9" fmla="*/ 363212 h 5680522"/>
              <a:gd name="connsiteX10" fmla="*/ 363211 w 3459480"/>
              <a:gd name="connsiteY10" fmla="*/ 1 h 5680522"/>
              <a:gd name="connsiteX11" fmla="*/ 2095464 w 3459480"/>
              <a:gd name="connsiteY11" fmla="*/ 1 h 568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9480" h="5680522">
                <a:moveTo>
                  <a:pt x="2095464" y="0"/>
                </a:moveTo>
                <a:lnTo>
                  <a:pt x="3459480" y="0"/>
                </a:lnTo>
                <a:lnTo>
                  <a:pt x="3459480" y="363212"/>
                </a:lnTo>
                <a:lnTo>
                  <a:pt x="3459480" y="5317311"/>
                </a:lnTo>
                <a:lnTo>
                  <a:pt x="3459480" y="5680521"/>
                </a:lnTo>
                <a:lnTo>
                  <a:pt x="3096279" y="5680521"/>
                </a:lnTo>
                <a:lnTo>
                  <a:pt x="3096269" y="5680522"/>
                </a:lnTo>
                <a:lnTo>
                  <a:pt x="363211" y="5680522"/>
                </a:lnTo>
                <a:cubicBezTo>
                  <a:pt x="162615" y="5680522"/>
                  <a:pt x="0" y="5517907"/>
                  <a:pt x="0" y="5317311"/>
                </a:cubicBezTo>
                <a:lnTo>
                  <a:pt x="0" y="363212"/>
                </a:lnTo>
                <a:cubicBezTo>
                  <a:pt x="0" y="162616"/>
                  <a:pt x="162615" y="1"/>
                  <a:pt x="363211" y="1"/>
                </a:cubicBezTo>
                <a:lnTo>
                  <a:pt x="2095464" y="1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576" y="1915946"/>
            <a:ext cx="2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큐어메이트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2677" y="2589666"/>
            <a:ext cx="2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배경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6879" y="3263387"/>
            <a:ext cx="2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6879" y="3937108"/>
            <a:ext cx="2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계획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8586" y="4610828"/>
            <a:ext cx="2887200" cy="369332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92154" y="656492"/>
            <a:ext cx="75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759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65C78A0-1CAA-4EAD-9362-DD7F17DEBE6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63954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lum bright="9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94" y="416416"/>
            <a:ext cx="10711409" cy="6025167"/>
          </a:xfrm>
          <a:prstGeom prst="roundRect">
            <a:avLst>
              <a:gd name="adj" fmla="val 4615"/>
            </a:avLst>
          </a:prstGeom>
        </p:spPr>
      </p:pic>
      <p:sp>
        <p:nvSpPr>
          <p:cNvPr id="20" name="자유형 19"/>
          <p:cNvSpPr/>
          <p:nvPr/>
        </p:nvSpPr>
        <p:spPr>
          <a:xfrm>
            <a:off x="3621584" y="411480"/>
            <a:ext cx="7830119" cy="6030103"/>
          </a:xfrm>
          <a:custGeom>
            <a:avLst/>
            <a:gdLst>
              <a:gd name="connsiteX0" fmla="*/ 284096 w 7821714"/>
              <a:gd name="connsiteY0" fmla="*/ 0 h 6030103"/>
              <a:gd name="connsiteX1" fmla="*/ 7548189 w 7821714"/>
              <a:gd name="connsiteY1" fmla="*/ 0 h 6030103"/>
              <a:gd name="connsiteX2" fmla="*/ 7821714 w 7821714"/>
              <a:gd name="connsiteY2" fmla="*/ 273525 h 6030103"/>
              <a:gd name="connsiteX3" fmla="*/ 7821714 w 7821714"/>
              <a:gd name="connsiteY3" fmla="*/ 5756578 h 6030103"/>
              <a:gd name="connsiteX4" fmla="*/ 7548189 w 7821714"/>
              <a:gd name="connsiteY4" fmla="*/ 6030103 h 6030103"/>
              <a:gd name="connsiteX5" fmla="*/ 513492 w 7821714"/>
              <a:gd name="connsiteY5" fmla="*/ 6030103 h 6030103"/>
              <a:gd name="connsiteX6" fmla="*/ 284096 w 7821714"/>
              <a:gd name="connsiteY6" fmla="*/ 6030103 h 6030103"/>
              <a:gd name="connsiteX7" fmla="*/ 0 w 7821714"/>
              <a:gd name="connsiteY7" fmla="*/ 6030103 h 6030103"/>
              <a:gd name="connsiteX8" fmla="*/ 0 w 7821714"/>
              <a:gd name="connsiteY8" fmla="*/ 4936 h 6030103"/>
              <a:gd name="connsiteX9" fmla="*/ 235132 w 7821714"/>
              <a:gd name="connsiteY9" fmla="*/ 4936 h 603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21714" h="6030103">
                <a:moveTo>
                  <a:pt x="284096" y="0"/>
                </a:moveTo>
                <a:lnTo>
                  <a:pt x="7548189" y="0"/>
                </a:lnTo>
                <a:cubicBezTo>
                  <a:pt x="7699253" y="0"/>
                  <a:pt x="7821714" y="122461"/>
                  <a:pt x="7821714" y="273525"/>
                </a:cubicBezTo>
                <a:lnTo>
                  <a:pt x="7821714" y="5756578"/>
                </a:lnTo>
                <a:cubicBezTo>
                  <a:pt x="7821714" y="5907642"/>
                  <a:pt x="7699253" y="6030103"/>
                  <a:pt x="7548189" y="6030103"/>
                </a:cubicBezTo>
                <a:lnTo>
                  <a:pt x="513492" y="6030103"/>
                </a:lnTo>
                <a:lnTo>
                  <a:pt x="284096" y="6030103"/>
                </a:lnTo>
                <a:lnTo>
                  <a:pt x="0" y="6030103"/>
                </a:lnTo>
                <a:lnTo>
                  <a:pt x="0" y="4936"/>
                </a:lnTo>
                <a:lnTo>
                  <a:pt x="235132" y="4936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33057" y="2641701"/>
            <a:ext cx="36071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 &amp; A</a:t>
            </a:r>
            <a:endParaRPr lang="ko-KR" altLang="en-US" sz="96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자유형 33"/>
          <p:cNvSpPr/>
          <p:nvPr/>
        </p:nvSpPr>
        <p:spPr>
          <a:xfrm>
            <a:off x="740294" y="416416"/>
            <a:ext cx="2883785" cy="6025167"/>
          </a:xfrm>
          <a:custGeom>
            <a:avLst/>
            <a:gdLst>
              <a:gd name="connsiteX0" fmla="*/ 2095464 w 3459480"/>
              <a:gd name="connsiteY0" fmla="*/ 0 h 5680522"/>
              <a:gd name="connsiteX1" fmla="*/ 3459480 w 3459480"/>
              <a:gd name="connsiteY1" fmla="*/ 0 h 5680522"/>
              <a:gd name="connsiteX2" fmla="*/ 3459480 w 3459480"/>
              <a:gd name="connsiteY2" fmla="*/ 363212 h 5680522"/>
              <a:gd name="connsiteX3" fmla="*/ 3459480 w 3459480"/>
              <a:gd name="connsiteY3" fmla="*/ 5317311 h 5680522"/>
              <a:gd name="connsiteX4" fmla="*/ 3459480 w 3459480"/>
              <a:gd name="connsiteY4" fmla="*/ 5680521 h 5680522"/>
              <a:gd name="connsiteX5" fmla="*/ 3096279 w 3459480"/>
              <a:gd name="connsiteY5" fmla="*/ 5680521 h 5680522"/>
              <a:gd name="connsiteX6" fmla="*/ 3096269 w 3459480"/>
              <a:gd name="connsiteY6" fmla="*/ 5680522 h 5680522"/>
              <a:gd name="connsiteX7" fmla="*/ 363211 w 3459480"/>
              <a:gd name="connsiteY7" fmla="*/ 5680522 h 5680522"/>
              <a:gd name="connsiteX8" fmla="*/ 0 w 3459480"/>
              <a:gd name="connsiteY8" fmla="*/ 5317311 h 5680522"/>
              <a:gd name="connsiteX9" fmla="*/ 0 w 3459480"/>
              <a:gd name="connsiteY9" fmla="*/ 363212 h 5680522"/>
              <a:gd name="connsiteX10" fmla="*/ 363211 w 3459480"/>
              <a:gd name="connsiteY10" fmla="*/ 1 h 5680522"/>
              <a:gd name="connsiteX11" fmla="*/ 2095464 w 3459480"/>
              <a:gd name="connsiteY11" fmla="*/ 1 h 568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9480" h="5680522">
                <a:moveTo>
                  <a:pt x="2095464" y="0"/>
                </a:moveTo>
                <a:lnTo>
                  <a:pt x="3459480" y="0"/>
                </a:lnTo>
                <a:lnTo>
                  <a:pt x="3459480" y="363212"/>
                </a:lnTo>
                <a:lnTo>
                  <a:pt x="3459480" y="5317311"/>
                </a:lnTo>
                <a:lnTo>
                  <a:pt x="3459480" y="5680521"/>
                </a:lnTo>
                <a:lnTo>
                  <a:pt x="3096279" y="5680521"/>
                </a:lnTo>
                <a:lnTo>
                  <a:pt x="3096269" y="5680522"/>
                </a:lnTo>
                <a:lnTo>
                  <a:pt x="363211" y="5680522"/>
                </a:lnTo>
                <a:cubicBezTo>
                  <a:pt x="162615" y="5680522"/>
                  <a:pt x="0" y="5517907"/>
                  <a:pt x="0" y="5317311"/>
                </a:cubicBezTo>
                <a:lnTo>
                  <a:pt x="0" y="363212"/>
                </a:lnTo>
                <a:cubicBezTo>
                  <a:pt x="0" y="162616"/>
                  <a:pt x="162615" y="1"/>
                  <a:pt x="363211" y="1"/>
                </a:cubicBezTo>
                <a:lnTo>
                  <a:pt x="2095464" y="1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576" y="1915946"/>
            <a:ext cx="2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큐어메이트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2677" y="2589666"/>
            <a:ext cx="2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배경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6879" y="3263387"/>
            <a:ext cx="2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6879" y="3937108"/>
            <a:ext cx="2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계획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8586" y="4610828"/>
            <a:ext cx="2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92154" y="656492"/>
            <a:ext cx="75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768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277</Words>
  <Application>Microsoft Office PowerPoint</Application>
  <PresentationFormat>와이드스크린</PresentationFormat>
  <Paragraphs>99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배달의민족 주아</vt:lpstr>
      <vt:lpstr>맑은 고딕</vt:lpstr>
      <vt:lpstr>휴먼둥근헤드라인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shtkdgus2001@naver.com</dc:creator>
  <cp:lastModifiedBy>shtkdgus2014@gmail.com</cp:lastModifiedBy>
  <cp:revision>103</cp:revision>
  <dcterms:created xsi:type="dcterms:W3CDTF">2017-04-11T12:51:42Z</dcterms:created>
  <dcterms:modified xsi:type="dcterms:W3CDTF">2017-06-19T09:12:45Z</dcterms:modified>
</cp:coreProperties>
</file>