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72" r:id="rId5"/>
    <p:sldId id="271" r:id="rId6"/>
    <p:sldId id="273" r:id="rId7"/>
    <p:sldId id="274" r:id="rId8"/>
    <p:sldId id="270" r:id="rId9"/>
    <p:sldId id="267" r:id="rId10"/>
    <p:sldId id="268"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fashiTuzi\Desktop\test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Sheet4!$A$1</c:f>
              <c:strCache>
                <c:ptCount val="1"/>
                <c:pt idx="0">
                  <c:v>ES_REAL</c:v>
                </c:pt>
              </c:strCache>
            </c:strRef>
          </c:tx>
          <c:spPr>
            <a:ln w="28575" cap="rnd">
              <a:solidFill>
                <a:schemeClr val="accent1"/>
              </a:solidFill>
              <a:round/>
            </a:ln>
            <a:effectLst/>
          </c:spPr>
          <c:marker>
            <c:symbol val="none"/>
          </c:marker>
          <c:val>
            <c:numRef>
              <c:f>Sheet4!$A$2:$A$143</c:f>
              <c:numCache>
                <c:formatCode>General</c:formatCode>
                <c:ptCount val="142"/>
                <c:pt idx="0">
                  <c:v>2.42</c:v>
                </c:pt>
                <c:pt idx="1">
                  <c:v>2.42</c:v>
                </c:pt>
                <c:pt idx="2">
                  <c:v>2.41</c:v>
                </c:pt>
                <c:pt idx="3">
                  <c:v>2.41</c:v>
                </c:pt>
                <c:pt idx="4">
                  <c:v>2.4</c:v>
                </c:pt>
                <c:pt idx="5">
                  <c:v>2.38</c:v>
                </c:pt>
                <c:pt idx="6">
                  <c:v>2.34</c:v>
                </c:pt>
                <c:pt idx="7">
                  <c:v>2.33</c:v>
                </c:pt>
                <c:pt idx="8">
                  <c:v>2.3199999999999998</c:v>
                </c:pt>
                <c:pt idx="9">
                  <c:v>2.2999999999999998</c:v>
                </c:pt>
                <c:pt idx="10">
                  <c:v>2.29</c:v>
                </c:pt>
                <c:pt idx="11">
                  <c:v>2.2799999999999998</c:v>
                </c:pt>
                <c:pt idx="12">
                  <c:v>2.27</c:v>
                </c:pt>
                <c:pt idx="13">
                  <c:v>2.2599999999999998</c:v>
                </c:pt>
                <c:pt idx="14">
                  <c:v>2.2400000000000002</c:v>
                </c:pt>
                <c:pt idx="15">
                  <c:v>2.23</c:v>
                </c:pt>
                <c:pt idx="16">
                  <c:v>2.21999999999999</c:v>
                </c:pt>
                <c:pt idx="17">
                  <c:v>2.21999999999999</c:v>
                </c:pt>
                <c:pt idx="18">
                  <c:v>2.2000000000000002</c:v>
                </c:pt>
                <c:pt idx="19">
                  <c:v>2.1799999999999899</c:v>
                </c:pt>
                <c:pt idx="20">
                  <c:v>2.1799999999999899</c:v>
                </c:pt>
                <c:pt idx="21">
                  <c:v>2.17</c:v>
                </c:pt>
                <c:pt idx="22">
                  <c:v>2.16</c:v>
                </c:pt>
                <c:pt idx="23">
                  <c:v>2.15</c:v>
                </c:pt>
                <c:pt idx="24">
                  <c:v>2.13</c:v>
                </c:pt>
                <c:pt idx="25">
                  <c:v>2.13</c:v>
                </c:pt>
                <c:pt idx="26">
                  <c:v>2.12</c:v>
                </c:pt>
                <c:pt idx="27">
                  <c:v>2.12</c:v>
                </c:pt>
                <c:pt idx="28">
                  <c:v>2.11</c:v>
                </c:pt>
                <c:pt idx="29">
                  <c:v>2.09</c:v>
                </c:pt>
                <c:pt idx="30">
                  <c:v>2.08</c:v>
                </c:pt>
                <c:pt idx="31">
                  <c:v>2.08</c:v>
                </c:pt>
                <c:pt idx="32">
                  <c:v>2.08</c:v>
                </c:pt>
                <c:pt idx="33">
                  <c:v>2.0699999999999998</c:v>
                </c:pt>
                <c:pt idx="34">
                  <c:v>2.0499999999999998</c:v>
                </c:pt>
                <c:pt idx="35">
                  <c:v>2.04</c:v>
                </c:pt>
                <c:pt idx="36">
                  <c:v>2.04</c:v>
                </c:pt>
                <c:pt idx="37">
                  <c:v>2.0299999999999998</c:v>
                </c:pt>
                <c:pt idx="38">
                  <c:v>2.0299999999999998</c:v>
                </c:pt>
                <c:pt idx="39">
                  <c:v>2.0099999999999998</c:v>
                </c:pt>
                <c:pt idx="40">
                  <c:v>2.08</c:v>
                </c:pt>
                <c:pt idx="41">
                  <c:v>2.0699999999999998</c:v>
                </c:pt>
                <c:pt idx="42">
                  <c:v>2.06</c:v>
                </c:pt>
                <c:pt idx="43">
                  <c:v>2.04</c:v>
                </c:pt>
                <c:pt idx="44">
                  <c:v>2.04</c:v>
                </c:pt>
                <c:pt idx="45">
                  <c:v>2.0299999999999998</c:v>
                </c:pt>
                <c:pt idx="46">
                  <c:v>2.02</c:v>
                </c:pt>
                <c:pt idx="47">
                  <c:v>2.0099999999999998</c:v>
                </c:pt>
                <c:pt idx="48">
                  <c:v>1.99</c:v>
                </c:pt>
                <c:pt idx="49">
                  <c:v>1.98</c:v>
                </c:pt>
                <c:pt idx="50">
                  <c:v>1.98</c:v>
                </c:pt>
                <c:pt idx="51">
                  <c:v>1.97</c:v>
                </c:pt>
                <c:pt idx="52">
                  <c:v>1.96</c:v>
                </c:pt>
                <c:pt idx="53">
                  <c:v>1.95</c:v>
                </c:pt>
                <c:pt idx="54">
                  <c:v>1.94</c:v>
                </c:pt>
                <c:pt idx="55">
                  <c:v>1.93</c:v>
                </c:pt>
                <c:pt idx="56">
                  <c:v>1.93</c:v>
                </c:pt>
                <c:pt idx="57">
                  <c:v>1.92</c:v>
                </c:pt>
                <c:pt idx="58">
                  <c:v>1.9</c:v>
                </c:pt>
                <c:pt idx="59">
                  <c:v>1.9</c:v>
                </c:pt>
                <c:pt idx="60">
                  <c:v>1.89</c:v>
                </c:pt>
                <c:pt idx="61">
                  <c:v>1.88</c:v>
                </c:pt>
                <c:pt idx="62">
                  <c:v>1.88</c:v>
                </c:pt>
                <c:pt idx="63">
                  <c:v>1.8599999999999901</c:v>
                </c:pt>
                <c:pt idx="64">
                  <c:v>1.8599999999999901</c:v>
                </c:pt>
                <c:pt idx="65">
                  <c:v>1.85</c:v>
                </c:pt>
                <c:pt idx="66">
                  <c:v>1.85</c:v>
                </c:pt>
                <c:pt idx="67">
                  <c:v>1.8399999999999901</c:v>
                </c:pt>
                <c:pt idx="68">
                  <c:v>1.83</c:v>
                </c:pt>
                <c:pt idx="69">
                  <c:v>1.82</c:v>
                </c:pt>
                <c:pt idx="70">
                  <c:v>1.82</c:v>
                </c:pt>
                <c:pt idx="71">
                  <c:v>1.81</c:v>
                </c:pt>
                <c:pt idx="72">
                  <c:v>1.8</c:v>
                </c:pt>
                <c:pt idx="73">
                  <c:v>1.79</c:v>
                </c:pt>
                <c:pt idx="74">
                  <c:v>1.9</c:v>
                </c:pt>
                <c:pt idx="75">
                  <c:v>1.89</c:v>
                </c:pt>
                <c:pt idx="76">
                  <c:v>1.88</c:v>
                </c:pt>
                <c:pt idx="77">
                  <c:v>1.87</c:v>
                </c:pt>
                <c:pt idx="78">
                  <c:v>1.8599999999999901</c:v>
                </c:pt>
                <c:pt idx="79">
                  <c:v>1.85</c:v>
                </c:pt>
                <c:pt idx="80">
                  <c:v>1.8399999999999901</c:v>
                </c:pt>
                <c:pt idx="81">
                  <c:v>1.8399999999999901</c:v>
                </c:pt>
                <c:pt idx="82">
                  <c:v>1.82</c:v>
                </c:pt>
                <c:pt idx="83">
                  <c:v>1.81</c:v>
                </c:pt>
                <c:pt idx="84">
                  <c:v>1.81</c:v>
                </c:pt>
                <c:pt idx="85">
                  <c:v>1.81</c:v>
                </c:pt>
                <c:pt idx="86">
                  <c:v>1.8</c:v>
                </c:pt>
                <c:pt idx="87">
                  <c:v>1.78</c:v>
                </c:pt>
                <c:pt idx="88">
                  <c:v>1.77</c:v>
                </c:pt>
                <c:pt idx="89">
                  <c:v>1.76</c:v>
                </c:pt>
                <c:pt idx="90">
                  <c:v>1.77</c:v>
                </c:pt>
                <c:pt idx="91">
                  <c:v>1.75</c:v>
                </c:pt>
                <c:pt idx="92">
                  <c:v>1.74</c:v>
                </c:pt>
                <c:pt idx="93">
                  <c:v>1.74</c:v>
                </c:pt>
                <c:pt idx="94">
                  <c:v>1.73</c:v>
                </c:pt>
                <c:pt idx="95">
                  <c:v>1.73</c:v>
                </c:pt>
                <c:pt idx="96">
                  <c:v>1.72</c:v>
                </c:pt>
                <c:pt idx="97">
                  <c:v>1.7</c:v>
                </c:pt>
                <c:pt idx="98">
                  <c:v>1.7</c:v>
                </c:pt>
                <c:pt idx="99">
                  <c:v>1.69</c:v>
                </c:pt>
                <c:pt idx="100">
                  <c:v>1.69</c:v>
                </c:pt>
                <c:pt idx="101">
                  <c:v>1.68</c:v>
                </c:pt>
                <c:pt idx="102">
                  <c:v>1.67</c:v>
                </c:pt>
                <c:pt idx="103">
                  <c:v>1.67</c:v>
                </c:pt>
                <c:pt idx="104">
                  <c:v>1.66</c:v>
                </c:pt>
                <c:pt idx="105">
                  <c:v>1.66</c:v>
                </c:pt>
                <c:pt idx="106">
                  <c:v>1.65</c:v>
                </c:pt>
                <c:pt idx="107">
                  <c:v>1.65</c:v>
                </c:pt>
                <c:pt idx="108">
                  <c:v>1.77</c:v>
                </c:pt>
                <c:pt idx="109">
                  <c:v>1.76</c:v>
                </c:pt>
                <c:pt idx="110">
                  <c:v>1.75</c:v>
                </c:pt>
                <c:pt idx="111">
                  <c:v>1.73</c:v>
                </c:pt>
                <c:pt idx="112">
                  <c:v>1.73</c:v>
                </c:pt>
                <c:pt idx="113">
                  <c:v>1.72</c:v>
                </c:pt>
                <c:pt idx="114">
                  <c:v>1.72</c:v>
                </c:pt>
                <c:pt idx="115">
                  <c:v>1.71</c:v>
                </c:pt>
                <c:pt idx="116">
                  <c:v>1.7</c:v>
                </c:pt>
                <c:pt idx="117">
                  <c:v>1.69</c:v>
                </c:pt>
                <c:pt idx="118">
                  <c:v>1.68</c:v>
                </c:pt>
                <c:pt idx="119">
                  <c:v>1.68</c:v>
                </c:pt>
                <c:pt idx="120">
                  <c:v>1.67</c:v>
                </c:pt>
                <c:pt idx="121">
                  <c:v>1.65</c:v>
                </c:pt>
                <c:pt idx="122">
                  <c:v>1.65</c:v>
                </c:pt>
                <c:pt idx="123">
                  <c:v>1.65</c:v>
                </c:pt>
                <c:pt idx="124">
                  <c:v>1.64</c:v>
                </c:pt>
                <c:pt idx="125">
                  <c:v>1.64</c:v>
                </c:pt>
                <c:pt idx="126">
                  <c:v>1.62</c:v>
                </c:pt>
                <c:pt idx="127">
                  <c:v>1.62</c:v>
                </c:pt>
                <c:pt idx="128">
                  <c:v>1.6099999999999901</c:v>
                </c:pt>
                <c:pt idx="129">
                  <c:v>1.6099999999999901</c:v>
                </c:pt>
                <c:pt idx="130">
                  <c:v>1.6</c:v>
                </c:pt>
                <c:pt idx="131">
                  <c:v>1.5899999999999901</c:v>
                </c:pt>
                <c:pt idx="132">
                  <c:v>1.58</c:v>
                </c:pt>
                <c:pt idx="133">
                  <c:v>1.58</c:v>
                </c:pt>
                <c:pt idx="134">
                  <c:v>1.57</c:v>
                </c:pt>
                <c:pt idx="135">
                  <c:v>1.57</c:v>
                </c:pt>
                <c:pt idx="136">
                  <c:v>1.56</c:v>
                </c:pt>
                <c:pt idx="137">
                  <c:v>1.56</c:v>
                </c:pt>
                <c:pt idx="138">
                  <c:v>1.55</c:v>
                </c:pt>
                <c:pt idx="139">
                  <c:v>1.55</c:v>
                </c:pt>
                <c:pt idx="140">
                  <c:v>1.54</c:v>
                </c:pt>
                <c:pt idx="141">
                  <c:v>1.53</c:v>
                </c:pt>
              </c:numCache>
            </c:numRef>
          </c:val>
          <c:smooth val="0"/>
        </c:ser>
        <c:ser>
          <c:idx val="1"/>
          <c:order val="1"/>
          <c:tx>
            <c:strRef>
              <c:f>Sheet4!$B$1</c:f>
              <c:strCache>
                <c:ptCount val="1"/>
                <c:pt idx="0">
                  <c:v>NR_REAL</c:v>
                </c:pt>
              </c:strCache>
            </c:strRef>
          </c:tx>
          <c:spPr>
            <a:ln w="28575" cap="rnd">
              <a:solidFill>
                <a:schemeClr val="accent2"/>
              </a:solidFill>
              <a:round/>
            </a:ln>
            <a:effectLst/>
          </c:spPr>
          <c:marker>
            <c:symbol val="none"/>
          </c:marker>
          <c:val>
            <c:numRef>
              <c:f>Sheet4!$B$2:$B$143</c:f>
              <c:numCache>
                <c:formatCode>General</c:formatCode>
                <c:ptCount val="142"/>
                <c:pt idx="0">
                  <c:v>2.40983703273398</c:v>
                </c:pt>
                <c:pt idx="1">
                  <c:v>2.40258679492938</c:v>
                </c:pt>
                <c:pt idx="2">
                  <c:v>2.3954682134818999</c:v>
                </c:pt>
                <c:pt idx="3">
                  <c:v>2.3884848785725099</c:v>
                </c:pt>
                <c:pt idx="4">
                  <c:v>2.3815042579046</c:v>
                </c:pt>
                <c:pt idx="5">
                  <c:v>2.36241517737853</c:v>
                </c:pt>
                <c:pt idx="6">
                  <c:v>2.3274430950795999</c:v>
                </c:pt>
                <c:pt idx="7">
                  <c:v>2.3176242399595499</c:v>
                </c:pt>
                <c:pt idx="8">
                  <c:v>2.3078276233601001</c:v>
                </c:pt>
                <c:pt idx="9">
                  <c:v>2.2835847365183</c:v>
                </c:pt>
                <c:pt idx="10">
                  <c:v>2.2744498596260598</c:v>
                </c:pt>
                <c:pt idx="11">
                  <c:v>2.2656750732275999</c:v>
                </c:pt>
                <c:pt idx="12">
                  <c:v>2.25677814114264</c:v>
                </c:pt>
                <c:pt idx="13">
                  <c:v>2.24821841459821</c:v>
                </c:pt>
                <c:pt idx="14">
                  <c:v>2.2256258215528302</c:v>
                </c:pt>
                <c:pt idx="15">
                  <c:v>2.2174998791154601</c:v>
                </c:pt>
                <c:pt idx="16">
                  <c:v>2.2093974295644201</c:v>
                </c:pt>
                <c:pt idx="17">
                  <c:v>2.20139520880217</c:v>
                </c:pt>
                <c:pt idx="18">
                  <c:v>2.1935166039473799</c:v>
                </c:pt>
                <c:pt idx="19">
                  <c:v>2.1723737654804798</c:v>
                </c:pt>
                <c:pt idx="20">
                  <c:v>2.1649209084355201</c:v>
                </c:pt>
                <c:pt idx="21">
                  <c:v>2.1575207072181302</c:v>
                </c:pt>
                <c:pt idx="22">
                  <c:v>2.1505221146747799</c:v>
                </c:pt>
                <c:pt idx="23">
                  <c:v>2.1432678525134499</c:v>
                </c:pt>
                <c:pt idx="24">
                  <c:v>2.12375094347051</c:v>
                </c:pt>
                <c:pt idx="25">
                  <c:v>2.1168609404405001</c:v>
                </c:pt>
                <c:pt idx="26">
                  <c:v>2.1100600223536601</c:v>
                </c:pt>
                <c:pt idx="27">
                  <c:v>2.1035397390558201</c:v>
                </c:pt>
                <c:pt idx="28">
                  <c:v>2.0968558740043601</c:v>
                </c:pt>
                <c:pt idx="29">
                  <c:v>2.0784207707463498</c:v>
                </c:pt>
                <c:pt idx="30">
                  <c:v>2.0721891064331799</c:v>
                </c:pt>
                <c:pt idx="31">
                  <c:v>2.0659711473867501</c:v>
                </c:pt>
                <c:pt idx="32">
                  <c:v>2.0598895577727201</c:v>
                </c:pt>
                <c:pt idx="33">
                  <c:v>2.0540032972806701</c:v>
                </c:pt>
                <c:pt idx="34">
                  <c:v>2.0365596429332902</c:v>
                </c:pt>
                <c:pt idx="35">
                  <c:v>2.03076188492498</c:v>
                </c:pt>
                <c:pt idx="36">
                  <c:v>2.0251395366321701</c:v>
                </c:pt>
                <c:pt idx="37">
                  <c:v>2.0197588351346298</c:v>
                </c:pt>
                <c:pt idx="38">
                  <c:v>2.0142599255534201</c:v>
                </c:pt>
                <c:pt idx="39">
                  <c:v>1.99748767524824</c:v>
                </c:pt>
                <c:pt idx="40">
                  <c:v>2.0661114361994701</c:v>
                </c:pt>
                <c:pt idx="41">
                  <c:v>2.05781417959277</c:v>
                </c:pt>
                <c:pt idx="42">
                  <c:v>2.04966446279645</c:v>
                </c:pt>
                <c:pt idx="43">
                  <c:v>2.0278666728749002</c:v>
                </c:pt>
                <c:pt idx="44">
                  <c:v>2.0198997965402401</c:v>
                </c:pt>
                <c:pt idx="45">
                  <c:v>2.01231480585224</c:v>
                </c:pt>
                <c:pt idx="46">
                  <c:v>2.0050704076431698</c:v>
                </c:pt>
                <c:pt idx="47">
                  <c:v>1.9975028622431199</c:v>
                </c:pt>
                <c:pt idx="48">
                  <c:v>1.9772369051778</c:v>
                </c:pt>
                <c:pt idx="49">
                  <c:v>1.9703302739450901</c:v>
                </c:pt>
                <c:pt idx="50">
                  <c:v>1.96336214004176</c:v>
                </c:pt>
                <c:pt idx="51">
                  <c:v>1.9566496203774799</c:v>
                </c:pt>
                <c:pt idx="52">
                  <c:v>1.95001089507046</c:v>
                </c:pt>
                <c:pt idx="53">
                  <c:v>1.9309226488700699</c:v>
                </c:pt>
                <c:pt idx="54">
                  <c:v>1.92454170666133</c:v>
                </c:pt>
                <c:pt idx="55">
                  <c:v>1.9183336619434599</c:v>
                </c:pt>
                <c:pt idx="56">
                  <c:v>1.91224361363674</c:v>
                </c:pt>
                <c:pt idx="57">
                  <c:v>1.90617664269779</c:v>
                </c:pt>
                <c:pt idx="58">
                  <c:v>1.88843848791333</c:v>
                </c:pt>
                <c:pt idx="59">
                  <c:v>1.8827118377499601</c:v>
                </c:pt>
                <c:pt idx="60">
                  <c:v>1.8769501834689799</c:v>
                </c:pt>
                <c:pt idx="61">
                  <c:v>1.87132406875874</c:v>
                </c:pt>
                <c:pt idx="62">
                  <c:v>1.8658513562152199</c:v>
                </c:pt>
                <c:pt idx="63">
                  <c:v>1.84905095404106</c:v>
                </c:pt>
                <c:pt idx="64">
                  <c:v>1.84381179795412</c:v>
                </c:pt>
                <c:pt idx="65">
                  <c:v>1.83857422010547</c:v>
                </c:pt>
                <c:pt idx="66">
                  <c:v>1.8334543874056199</c:v>
                </c:pt>
                <c:pt idx="67">
                  <c:v>1.8285904850318899</c:v>
                </c:pt>
                <c:pt idx="68">
                  <c:v>1.81249031727132</c:v>
                </c:pt>
                <c:pt idx="69">
                  <c:v>1.8078756385496999</c:v>
                </c:pt>
                <c:pt idx="70">
                  <c:v>1.8029440542506601</c:v>
                </c:pt>
                <c:pt idx="71">
                  <c:v>1.79829522165509</c:v>
                </c:pt>
                <c:pt idx="72">
                  <c:v>1.7938544768385101</c:v>
                </c:pt>
                <c:pt idx="73">
                  <c:v>1.7785608418389001</c:v>
                </c:pt>
                <c:pt idx="74">
                  <c:v>1.88724876802154</c:v>
                </c:pt>
                <c:pt idx="75">
                  <c:v>1.87962444719296</c:v>
                </c:pt>
                <c:pt idx="76">
                  <c:v>1.8725561609538099</c:v>
                </c:pt>
                <c:pt idx="77">
                  <c:v>1.85230309526879</c:v>
                </c:pt>
                <c:pt idx="78">
                  <c:v>1.84534927102487</c:v>
                </c:pt>
                <c:pt idx="79">
                  <c:v>1.83876835115629</c:v>
                </c:pt>
                <c:pt idx="80">
                  <c:v>1.8321918506191299</c:v>
                </c:pt>
                <c:pt idx="81">
                  <c:v>1.82578270522804</c:v>
                </c:pt>
                <c:pt idx="82">
                  <c:v>1.80693161110415</c:v>
                </c:pt>
                <c:pt idx="83">
                  <c:v>1.8008582138007201</c:v>
                </c:pt>
                <c:pt idx="84">
                  <c:v>1.7948529737033601</c:v>
                </c:pt>
                <c:pt idx="85">
                  <c:v>1.7888292781781401</c:v>
                </c:pt>
                <c:pt idx="86">
                  <c:v>1.7828895171777901</c:v>
                </c:pt>
                <c:pt idx="87">
                  <c:v>1.7652085201787799</c:v>
                </c:pt>
                <c:pt idx="88">
                  <c:v>1.75972938386847</c:v>
                </c:pt>
                <c:pt idx="89">
                  <c:v>1.75419173046319</c:v>
                </c:pt>
                <c:pt idx="90">
                  <c:v>1.7487655783202101</c:v>
                </c:pt>
                <c:pt idx="91">
                  <c:v>1.74358957166927</c:v>
                </c:pt>
                <c:pt idx="92">
                  <c:v>1.72697173832367</c:v>
                </c:pt>
                <c:pt idx="93">
                  <c:v>1.72208691693435</c:v>
                </c:pt>
                <c:pt idx="94">
                  <c:v>1.7168566089655699</c:v>
                </c:pt>
                <c:pt idx="95">
                  <c:v>1.71197355297139</c:v>
                </c:pt>
                <c:pt idx="96">
                  <c:v>1.70725720314971</c:v>
                </c:pt>
                <c:pt idx="97">
                  <c:v>1.6915822729354</c:v>
                </c:pt>
                <c:pt idx="98">
                  <c:v>1.6871091054997001</c:v>
                </c:pt>
                <c:pt idx="99">
                  <c:v>1.6824127422330399</c:v>
                </c:pt>
                <c:pt idx="100">
                  <c:v>1.6779452147386</c:v>
                </c:pt>
                <c:pt idx="101">
                  <c:v>1.6736610495353501</c:v>
                </c:pt>
                <c:pt idx="102">
                  <c:v>1.6586167970544199</c:v>
                </c:pt>
                <c:pt idx="103">
                  <c:v>1.65446059738528</c:v>
                </c:pt>
                <c:pt idx="104">
                  <c:v>1.65037719823241</c:v>
                </c:pt>
                <c:pt idx="105">
                  <c:v>1.64635989526444</c:v>
                </c:pt>
                <c:pt idx="106">
                  <c:v>1.6424201435589501</c:v>
                </c:pt>
                <c:pt idx="107">
                  <c:v>1.62801188070653</c:v>
                </c:pt>
                <c:pt idx="108">
                  <c:v>1.7544941960567</c:v>
                </c:pt>
                <c:pt idx="109">
                  <c:v>1.7479614770890499</c:v>
                </c:pt>
                <c:pt idx="110">
                  <c:v>1.7411158768281401</c:v>
                </c:pt>
                <c:pt idx="111">
                  <c:v>1.7220963904907201</c:v>
                </c:pt>
                <c:pt idx="112">
                  <c:v>1.7160348248071799</c:v>
                </c:pt>
                <c:pt idx="113">
                  <c:v>1.710305506424</c:v>
                </c:pt>
                <c:pt idx="114">
                  <c:v>1.7041024860124001</c:v>
                </c:pt>
                <c:pt idx="115">
                  <c:v>1.6982644554698101</c:v>
                </c:pt>
                <c:pt idx="116">
                  <c:v>1.68050972400613</c:v>
                </c:pt>
                <c:pt idx="117">
                  <c:v>1.6751012233506799</c:v>
                </c:pt>
                <c:pt idx="118">
                  <c:v>1.6695376953177701</c:v>
                </c:pt>
                <c:pt idx="119">
                  <c:v>1.6641911540332801</c:v>
                </c:pt>
                <c:pt idx="120">
                  <c:v>1.65892586527287</c:v>
                </c:pt>
                <c:pt idx="121">
                  <c:v>1.6423752790919199</c:v>
                </c:pt>
                <c:pt idx="122">
                  <c:v>1.63722694643333</c:v>
                </c:pt>
                <c:pt idx="123">
                  <c:v>1.63237791330925</c:v>
                </c:pt>
                <c:pt idx="124">
                  <c:v>1.62777743856405</c:v>
                </c:pt>
                <c:pt idx="125">
                  <c:v>1.6230198316485001</c:v>
                </c:pt>
                <c:pt idx="126">
                  <c:v>1.60719061813078</c:v>
                </c:pt>
                <c:pt idx="127">
                  <c:v>1.6026601153667701</c:v>
                </c:pt>
                <c:pt idx="128">
                  <c:v>1.59815185387103</c:v>
                </c:pt>
                <c:pt idx="129">
                  <c:v>1.5939405279098</c:v>
                </c:pt>
                <c:pt idx="130">
                  <c:v>1.58965207921298</c:v>
                </c:pt>
                <c:pt idx="131">
                  <c:v>1.57450105653803</c:v>
                </c:pt>
                <c:pt idx="132">
                  <c:v>1.5702938829927799</c:v>
                </c:pt>
                <c:pt idx="133">
                  <c:v>1.5663129905262101</c:v>
                </c:pt>
                <c:pt idx="134">
                  <c:v>1.56243854279089</c:v>
                </c:pt>
                <c:pt idx="135">
                  <c:v>1.55859821380202</c:v>
                </c:pt>
                <c:pt idx="136">
                  <c:v>1.5442137214851099</c:v>
                </c:pt>
                <c:pt idx="137">
                  <c:v>1.5404921672937699</c:v>
                </c:pt>
                <c:pt idx="138">
                  <c:v>1.53687051064836</c:v>
                </c:pt>
                <c:pt idx="139">
                  <c:v>1.53338501327003</c:v>
                </c:pt>
                <c:pt idx="140">
                  <c:v>1.5298169906927599</c:v>
                </c:pt>
                <c:pt idx="141">
                  <c:v>1.5159738877161699</c:v>
                </c:pt>
              </c:numCache>
            </c:numRef>
          </c:val>
          <c:smooth val="0"/>
        </c:ser>
        <c:dLbls>
          <c:showLegendKey val="0"/>
          <c:showVal val="0"/>
          <c:showCatName val="0"/>
          <c:showSerName val="0"/>
          <c:showPercent val="0"/>
          <c:showBubbleSize val="0"/>
        </c:dLbls>
        <c:smooth val="0"/>
        <c:axId val="245222712"/>
        <c:axId val="245223104"/>
      </c:lineChart>
      <c:catAx>
        <c:axId val="245222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Test</a:t>
                </a:r>
                <a:r>
                  <a:rPr lang="en-US" altLang="zh-CN" baseline="0"/>
                  <a:t> No.</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45223104"/>
        <c:crosses val="autoZero"/>
        <c:auto val="1"/>
        <c:lblAlgn val="ctr"/>
        <c:lblOffset val="100"/>
        <c:noMultiLvlLbl val="0"/>
      </c:catAx>
      <c:valAx>
        <c:axId val="245223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Real part of n_2</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45222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Sheet5!$A$1</c:f>
              <c:strCache>
                <c:ptCount val="1"/>
                <c:pt idx="0">
                  <c:v>ES_IMG</c:v>
                </c:pt>
              </c:strCache>
            </c:strRef>
          </c:tx>
          <c:spPr>
            <a:ln w="28575" cap="rnd">
              <a:solidFill>
                <a:schemeClr val="accent1"/>
              </a:solidFill>
              <a:round/>
            </a:ln>
            <a:effectLst/>
          </c:spPr>
          <c:marker>
            <c:symbol val="none"/>
          </c:marker>
          <c:val>
            <c:numRef>
              <c:f>Sheet5!$A$2:$A$143</c:f>
              <c:numCache>
                <c:formatCode>General</c:formatCode>
                <c:ptCount val="142"/>
                <c:pt idx="0">
                  <c:v>1.992</c:v>
                </c:pt>
                <c:pt idx="1">
                  <c:v>1.992</c:v>
                </c:pt>
                <c:pt idx="2">
                  <c:v>1.98</c:v>
                </c:pt>
                <c:pt idx="3">
                  <c:v>1.9790000000000001</c:v>
                </c:pt>
                <c:pt idx="4">
                  <c:v>1.968</c:v>
                </c:pt>
                <c:pt idx="5">
                  <c:v>1.9510000000000001</c:v>
                </c:pt>
                <c:pt idx="6">
                  <c:v>1.909</c:v>
                </c:pt>
                <c:pt idx="7">
                  <c:v>1.897</c:v>
                </c:pt>
                <c:pt idx="8">
                  <c:v>1.8879999999999999</c:v>
                </c:pt>
                <c:pt idx="9">
                  <c:v>1.8720000000000001</c:v>
                </c:pt>
                <c:pt idx="10">
                  <c:v>1.861</c:v>
                </c:pt>
                <c:pt idx="11">
                  <c:v>1.849</c:v>
                </c:pt>
                <c:pt idx="12">
                  <c:v>1.837</c:v>
                </c:pt>
                <c:pt idx="13">
                  <c:v>1.8280000000000001</c:v>
                </c:pt>
                <c:pt idx="14">
                  <c:v>1.8109999999999999</c:v>
                </c:pt>
                <c:pt idx="15">
                  <c:v>1.8</c:v>
                </c:pt>
                <c:pt idx="16">
                  <c:v>1.788</c:v>
                </c:pt>
                <c:pt idx="17">
                  <c:v>1.7869999999999999</c:v>
                </c:pt>
                <c:pt idx="18">
                  <c:v>1.7669999999999999</c:v>
                </c:pt>
                <c:pt idx="19">
                  <c:v>1.75</c:v>
                </c:pt>
                <c:pt idx="20">
                  <c:v>1.75</c:v>
                </c:pt>
                <c:pt idx="21">
                  <c:v>1.738</c:v>
                </c:pt>
                <c:pt idx="22">
                  <c:v>1.726</c:v>
                </c:pt>
                <c:pt idx="23">
                  <c:v>1.716</c:v>
                </c:pt>
                <c:pt idx="24">
                  <c:v>1.6990000000000001</c:v>
                </c:pt>
                <c:pt idx="25">
                  <c:v>1.6990000000000001</c:v>
                </c:pt>
                <c:pt idx="26">
                  <c:v>1.6870000000000001</c:v>
                </c:pt>
                <c:pt idx="27">
                  <c:v>1.6850000000000001</c:v>
                </c:pt>
                <c:pt idx="28">
                  <c:v>1.675</c:v>
                </c:pt>
                <c:pt idx="29">
                  <c:v>1.6579999999999999</c:v>
                </c:pt>
                <c:pt idx="30">
                  <c:v>1.6479999999999999</c:v>
                </c:pt>
                <c:pt idx="31">
                  <c:v>1.6459999999999999</c:v>
                </c:pt>
                <c:pt idx="32">
                  <c:v>1.645</c:v>
                </c:pt>
                <c:pt idx="33">
                  <c:v>1.6339999999999999</c:v>
                </c:pt>
                <c:pt idx="34">
                  <c:v>1.617</c:v>
                </c:pt>
                <c:pt idx="35">
                  <c:v>1.607</c:v>
                </c:pt>
                <c:pt idx="36">
                  <c:v>1.605</c:v>
                </c:pt>
                <c:pt idx="37">
                  <c:v>1.5940000000000001</c:v>
                </c:pt>
                <c:pt idx="38">
                  <c:v>1.5940000000000001</c:v>
                </c:pt>
                <c:pt idx="39">
                  <c:v>1.5760000000000001</c:v>
                </c:pt>
                <c:pt idx="40">
                  <c:v>1.6459999999999999</c:v>
                </c:pt>
                <c:pt idx="41">
                  <c:v>1.6339999999999999</c:v>
                </c:pt>
                <c:pt idx="42">
                  <c:v>1.6240000000000001</c:v>
                </c:pt>
                <c:pt idx="43">
                  <c:v>1.607</c:v>
                </c:pt>
                <c:pt idx="44">
                  <c:v>1.607</c:v>
                </c:pt>
                <c:pt idx="45">
                  <c:v>1.5940000000000001</c:v>
                </c:pt>
                <c:pt idx="46">
                  <c:v>1.583</c:v>
                </c:pt>
                <c:pt idx="47">
                  <c:v>1.573</c:v>
                </c:pt>
                <c:pt idx="48">
                  <c:v>1.556</c:v>
                </c:pt>
                <c:pt idx="49">
                  <c:v>1.5449999999999999</c:v>
                </c:pt>
                <c:pt idx="50">
                  <c:v>1.5429999999999999</c:v>
                </c:pt>
                <c:pt idx="51">
                  <c:v>1.532</c:v>
                </c:pt>
                <c:pt idx="52">
                  <c:v>1.522</c:v>
                </c:pt>
                <c:pt idx="53">
                  <c:v>1.514</c:v>
                </c:pt>
                <c:pt idx="54">
                  <c:v>1.504</c:v>
                </c:pt>
                <c:pt idx="55">
                  <c:v>1.492</c:v>
                </c:pt>
                <c:pt idx="56">
                  <c:v>1.4910000000000001</c:v>
                </c:pt>
                <c:pt idx="57">
                  <c:v>1.48</c:v>
                </c:pt>
                <c:pt idx="58">
                  <c:v>1.4630000000000001</c:v>
                </c:pt>
                <c:pt idx="59">
                  <c:v>1.462</c:v>
                </c:pt>
                <c:pt idx="60">
                  <c:v>1.4510000000000001</c:v>
                </c:pt>
                <c:pt idx="61">
                  <c:v>1.4390000000000001</c:v>
                </c:pt>
                <c:pt idx="62">
                  <c:v>1.4390000000000001</c:v>
                </c:pt>
                <c:pt idx="63">
                  <c:v>1.421</c:v>
                </c:pt>
                <c:pt idx="64">
                  <c:v>1.421</c:v>
                </c:pt>
                <c:pt idx="65">
                  <c:v>1.409</c:v>
                </c:pt>
                <c:pt idx="66">
                  <c:v>1.4079999999999999</c:v>
                </c:pt>
                <c:pt idx="67">
                  <c:v>1.397</c:v>
                </c:pt>
                <c:pt idx="68">
                  <c:v>1.39</c:v>
                </c:pt>
                <c:pt idx="69">
                  <c:v>1.379</c:v>
                </c:pt>
                <c:pt idx="70">
                  <c:v>1.3779999999999999</c:v>
                </c:pt>
                <c:pt idx="71">
                  <c:v>1.3660000000000001</c:v>
                </c:pt>
                <c:pt idx="72">
                  <c:v>1.3560000000000001</c:v>
                </c:pt>
                <c:pt idx="73">
                  <c:v>1.3480000000000001</c:v>
                </c:pt>
                <c:pt idx="74">
                  <c:v>1.4610000000000001</c:v>
                </c:pt>
                <c:pt idx="75">
                  <c:v>1.4490000000000001</c:v>
                </c:pt>
                <c:pt idx="76">
                  <c:v>1.4390000000000001</c:v>
                </c:pt>
                <c:pt idx="77">
                  <c:v>1.4319999999999999</c:v>
                </c:pt>
                <c:pt idx="78">
                  <c:v>1.421</c:v>
                </c:pt>
                <c:pt idx="79">
                  <c:v>1.409</c:v>
                </c:pt>
                <c:pt idx="80">
                  <c:v>1.397</c:v>
                </c:pt>
                <c:pt idx="81">
                  <c:v>1.3979999999999999</c:v>
                </c:pt>
                <c:pt idx="82">
                  <c:v>1.38</c:v>
                </c:pt>
                <c:pt idx="83">
                  <c:v>1.369</c:v>
                </c:pt>
                <c:pt idx="84">
                  <c:v>1.367</c:v>
                </c:pt>
                <c:pt idx="85">
                  <c:v>1.3660000000000001</c:v>
                </c:pt>
                <c:pt idx="86">
                  <c:v>1.3560000000000001</c:v>
                </c:pt>
                <c:pt idx="87">
                  <c:v>1.3380000000000001</c:v>
                </c:pt>
                <c:pt idx="88">
                  <c:v>1.327</c:v>
                </c:pt>
                <c:pt idx="89">
                  <c:v>1.3149999999999999</c:v>
                </c:pt>
                <c:pt idx="90">
                  <c:v>1.3240000000000001</c:v>
                </c:pt>
                <c:pt idx="91">
                  <c:v>1.3029999999999999</c:v>
                </c:pt>
                <c:pt idx="92">
                  <c:v>1.2949999999999999</c:v>
                </c:pt>
                <c:pt idx="93">
                  <c:v>1.2949999999999999</c:v>
                </c:pt>
                <c:pt idx="94">
                  <c:v>1.2829999999999999</c:v>
                </c:pt>
                <c:pt idx="95">
                  <c:v>1.282</c:v>
                </c:pt>
                <c:pt idx="96">
                  <c:v>1.2709999999999999</c:v>
                </c:pt>
                <c:pt idx="97">
                  <c:v>1.2529999999999999</c:v>
                </c:pt>
                <c:pt idx="98">
                  <c:v>1.2529999999999999</c:v>
                </c:pt>
                <c:pt idx="99">
                  <c:v>1.2410000000000001</c:v>
                </c:pt>
                <c:pt idx="100">
                  <c:v>1.24</c:v>
                </c:pt>
                <c:pt idx="101">
                  <c:v>1.2290000000000001</c:v>
                </c:pt>
                <c:pt idx="102">
                  <c:v>1.2210000000000001</c:v>
                </c:pt>
                <c:pt idx="103">
                  <c:v>1.2210000000000001</c:v>
                </c:pt>
                <c:pt idx="104">
                  <c:v>1.2090000000000001</c:v>
                </c:pt>
                <c:pt idx="105">
                  <c:v>1.208</c:v>
                </c:pt>
                <c:pt idx="106">
                  <c:v>1.1970000000000001</c:v>
                </c:pt>
                <c:pt idx="107">
                  <c:v>1.1990000000000001</c:v>
                </c:pt>
                <c:pt idx="108">
                  <c:v>1.325</c:v>
                </c:pt>
                <c:pt idx="109">
                  <c:v>1.3129999999999999</c:v>
                </c:pt>
                <c:pt idx="110">
                  <c:v>1.3029999999999999</c:v>
                </c:pt>
                <c:pt idx="111">
                  <c:v>1.2849999999999999</c:v>
                </c:pt>
                <c:pt idx="112">
                  <c:v>1.284</c:v>
                </c:pt>
                <c:pt idx="113">
                  <c:v>1.272</c:v>
                </c:pt>
                <c:pt idx="114">
                  <c:v>1.2709999999999999</c:v>
                </c:pt>
                <c:pt idx="115">
                  <c:v>1.2609999999999999</c:v>
                </c:pt>
                <c:pt idx="116">
                  <c:v>1.2529999999999999</c:v>
                </c:pt>
                <c:pt idx="117">
                  <c:v>1.242</c:v>
                </c:pt>
                <c:pt idx="118">
                  <c:v>1.23</c:v>
                </c:pt>
                <c:pt idx="119">
                  <c:v>1.2290000000000001</c:v>
                </c:pt>
                <c:pt idx="120">
                  <c:v>1.218</c:v>
                </c:pt>
                <c:pt idx="121">
                  <c:v>1.2</c:v>
                </c:pt>
                <c:pt idx="122">
                  <c:v>1.1990000000000001</c:v>
                </c:pt>
                <c:pt idx="123">
                  <c:v>1.198</c:v>
                </c:pt>
                <c:pt idx="124">
                  <c:v>1.1859999999999999</c:v>
                </c:pt>
                <c:pt idx="125">
                  <c:v>1.1859999999999999</c:v>
                </c:pt>
                <c:pt idx="126">
                  <c:v>1.167</c:v>
                </c:pt>
                <c:pt idx="127">
                  <c:v>1.167</c:v>
                </c:pt>
                <c:pt idx="128">
                  <c:v>1.155</c:v>
                </c:pt>
                <c:pt idx="129">
                  <c:v>1.1539999999999999</c:v>
                </c:pt>
                <c:pt idx="130">
                  <c:v>1.143</c:v>
                </c:pt>
                <c:pt idx="131">
                  <c:v>1.135</c:v>
                </c:pt>
                <c:pt idx="132">
                  <c:v>1.1240000000000001</c:v>
                </c:pt>
                <c:pt idx="133">
                  <c:v>1.123</c:v>
                </c:pt>
                <c:pt idx="134">
                  <c:v>1.111</c:v>
                </c:pt>
                <c:pt idx="135">
                  <c:v>1.111</c:v>
                </c:pt>
                <c:pt idx="136">
                  <c:v>1.1020000000000001</c:v>
                </c:pt>
                <c:pt idx="137">
                  <c:v>1.1020000000000001</c:v>
                </c:pt>
                <c:pt idx="138">
                  <c:v>1.0900000000000001</c:v>
                </c:pt>
                <c:pt idx="139">
                  <c:v>1.089</c:v>
                </c:pt>
                <c:pt idx="140">
                  <c:v>1.0780000000000001</c:v>
                </c:pt>
                <c:pt idx="141">
                  <c:v>1.069</c:v>
                </c:pt>
              </c:numCache>
            </c:numRef>
          </c:val>
          <c:smooth val="0"/>
        </c:ser>
        <c:ser>
          <c:idx val="1"/>
          <c:order val="1"/>
          <c:tx>
            <c:strRef>
              <c:f>Sheet5!$B$1</c:f>
              <c:strCache>
                <c:ptCount val="1"/>
                <c:pt idx="0">
                  <c:v>NR_IMG</c:v>
                </c:pt>
              </c:strCache>
            </c:strRef>
          </c:tx>
          <c:spPr>
            <a:ln w="28575" cap="rnd">
              <a:solidFill>
                <a:schemeClr val="accent2"/>
              </a:solidFill>
              <a:round/>
            </a:ln>
            <a:effectLst/>
          </c:spPr>
          <c:marker>
            <c:symbol val="none"/>
          </c:marker>
          <c:val>
            <c:numRef>
              <c:f>Sheet5!$B$2:$B$143</c:f>
              <c:numCache>
                <c:formatCode>General</c:formatCode>
                <c:ptCount val="142"/>
                <c:pt idx="0">
                  <c:v>1.98077136320047</c:v>
                </c:pt>
                <c:pt idx="1">
                  <c:v>1.97318995282295</c:v>
                </c:pt>
                <c:pt idx="2">
                  <c:v>1.9657620550305701</c:v>
                </c:pt>
                <c:pt idx="3">
                  <c:v>1.95843528513797</c:v>
                </c:pt>
                <c:pt idx="4">
                  <c:v>1.95117275218167</c:v>
                </c:pt>
                <c:pt idx="5">
                  <c:v>1.9331679748081001</c:v>
                </c:pt>
                <c:pt idx="6">
                  <c:v>1.89714563655433</c:v>
                </c:pt>
                <c:pt idx="7">
                  <c:v>1.88697249652738</c:v>
                </c:pt>
                <c:pt idx="8">
                  <c:v>1.87682072518639</c:v>
                </c:pt>
                <c:pt idx="9">
                  <c:v>1.85358820036598</c:v>
                </c:pt>
                <c:pt idx="10">
                  <c:v>1.8440254022095699</c:v>
                </c:pt>
                <c:pt idx="11">
                  <c:v>1.83484338473037</c:v>
                </c:pt>
                <c:pt idx="12">
                  <c:v>1.8255366740224199</c:v>
                </c:pt>
                <c:pt idx="13">
                  <c:v>1.8165320505612499</c:v>
                </c:pt>
                <c:pt idx="14">
                  <c:v>1.7949952912299401</c:v>
                </c:pt>
                <c:pt idx="15">
                  <c:v>1.7864721985393699</c:v>
                </c:pt>
                <c:pt idx="16">
                  <c:v>1.7779047884976</c:v>
                </c:pt>
                <c:pt idx="17">
                  <c:v>1.76946092666655</c:v>
                </c:pt>
                <c:pt idx="18">
                  <c:v>1.76113779982045</c:v>
                </c:pt>
                <c:pt idx="19">
                  <c:v>1.7410922742823201</c:v>
                </c:pt>
                <c:pt idx="20">
                  <c:v>1.73321677489566</c:v>
                </c:pt>
                <c:pt idx="21">
                  <c:v>1.7253153337885101</c:v>
                </c:pt>
                <c:pt idx="22">
                  <c:v>1.71784207924139</c:v>
                </c:pt>
                <c:pt idx="23">
                  <c:v>1.71012755363253</c:v>
                </c:pt>
                <c:pt idx="24">
                  <c:v>1.6916996484898701</c:v>
                </c:pt>
                <c:pt idx="25">
                  <c:v>1.6843570088311599</c:v>
                </c:pt>
                <c:pt idx="26">
                  <c:v>1.6771019567324901</c:v>
                </c:pt>
                <c:pt idx="27">
                  <c:v>1.6700751103840199</c:v>
                </c:pt>
                <c:pt idx="28">
                  <c:v>1.6628915374590001</c:v>
                </c:pt>
                <c:pt idx="29">
                  <c:v>1.6455944593340599</c:v>
                </c:pt>
                <c:pt idx="30">
                  <c:v>1.6388397329784099</c:v>
                </c:pt>
                <c:pt idx="31">
                  <c:v>1.6321172621371001</c:v>
                </c:pt>
                <c:pt idx="32">
                  <c:v>1.62553219068551</c:v>
                </c:pt>
                <c:pt idx="33">
                  <c:v>1.6191367025260199</c:v>
                </c:pt>
                <c:pt idx="34">
                  <c:v>1.6028523736126701</c:v>
                </c:pt>
                <c:pt idx="35">
                  <c:v>1.5965142405552399</c:v>
                </c:pt>
                <c:pt idx="36">
                  <c:v>1.5903653861554401</c:v>
                </c:pt>
                <c:pt idx="37">
                  <c:v>1.58447141499176</c:v>
                </c:pt>
                <c:pt idx="38">
                  <c:v>1.5784508986519501</c:v>
                </c:pt>
                <c:pt idx="39">
                  <c:v>1.56287249663283</c:v>
                </c:pt>
                <c:pt idx="40">
                  <c:v>1.63218409461567</c:v>
                </c:pt>
                <c:pt idx="41">
                  <c:v>1.6232805179374401</c:v>
                </c:pt>
                <c:pt idx="42">
                  <c:v>1.61459673702365</c:v>
                </c:pt>
                <c:pt idx="43">
                  <c:v>1.59380814247134</c:v>
                </c:pt>
                <c:pt idx="44">
                  <c:v>1.5853053789443501</c:v>
                </c:pt>
                <c:pt idx="45">
                  <c:v>1.57713383768071</c:v>
                </c:pt>
                <c:pt idx="46">
                  <c:v>1.5692348619570999</c:v>
                </c:pt>
                <c:pt idx="47">
                  <c:v>1.5610912040434799</c:v>
                </c:pt>
                <c:pt idx="48">
                  <c:v>1.54187602542406</c:v>
                </c:pt>
                <c:pt idx="49">
                  <c:v>1.53440348476678</c:v>
                </c:pt>
                <c:pt idx="50">
                  <c:v>1.52684373825885</c:v>
                </c:pt>
                <c:pt idx="51">
                  <c:v>1.51951166781145</c:v>
                </c:pt>
                <c:pt idx="52">
                  <c:v>1.51224028278817</c:v>
                </c:pt>
                <c:pt idx="53">
                  <c:v>1.49422642283886</c:v>
                </c:pt>
                <c:pt idx="54">
                  <c:v>1.4872781480354</c:v>
                </c:pt>
                <c:pt idx="55">
                  <c:v>1.4803964546844699</c:v>
                </c:pt>
                <c:pt idx="56">
                  <c:v>1.47366552515432</c:v>
                </c:pt>
                <c:pt idx="57">
                  <c:v>1.4669542747997</c:v>
                </c:pt>
                <c:pt idx="58">
                  <c:v>1.45033541784478</c:v>
                </c:pt>
                <c:pt idx="59">
                  <c:v>1.4439522054484799</c:v>
                </c:pt>
                <c:pt idx="60">
                  <c:v>1.4375351256865301</c:v>
                </c:pt>
                <c:pt idx="61">
                  <c:v>1.4312807823410401</c:v>
                </c:pt>
                <c:pt idx="62">
                  <c:v>1.42509473084212</c:v>
                </c:pt>
                <c:pt idx="63">
                  <c:v>1.4094880642860499</c:v>
                </c:pt>
                <c:pt idx="64">
                  <c:v>1.4035977150866099</c:v>
                </c:pt>
                <c:pt idx="65">
                  <c:v>1.3976415205357899</c:v>
                </c:pt>
                <c:pt idx="66">
                  <c:v>1.39183695924748</c:v>
                </c:pt>
                <c:pt idx="67">
                  <c:v>1.3862910049805399</c:v>
                </c:pt>
                <c:pt idx="68">
                  <c:v>1.3714347572137899</c:v>
                </c:pt>
                <c:pt idx="69">
                  <c:v>1.3660878070209499</c:v>
                </c:pt>
                <c:pt idx="70">
                  <c:v>1.3604637528833099</c:v>
                </c:pt>
                <c:pt idx="71">
                  <c:v>1.3551188718571301</c:v>
                </c:pt>
                <c:pt idx="72">
                  <c:v>1.34993885440409</c:v>
                </c:pt>
                <c:pt idx="73">
                  <c:v>1.3359043639678201</c:v>
                </c:pt>
                <c:pt idx="74">
                  <c:v>1.4480997206908399</c:v>
                </c:pt>
                <c:pt idx="75">
                  <c:v>1.43981632963803</c:v>
                </c:pt>
                <c:pt idx="76">
                  <c:v>1.4319433000014099</c:v>
                </c:pt>
                <c:pt idx="77">
                  <c:v>1.41273610774197</c:v>
                </c:pt>
                <c:pt idx="78">
                  <c:v>1.4051326786563101</c:v>
                </c:pt>
                <c:pt idx="79">
                  <c:v>1.3977331309894001</c:v>
                </c:pt>
                <c:pt idx="80">
                  <c:v>1.39037285035598</c:v>
                </c:pt>
                <c:pt idx="81">
                  <c:v>1.38320800629142</c:v>
                </c:pt>
                <c:pt idx="82">
                  <c:v>1.3654311407931099</c:v>
                </c:pt>
                <c:pt idx="83">
                  <c:v>1.35859515669867</c:v>
                </c:pt>
                <c:pt idx="84">
                  <c:v>1.3518486789713999</c:v>
                </c:pt>
                <c:pt idx="85">
                  <c:v>1.34502611080961</c:v>
                </c:pt>
                <c:pt idx="86">
                  <c:v>1.3383179830707399</c:v>
                </c:pt>
                <c:pt idx="87">
                  <c:v>1.3217876901090599</c:v>
                </c:pt>
                <c:pt idx="88">
                  <c:v>1.31547740962799</c:v>
                </c:pt>
                <c:pt idx="89">
                  <c:v>1.3091558087404001</c:v>
                </c:pt>
                <c:pt idx="90">
                  <c:v>1.30299234882793</c:v>
                </c:pt>
                <c:pt idx="91">
                  <c:v>1.2969685281227299</c:v>
                </c:pt>
                <c:pt idx="92">
                  <c:v>1.2815333682089001</c:v>
                </c:pt>
                <c:pt idx="93">
                  <c:v>1.27577933409017</c:v>
                </c:pt>
                <c:pt idx="94">
                  <c:v>1.2698437839644099</c:v>
                </c:pt>
                <c:pt idx="95">
                  <c:v>1.26416450324916</c:v>
                </c:pt>
                <c:pt idx="96">
                  <c:v>1.2585501284566201</c:v>
                </c:pt>
                <c:pt idx="97">
                  <c:v>1.2441095277388501</c:v>
                </c:pt>
                <c:pt idx="98">
                  <c:v>1.2387490762711799</c:v>
                </c:pt>
                <c:pt idx="99">
                  <c:v>1.23321788029227</c:v>
                </c:pt>
                <c:pt idx="100">
                  <c:v>1.2279128640736701</c:v>
                </c:pt>
                <c:pt idx="101">
                  <c:v>1.2227652928197199</c:v>
                </c:pt>
                <c:pt idx="102">
                  <c:v>1.2090455740592501</c:v>
                </c:pt>
                <c:pt idx="103">
                  <c:v>1.20404397234508</c:v>
                </c:pt>
                <c:pt idx="104">
                  <c:v>1.19905348191668</c:v>
                </c:pt>
                <c:pt idx="105">
                  <c:v>1.1941599767254001</c:v>
                </c:pt>
                <c:pt idx="106">
                  <c:v>1.18937507016598</c:v>
                </c:pt>
                <c:pt idx="107">
                  <c:v>1.1763239852662899</c:v>
                </c:pt>
                <c:pt idx="108">
                  <c:v>1.3093556002128099</c:v>
                </c:pt>
                <c:pt idx="109">
                  <c:v>1.30196295561758</c:v>
                </c:pt>
                <c:pt idx="110">
                  <c:v>1.29426088179236</c:v>
                </c:pt>
                <c:pt idx="111">
                  <c:v>1.27633034963</c:v>
                </c:pt>
                <c:pt idx="112">
                  <c:v>1.2693559859108701</c:v>
                </c:pt>
                <c:pt idx="113">
                  <c:v>1.2626591491680901</c:v>
                </c:pt>
                <c:pt idx="114">
                  <c:v>1.25556132801854</c:v>
                </c:pt>
                <c:pt idx="115">
                  <c:v>1.2488020897446299</c:v>
                </c:pt>
                <c:pt idx="116">
                  <c:v>1.2321554044485801</c:v>
                </c:pt>
                <c:pt idx="117">
                  <c:v>1.2258373378023799</c:v>
                </c:pt>
                <c:pt idx="118">
                  <c:v>1.21941362576933</c:v>
                </c:pt>
                <c:pt idx="119">
                  <c:v>1.21315978351485</c:v>
                </c:pt>
                <c:pt idx="120">
                  <c:v>1.20694051294628</c:v>
                </c:pt>
                <c:pt idx="121">
                  <c:v>1.1915284416269201</c:v>
                </c:pt>
                <c:pt idx="122">
                  <c:v>1.1854338464517</c:v>
                </c:pt>
                <c:pt idx="123">
                  <c:v>1.17965311844204</c:v>
                </c:pt>
                <c:pt idx="124">
                  <c:v>1.1740926089139501</c:v>
                </c:pt>
                <c:pt idx="125">
                  <c:v>1.16839447759019</c:v>
                </c:pt>
                <c:pt idx="126">
                  <c:v>1.1537987277588599</c:v>
                </c:pt>
                <c:pt idx="127">
                  <c:v>1.1483318372288001</c:v>
                </c:pt>
                <c:pt idx="128">
                  <c:v>1.1428468318620799</c:v>
                </c:pt>
                <c:pt idx="129">
                  <c:v>1.1376556714250099</c:v>
                </c:pt>
                <c:pt idx="130">
                  <c:v>1.1323896175044399</c:v>
                </c:pt>
                <c:pt idx="131">
                  <c:v>1.1185789855888</c:v>
                </c:pt>
                <c:pt idx="132">
                  <c:v>1.1134249119511801</c:v>
                </c:pt>
                <c:pt idx="133">
                  <c:v>1.1084146279479701</c:v>
                </c:pt>
                <c:pt idx="134">
                  <c:v>1.1035493561668399</c:v>
                </c:pt>
                <c:pt idx="135">
                  <c:v>1.09870525222699</c:v>
                </c:pt>
                <c:pt idx="136">
                  <c:v>1.0857121763222899</c:v>
                </c:pt>
                <c:pt idx="137">
                  <c:v>1.08103864678187</c:v>
                </c:pt>
                <c:pt idx="138">
                  <c:v>1.07635662423911</c:v>
                </c:pt>
                <c:pt idx="139">
                  <c:v>1.07186187203518</c:v>
                </c:pt>
                <c:pt idx="140">
                  <c:v>1.0673454352343099</c:v>
                </c:pt>
                <c:pt idx="141">
                  <c:v>1.05495311638902</c:v>
                </c:pt>
              </c:numCache>
            </c:numRef>
          </c:val>
          <c:smooth val="0"/>
        </c:ser>
        <c:dLbls>
          <c:showLegendKey val="0"/>
          <c:showVal val="0"/>
          <c:showCatName val="0"/>
          <c:showSerName val="0"/>
          <c:showPercent val="0"/>
          <c:showBubbleSize val="0"/>
        </c:dLbls>
        <c:smooth val="0"/>
        <c:axId val="371524648"/>
        <c:axId val="371524256"/>
      </c:lineChart>
      <c:catAx>
        <c:axId val="371524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Test No.</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1524256"/>
        <c:crosses val="autoZero"/>
        <c:auto val="1"/>
        <c:lblAlgn val="ctr"/>
        <c:lblOffset val="100"/>
        <c:noMultiLvlLbl val="0"/>
      </c:catAx>
      <c:valAx>
        <c:axId val="371524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Image part of n_2</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71524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2BBC4-0B04-4BA9-B20E-FC6CFFA59677}" type="datetimeFigureOut">
              <a:rPr lang="zh-CN" altLang="en-US" smtClean="0"/>
              <a:t>2016/4/18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0BB1A-9C30-48B4-8615-DFF03063E801}" type="slidenum">
              <a:rPr lang="zh-CN" altLang="en-US" smtClean="0"/>
              <a:t>‹#›</a:t>
            </a:fld>
            <a:endParaRPr lang="zh-CN" altLang="en-US"/>
          </a:p>
        </p:txBody>
      </p:sp>
    </p:spTree>
    <p:extLst>
      <p:ext uri="{BB962C8B-B14F-4D97-AF65-F5344CB8AC3E}">
        <p14:creationId xmlns:p14="http://schemas.microsoft.com/office/powerpoint/2010/main" val="226010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9</a:t>
            </a:fld>
            <a:endParaRPr lang="zh-CN" altLang="en-US"/>
          </a:p>
        </p:txBody>
      </p:sp>
    </p:spTree>
    <p:extLst>
      <p:ext uri="{BB962C8B-B14F-4D97-AF65-F5344CB8AC3E}">
        <p14:creationId xmlns:p14="http://schemas.microsoft.com/office/powerpoint/2010/main" val="416196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10</a:t>
            </a:fld>
            <a:endParaRPr lang="zh-CN" altLang="en-US"/>
          </a:p>
        </p:txBody>
      </p:sp>
    </p:spTree>
    <p:extLst>
      <p:ext uri="{BB962C8B-B14F-4D97-AF65-F5344CB8AC3E}">
        <p14:creationId xmlns:p14="http://schemas.microsoft.com/office/powerpoint/2010/main" val="258927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11</a:t>
            </a:fld>
            <a:endParaRPr lang="zh-CN" altLang="en-US"/>
          </a:p>
        </p:txBody>
      </p:sp>
    </p:spTree>
    <p:extLst>
      <p:ext uri="{BB962C8B-B14F-4D97-AF65-F5344CB8AC3E}">
        <p14:creationId xmlns:p14="http://schemas.microsoft.com/office/powerpoint/2010/main" val="376287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4311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50921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75816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22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2486293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122551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39041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440837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08904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2906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33720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62681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36804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62805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94089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92513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268015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893F35A-23EB-44B5-839A-A4B5A2ED2EE6}" type="datetimeFigureOut">
              <a:rPr lang="zh-CN" altLang="en-US" smtClean="0"/>
              <a:t>2016/4/18</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43578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Sum up of PMMA project</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22995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Easy Solver vs Newton Raphson</a:t>
            </a:r>
            <a:endParaRPr lang="zh-CN" altLang="en-US" dirty="0"/>
          </a:p>
        </p:txBody>
      </p:sp>
      <p:sp>
        <p:nvSpPr>
          <p:cNvPr id="4" name="文本框 3"/>
          <p:cNvSpPr txBox="1"/>
          <p:nvPr/>
        </p:nvSpPr>
        <p:spPr>
          <a:xfrm>
            <a:off x="633889" y="1817388"/>
            <a:ext cx="4763588" cy="646331"/>
          </a:xfrm>
          <a:prstGeom prst="rect">
            <a:avLst/>
          </a:prstGeom>
          <a:noFill/>
        </p:spPr>
        <p:txBody>
          <a:bodyPr wrap="square" rtlCol="0">
            <a:spAutoFit/>
          </a:bodyPr>
          <a:lstStyle/>
          <a:p>
            <a:r>
              <a:rPr lang="en-US" altLang="zh-CN" dirty="0" smtClean="0"/>
              <a:t>Real Part:</a:t>
            </a:r>
          </a:p>
          <a:p>
            <a:r>
              <a:rPr lang="en-US" altLang="zh-CN" dirty="0"/>
              <a:t> </a:t>
            </a:r>
            <a:r>
              <a:rPr lang="en-US" altLang="zh-CN" dirty="0" smtClean="0"/>
              <a:t>   Average Difference: </a:t>
            </a:r>
            <a:r>
              <a:rPr lang="en-US" altLang="zh-CN" dirty="0"/>
              <a:t>0.013169</a:t>
            </a:r>
            <a:r>
              <a:rPr lang="zh-CN" altLang="en-US" dirty="0"/>
              <a:t> </a:t>
            </a:r>
            <a:r>
              <a:rPr lang="en-US" altLang="zh-CN" dirty="0" smtClean="0"/>
              <a:t> </a:t>
            </a:r>
            <a:endParaRPr lang="zh-CN" altLang="en-US" dirty="0"/>
          </a:p>
        </p:txBody>
      </p:sp>
      <p:sp>
        <p:nvSpPr>
          <p:cNvPr id="6" name="文本框 5"/>
          <p:cNvSpPr txBox="1"/>
          <p:nvPr/>
        </p:nvSpPr>
        <p:spPr>
          <a:xfrm>
            <a:off x="633889" y="995097"/>
            <a:ext cx="10389326" cy="3693319"/>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endParaRPr lang="en-US" altLang="zh-CN" dirty="0" smtClean="0"/>
          </a:p>
          <a:p>
            <a:endParaRPr lang="en-US" altLang="zh-CN" dirty="0"/>
          </a:p>
          <a:p>
            <a:endParaRPr lang="en-US" altLang="zh-CN" dirty="0" smtClean="0"/>
          </a:p>
          <a:p>
            <a:r>
              <a:rPr lang="en-US" altLang="zh-CN" dirty="0" smtClean="0"/>
              <a:t>Regardless of the strange behaviors during solving, since the difference is relatively small and the Easy Solver is “reliable but slow”, my Newton Raphson solver is okay to use. </a:t>
            </a:r>
          </a:p>
          <a:p>
            <a:endParaRPr lang="en-US" altLang="zh-CN" dirty="0"/>
          </a:p>
          <a:p>
            <a:pPr marL="285750" indent="-285750">
              <a:buFont typeface="Arial" panose="020B0604020202020204" pitchFamily="34" charset="0"/>
              <a:buChar char="•"/>
            </a:pPr>
            <a:r>
              <a:rPr lang="en-US" altLang="zh-CN" dirty="0" smtClean="0"/>
              <a:t>Update 2016/03/04: </a:t>
            </a:r>
          </a:p>
          <a:p>
            <a:pPr marL="742950" lvl="1" indent="-285750">
              <a:buFont typeface="Arial" panose="020B0604020202020204" pitchFamily="34" charset="0"/>
              <a:buChar char="•"/>
            </a:pPr>
            <a:r>
              <a:rPr lang="en-US" altLang="zh-CN" dirty="0" smtClean="0"/>
              <a:t>I added a limit on iteration times. The higher the order is, the higher the chance that the limit is reached. This means the higher the order is, the less reliable the Newton Raphson method is. This is related to the sudden jumps on the results and act </a:t>
            </a:r>
            <a:r>
              <a:rPr lang="en-US" altLang="zh-CN" b="1" u="sng" dirty="0" smtClean="0"/>
              <a:t>periodically</a:t>
            </a:r>
            <a:r>
              <a:rPr lang="en-US" altLang="zh-CN" dirty="0" smtClean="0"/>
              <a:t>. </a:t>
            </a:r>
            <a:endParaRPr lang="en-US" altLang="zh-CN" dirty="0"/>
          </a:p>
        </p:txBody>
      </p:sp>
      <p:sp>
        <p:nvSpPr>
          <p:cNvPr id="9" name="文本框 8"/>
          <p:cNvSpPr txBox="1"/>
          <p:nvPr/>
        </p:nvSpPr>
        <p:spPr>
          <a:xfrm>
            <a:off x="6413862" y="1817387"/>
            <a:ext cx="4763588" cy="646331"/>
          </a:xfrm>
          <a:prstGeom prst="rect">
            <a:avLst/>
          </a:prstGeom>
          <a:noFill/>
        </p:spPr>
        <p:txBody>
          <a:bodyPr wrap="square" rtlCol="0">
            <a:spAutoFit/>
          </a:bodyPr>
          <a:lstStyle/>
          <a:p>
            <a:r>
              <a:rPr lang="en-US" altLang="zh-CN" dirty="0" smtClean="0"/>
              <a:t>Imaginary Part:</a:t>
            </a:r>
          </a:p>
          <a:p>
            <a:r>
              <a:rPr lang="en-US" altLang="zh-CN" dirty="0"/>
              <a:t> </a:t>
            </a:r>
            <a:r>
              <a:rPr lang="en-US" altLang="zh-CN" dirty="0" smtClean="0"/>
              <a:t>   Average Difference: </a:t>
            </a:r>
            <a:r>
              <a:rPr lang="en-US" altLang="zh-CN" dirty="0"/>
              <a:t>0.013383</a:t>
            </a:r>
            <a:r>
              <a:rPr lang="zh-CN" altLang="en-US" dirty="0"/>
              <a:t>  </a:t>
            </a:r>
            <a:r>
              <a:rPr lang="en-US" altLang="zh-CN" dirty="0" smtClean="0"/>
              <a:t> </a:t>
            </a:r>
            <a:endParaRPr lang="zh-CN" altLang="en-US" dirty="0"/>
          </a:p>
        </p:txBody>
      </p:sp>
    </p:spTree>
    <p:extLst>
      <p:ext uri="{BB962C8B-B14F-4D97-AF65-F5344CB8AC3E}">
        <p14:creationId xmlns:p14="http://schemas.microsoft.com/office/powerpoint/2010/main" val="294231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Test Result</a:t>
            </a:r>
            <a:endParaRPr lang="zh-CN" altLang="en-US" dirty="0"/>
          </a:p>
        </p:txBody>
      </p:sp>
      <p:sp>
        <p:nvSpPr>
          <p:cNvPr id="6" name="文本框 5"/>
          <p:cNvSpPr txBox="1"/>
          <p:nvPr/>
        </p:nvSpPr>
        <p:spPr>
          <a:xfrm>
            <a:off x="633889" y="995097"/>
            <a:ext cx="10389326" cy="923330"/>
          </a:xfrm>
          <a:prstGeom prst="rect">
            <a:avLst/>
          </a:prstGeom>
          <a:noFill/>
        </p:spPr>
        <p:txBody>
          <a:bodyPr wrap="square" rtlCol="0">
            <a:spAutoFit/>
          </a:bodyPr>
          <a:lstStyle/>
          <a:p>
            <a:r>
              <a:rPr lang="en-US" altLang="zh-CN" dirty="0" smtClean="0"/>
              <a:t>Input</a:t>
            </a:r>
            <a:r>
              <a:rPr lang="en-US" altLang="zh-CN" dirty="0"/>
              <a:t>: Sample01_A_349kN_132ps_inside </a:t>
            </a:r>
            <a:r>
              <a:rPr lang="en-US" altLang="zh-CN" dirty="0" smtClean="0"/>
              <a:t>rectangle_TD.xlsx</a:t>
            </a:r>
          </a:p>
          <a:p>
            <a:endParaRPr lang="en-US" altLang="zh-CN" dirty="0"/>
          </a:p>
          <a:p>
            <a:r>
              <a:rPr lang="en-US" altLang="zh-CN" dirty="0" smtClean="0"/>
              <a:t>Go to .\Outputs\PNG\ for more; The .fig files are in .\Outputs\Figure\</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478" y="1948167"/>
            <a:ext cx="8482148" cy="4254328"/>
          </a:xfrm>
          <a:prstGeom prst="rect">
            <a:avLst/>
          </a:prstGeom>
        </p:spPr>
      </p:pic>
    </p:spTree>
    <p:extLst>
      <p:ext uri="{BB962C8B-B14F-4D97-AF65-F5344CB8AC3E}">
        <p14:creationId xmlns:p14="http://schemas.microsoft.com/office/powerpoint/2010/main" val="36621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0"/>
            <a:ext cx="10353762" cy="970450"/>
          </a:xfrm>
        </p:spPr>
        <p:txBody>
          <a:bodyPr/>
          <a:lstStyle/>
          <a:p>
            <a:r>
              <a:rPr lang="en-US" altLang="ja-JP" dirty="0" smtClean="0"/>
              <a:t>Program </a:t>
            </a:r>
            <a:r>
              <a:rPr lang="en-US" altLang="zh-CN" dirty="0" smtClean="0"/>
              <a:t>Structure</a:t>
            </a:r>
            <a:endParaRPr lang="zh-CN" altLang="en-US" dirty="0"/>
          </a:p>
        </p:txBody>
      </p:sp>
      <p:pic>
        <p:nvPicPr>
          <p:cNvPr id="5" name="图片 4"/>
          <p:cNvPicPr>
            <a:picLocks noChangeAspect="1"/>
          </p:cNvPicPr>
          <p:nvPr/>
        </p:nvPicPr>
        <p:blipFill>
          <a:blip r:embed="rId2"/>
          <a:stretch>
            <a:fillRect/>
          </a:stretch>
        </p:blipFill>
        <p:spPr>
          <a:xfrm>
            <a:off x="1994926" y="1402352"/>
            <a:ext cx="8191500" cy="4467225"/>
          </a:xfrm>
          <a:prstGeom prst="rect">
            <a:avLst/>
          </a:prstGeom>
        </p:spPr>
      </p:pic>
    </p:spTree>
    <p:extLst>
      <p:ext uri="{BB962C8B-B14F-4D97-AF65-F5344CB8AC3E}">
        <p14:creationId xmlns:p14="http://schemas.microsoft.com/office/powerpoint/2010/main" val="38378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Equation to Use/Solve</a:t>
            </a:r>
            <a:endParaRPr lang="zh-CN" altLang="en-US" dirty="0"/>
          </a:p>
        </p:txBody>
      </p:sp>
      <p:sp>
        <p:nvSpPr>
          <p:cNvPr id="5" name="文本框 4"/>
          <p:cNvSpPr txBox="1"/>
          <p:nvPr/>
        </p:nvSpPr>
        <p:spPr>
          <a:xfrm>
            <a:off x="1470413" y="2109344"/>
            <a:ext cx="9797143"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We are solving for the Top part of the matrix equation.</a:t>
            </a:r>
          </a:p>
          <a:p>
            <a:pPr marL="285750" indent="-285750">
              <a:buFont typeface="Arial" panose="020B0604020202020204" pitchFamily="34" charset="0"/>
              <a:buChar char="•"/>
            </a:pPr>
            <a:r>
              <a:rPr lang="en-US" altLang="zh-CN" dirty="0" smtClean="0"/>
              <a:t>For convenience, Let’s say the equation is </a:t>
            </a:r>
          </a:p>
          <a:p>
            <a:pPr marL="742950" lvl="1" indent="-285750">
              <a:buFont typeface="Arial" panose="020B0604020202020204" pitchFamily="34" charset="0"/>
              <a:buChar char="•"/>
            </a:pPr>
            <a:r>
              <a:rPr lang="en-US" altLang="zh-CN" dirty="0" smtClean="0"/>
              <a:t>Left side = Right Side </a:t>
            </a:r>
            <a:r>
              <a:rPr lang="en-US" altLang="zh-CN" dirty="0" smtClean="0">
                <a:sym typeface="Wingdings" panose="05000000000000000000" pitchFamily="2" charset="2"/>
              </a:rPr>
              <a:t> </a:t>
            </a:r>
            <a:r>
              <a:rPr lang="en-US" altLang="zh-CN" dirty="0" smtClean="0"/>
              <a:t>f(n_2) = r</a:t>
            </a:r>
          </a:p>
          <a:p>
            <a:pPr marL="285750" indent="-285750">
              <a:buFont typeface="Arial" panose="020B0604020202020204" pitchFamily="34" charset="0"/>
              <a:buChar char="•"/>
            </a:pPr>
            <a:r>
              <a:rPr lang="en-US" altLang="zh-CN" dirty="0" smtClean="0"/>
              <a:t>Block1:</a:t>
            </a:r>
          </a:p>
          <a:p>
            <a:pPr lvl="3"/>
            <a:r>
              <a:rPr lang="en-US" altLang="zh-CN" dirty="0" smtClean="0"/>
              <a:t> </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Block2:</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Block3:</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Block4:</a:t>
            </a:r>
          </a:p>
          <a:p>
            <a:pPr marL="742950" lvl="1"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p:txBody>
      </p:sp>
      <p:pic>
        <p:nvPicPr>
          <p:cNvPr id="7" name="内容占位符 6"/>
          <p:cNvPicPr>
            <a:picLocks noGrp="1" noChangeAspect="1"/>
          </p:cNvPicPr>
          <p:nvPr>
            <p:ph idx="1"/>
          </p:nvPr>
        </p:nvPicPr>
        <p:blipFill>
          <a:blip r:embed="rId2"/>
          <a:stretch>
            <a:fillRect/>
          </a:stretch>
        </p:blipFill>
        <p:spPr>
          <a:xfrm>
            <a:off x="1470413" y="1258909"/>
            <a:ext cx="5276850" cy="695325"/>
          </a:xfrm>
          <a:prstGeom prst="rect">
            <a:avLst/>
          </a:prstGeom>
        </p:spPr>
      </p:pic>
      <p:pic>
        <p:nvPicPr>
          <p:cNvPr id="8" name="图片 7"/>
          <p:cNvPicPr>
            <a:picLocks noChangeAspect="1"/>
          </p:cNvPicPr>
          <p:nvPr/>
        </p:nvPicPr>
        <p:blipFill>
          <a:blip r:embed="rId3"/>
          <a:stretch>
            <a:fillRect/>
          </a:stretch>
        </p:blipFill>
        <p:spPr>
          <a:xfrm>
            <a:off x="2325188" y="3288570"/>
            <a:ext cx="609600" cy="352425"/>
          </a:xfrm>
          <a:prstGeom prst="rect">
            <a:avLst/>
          </a:prstGeom>
        </p:spPr>
      </p:pic>
      <p:pic>
        <p:nvPicPr>
          <p:cNvPr id="9" name="图片 8"/>
          <p:cNvPicPr>
            <a:picLocks noChangeAspect="1"/>
          </p:cNvPicPr>
          <p:nvPr/>
        </p:nvPicPr>
        <p:blipFill>
          <a:blip r:embed="rId4"/>
          <a:stretch>
            <a:fillRect/>
          </a:stretch>
        </p:blipFill>
        <p:spPr>
          <a:xfrm>
            <a:off x="2325188" y="4153538"/>
            <a:ext cx="1771650" cy="409575"/>
          </a:xfrm>
          <a:prstGeom prst="rect">
            <a:avLst/>
          </a:prstGeom>
        </p:spPr>
      </p:pic>
      <p:pic>
        <p:nvPicPr>
          <p:cNvPr id="10" name="图片 9"/>
          <p:cNvPicPr>
            <a:picLocks noChangeAspect="1"/>
          </p:cNvPicPr>
          <p:nvPr/>
        </p:nvPicPr>
        <p:blipFill>
          <a:blip r:embed="rId5"/>
          <a:stretch>
            <a:fillRect/>
          </a:stretch>
        </p:blipFill>
        <p:spPr>
          <a:xfrm>
            <a:off x="2325188" y="4976611"/>
            <a:ext cx="1333500" cy="600075"/>
          </a:xfrm>
          <a:prstGeom prst="rect">
            <a:avLst/>
          </a:prstGeom>
        </p:spPr>
      </p:pic>
      <p:pic>
        <p:nvPicPr>
          <p:cNvPr id="11" name="图片 10"/>
          <p:cNvPicPr>
            <a:picLocks noChangeAspect="1"/>
          </p:cNvPicPr>
          <p:nvPr/>
        </p:nvPicPr>
        <p:blipFill>
          <a:blip r:embed="rId6"/>
          <a:stretch>
            <a:fillRect/>
          </a:stretch>
        </p:blipFill>
        <p:spPr>
          <a:xfrm>
            <a:off x="2306138" y="6007232"/>
            <a:ext cx="647700" cy="600075"/>
          </a:xfrm>
          <a:prstGeom prst="rect">
            <a:avLst/>
          </a:prstGeom>
        </p:spPr>
      </p:pic>
    </p:spTree>
    <p:extLst>
      <p:ext uri="{BB962C8B-B14F-4D97-AF65-F5344CB8AC3E}">
        <p14:creationId xmlns:p14="http://schemas.microsoft.com/office/powerpoint/2010/main" val="83754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Equation to Use/Solve</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470413" y="2109344"/>
                <a:ext cx="9797143" cy="352051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Block2:</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𝑷</m:t>
                        </m:r>
                      </m:e>
                      <m:sub>
                        <m:r>
                          <a:rPr lang="en-US" altLang="zh-CN" b="1" i="1">
                            <a:latin typeface="Cambria Math" panose="02040503050406030204" pitchFamily="18" charset="0"/>
                          </a:rPr>
                          <m:t>𝒓𝒆𝒇𝒍</m:t>
                        </m:r>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𝑟𝑒𝑓𝑙</m:t>
                        </m:r>
                        <m:r>
                          <a:rPr lang="en-US" altLang="zh-CN" i="1">
                            <a:latin typeface="Cambria Math" panose="02040503050406030204" pitchFamily="18" charset="0"/>
                          </a:rPr>
                          <m:t>2</m:t>
                        </m:r>
                      </m:sub>
                    </m:sSub>
                    <m:r>
                      <a:rPr lang="en-US" altLang="zh-CN" b="1" i="1">
                        <a:latin typeface="Cambria Math" panose="02040503050406030204" pitchFamily="18" charset="0"/>
                      </a:rPr>
                      <m:t>𝑰</m:t>
                    </m:r>
                    <m:r>
                      <a:rPr lang="en-US" altLang="zh-CN" b="1" i="1" smtClean="0">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den>
                    </m:f>
                    <m:r>
                      <a:rPr lang="en-US" altLang="zh-CN" b="0" i="0" smtClean="0">
                        <a:latin typeface="Cambria Math" panose="02040503050406030204" pitchFamily="18" charset="0"/>
                      </a:rPr>
                      <m:t>∗</m:t>
                    </m:r>
                    <m:r>
                      <a:rPr lang="en-US" altLang="zh-CN" b="1" i="1">
                        <a:latin typeface="Cambria Math" panose="02040503050406030204" pitchFamily="18" charset="0"/>
                      </a:rPr>
                      <m:t>𝑰</m:t>
                    </m:r>
                  </m:oMath>
                </a14:m>
                <a:r>
                  <a:rPr lang="en-US" altLang="zh-CN" dirty="0" smtClean="0"/>
                  <a:t> (Zac’s write-up PAGE 5, footnote 3)</a:t>
                </a: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2</m:t>
                        </m:r>
                      </m:sub>
                    </m:sSub>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2</m:t>
                            </m:r>
                          </m:sub>
                        </m:sSub>
                        <m:r>
                          <a:rPr lang="en-US" altLang="zh-CN" i="1">
                            <a:latin typeface="Cambria Math" panose="02040503050406030204" pitchFamily="18" charset="0"/>
                          </a:rPr>
                          <m:t> </m:t>
                        </m:r>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1−</m:t>
                        </m:r>
                        <m:f>
                          <m:fPr>
                            <m:ctrlPr>
                              <a:rPr lang="zh-CN" altLang="zh-CN" i="1">
                                <a:latin typeface="Cambria Math" panose="02040503050406030204" pitchFamily="18" charset="0"/>
                              </a:rPr>
                            </m:ctrlPr>
                          </m:fPr>
                          <m:num>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func>
                              <m:funcPr>
                                <m:ctrlPr>
                                  <a:rPr lang="zh-CN" altLang="zh-CN" i="1">
                                    <a:latin typeface="Cambria Math" panose="02040503050406030204" pitchFamily="18" charset="0"/>
                                  </a:rPr>
                                </m:ctrlPr>
                              </m:funcPr>
                              <m:fName>
                                <m:sSup>
                                  <m:sSupPr>
                                    <m:ctrlPr>
                                      <a:rPr lang="zh-CN" altLang="zh-CN" i="1">
                                        <a:latin typeface="Cambria Math" panose="02040503050406030204" pitchFamily="18" charset="0"/>
                                      </a:rPr>
                                    </m:ctrlPr>
                                  </m:sSupPr>
                                  <m:e>
                                    <m:r>
                                      <m:rPr>
                                        <m:sty m:val="p"/>
                                      </m:rPr>
                                      <a:rPr lang="en-US" altLang="zh-CN">
                                        <a:latin typeface="Cambria Math" panose="02040503050406030204" pitchFamily="18" charset="0"/>
                                      </a:rPr>
                                      <m:t>sin</m:t>
                                    </m:r>
                                  </m:e>
                                  <m:sup>
                                    <m:r>
                                      <a:rPr lang="en-US" altLang="zh-CN">
                                        <a:latin typeface="Cambria Math" panose="02040503050406030204" pitchFamily="18" charset="0"/>
                                      </a:rPr>
                                      <m:t>2</m:t>
                                    </m:r>
                                  </m:sup>
                                </m:sSup>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1</m:t>
                                    </m:r>
                                  </m:sub>
                                </m:sSub>
                              </m:e>
                            </m:func>
                          </m:num>
                          <m:den>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𝑛</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den>
                        </m:f>
                      </m:e>
                    </m:rad>
                  </m:oMath>
                </a14:m>
                <a:r>
                  <a:rPr lang="en-US" altLang="zh-CN" dirty="0" smtClean="0"/>
                  <a:t> (Zac’s supplement)</a:t>
                </a:r>
              </a:p>
              <a:p>
                <a:pPr marL="285750" indent="-285750">
                  <a:buFont typeface="Arial" panose="020B0604020202020204" pitchFamily="34" charset="0"/>
                  <a:buChar cha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𝑐𝑜𝑠</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1</m:t>
                        </m:r>
                      </m:sub>
                    </m:sSub>
                  </m:oMath>
                </a14:m>
                <a:endParaRPr lang="en-US" altLang="zh-CN" dirty="0" smtClean="0"/>
              </a:p>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oMath>
                </a14:m>
                <a:endParaRPr lang="en-US" altLang="zh-CN" dirty="0" smtClean="0"/>
              </a:p>
              <a:p>
                <a:pPr lvl="3"/>
                <a:r>
                  <a:rPr lang="en-US" altLang="zh-CN" dirty="0" smtClean="0"/>
                  <a:t> </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1470413" y="2109344"/>
                <a:ext cx="9797143" cy="3520516"/>
              </a:xfrm>
              <a:prstGeom prst="rect">
                <a:avLst/>
              </a:prstGeom>
              <a:blipFill rotWithShape="0">
                <a:blip r:embed="rId2"/>
                <a:stretch>
                  <a:fillRect l="-373" t="-865"/>
                </a:stretch>
              </a:blipFill>
            </p:spPr>
            <p:txBody>
              <a:bodyPr/>
              <a:lstStyle/>
              <a:p>
                <a:r>
                  <a:rPr lang="zh-CN" altLang="en-US">
                    <a:noFill/>
                  </a:rPr>
                  <a:t> </a:t>
                </a:r>
              </a:p>
            </p:txBody>
          </p:sp>
        </mc:Fallback>
      </mc:AlternateContent>
      <p:pic>
        <p:nvPicPr>
          <p:cNvPr id="7" name="内容占位符 6"/>
          <p:cNvPicPr>
            <a:picLocks noGrp="1" noChangeAspect="1"/>
          </p:cNvPicPr>
          <p:nvPr>
            <p:ph idx="1"/>
          </p:nvPr>
        </p:nvPicPr>
        <p:blipFill>
          <a:blip r:embed="rId3"/>
          <a:stretch>
            <a:fillRect/>
          </a:stretch>
        </p:blipFill>
        <p:spPr>
          <a:xfrm>
            <a:off x="1470413" y="1258909"/>
            <a:ext cx="5276850" cy="695325"/>
          </a:xfrm>
          <a:prstGeom prst="rect">
            <a:avLst/>
          </a:prstGeom>
        </p:spPr>
      </p:pic>
      <p:pic>
        <p:nvPicPr>
          <p:cNvPr id="8" name="图片 7"/>
          <p:cNvPicPr>
            <a:picLocks noChangeAspect="1"/>
          </p:cNvPicPr>
          <p:nvPr/>
        </p:nvPicPr>
        <p:blipFill>
          <a:blip r:embed="rId4"/>
          <a:stretch>
            <a:fillRect/>
          </a:stretch>
        </p:blipFill>
        <p:spPr>
          <a:xfrm>
            <a:off x="2865119" y="2109344"/>
            <a:ext cx="609600" cy="352425"/>
          </a:xfrm>
          <a:prstGeom prst="rect">
            <a:avLst/>
          </a:prstGeom>
        </p:spPr>
      </p:pic>
    </p:spTree>
    <p:extLst>
      <p:ext uri="{BB962C8B-B14F-4D97-AF65-F5344CB8AC3E}">
        <p14:creationId xmlns:p14="http://schemas.microsoft.com/office/powerpoint/2010/main" val="166675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Equation to Use/Solve</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470413" y="2109344"/>
                <a:ext cx="9797143" cy="325954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Block2:</a:t>
                </a:r>
              </a:p>
              <a:p>
                <a:pPr marL="285750" indent="-285750">
                  <a:buFont typeface="Arial" panose="020B0604020202020204" pitchFamily="34" charset="0"/>
                  <a:buChar char="•"/>
                </a:pPr>
                <a:endParaRPr lang="en-US" altLang="zh-CN" i="1" dirty="0" smtClean="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Sup>
                      <m:sSubSupPr>
                        <m:ctrlPr>
                          <a:rPr lang="zh-CN" altLang="zh-CN" b="1" i="1" baseline="-25000">
                            <a:latin typeface="Cambria Math" panose="02040503050406030204" pitchFamily="18" charset="0"/>
                          </a:rPr>
                        </m:ctrlPr>
                      </m:sSubSupPr>
                      <m:e>
                        <m:r>
                          <a:rPr lang="en-US" altLang="zh-CN" b="1" i="1" baseline="-25000">
                            <a:latin typeface="Cambria Math" panose="02040503050406030204" pitchFamily="18" charset="0"/>
                          </a:rPr>
                          <m:t>𝑮</m:t>
                        </m:r>
                        <m:r>
                          <a:rPr lang="en-US" altLang="zh-CN" b="1" i="1" baseline="-25000">
                            <a:latin typeface="Cambria Math" panose="02040503050406030204" pitchFamily="18" charset="0"/>
                          </a:rPr>
                          <m:t>=</m:t>
                        </m:r>
                        <m:r>
                          <a:rPr lang="en-US" altLang="zh-CN" b="1" i="1" baseline="-25000">
                            <a:latin typeface="Cambria Math" panose="02040503050406030204" pitchFamily="18" charset="0"/>
                          </a:rPr>
                          <m:t>𝑵</m:t>
                        </m:r>
                      </m:e>
                      <m:sub>
                        <m:r>
                          <a:rPr lang="en-US" altLang="zh-CN" b="1" i="1" baseline="-25000">
                            <a:latin typeface="Cambria Math" panose="02040503050406030204" pitchFamily="18" charset="0"/>
                          </a:rPr>
                          <m:t>𝟐</m:t>
                        </m:r>
                      </m:sub>
                      <m:sup>
                        <m:r>
                          <a:rPr lang="en-US" altLang="zh-CN" i="1" baseline="-25000">
                            <a:latin typeface="Cambria Math" panose="02040503050406030204" pitchFamily="18" charset="0"/>
                          </a:rPr>
                          <m:t>2</m:t>
                        </m:r>
                      </m:sup>
                    </m:sSubSup>
                    <m:r>
                      <a:rPr lang="en-US" altLang="zh-CN" b="1" i="1" baseline="-25000">
                        <a:latin typeface="Cambria Math" panose="02040503050406030204" pitchFamily="18" charset="0"/>
                      </a:rPr>
                      <m:t>=</m:t>
                    </m:r>
                    <m:sSup>
                      <m:sSupPr>
                        <m:ctrlPr>
                          <a:rPr lang="zh-CN" altLang="zh-CN" i="1" baseline="-25000">
                            <a:latin typeface="Cambria Math" panose="02040503050406030204" pitchFamily="18" charset="0"/>
                          </a:rPr>
                        </m:ctrlPr>
                      </m:sSupPr>
                      <m:e>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𝑟𝑒𝑓𝑙</m:t>
                            </m:r>
                            <m:r>
                              <a:rPr lang="en-US" altLang="zh-CN" i="1">
                                <a:latin typeface="Cambria Math" panose="02040503050406030204" pitchFamily="18" charset="0"/>
                              </a:rPr>
                              <m:t>2</m:t>
                            </m:r>
                          </m:sub>
                        </m:sSub>
                        <m:d>
                          <m:dPr>
                            <m:begChr m:val="["/>
                            <m:endChr m:val="]"/>
                            <m:ctrlPr>
                              <a:rPr lang="zh-CN" altLang="zh-CN" i="1" baseline="-25000">
                                <a:latin typeface="Cambria Math" panose="02040503050406030204" pitchFamily="18" charset="0"/>
                              </a:rPr>
                            </m:ctrlPr>
                          </m:dPr>
                          <m:e>
                            <m:m>
                              <m:mPr>
                                <m:mcs>
                                  <m:mc>
                                    <m:mcPr>
                                      <m:count m:val="2"/>
                                      <m:mcJc m:val="center"/>
                                    </m:mcPr>
                                  </m:mc>
                                </m:mcs>
                                <m:ctrlPr>
                                  <a:rPr lang="zh-CN" altLang="zh-CN" i="1" baseline="-25000">
                                    <a:latin typeface="Cambria Math" panose="02040503050406030204" pitchFamily="18" charset="0"/>
                                  </a:rPr>
                                </m:ctrlPr>
                              </m:mPr>
                              <m:mr>
                                <m:e>
                                  <m:r>
                                    <a:rPr lang="en-US" altLang="zh-CN" i="1" baseline="-25000">
                                      <a:latin typeface="Cambria Math" panose="02040503050406030204" pitchFamily="18" charset="0"/>
                                    </a:rPr>
                                    <m:t>1</m:t>
                                  </m:r>
                                </m:e>
                                <m:e>
                                  <m:r>
                                    <a:rPr lang="en-US" altLang="zh-CN" i="1" baseline="-25000">
                                      <a:latin typeface="Cambria Math" panose="02040503050406030204" pitchFamily="18" charset="0"/>
                                    </a:rPr>
                                    <m:t>𝑖</m:t>
                                  </m:r>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𝑘</m:t>
                                      </m:r>
                                    </m:e>
                                    <m:sub>
                                      <m:r>
                                        <a:rPr lang="en-US" altLang="zh-CN" i="1" baseline="-25000">
                                          <a:latin typeface="Cambria Math" panose="02040503050406030204" pitchFamily="18" charset="0"/>
                                        </a:rPr>
                                        <m:t>0</m:t>
                                      </m:r>
                                    </m:sub>
                                  </m:sSub>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h</m:t>
                                      </m:r>
                                    </m:e>
                                    <m:sub>
                                      <m:r>
                                        <a:rPr lang="en-US" altLang="zh-CN" i="1" baseline="-25000">
                                          <a:latin typeface="Cambria Math" panose="02040503050406030204" pitchFamily="18" charset="0"/>
                                        </a:rPr>
                                        <m:t>2</m:t>
                                      </m:r>
                                    </m:sub>
                                  </m:sSub>
                                  <m:sSubSup>
                                    <m:sSubSupPr>
                                      <m:ctrlPr>
                                        <a:rPr lang="zh-CN" altLang="zh-CN" i="1" baseline="-25000">
                                          <a:latin typeface="Cambria Math" panose="02040503050406030204" pitchFamily="18" charset="0"/>
                                        </a:rPr>
                                      </m:ctrlPr>
                                    </m:sSubSupPr>
                                    <m:e>
                                      <m:r>
                                        <a:rPr lang="en-US" altLang="zh-CN" i="1" baseline="-25000">
                                          <a:latin typeface="Cambria Math" panose="02040503050406030204" pitchFamily="18" charset="0"/>
                                        </a:rPr>
                                        <m:t>𝑛</m:t>
                                      </m:r>
                                    </m:e>
                                    <m:sub>
                                      <m:r>
                                        <a:rPr lang="en-US" altLang="zh-CN" i="1" baseline="-25000">
                                          <a:latin typeface="Cambria Math" panose="02040503050406030204" pitchFamily="18" charset="0"/>
                                        </a:rPr>
                                        <m:t>2</m:t>
                                      </m:r>
                                    </m:sub>
                                    <m:sup>
                                      <m:r>
                                        <a:rPr lang="en-US" altLang="zh-CN" i="1" baseline="-25000">
                                          <a:latin typeface="Cambria Math" panose="02040503050406030204" pitchFamily="18" charset="0"/>
                                        </a:rPr>
                                        <m:t>2</m:t>
                                      </m:r>
                                    </m:sup>
                                  </m:sSubSup>
                                  <m:r>
                                    <a:rPr lang="en-US" altLang="zh-CN" i="1" baseline="-25000">
                                      <a:latin typeface="Cambria Math" panose="02040503050406030204" pitchFamily="18" charset="0"/>
                                    </a:rPr>
                                    <m:t> </m:t>
                                  </m:r>
                                </m:e>
                              </m:mr>
                              <m:mr>
                                <m:e>
                                  <m:r>
                                    <a:rPr lang="en-US" altLang="zh-CN" i="1" baseline="-25000">
                                      <a:latin typeface="Cambria Math" panose="02040503050406030204" pitchFamily="18" charset="0"/>
                                    </a:rPr>
                                    <m:t>𝑖</m:t>
                                  </m:r>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𝑘</m:t>
                                      </m:r>
                                    </m:e>
                                    <m:sub>
                                      <m:r>
                                        <a:rPr lang="en-US" altLang="zh-CN" i="1" baseline="-25000">
                                          <a:latin typeface="Cambria Math" panose="02040503050406030204" pitchFamily="18" charset="0"/>
                                        </a:rPr>
                                        <m:t>0</m:t>
                                      </m:r>
                                    </m:sub>
                                  </m:sSub>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h</m:t>
                                      </m:r>
                                    </m:e>
                                    <m:sub>
                                      <m:r>
                                        <a:rPr lang="en-US" altLang="zh-CN" i="1" baseline="-25000">
                                          <a:latin typeface="Cambria Math" panose="02040503050406030204" pitchFamily="18" charset="0"/>
                                        </a:rPr>
                                        <m:t>2</m:t>
                                      </m:r>
                                    </m:sub>
                                  </m:sSub>
                                  <m:func>
                                    <m:funcPr>
                                      <m:ctrlPr>
                                        <a:rPr lang="zh-CN" altLang="zh-CN" i="1" baseline="-25000">
                                          <a:latin typeface="Cambria Math" panose="02040503050406030204" pitchFamily="18" charset="0"/>
                                        </a:rPr>
                                      </m:ctrlPr>
                                    </m:funcPr>
                                    <m:fName>
                                      <m:sSup>
                                        <m:sSupPr>
                                          <m:ctrlPr>
                                            <a:rPr lang="zh-CN" altLang="zh-CN" i="1" baseline="-25000">
                                              <a:latin typeface="Cambria Math" panose="02040503050406030204" pitchFamily="18" charset="0"/>
                                            </a:rPr>
                                          </m:ctrlPr>
                                        </m:sSupPr>
                                        <m:e>
                                          <m:r>
                                            <m:rPr>
                                              <m:sty m:val="p"/>
                                            </m:rPr>
                                            <a:rPr lang="en-US" altLang="zh-CN" baseline="-25000">
                                              <a:latin typeface="Cambria Math" panose="02040503050406030204" pitchFamily="18" charset="0"/>
                                            </a:rPr>
                                            <m:t>cos</m:t>
                                          </m:r>
                                        </m:e>
                                        <m:sup>
                                          <m:r>
                                            <a:rPr lang="en-US" altLang="zh-CN" baseline="-25000">
                                              <a:latin typeface="Cambria Math" panose="02040503050406030204" pitchFamily="18" charset="0"/>
                                            </a:rPr>
                                            <m:t>2</m:t>
                                          </m:r>
                                        </m:sup>
                                      </m:sSup>
                                    </m:fName>
                                    <m:e>
                                      <m:sSub>
                                        <m:sSubPr>
                                          <m:ctrlPr>
                                            <a:rPr lang="zh-CN" altLang="zh-CN" i="1" baseline="-25000">
                                              <a:latin typeface="Cambria Math" panose="02040503050406030204" pitchFamily="18" charset="0"/>
                                            </a:rPr>
                                          </m:ctrlPr>
                                        </m:sSubPr>
                                        <m:e>
                                          <m:r>
                                            <a:rPr lang="en-US" altLang="zh-CN" i="1" baseline="-25000">
                                              <a:latin typeface="Cambria Math" panose="02040503050406030204" pitchFamily="18" charset="0"/>
                                            </a:rPr>
                                            <m:t>𝜃</m:t>
                                          </m:r>
                                        </m:e>
                                        <m:sub>
                                          <m:r>
                                            <a:rPr lang="en-US" altLang="zh-CN" i="1" baseline="-25000">
                                              <a:latin typeface="Cambria Math" panose="02040503050406030204" pitchFamily="18" charset="0"/>
                                            </a:rPr>
                                            <m:t>2</m:t>
                                          </m:r>
                                        </m:sub>
                                      </m:sSub>
                                    </m:e>
                                  </m:func>
                                </m:e>
                                <m:e>
                                  <m:r>
                                    <a:rPr lang="en-US" altLang="zh-CN" i="1" baseline="-25000">
                                      <a:latin typeface="Cambria Math" panose="02040503050406030204" pitchFamily="18" charset="0"/>
                                    </a:rPr>
                                    <m:t>1</m:t>
                                  </m:r>
                                </m:e>
                              </m:mr>
                            </m:m>
                          </m:e>
                        </m:d>
                      </m:e>
                      <m:sup>
                        <m:r>
                          <a:rPr lang="en-US" altLang="zh-CN" i="1" baseline="-25000">
                            <a:latin typeface="Cambria Math" panose="02040503050406030204" pitchFamily="18" charset="0"/>
                          </a:rPr>
                          <m:t>2</m:t>
                        </m:r>
                      </m:sup>
                    </m:sSup>
                  </m:oMath>
                </a14:m>
                <a:r>
                  <a:rPr lang="en-US" altLang="zh-CN" dirty="0"/>
                  <a:t>(Zac’s </a:t>
                </a:r>
                <a:r>
                  <a:rPr lang="en-US" altLang="zh-CN" dirty="0" smtClean="0"/>
                  <a:t>supplement)</a:t>
                </a:r>
                <a:endParaRPr lang="en-US" altLang="zh-CN" i="1" dirty="0" smtClean="0">
                  <a:latin typeface="Cambria Math" panose="02040503050406030204" pitchFamily="18" charset="0"/>
                </a:endParaRPr>
              </a:p>
              <a:p>
                <a:pPr marL="285750" indent="-285750">
                  <a:buFont typeface="Arial" panose="020B0604020202020204" pitchFamily="34" charset="0"/>
                  <a:buChar char="•"/>
                </a:pPr>
                <a:endParaRPr lang="en-US" altLang="zh-CN" i="1" dirty="0" smtClean="0">
                  <a:latin typeface="Cambria Math" panose="02040503050406030204" pitchFamily="18" charset="0"/>
                </a:endParaRPr>
              </a:p>
              <a:p>
                <a:pPr marL="285750" indent="-285750">
                  <a:buFont typeface="Arial" panose="020B0604020202020204" pitchFamily="34" charset="0"/>
                  <a:buChar char="•"/>
                </a:pPr>
                <a:endParaRPr lang="en-US" altLang="zh-CN" i="1" dirty="0" smtClean="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𝑟𝑒𝑓𝑙</m:t>
                        </m:r>
                        <m:r>
                          <a:rPr lang="en-US" altLang="zh-CN" i="1">
                            <a:latin typeface="Cambria Math" panose="02040503050406030204" pitchFamily="18" charset="0"/>
                          </a:rPr>
                          <m:t>2</m:t>
                        </m:r>
                      </m:sub>
                    </m:sSub>
                    <m:r>
                      <a:rPr lang="en-US" altLang="zh-CN" b="1"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den>
                    </m:f>
                  </m:oMath>
                </a14:m>
                <a:r>
                  <a:rPr lang="en-US" altLang="zh-CN" dirty="0" smtClean="0"/>
                  <a:t>  (</a:t>
                </a:r>
                <a:r>
                  <a:rPr lang="en-US" altLang="zh-CN" dirty="0"/>
                  <a:t>Zac’s write-up PAGE 5, footnote 3)</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1470413" y="2109344"/>
                <a:ext cx="9797143" cy="3259547"/>
              </a:xfrm>
              <a:prstGeom prst="rect">
                <a:avLst/>
              </a:prstGeom>
              <a:blipFill rotWithShape="0">
                <a:blip r:embed="rId2"/>
                <a:stretch>
                  <a:fillRect l="-373" t="-935"/>
                </a:stretch>
              </a:blipFill>
            </p:spPr>
            <p:txBody>
              <a:bodyPr/>
              <a:lstStyle/>
              <a:p>
                <a:r>
                  <a:rPr lang="zh-CN" altLang="en-US">
                    <a:noFill/>
                  </a:rPr>
                  <a:t> </a:t>
                </a:r>
              </a:p>
            </p:txBody>
          </p:sp>
        </mc:Fallback>
      </mc:AlternateContent>
      <p:pic>
        <p:nvPicPr>
          <p:cNvPr id="7" name="内容占位符 6"/>
          <p:cNvPicPr>
            <a:picLocks noGrp="1" noChangeAspect="1"/>
          </p:cNvPicPr>
          <p:nvPr>
            <p:ph idx="1"/>
          </p:nvPr>
        </p:nvPicPr>
        <p:blipFill>
          <a:blip r:embed="rId3"/>
          <a:stretch>
            <a:fillRect/>
          </a:stretch>
        </p:blipFill>
        <p:spPr>
          <a:xfrm>
            <a:off x="1470413" y="1258909"/>
            <a:ext cx="5276850" cy="695325"/>
          </a:xfrm>
          <a:prstGeom prst="rect">
            <a:avLst/>
          </a:prstGeom>
        </p:spPr>
      </p:pic>
      <p:pic>
        <p:nvPicPr>
          <p:cNvPr id="12" name="图片 11"/>
          <p:cNvPicPr>
            <a:picLocks noChangeAspect="1"/>
          </p:cNvPicPr>
          <p:nvPr/>
        </p:nvPicPr>
        <p:blipFill>
          <a:blip r:embed="rId4"/>
          <a:stretch>
            <a:fillRect/>
          </a:stretch>
        </p:blipFill>
        <p:spPr>
          <a:xfrm>
            <a:off x="2778034" y="2109344"/>
            <a:ext cx="1771650" cy="409575"/>
          </a:xfrm>
          <a:prstGeom prst="rect">
            <a:avLst/>
          </a:prstGeom>
        </p:spPr>
      </p:pic>
    </p:spTree>
    <p:extLst>
      <p:ext uri="{BB962C8B-B14F-4D97-AF65-F5344CB8AC3E}">
        <p14:creationId xmlns:p14="http://schemas.microsoft.com/office/powerpoint/2010/main" val="394167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Equation to Use/Solve</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470413" y="2109344"/>
                <a:ext cx="9797143" cy="330385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Block3:</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b="1" i="1" dirty="0" smtClean="0"/>
              </a:p>
              <a:p>
                <a:pPr marL="285750" indent="-285750">
                  <a:buFont typeface="Arial" panose="020B0604020202020204" pitchFamily="34" charset="0"/>
                  <a:buChar char="•"/>
                </a:pP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oMath>
                </a14:m>
                <a:r>
                  <a:rPr lang="en-US" altLang="zh-CN" dirty="0" smtClean="0"/>
                  <a:t> (normalized)</a:t>
                </a:r>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oMath>
                </a14:m>
                <a:r>
                  <a:rPr lang="en-US" altLang="zh-CN" dirty="0" smtClean="0"/>
                  <a:t> (Zac’s supplement)</a:t>
                </a:r>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endParaRPr lang="en-US" altLang="zh-CN" dirty="0" smtClean="0"/>
              </a:p>
              <a:p>
                <a:pPr lvl="3"/>
                <a:r>
                  <a:rPr lang="en-US" altLang="zh-CN" dirty="0" smtClean="0"/>
                  <a:t> </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1470413" y="2109344"/>
                <a:ext cx="9797143" cy="3303853"/>
              </a:xfrm>
              <a:prstGeom prst="rect">
                <a:avLst/>
              </a:prstGeom>
              <a:blipFill rotWithShape="0">
                <a:blip r:embed="rId2"/>
                <a:stretch>
                  <a:fillRect l="-373" t="-923"/>
                </a:stretch>
              </a:blipFill>
            </p:spPr>
            <p:txBody>
              <a:bodyPr/>
              <a:lstStyle/>
              <a:p>
                <a:r>
                  <a:rPr lang="zh-CN" altLang="en-US">
                    <a:noFill/>
                  </a:rPr>
                  <a:t> </a:t>
                </a:r>
              </a:p>
            </p:txBody>
          </p:sp>
        </mc:Fallback>
      </mc:AlternateContent>
      <p:pic>
        <p:nvPicPr>
          <p:cNvPr id="7" name="内容占位符 6"/>
          <p:cNvPicPr>
            <a:picLocks noGrp="1" noChangeAspect="1"/>
          </p:cNvPicPr>
          <p:nvPr>
            <p:ph idx="1"/>
          </p:nvPr>
        </p:nvPicPr>
        <p:blipFill>
          <a:blip r:embed="rId3"/>
          <a:stretch>
            <a:fillRect/>
          </a:stretch>
        </p:blipFill>
        <p:spPr>
          <a:xfrm>
            <a:off x="1470413" y="1258909"/>
            <a:ext cx="5276850" cy="695325"/>
          </a:xfrm>
          <a:prstGeom prst="rect">
            <a:avLst/>
          </a:prstGeom>
        </p:spPr>
      </p:pic>
      <p:pic>
        <p:nvPicPr>
          <p:cNvPr id="6" name="图片 5"/>
          <p:cNvPicPr>
            <a:picLocks noChangeAspect="1"/>
          </p:cNvPicPr>
          <p:nvPr/>
        </p:nvPicPr>
        <p:blipFill>
          <a:blip r:embed="rId4"/>
          <a:stretch>
            <a:fillRect/>
          </a:stretch>
        </p:blipFill>
        <p:spPr>
          <a:xfrm>
            <a:off x="2775338" y="2109344"/>
            <a:ext cx="1333500" cy="600075"/>
          </a:xfrm>
          <a:prstGeom prst="rect">
            <a:avLst/>
          </a:prstGeom>
        </p:spPr>
      </p:pic>
    </p:spTree>
    <p:extLst>
      <p:ext uri="{BB962C8B-B14F-4D97-AF65-F5344CB8AC3E}">
        <p14:creationId xmlns:p14="http://schemas.microsoft.com/office/powerpoint/2010/main" val="340425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Equation to Use/Solve</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1470413" y="2109344"/>
                <a:ext cx="9797143" cy="301569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Block4:</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b="1" i="1" dirty="0" smtClean="0"/>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den>
                    </m:f>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1</m:t>
                        </m:r>
                      </m:sub>
                    </m:sSub>
                    <m:r>
                      <m:rPr>
                        <m:nor/>
                      </m:rPr>
                      <a:rPr lang="en-US" altLang="zh-CN" dirty="0"/>
                      <m:t> (</m:t>
                    </m:r>
                    <m:r>
                      <m:rPr>
                        <m:nor/>
                      </m:rPr>
                      <a:rPr lang="en-US" altLang="zh-CN" dirty="0"/>
                      <m:t>Zac</m:t>
                    </m:r>
                    <m:r>
                      <m:rPr>
                        <m:nor/>
                      </m:rPr>
                      <a:rPr lang="en-US" altLang="zh-CN" dirty="0"/>
                      <m:t>’</m:t>
                    </m:r>
                    <m:r>
                      <m:rPr>
                        <m:nor/>
                      </m:rPr>
                      <a:rPr lang="en-US" altLang="zh-CN" dirty="0"/>
                      <m:t>s</m:t>
                    </m:r>
                    <m:r>
                      <m:rPr>
                        <m:nor/>
                      </m:rPr>
                      <a:rPr lang="en-US" altLang="zh-CN" dirty="0"/>
                      <m:t> </m:t>
                    </m:r>
                    <m:r>
                      <m:rPr>
                        <m:nor/>
                      </m:rPr>
                      <a:rPr lang="en-US" altLang="zh-CN" dirty="0"/>
                      <m:t>supplement</m:t>
                    </m:r>
                    <m:r>
                      <m:rPr>
                        <m:nor/>
                      </m:rPr>
                      <a:rPr lang="en-US" altLang="zh-CN" dirty="0"/>
                      <m:t>)</m:t>
                    </m:r>
                  </m:oMath>
                </a14:m>
                <a:endParaRPr lang="en-US" altLang="zh-CN" dirty="0"/>
              </a:p>
              <a:p>
                <a:pPr marL="285750" indent="-285750">
                  <a:buFont typeface="Arial" panose="020B0604020202020204" pitchFamily="34" charset="0"/>
                  <a:buChar char="•"/>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1</m:t>
                        </m:r>
                      </m:sub>
                    </m:sSub>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e>
                    </m:func>
                  </m:oMath>
                </a14:m>
                <a:endParaRPr lang="zh-CN" altLang="zh-CN" dirty="0"/>
              </a:p>
              <a:p>
                <a:pPr marL="285750" indent="-285750">
                  <a:buFont typeface="Arial" panose="020B0604020202020204" pitchFamily="34" charset="0"/>
                  <a:buChar char="•"/>
                </a:pPr>
                <a:endParaRPr lang="en-US" altLang="zh-CN" dirty="0" smtClean="0"/>
              </a:p>
              <a:p>
                <a:pPr lvl="3"/>
                <a:r>
                  <a:rPr lang="en-US" altLang="zh-CN" dirty="0" smtClean="0"/>
                  <a:t> </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1470413" y="2109344"/>
                <a:ext cx="9797143" cy="3015697"/>
              </a:xfrm>
              <a:prstGeom prst="rect">
                <a:avLst/>
              </a:prstGeom>
              <a:blipFill rotWithShape="0">
                <a:blip r:embed="rId2"/>
                <a:stretch>
                  <a:fillRect l="-373" t="-1010"/>
                </a:stretch>
              </a:blipFill>
            </p:spPr>
            <p:txBody>
              <a:bodyPr/>
              <a:lstStyle/>
              <a:p>
                <a:r>
                  <a:rPr lang="zh-CN" altLang="en-US">
                    <a:noFill/>
                  </a:rPr>
                  <a:t> </a:t>
                </a:r>
              </a:p>
            </p:txBody>
          </p:sp>
        </mc:Fallback>
      </mc:AlternateContent>
      <p:pic>
        <p:nvPicPr>
          <p:cNvPr id="7" name="内容占位符 6"/>
          <p:cNvPicPr>
            <a:picLocks noGrp="1" noChangeAspect="1"/>
          </p:cNvPicPr>
          <p:nvPr>
            <p:ph idx="1"/>
          </p:nvPr>
        </p:nvPicPr>
        <p:blipFill>
          <a:blip r:embed="rId3"/>
          <a:stretch>
            <a:fillRect/>
          </a:stretch>
        </p:blipFill>
        <p:spPr>
          <a:xfrm>
            <a:off x="1470413" y="1258909"/>
            <a:ext cx="5276850" cy="695325"/>
          </a:xfrm>
          <a:prstGeom prst="rect">
            <a:avLst/>
          </a:prstGeom>
        </p:spPr>
      </p:pic>
      <p:pic>
        <p:nvPicPr>
          <p:cNvPr id="8" name="图片 7"/>
          <p:cNvPicPr>
            <a:picLocks noChangeAspect="1"/>
          </p:cNvPicPr>
          <p:nvPr/>
        </p:nvPicPr>
        <p:blipFill>
          <a:blip r:embed="rId4"/>
          <a:stretch>
            <a:fillRect/>
          </a:stretch>
        </p:blipFill>
        <p:spPr>
          <a:xfrm>
            <a:off x="2793818" y="2109344"/>
            <a:ext cx="647700" cy="600075"/>
          </a:xfrm>
          <a:prstGeom prst="rect">
            <a:avLst/>
          </a:prstGeom>
        </p:spPr>
      </p:pic>
    </p:spTree>
    <p:extLst>
      <p:ext uri="{BB962C8B-B14F-4D97-AF65-F5344CB8AC3E}">
        <p14:creationId xmlns:p14="http://schemas.microsoft.com/office/powerpoint/2010/main" val="236545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Solve for F(x) = 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3795" y="970451"/>
                <a:ext cx="10353762" cy="4933960"/>
              </a:xfrm>
            </p:spPr>
            <p:txBody>
              <a:bodyPr/>
              <a:lstStyle/>
              <a:p>
                <a:pPr lvl="1"/>
                <a:r>
                  <a:rPr lang="en-US" altLang="zh-CN" dirty="0" smtClean="0"/>
                  <a:t>We have 2 Solvers – Easy Solver and Newton-Raphson Solver</a:t>
                </a:r>
              </a:p>
              <a:p>
                <a:pPr lvl="1"/>
                <a:r>
                  <a:rPr lang="en-US" altLang="zh-CN" dirty="0" smtClean="0"/>
                  <a:t>Newton-Raphson Solver:</a:t>
                </a:r>
              </a:p>
              <a:p>
                <a:pPr lvl="2"/>
                <a:r>
                  <a:rPr lang="en-US" altLang="zh-CN" dirty="0" smtClean="0"/>
                  <a:t>Use Newton-Raphson method to find the answer.</a:t>
                </a:r>
              </a:p>
              <a:p>
                <a:pPr lvl="2"/>
                <a:r>
                  <a:rPr lang="en-US" altLang="zh-CN" dirty="0" smtClean="0"/>
                  <a:t>Update by: </a:t>
                </a:r>
              </a:p>
              <a:p>
                <a:pPr lvl="2"/>
                <a:endParaRPr lang="en-US" altLang="zh-CN" dirty="0"/>
              </a:p>
              <a:p>
                <a:pPr lvl="2"/>
                <a:endParaRPr lang="en-US" altLang="zh-CN" dirty="0" smtClean="0"/>
              </a:p>
              <a:p>
                <a:pPr lvl="2"/>
                <a:endParaRPr lang="en-US" altLang="zh-CN" dirty="0"/>
              </a:p>
              <a:p>
                <a:pPr lvl="2"/>
                <a:r>
                  <a:rPr lang="en-US" altLang="zh-CN" dirty="0" smtClean="0"/>
                  <a:t>Current Parameters:</a:t>
                </a:r>
              </a:p>
              <a:p>
                <a:pPr lvl="3"/>
                <a14:m>
                  <m:oMath xmlns:m="http://schemas.openxmlformats.org/officeDocument/2006/math">
                    <m:d>
                      <m:dPr>
                        <m:begChr m:val="{"/>
                        <m:endChr m:val=""/>
                        <m:ctrlPr>
                          <a:rPr lang="el-GR" altLang="zh-CN" sz="1600" i="1" dirty="0" smtClean="0">
                            <a:latin typeface="Cambria Math" panose="02040503050406030204" pitchFamily="18" charset="0"/>
                          </a:rPr>
                        </m:ctrlPr>
                      </m:dPr>
                      <m:e>
                        <m:eqArr>
                          <m:eqArrPr>
                            <m:ctrlPr>
                              <a:rPr lang="el-GR" altLang="zh-CN" sz="1600" i="1" dirty="0" smtClean="0">
                                <a:latin typeface="Cambria Math" panose="02040503050406030204" pitchFamily="18" charset="0"/>
                              </a:rPr>
                            </m:ctrlPr>
                          </m:eqArrPr>
                          <m:e>
                            <m:sSub>
                              <m:sSubPr>
                                <m:ctrlPr>
                                  <a:rPr lang="el-GR" altLang="zh-CN" sz="1600" i="1" dirty="0" smtClean="0">
                                    <a:latin typeface="Cambria Math" panose="02040503050406030204" pitchFamily="18" charset="0"/>
                                  </a:rPr>
                                </m:ctrlPr>
                              </m:sSubPr>
                              <m:e>
                                <m:r>
                                  <m:rPr>
                                    <m:nor/>
                                  </m:rPr>
                                  <a:rPr lang="el-GR" altLang="zh-CN" sz="1600" dirty="0"/>
                                  <m:t>ϵ</m:t>
                                </m:r>
                              </m:e>
                              <m:sub>
                                <m:r>
                                  <a:rPr lang="en-US" altLang="zh-CN" sz="1600" b="0" i="1" dirty="0" smtClean="0">
                                    <a:latin typeface="Cambria Math" panose="02040503050406030204" pitchFamily="18" charset="0"/>
                                  </a:rPr>
                                  <m:t>𝑎𝑏𝑠</m:t>
                                </m:r>
                              </m:sub>
                            </m:sSub>
                            <m:r>
                              <m:rPr>
                                <m:nor/>
                              </m:rPr>
                              <a:rPr lang="en-US" altLang="zh-CN" sz="1600" dirty="0"/>
                              <m:t> = 0.001</m:t>
                            </m:r>
                          </m:e>
                          <m:e>
                            <m:sSub>
                              <m:sSubPr>
                                <m:ctrlPr>
                                  <a:rPr lang="el-GR" altLang="ja-JP" sz="1600" i="1" dirty="0" smtClean="0">
                                    <a:latin typeface="Cambria Math" panose="02040503050406030204" pitchFamily="18" charset="0"/>
                                  </a:rPr>
                                </m:ctrlPr>
                              </m:sSubPr>
                              <m:e>
                                <m:r>
                                  <m:rPr>
                                    <m:nor/>
                                  </m:rPr>
                                  <a:rPr lang="el-GR" altLang="ja-JP" sz="1600" dirty="0"/>
                                  <m:t>ϵ</m:t>
                                </m:r>
                              </m:e>
                              <m:sub>
                                <m:r>
                                  <m:rPr>
                                    <m:nor/>
                                  </m:rPr>
                                  <a:rPr lang="en-US" altLang="ja-JP" sz="1600" b="0" i="0" dirty="0" smtClean="0">
                                    <a:latin typeface="Cambria Math" panose="02040503050406030204" pitchFamily="18" charset="0"/>
                                  </a:rPr>
                                  <m:t>phase</m:t>
                                </m:r>
                              </m:sub>
                            </m:sSub>
                            <m:r>
                              <m:rPr>
                                <m:nor/>
                              </m:rPr>
                              <a:rPr lang="en-US" altLang="ja-JP" sz="1600" dirty="0"/>
                              <m:t> = 0.0001</m:t>
                            </m:r>
                          </m:e>
                        </m:eqArr>
                      </m:e>
                    </m:d>
                  </m:oMath>
                </a14:m>
                <a:r>
                  <a:rPr lang="en-US" altLang="zh-CN" sz="1600" dirty="0" smtClean="0"/>
                  <a:t>, </a:t>
                </a:r>
                <a14:m>
                  <m:oMath xmlns:m="http://schemas.openxmlformats.org/officeDocument/2006/math">
                    <m:r>
                      <m:rPr>
                        <m:sty m:val="p"/>
                      </m:rPr>
                      <a:rPr lang="en-US" altLang="zh-CN" sz="1600" b="0" i="0" smtClean="0">
                        <a:latin typeface="Cambria Math" panose="02040503050406030204" pitchFamily="18" charset="0"/>
                      </a:rPr>
                      <m:t>intial</m:t>
                    </m:r>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guess</m:t>
                    </m:r>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𝑎𝑏𝑠</m:t>
                            </m:r>
                            <m:r>
                              <a:rPr lang="en-US" altLang="zh-CN" sz="1600" b="0" i="1" smtClean="0">
                                <a:latin typeface="Cambria Math" panose="02040503050406030204" pitchFamily="18" charset="0"/>
                              </a:rPr>
                              <m:t>=1.8</m:t>
                            </m:r>
                          </m:e>
                          <m:e>
                            <m:r>
                              <a:rPr lang="en-US" altLang="zh-CN" sz="1600" b="0" i="1" smtClean="0">
                                <a:latin typeface="Cambria Math" panose="02040503050406030204" pitchFamily="18" charset="0"/>
                              </a:rPr>
                              <m:t>𝑝h𝑎𝑠𝑒</m:t>
                            </m:r>
                            <m:r>
                              <a:rPr lang="en-US" altLang="zh-CN" sz="1600" b="0" i="1" smtClean="0">
                                <a:latin typeface="Cambria Math" panose="02040503050406030204" pitchFamily="18" charset="0"/>
                              </a:rPr>
                              <m:t>=0.0</m:t>
                            </m:r>
                          </m:e>
                        </m:eqArr>
                      </m:e>
                    </m:d>
                    <m:r>
                      <a:rPr lang="en-US" altLang="zh-CN" sz="1600" b="0" i="0" smtClean="0">
                        <a:latin typeface="Cambria Math" panose="02040503050406030204" pitchFamily="18" charset="0"/>
                      </a:rPr>
                      <m:t>,</m:t>
                    </m:r>
                  </m:oMath>
                </a14:m>
                <a:r>
                  <a:rPr lang="en-US" altLang="zh-CN" sz="1600" dirty="0" smtClean="0"/>
                  <a:t>threshold = </a:t>
                </a:r>
                <a14:m>
                  <m:oMath xmlns:m="http://schemas.openxmlformats.org/officeDocument/2006/math">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𝑎𝑏𝑠</m:t>
                            </m:r>
                            <m:r>
                              <a:rPr lang="en-US" altLang="zh-CN" sz="1600" b="0" i="1" smtClean="0">
                                <a:latin typeface="Cambria Math" panose="02040503050406030204" pitchFamily="18" charset="0"/>
                              </a:rPr>
                              <m:t>=0.001</m:t>
                            </m:r>
                          </m:e>
                          <m:e>
                            <m:r>
                              <a:rPr lang="en-US" altLang="zh-CN" sz="1600" b="0" i="1" smtClean="0">
                                <a:latin typeface="Cambria Math" panose="02040503050406030204" pitchFamily="18" charset="0"/>
                              </a:rPr>
                              <m:t>𝑝h𝑎𝑠𝑒</m:t>
                            </m:r>
                            <m:r>
                              <a:rPr lang="en-US" altLang="zh-CN" sz="1600" b="0" i="1" smtClean="0">
                                <a:latin typeface="Cambria Math" panose="02040503050406030204" pitchFamily="18" charset="0"/>
                              </a:rPr>
                              <m:t>=0.0001</m:t>
                            </m:r>
                          </m:e>
                        </m:eqArr>
                      </m:e>
                    </m:d>
                  </m:oMath>
                </a14:m>
                <a:endParaRPr lang="en-US" altLang="zh-CN" sz="1600" dirty="0" smtClean="0"/>
              </a:p>
              <a:p>
                <a:pPr lvl="2"/>
                <a:r>
                  <a:rPr lang="en-US" altLang="zh-CN" sz="1800" dirty="0" smtClean="0"/>
                  <a:t>Fast but unstable.</a:t>
                </a:r>
                <a:endParaRPr lang="en-US" altLang="zh-CN" sz="1800" dirty="0"/>
              </a:p>
              <a:p>
                <a:pPr lvl="2"/>
                <a:endParaRPr lang="en-US" altLang="zh-CN" dirty="0" smtClean="0"/>
              </a:p>
              <a:p>
                <a:pPr lvl="2"/>
                <a:endParaRPr lang="en-US" altLang="zh-CN" dirty="0" smtClean="0"/>
              </a:p>
              <a:p>
                <a:pPr lvl="2"/>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3795" y="970451"/>
                <a:ext cx="10353762" cy="4933960"/>
              </a:xfrm>
              <a:blipFill rotWithShape="0">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2014674" y="2604679"/>
            <a:ext cx="3181350" cy="742950"/>
          </a:xfrm>
          <a:prstGeom prst="rect">
            <a:avLst/>
          </a:prstGeom>
        </p:spPr>
      </p:pic>
    </p:spTree>
    <p:extLst>
      <p:ext uri="{BB962C8B-B14F-4D97-AF65-F5344CB8AC3E}">
        <p14:creationId xmlns:p14="http://schemas.microsoft.com/office/powerpoint/2010/main" val="298884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Easy Solver vs Newton Raphson</a:t>
            </a:r>
            <a:endParaRPr lang="zh-CN" altLang="en-US" dirty="0"/>
          </a:p>
        </p:txBody>
      </p:sp>
      <p:sp>
        <p:nvSpPr>
          <p:cNvPr id="4" name="文本框 3"/>
          <p:cNvSpPr txBox="1"/>
          <p:nvPr/>
        </p:nvSpPr>
        <p:spPr>
          <a:xfrm>
            <a:off x="633889" y="1817388"/>
            <a:ext cx="4763588" cy="646331"/>
          </a:xfrm>
          <a:prstGeom prst="rect">
            <a:avLst/>
          </a:prstGeom>
          <a:noFill/>
        </p:spPr>
        <p:txBody>
          <a:bodyPr wrap="square" rtlCol="0">
            <a:spAutoFit/>
          </a:bodyPr>
          <a:lstStyle/>
          <a:p>
            <a:r>
              <a:rPr lang="en-US" altLang="zh-CN" dirty="0" smtClean="0"/>
              <a:t>Real Part:</a:t>
            </a:r>
          </a:p>
          <a:p>
            <a:r>
              <a:rPr lang="en-US" altLang="zh-CN" dirty="0"/>
              <a:t> </a:t>
            </a:r>
            <a:r>
              <a:rPr lang="en-US" altLang="zh-CN" dirty="0" smtClean="0"/>
              <a:t>   Average Difference: </a:t>
            </a:r>
            <a:r>
              <a:rPr lang="en-US" altLang="zh-CN" dirty="0"/>
              <a:t>0.013169</a:t>
            </a:r>
            <a:r>
              <a:rPr lang="zh-CN" altLang="en-US" dirty="0"/>
              <a:t> </a:t>
            </a:r>
            <a:r>
              <a:rPr lang="en-US" altLang="zh-CN" dirty="0" smtClean="0"/>
              <a:t> </a:t>
            </a:r>
            <a:endParaRPr lang="zh-CN" altLang="en-US" dirty="0"/>
          </a:p>
        </p:txBody>
      </p:sp>
      <p:graphicFrame>
        <p:nvGraphicFramePr>
          <p:cNvPr id="5" name="图表 4"/>
          <p:cNvGraphicFramePr>
            <a:graphicFrameLocks/>
          </p:cNvGraphicFramePr>
          <p:nvPr>
            <p:extLst>
              <p:ext uri="{D42A27DB-BD31-4B8C-83A1-F6EECF244321}">
                <p14:modId xmlns:p14="http://schemas.microsoft.com/office/powerpoint/2010/main" val="3787619119"/>
              </p:ext>
            </p:extLst>
          </p:nvPr>
        </p:nvGraphicFramePr>
        <p:xfrm>
          <a:off x="633889" y="2811532"/>
          <a:ext cx="5037228" cy="3014504"/>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633889" y="995097"/>
            <a:ext cx="10389326" cy="646331"/>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141995665"/>
              </p:ext>
            </p:extLst>
          </p:nvPr>
        </p:nvGraphicFramePr>
        <p:xfrm>
          <a:off x="6413862" y="2811532"/>
          <a:ext cx="5024173" cy="3014504"/>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p:cNvSpPr txBox="1"/>
          <p:nvPr/>
        </p:nvSpPr>
        <p:spPr>
          <a:xfrm>
            <a:off x="6413862" y="1817387"/>
            <a:ext cx="4763588" cy="646331"/>
          </a:xfrm>
          <a:prstGeom prst="rect">
            <a:avLst/>
          </a:prstGeom>
          <a:noFill/>
        </p:spPr>
        <p:txBody>
          <a:bodyPr wrap="square" rtlCol="0">
            <a:spAutoFit/>
          </a:bodyPr>
          <a:lstStyle/>
          <a:p>
            <a:r>
              <a:rPr lang="en-US" altLang="zh-CN" dirty="0" smtClean="0"/>
              <a:t>Imaginary Part:</a:t>
            </a:r>
          </a:p>
          <a:p>
            <a:r>
              <a:rPr lang="en-US" altLang="zh-CN" dirty="0"/>
              <a:t> </a:t>
            </a:r>
            <a:r>
              <a:rPr lang="en-US" altLang="zh-CN" dirty="0" smtClean="0"/>
              <a:t>   Average Difference: </a:t>
            </a:r>
            <a:r>
              <a:rPr lang="en-US" altLang="zh-CN" dirty="0"/>
              <a:t>0.013383</a:t>
            </a:r>
            <a:r>
              <a:rPr lang="zh-CN" altLang="en-US" dirty="0"/>
              <a:t>  </a:t>
            </a:r>
            <a:r>
              <a:rPr lang="en-US" altLang="zh-CN" dirty="0" smtClean="0"/>
              <a:t> </a:t>
            </a:r>
            <a:endParaRPr lang="zh-CN" altLang="en-US" dirty="0"/>
          </a:p>
        </p:txBody>
      </p:sp>
    </p:spTree>
    <p:extLst>
      <p:ext uri="{BB962C8B-B14F-4D97-AF65-F5344CB8AC3E}">
        <p14:creationId xmlns:p14="http://schemas.microsoft.com/office/powerpoint/2010/main" val="3001551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1405</TotalTime>
  <Words>354</Words>
  <Application>Microsoft Office PowerPoint</Application>
  <PresentationFormat>宽屏</PresentationFormat>
  <Paragraphs>103</Paragraphs>
  <Slides>11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ＭＳ Ｐゴシック</vt:lpstr>
      <vt:lpstr>宋体</vt:lpstr>
      <vt:lpstr>方正舒体</vt:lpstr>
      <vt:lpstr>Arial</vt:lpstr>
      <vt:lpstr>Calibri</vt:lpstr>
      <vt:lpstr>Calisto MT</vt:lpstr>
      <vt:lpstr>Cambria Math</vt:lpstr>
      <vt:lpstr>Trebuchet MS</vt:lpstr>
      <vt:lpstr>Wingdings</vt:lpstr>
      <vt:lpstr>Wingdings 2</vt:lpstr>
      <vt:lpstr>石板</vt:lpstr>
      <vt:lpstr>Sum up of PMMA project</vt:lpstr>
      <vt:lpstr>Program Structure</vt:lpstr>
      <vt:lpstr>Equation to Use/Solve</vt:lpstr>
      <vt:lpstr>Equation to Use/Solve</vt:lpstr>
      <vt:lpstr>Equation to Use/Solve</vt:lpstr>
      <vt:lpstr>Equation to Use/Solve</vt:lpstr>
      <vt:lpstr>Equation to Use/Solve</vt:lpstr>
      <vt:lpstr>Solve for F(x) = R</vt:lpstr>
      <vt:lpstr>Easy Solver vs Newton Raphson</vt:lpstr>
      <vt:lpstr>Easy Solver vs Newton Raphson</vt:lpstr>
      <vt:lpstr>Test Result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160122</dc:title>
  <dc:creator>Bing GAN</dc:creator>
  <cp:lastModifiedBy>Bing GAN</cp:lastModifiedBy>
  <cp:revision>81</cp:revision>
  <dcterms:created xsi:type="dcterms:W3CDTF">2016-01-22T08:03:07Z</dcterms:created>
  <dcterms:modified xsi:type="dcterms:W3CDTF">2016-04-18T22:53:38Z</dcterms:modified>
</cp:coreProperties>
</file>