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8" r:id="rId12"/>
    <p:sldId id="267" r:id="rId13"/>
    <p:sldId id="269" r:id="rId14"/>
    <p:sldId id="274" r:id="rId15"/>
    <p:sldId id="275" r:id="rId16"/>
    <p:sldId id="276" r:id="rId17"/>
    <p:sldId id="272" r:id="rId18"/>
    <p:sldId id="273" r:id="rId19"/>
    <p:sldId id="263" r:id="rId20"/>
    <p:sldId id="27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52D1-551B-4C9D-8EE8-B3D64F9EC87E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00D94-2CFB-4AB6-8FE3-210353D57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67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52D1-551B-4C9D-8EE8-B3D64F9EC87E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00D94-2CFB-4AB6-8FE3-210353D57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578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52D1-551B-4C9D-8EE8-B3D64F9EC87E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00D94-2CFB-4AB6-8FE3-210353D57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718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52D1-551B-4C9D-8EE8-B3D64F9EC87E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00D94-2CFB-4AB6-8FE3-210353D57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320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52D1-551B-4C9D-8EE8-B3D64F9EC87E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00D94-2CFB-4AB6-8FE3-210353D57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108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52D1-551B-4C9D-8EE8-B3D64F9EC87E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00D94-2CFB-4AB6-8FE3-210353D57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712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52D1-551B-4C9D-8EE8-B3D64F9EC87E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00D94-2CFB-4AB6-8FE3-210353D57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735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52D1-551B-4C9D-8EE8-B3D64F9EC87E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00D94-2CFB-4AB6-8FE3-210353D57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632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52D1-551B-4C9D-8EE8-B3D64F9EC87E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00D94-2CFB-4AB6-8FE3-210353D57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11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52D1-551B-4C9D-8EE8-B3D64F9EC87E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00D94-2CFB-4AB6-8FE3-210353D57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69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52D1-551B-4C9D-8EE8-B3D64F9EC87E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00D94-2CFB-4AB6-8FE3-210353D57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778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852D1-551B-4C9D-8EE8-B3D64F9EC87E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00D94-2CFB-4AB6-8FE3-210353D57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36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38733"/>
            <a:ext cx="4323460" cy="432346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615014" y="2931208"/>
            <a:ext cx="85315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Human liver RNA data analysis</a:t>
            </a:r>
            <a:endParaRPr lang="en-US" sz="5400" b="1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33803" y="5578981"/>
            <a:ext cx="319029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>
                <a:latin typeface="Narkisim" panose="020E0502050101010101" pitchFamily="34" charset="-79"/>
                <a:cs typeface="Narkisim" panose="020E0502050101010101" pitchFamily="34" charset="-79"/>
              </a:rPr>
              <a:t>Liron</a:t>
            </a:r>
            <a:r>
              <a:rPr lang="en-US" sz="3200" b="1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 </a:t>
            </a:r>
            <a:r>
              <a:rPr lang="en-US" sz="3200" b="1" dirty="0" err="1" smtClean="0">
                <a:latin typeface="Narkisim" panose="020E0502050101010101" pitchFamily="34" charset="-79"/>
                <a:cs typeface="Narkisim" panose="020E0502050101010101" pitchFamily="34" charset="-79"/>
              </a:rPr>
              <a:t>Gershuny</a:t>
            </a:r>
            <a:endParaRPr lang="en-US" sz="3200" b="1" dirty="0" smtClean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r>
              <a:rPr lang="en-US" sz="3200" b="1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Danny Ben-</a:t>
            </a:r>
            <a:r>
              <a:rPr lang="en-US" sz="3200" b="1" dirty="0" err="1" smtClean="0">
                <a:latin typeface="Narkisim" panose="020E0502050101010101" pitchFamily="34" charset="-79"/>
                <a:cs typeface="Narkisim" panose="020E0502050101010101" pitchFamily="34" charset="-79"/>
              </a:rPr>
              <a:t>Zvi</a:t>
            </a:r>
            <a:r>
              <a:rPr lang="en-US" sz="3200" b="1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 Lab</a:t>
            </a:r>
            <a:endParaRPr lang="en-US" sz="3200" b="1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6663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6196" y="162564"/>
            <a:ext cx="37160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A glimpse of the data</a:t>
            </a:r>
            <a:endParaRPr lang="en-US" sz="3600" b="1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graphicFrame>
        <p:nvGraphicFramePr>
          <p:cNvPr id="2" name="טבלה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6429492"/>
              </p:ext>
            </p:extLst>
          </p:nvPr>
        </p:nvGraphicFramePr>
        <p:xfrm>
          <a:off x="316196" y="787304"/>
          <a:ext cx="11536819" cy="2554097"/>
        </p:xfrm>
        <a:graphic>
          <a:graphicData uri="http://schemas.openxmlformats.org/drawingml/2006/table">
            <a:tbl>
              <a:tblPr/>
              <a:tblGrid>
                <a:gridCol w="1931346"/>
                <a:gridCol w="1922910"/>
                <a:gridCol w="2016701"/>
                <a:gridCol w="3252085"/>
                <a:gridCol w="2413777"/>
              </a:tblGrid>
              <a:tr h="279439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Narkisim" panose="020E0502050101010101" pitchFamily="34" charset="-79"/>
                          <a:ea typeface="+mn-ea"/>
                          <a:cs typeface="Narkisim" panose="020E0502050101010101" pitchFamily="34" charset="-79"/>
                        </a:rPr>
                        <a:t>Title</a:t>
                      </a:r>
                    </a:p>
                  </a:txBody>
                  <a:tcPr marL="12504" marR="1250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>
                          <a:solidFill>
                            <a:schemeClr val="tx1"/>
                          </a:solidFill>
                          <a:effectLst/>
                          <a:latin typeface="Narkisim" panose="020E0502050101010101" pitchFamily="34" charset="-79"/>
                          <a:ea typeface="+mn-ea"/>
                          <a:cs typeface="Narkisim" panose="020E0502050101010101" pitchFamily="34" charset="-79"/>
                        </a:rPr>
                        <a:t>nash1_F0 548nash1</a:t>
                      </a:r>
                    </a:p>
                  </a:txBody>
                  <a:tcPr marL="12504" marR="1250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Narkisim" panose="020E0502050101010101" pitchFamily="34" charset="-79"/>
                          <a:ea typeface="+mn-ea"/>
                          <a:cs typeface="Narkisim" panose="020E0502050101010101" pitchFamily="34" charset="-79"/>
                        </a:rPr>
                        <a:t>nash10_F1 548nash10</a:t>
                      </a:r>
                    </a:p>
                  </a:txBody>
                  <a:tcPr marL="12504" marR="1250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Narkisim" panose="020E0502050101010101" pitchFamily="34" charset="-79"/>
                          <a:ea typeface="+mn-ea"/>
                          <a:cs typeface="Narkisim" panose="020E0502050101010101" pitchFamily="34" charset="-79"/>
                        </a:rPr>
                        <a:t>nash100_N 548nash100</a:t>
                      </a:r>
                    </a:p>
                  </a:txBody>
                  <a:tcPr marL="12504" marR="1250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>
                          <a:solidFill>
                            <a:schemeClr val="tx1"/>
                          </a:solidFill>
                          <a:effectLst/>
                          <a:latin typeface="Narkisim" panose="020E0502050101010101" pitchFamily="34" charset="-79"/>
                          <a:ea typeface="+mn-ea"/>
                          <a:cs typeface="Narkisim" panose="020E0502050101010101" pitchFamily="34" charset="-79"/>
                        </a:rPr>
                        <a:t>nash101_F3 548nash101</a:t>
                      </a:r>
                    </a:p>
                  </a:txBody>
                  <a:tcPr marL="12504" marR="1250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79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>
                          <a:solidFill>
                            <a:schemeClr val="tx1"/>
                          </a:solidFill>
                          <a:effectLst/>
                          <a:latin typeface="Narkisim" panose="020E0502050101010101" pitchFamily="34" charset="-79"/>
                          <a:ea typeface="+mn-ea"/>
                          <a:cs typeface="Narkisim" panose="020E0502050101010101" pitchFamily="34" charset="-79"/>
                        </a:rPr>
                        <a:t>geo_accession</a:t>
                      </a:r>
                    </a:p>
                  </a:txBody>
                  <a:tcPr marL="12504" marR="1250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>
                          <a:solidFill>
                            <a:schemeClr val="tx1"/>
                          </a:solidFill>
                          <a:effectLst/>
                          <a:latin typeface="Narkisim" panose="020E0502050101010101" pitchFamily="34" charset="-79"/>
                          <a:ea typeface="+mn-ea"/>
                          <a:cs typeface="Narkisim" panose="020E0502050101010101" pitchFamily="34" charset="-79"/>
                        </a:rPr>
                        <a:t>GSM4957321</a:t>
                      </a:r>
                    </a:p>
                  </a:txBody>
                  <a:tcPr marL="12504" marR="1250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Narkisim" panose="020E0502050101010101" pitchFamily="34" charset="-79"/>
                          <a:ea typeface="+mn-ea"/>
                          <a:cs typeface="Narkisim" panose="020E0502050101010101" pitchFamily="34" charset="-79"/>
                        </a:rPr>
                        <a:t>GSM4957322</a:t>
                      </a:r>
                    </a:p>
                  </a:txBody>
                  <a:tcPr marL="12504" marR="1250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>
                          <a:solidFill>
                            <a:schemeClr val="tx1"/>
                          </a:solidFill>
                          <a:effectLst/>
                          <a:latin typeface="Narkisim" panose="020E0502050101010101" pitchFamily="34" charset="-79"/>
                          <a:ea typeface="+mn-ea"/>
                          <a:cs typeface="Narkisim" panose="020E0502050101010101" pitchFamily="34" charset="-79"/>
                        </a:rPr>
                        <a:t>GSM4957323</a:t>
                      </a:r>
                    </a:p>
                  </a:txBody>
                  <a:tcPr marL="12504" marR="1250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>
                          <a:solidFill>
                            <a:schemeClr val="tx1"/>
                          </a:solidFill>
                          <a:effectLst/>
                          <a:latin typeface="Narkisim" panose="020E0502050101010101" pitchFamily="34" charset="-79"/>
                          <a:ea typeface="+mn-ea"/>
                          <a:cs typeface="Narkisim" panose="020E0502050101010101" pitchFamily="34" charset="-79"/>
                        </a:rPr>
                        <a:t>GSM4957324</a:t>
                      </a:r>
                    </a:p>
                  </a:txBody>
                  <a:tcPr marL="12504" marR="1250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439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Narkisim" panose="020E0502050101010101" pitchFamily="34" charset="-79"/>
                          <a:ea typeface="+mn-ea"/>
                          <a:cs typeface="Narkisim" panose="020E0502050101010101" pitchFamily="34" charset="-79"/>
                        </a:rPr>
                        <a:t>source_name_ch1</a:t>
                      </a:r>
                    </a:p>
                  </a:txBody>
                  <a:tcPr marL="12504" marR="1250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>
                          <a:solidFill>
                            <a:schemeClr val="tx1"/>
                          </a:solidFill>
                          <a:effectLst/>
                          <a:latin typeface="Narkisim" panose="020E0502050101010101" pitchFamily="34" charset="-79"/>
                          <a:ea typeface="+mn-ea"/>
                          <a:cs typeface="Narkisim" panose="020E0502050101010101" pitchFamily="34" charset="-79"/>
                        </a:rPr>
                        <a:t>Liver biopsy</a:t>
                      </a:r>
                    </a:p>
                  </a:txBody>
                  <a:tcPr marL="12504" marR="1250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>
                          <a:solidFill>
                            <a:schemeClr val="tx1"/>
                          </a:solidFill>
                          <a:effectLst/>
                          <a:latin typeface="Narkisim" panose="020E0502050101010101" pitchFamily="34" charset="-79"/>
                          <a:ea typeface="+mn-ea"/>
                          <a:cs typeface="Narkisim" panose="020E0502050101010101" pitchFamily="34" charset="-79"/>
                        </a:rPr>
                        <a:t>Liver biopsy</a:t>
                      </a:r>
                    </a:p>
                  </a:txBody>
                  <a:tcPr marL="12504" marR="1250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>
                          <a:solidFill>
                            <a:schemeClr val="tx1"/>
                          </a:solidFill>
                          <a:effectLst/>
                          <a:latin typeface="Narkisim" panose="020E0502050101010101" pitchFamily="34" charset="-79"/>
                          <a:ea typeface="+mn-ea"/>
                          <a:cs typeface="Narkisim" panose="020E0502050101010101" pitchFamily="34" charset="-79"/>
                        </a:rPr>
                        <a:t>Liver biopsy</a:t>
                      </a:r>
                    </a:p>
                  </a:txBody>
                  <a:tcPr marL="12504" marR="1250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>
                          <a:solidFill>
                            <a:schemeClr val="tx1"/>
                          </a:solidFill>
                          <a:effectLst/>
                          <a:latin typeface="Narkisim" panose="020E0502050101010101" pitchFamily="34" charset="-79"/>
                          <a:ea typeface="+mn-ea"/>
                          <a:cs typeface="Narkisim" panose="020E0502050101010101" pitchFamily="34" charset="-79"/>
                        </a:rPr>
                        <a:t>Liver biopsy</a:t>
                      </a:r>
                    </a:p>
                  </a:txBody>
                  <a:tcPr marL="12504" marR="1250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79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>
                          <a:solidFill>
                            <a:schemeClr val="tx1"/>
                          </a:solidFill>
                          <a:effectLst/>
                          <a:latin typeface="Narkisim" panose="020E0502050101010101" pitchFamily="34" charset="-79"/>
                          <a:ea typeface="+mn-ea"/>
                          <a:cs typeface="Narkisim" panose="020E0502050101010101" pitchFamily="34" charset="-79"/>
                        </a:rPr>
                        <a:t>organism_ch1</a:t>
                      </a:r>
                    </a:p>
                  </a:txBody>
                  <a:tcPr marL="12504" marR="1250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>
                          <a:solidFill>
                            <a:schemeClr val="tx1"/>
                          </a:solidFill>
                          <a:effectLst/>
                          <a:latin typeface="Narkisim" panose="020E0502050101010101" pitchFamily="34" charset="-79"/>
                          <a:ea typeface="+mn-ea"/>
                          <a:cs typeface="Narkisim" panose="020E0502050101010101" pitchFamily="34" charset="-79"/>
                        </a:rPr>
                        <a:t>Homo sapiens</a:t>
                      </a:r>
                    </a:p>
                  </a:txBody>
                  <a:tcPr marL="12504" marR="1250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>
                          <a:solidFill>
                            <a:schemeClr val="tx1"/>
                          </a:solidFill>
                          <a:effectLst/>
                          <a:latin typeface="Narkisim" panose="020E0502050101010101" pitchFamily="34" charset="-79"/>
                          <a:ea typeface="+mn-ea"/>
                          <a:cs typeface="Narkisim" panose="020E0502050101010101" pitchFamily="34" charset="-79"/>
                        </a:rPr>
                        <a:t>Homo sapiens</a:t>
                      </a:r>
                    </a:p>
                  </a:txBody>
                  <a:tcPr marL="12504" marR="1250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>
                          <a:solidFill>
                            <a:schemeClr val="tx1"/>
                          </a:solidFill>
                          <a:effectLst/>
                          <a:latin typeface="Narkisim" panose="020E0502050101010101" pitchFamily="34" charset="-79"/>
                          <a:ea typeface="+mn-ea"/>
                          <a:cs typeface="Narkisim" panose="020E0502050101010101" pitchFamily="34" charset="-79"/>
                        </a:rPr>
                        <a:t>Homo sapiens</a:t>
                      </a:r>
                    </a:p>
                  </a:txBody>
                  <a:tcPr marL="12504" marR="1250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>
                          <a:solidFill>
                            <a:schemeClr val="tx1"/>
                          </a:solidFill>
                          <a:effectLst/>
                          <a:latin typeface="Narkisim" panose="020E0502050101010101" pitchFamily="34" charset="-79"/>
                          <a:ea typeface="+mn-ea"/>
                          <a:cs typeface="Narkisim" panose="020E0502050101010101" pitchFamily="34" charset="-79"/>
                        </a:rPr>
                        <a:t>Homo sapiens</a:t>
                      </a:r>
                    </a:p>
                  </a:txBody>
                  <a:tcPr marL="12504" marR="1250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9719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>
                          <a:solidFill>
                            <a:schemeClr val="tx1"/>
                          </a:solidFill>
                          <a:effectLst/>
                          <a:latin typeface="Narkisim" panose="020E0502050101010101" pitchFamily="34" charset="-79"/>
                          <a:ea typeface="+mn-ea"/>
                          <a:cs typeface="Narkisim" panose="020E0502050101010101" pitchFamily="34" charset="-79"/>
                        </a:rPr>
                        <a:t>Tissue</a:t>
                      </a:r>
                    </a:p>
                  </a:txBody>
                  <a:tcPr marL="12504" marR="1250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>
                          <a:solidFill>
                            <a:schemeClr val="tx1"/>
                          </a:solidFill>
                          <a:effectLst/>
                          <a:latin typeface="Narkisim" panose="020E0502050101010101" pitchFamily="34" charset="-79"/>
                          <a:ea typeface="+mn-ea"/>
                          <a:cs typeface="Narkisim" panose="020E0502050101010101" pitchFamily="34" charset="-79"/>
                        </a:rPr>
                        <a:t>tissue: Liver</a:t>
                      </a:r>
                    </a:p>
                  </a:txBody>
                  <a:tcPr marL="12504" marR="1250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>
                          <a:solidFill>
                            <a:schemeClr val="tx1"/>
                          </a:solidFill>
                          <a:effectLst/>
                          <a:latin typeface="Narkisim" panose="020E0502050101010101" pitchFamily="34" charset="-79"/>
                          <a:ea typeface="+mn-ea"/>
                          <a:cs typeface="Narkisim" panose="020E0502050101010101" pitchFamily="34" charset="-79"/>
                        </a:rPr>
                        <a:t>tissue: Liver</a:t>
                      </a:r>
                    </a:p>
                  </a:txBody>
                  <a:tcPr marL="12504" marR="1250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>
                          <a:solidFill>
                            <a:schemeClr val="tx1"/>
                          </a:solidFill>
                          <a:effectLst/>
                          <a:latin typeface="Narkisim" panose="020E0502050101010101" pitchFamily="34" charset="-79"/>
                          <a:ea typeface="+mn-ea"/>
                          <a:cs typeface="Narkisim" panose="020E0502050101010101" pitchFamily="34" charset="-79"/>
                        </a:rPr>
                        <a:t>tissue: Liver</a:t>
                      </a:r>
                    </a:p>
                  </a:txBody>
                  <a:tcPr marL="12504" marR="1250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>
                          <a:solidFill>
                            <a:schemeClr val="tx1"/>
                          </a:solidFill>
                          <a:effectLst/>
                          <a:latin typeface="Narkisim" panose="020E0502050101010101" pitchFamily="34" charset="-79"/>
                          <a:ea typeface="+mn-ea"/>
                          <a:cs typeface="Narkisim" panose="020E0502050101010101" pitchFamily="34" charset="-79"/>
                        </a:rPr>
                        <a:t>tissue: Liver</a:t>
                      </a:r>
                    </a:p>
                  </a:txBody>
                  <a:tcPr marL="12504" marR="1250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596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>
                          <a:solidFill>
                            <a:schemeClr val="tx1"/>
                          </a:solidFill>
                          <a:effectLst/>
                          <a:latin typeface="Narkisim" panose="020E0502050101010101" pitchFamily="34" charset="-79"/>
                          <a:ea typeface="+mn-ea"/>
                          <a:cs typeface="Narkisim" panose="020E0502050101010101" pitchFamily="34" charset="-79"/>
                        </a:rPr>
                        <a:t>Age</a:t>
                      </a:r>
                    </a:p>
                  </a:txBody>
                  <a:tcPr marL="12504" marR="1250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>
                          <a:solidFill>
                            <a:schemeClr val="tx1"/>
                          </a:solidFill>
                          <a:effectLst/>
                          <a:latin typeface="Narkisim" panose="020E0502050101010101" pitchFamily="34" charset="-79"/>
                          <a:ea typeface="+mn-ea"/>
                          <a:cs typeface="Narkisim" panose="020E0502050101010101" pitchFamily="34" charset="-79"/>
                        </a:rPr>
                        <a:t>age: 36</a:t>
                      </a:r>
                    </a:p>
                  </a:txBody>
                  <a:tcPr marL="12504" marR="1250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>
                          <a:solidFill>
                            <a:schemeClr val="tx1"/>
                          </a:solidFill>
                          <a:effectLst/>
                          <a:latin typeface="Narkisim" panose="020E0502050101010101" pitchFamily="34" charset="-79"/>
                          <a:ea typeface="+mn-ea"/>
                          <a:cs typeface="Narkisim" panose="020E0502050101010101" pitchFamily="34" charset="-79"/>
                        </a:rPr>
                        <a:t>age: 55</a:t>
                      </a:r>
                    </a:p>
                  </a:txBody>
                  <a:tcPr marL="12504" marR="1250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>
                          <a:solidFill>
                            <a:schemeClr val="tx1"/>
                          </a:solidFill>
                          <a:effectLst/>
                          <a:latin typeface="Narkisim" panose="020E0502050101010101" pitchFamily="34" charset="-79"/>
                          <a:ea typeface="+mn-ea"/>
                          <a:cs typeface="Narkisim" panose="020E0502050101010101" pitchFamily="34" charset="-79"/>
                        </a:rPr>
                        <a:t>age: 25</a:t>
                      </a:r>
                    </a:p>
                  </a:txBody>
                  <a:tcPr marL="12504" marR="1250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>
                          <a:solidFill>
                            <a:schemeClr val="tx1"/>
                          </a:solidFill>
                          <a:effectLst/>
                          <a:latin typeface="Narkisim" panose="020E0502050101010101" pitchFamily="34" charset="-79"/>
                          <a:ea typeface="+mn-ea"/>
                          <a:cs typeface="Narkisim" panose="020E0502050101010101" pitchFamily="34" charset="-79"/>
                        </a:rPr>
                        <a:t>age: 46</a:t>
                      </a:r>
                    </a:p>
                  </a:txBody>
                  <a:tcPr marL="12504" marR="1250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9719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>
                          <a:solidFill>
                            <a:schemeClr val="tx1"/>
                          </a:solidFill>
                          <a:effectLst/>
                          <a:latin typeface="Narkisim" panose="020E0502050101010101" pitchFamily="34" charset="-79"/>
                          <a:ea typeface="+mn-ea"/>
                          <a:cs typeface="Narkisim" panose="020E0502050101010101" pitchFamily="34" charset="-79"/>
                        </a:rPr>
                        <a:t>Sex</a:t>
                      </a:r>
                    </a:p>
                  </a:txBody>
                  <a:tcPr marL="12504" marR="1250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>
                          <a:solidFill>
                            <a:schemeClr val="tx1"/>
                          </a:solidFill>
                          <a:effectLst/>
                          <a:latin typeface="Narkisim" panose="020E0502050101010101" pitchFamily="34" charset="-79"/>
                          <a:ea typeface="+mn-ea"/>
                          <a:cs typeface="Narkisim" panose="020E0502050101010101" pitchFamily="34" charset="-79"/>
                        </a:rPr>
                        <a:t>Sex: Male</a:t>
                      </a:r>
                    </a:p>
                  </a:txBody>
                  <a:tcPr marL="12504" marR="1250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>
                          <a:solidFill>
                            <a:schemeClr val="tx1"/>
                          </a:solidFill>
                          <a:effectLst/>
                          <a:latin typeface="Narkisim" panose="020E0502050101010101" pitchFamily="34" charset="-79"/>
                          <a:ea typeface="+mn-ea"/>
                          <a:cs typeface="Narkisim" panose="020E0502050101010101" pitchFamily="34" charset="-79"/>
                        </a:rPr>
                        <a:t>Sex: Female</a:t>
                      </a:r>
                    </a:p>
                  </a:txBody>
                  <a:tcPr marL="12504" marR="1250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51B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>
                          <a:solidFill>
                            <a:schemeClr val="tx1"/>
                          </a:solidFill>
                          <a:effectLst/>
                          <a:latin typeface="Narkisim" panose="020E0502050101010101" pitchFamily="34" charset="-79"/>
                          <a:ea typeface="+mn-ea"/>
                          <a:cs typeface="Narkisim" panose="020E0502050101010101" pitchFamily="34" charset="-79"/>
                        </a:rPr>
                        <a:t>Sex: Female</a:t>
                      </a:r>
                    </a:p>
                  </a:txBody>
                  <a:tcPr marL="12504" marR="1250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51B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>
                          <a:solidFill>
                            <a:schemeClr val="tx1"/>
                          </a:solidFill>
                          <a:effectLst/>
                          <a:latin typeface="Narkisim" panose="020E0502050101010101" pitchFamily="34" charset="-79"/>
                          <a:ea typeface="+mn-ea"/>
                          <a:cs typeface="Narkisim" panose="020E0502050101010101" pitchFamily="34" charset="-79"/>
                        </a:rPr>
                        <a:t>Sex: Female</a:t>
                      </a:r>
                    </a:p>
                  </a:txBody>
                  <a:tcPr marL="12504" marR="1250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51BD"/>
                    </a:solidFill>
                  </a:tcPr>
                </a:tc>
              </a:tr>
              <a:tr h="349299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>
                          <a:solidFill>
                            <a:schemeClr val="tx1"/>
                          </a:solidFill>
                          <a:effectLst/>
                          <a:latin typeface="Narkisim" panose="020E0502050101010101" pitchFamily="34" charset="-79"/>
                          <a:ea typeface="+mn-ea"/>
                          <a:cs typeface="Narkisim" panose="020E0502050101010101" pitchFamily="34" charset="-79"/>
                        </a:rPr>
                        <a:t>Fibrosis_stage</a:t>
                      </a:r>
                    </a:p>
                  </a:txBody>
                  <a:tcPr marL="12504" marR="1250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>
                          <a:solidFill>
                            <a:schemeClr val="tx1"/>
                          </a:solidFill>
                          <a:effectLst/>
                          <a:latin typeface="Narkisim" panose="020E0502050101010101" pitchFamily="34" charset="-79"/>
                          <a:ea typeface="+mn-ea"/>
                          <a:cs typeface="Narkisim" panose="020E0502050101010101" pitchFamily="34" charset="-79"/>
                        </a:rPr>
                        <a:t>fibrosis stage: 0</a:t>
                      </a:r>
                    </a:p>
                  </a:txBody>
                  <a:tcPr marL="12504" marR="1250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>
                          <a:solidFill>
                            <a:schemeClr val="tx1"/>
                          </a:solidFill>
                          <a:effectLst/>
                          <a:latin typeface="Narkisim" panose="020E0502050101010101" pitchFamily="34" charset="-79"/>
                          <a:ea typeface="+mn-ea"/>
                          <a:cs typeface="Narkisim" panose="020E0502050101010101" pitchFamily="34" charset="-79"/>
                        </a:rPr>
                        <a:t>fibrosis stage: 1</a:t>
                      </a:r>
                    </a:p>
                  </a:txBody>
                  <a:tcPr marL="12504" marR="1250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>
                          <a:solidFill>
                            <a:schemeClr val="tx1"/>
                          </a:solidFill>
                          <a:effectLst/>
                          <a:latin typeface="Narkisim" panose="020E0502050101010101" pitchFamily="34" charset="-79"/>
                          <a:ea typeface="+mn-ea"/>
                          <a:cs typeface="Narkisim" panose="020E0502050101010101" pitchFamily="34" charset="-79"/>
                        </a:rPr>
                        <a:t>fibrosis stage: normal liver histology</a:t>
                      </a:r>
                    </a:p>
                  </a:txBody>
                  <a:tcPr marL="12504" marR="1250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>
                          <a:solidFill>
                            <a:schemeClr val="tx1"/>
                          </a:solidFill>
                          <a:effectLst/>
                          <a:latin typeface="Narkisim" panose="020E0502050101010101" pitchFamily="34" charset="-79"/>
                          <a:ea typeface="+mn-ea"/>
                          <a:cs typeface="Narkisim" panose="020E0502050101010101" pitchFamily="34" charset="-79"/>
                        </a:rPr>
                        <a:t>fibrosis stage: 3</a:t>
                      </a:r>
                    </a:p>
                  </a:txBody>
                  <a:tcPr marL="12504" marR="1250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79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>
                          <a:solidFill>
                            <a:schemeClr val="tx1"/>
                          </a:solidFill>
                          <a:effectLst/>
                          <a:latin typeface="Narkisim" panose="020E0502050101010101" pitchFamily="34" charset="-79"/>
                          <a:ea typeface="+mn-ea"/>
                          <a:cs typeface="Narkisim" panose="020E0502050101010101" pitchFamily="34" charset="-79"/>
                        </a:rPr>
                        <a:t>Nas_score</a:t>
                      </a:r>
                    </a:p>
                  </a:txBody>
                  <a:tcPr marL="12504" marR="1250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>
                          <a:solidFill>
                            <a:schemeClr val="tx1"/>
                          </a:solidFill>
                          <a:effectLst/>
                          <a:latin typeface="Narkisim" panose="020E0502050101010101" pitchFamily="34" charset="-79"/>
                          <a:ea typeface="+mn-ea"/>
                          <a:cs typeface="Narkisim" panose="020E0502050101010101" pitchFamily="34" charset="-79"/>
                        </a:rPr>
                        <a:t>nas score: 3</a:t>
                      </a:r>
                    </a:p>
                  </a:txBody>
                  <a:tcPr marL="12504" marR="1250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>
                          <a:solidFill>
                            <a:schemeClr val="tx1"/>
                          </a:solidFill>
                          <a:effectLst/>
                          <a:latin typeface="Narkisim" panose="020E0502050101010101" pitchFamily="34" charset="-79"/>
                          <a:ea typeface="+mn-ea"/>
                          <a:cs typeface="Narkisim" panose="020E0502050101010101" pitchFamily="34" charset="-79"/>
                        </a:rPr>
                        <a:t>nas score: 3</a:t>
                      </a:r>
                    </a:p>
                  </a:txBody>
                  <a:tcPr marL="12504" marR="1250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Narkisim" panose="020E0502050101010101" pitchFamily="34" charset="-79"/>
                          <a:ea typeface="+mn-ea"/>
                          <a:cs typeface="Narkisim" panose="020E0502050101010101" pitchFamily="34" charset="-79"/>
                        </a:rPr>
                        <a:t>nas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Narkisim" panose="020E0502050101010101" pitchFamily="34" charset="-79"/>
                          <a:ea typeface="+mn-ea"/>
                          <a:cs typeface="Narkisim" panose="020E0502050101010101" pitchFamily="34" charset="-79"/>
                        </a:rPr>
                        <a:t> score: 0</a:t>
                      </a:r>
                    </a:p>
                  </a:txBody>
                  <a:tcPr marL="12504" marR="1250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Narkisim" panose="020E0502050101010101" pitchFamily="34" charset="-79"/>
                          <a:ea typeface="+mn-ea"/>
                          <a:cs typeface="Narkisim" panose="020E0502050101010101" pitchFamily="34" charset="-79"/>
                        </a:rPr>
                        <a:t>nas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Narkisim" panose="020E0502050101010101" pitchFamily="34" charset="-79"/>
                          <a:ea typeface="+mn-ea"/>
                          <a:cs typeface="Narkisim" panose="020E0502050101010101" pitchFamily="34" charset="-79"/>
                        </a:rPr>
                        <a:t> score: 7</a:t>
                      </a:r>
                    </a:p>
                  </a:txBody>
                  <a:tcPr marL="12504" marR="1250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458891" y="3941565"/>
            <a:ext cx="2823209" cy="19389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normal </a:t>
            </a:r>
            <a:r>
              <a:rPr lang="en-US" sz="2000" dirty="0">
                <a:latin typeface="Narkisim" panose="020E0502050101010101" pitchFamily="34" charset="-79"/>
                <a:cs typeface="Narkisim" panose="020E0502050101010101" pitchFamily="34" charset="-79"/>
              </a:rPr>
              <a:t>liver </a:t>
            </a:r>
            <a:r>
              <a:rPr lang="en-US" sz="20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histology = 31</a:t>
            </a:r>
            <a:endParaRPr lang="en-US" sz="2000" dirty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r>
              <a:rPr lang="en-US" sz="2000" dirty="0">
                <a:latin typeface="Narkisim" panose="020E0502050101010101" pitchFamily="34" charset="-79"/>
                <a:cs typeface="Narkisim" panose="020E0502050101010101" pitchFamily="34" charset="-79"/>
              </a:rPr>
              <a:t>fibrosis stage: 0 = 35</a:t>
            </a:r>
          </a:p>
          <a:p>
            <a:r>
              <a:rPr lang="en-US" sz="20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fibrosis stage: 1 = 30</a:t>
            </a:r>
          </a:p>
          <a:p>
            <a:r>
              <a:rPr lang="en-US" sz="20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fibrosis stage: 2 = 27</a:t>
            </a:r>
          </a:p>
          <a:p>
            <a:r>
              <a:rPr lang="en-US" sz="20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fibrosis stage: 3 = 8</a:t>
            </a:r>
          </a:p>
          <a:p>
            <a:r>
              <a:rPr lang="en-US" sz="20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fibrosis stage: 4 = 12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01413" y="3418345"/>
            <a:ext cx="5367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143 samples of human liver varied by: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43110" y="3941565"/>
            <a:ext cx="1837362" cy="25545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Narkisim" panose="020E0502050101010101" pitchFamily="34" charset="-79"/>
                <a:cs typeface="Narkisim" panose="020E0502050101010101" pitchFamily="34" charset="-79"/>
              </a:rPr>
              <a:t>nas</a:t>
            </a:r>
            <a:r>
              <a:rPr lang="en-US" sz="20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 score: </a:t>
            </a:r>
            <a:r>
              <a:rPr lang="en-US" sz="2000" dirty="0">
                <a:latin typeface="Narkisim" panose="020E0502050101010101" pitchFamily="34" charset="-79"/>
                <a:cs typeface="Narkisim" panose="020E0502050101010101" pitchFamily="34" charset="-79"/>
              </a:rPr>
              <a:t>0 = </a:t>
            </a:r>
            <a:r>
              <a:rPr lang="en-US" sz="20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32</a:t>
            </a:r>
            <a:endParaRPr lang="en-US" sz="2000" dirty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r>
              <a:rPr lang="en-US" sz="2000" dirty="0" err="1" smtClean="0">
                <a:latin typeface="Narkisim" panose="020E0502050101010101" pitchFamily="34" charset="-79"/>
                <a:cs typeface="Narkisim" panose="020E0502050101010101" pitchFamily="34" charset="-79"/>
              </a:rPr>
              <a:t>nas</a:t>
            </a:r>
            <a:r>
              <a:rPr lang="en-US" sz="20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 score: 1 = 12</a:t>
            </a:r>
          </a:p>
          <a:p>
            <a:r>
              <a:rPr lang="en-US" sz="2000" dirty="0" err="1" smtClean="0">
                <a:latin typeface="Narkisim" panose="020E0502050101010101" pitchFamily="34" charset="-79"/>
                <a:cs typeface="Narkisim" panose="020E0502050101010101" pitchFamily="34" charset="-79"/>
              </a:rPr>
              <a:t>nas</a:t>
            </a:r>
            <a:r>
              <a:rPr lang="en-US" sz="20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 score: 2 = 9</a:t>
            </a:r>
          </a:p>
          <a:p>
            <a:r>
              <a:rPr lang="en-US" sz="2000" dirty="0" err="1" smtClean="0">
                <a:latin typeface="Narkisim" panose="020E0502050101010101" pitchFamily="34" charset="-79"/>
                <a:cs typeface="Narkisim" panose="020E0502050101010101" pitchFamily="34" charset="-79"/>
              </a:rPr>
              <a:t>nas</a:t>
            </a:r>
            <a:r>
              <a:rPr lang="en-US" sz="20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 score: 3 = 11</a:t>
            </a:r>
          </a:p>
          <a:p>
            <a:r>
              <a:rPr lang="en-US" sz="2000" dirty="0" err="1" smtClean="0">
                <a:latin typeface="Narkisim" panose="020E0502050101010101" pitchFamily="34" charset="-79"/>
                <a:cs typeface="Narkisim" panose="020E0502050101010101" pitchFamily="34" charset="-79"/>
              </a:rPr>
              <a:t>nas</a:t>
            </a:r>
            <a:r>
              <a:rPr lang="en-US" sz="20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 score: 4 = 13</a:t>
            </a:r>
          </a:p>
          <a:p>
            <a:r>
              <a:rPr lang="en-US" sz="2000" dirty="0" err="1" smtClean="0">
                <a:latin typeface="Narkisim" panose="020E0502050101010101" pitchFamily="34" charset="-79"/>
                <a:cs typeface="Narkisim" panose="020E0502050101010101" pitchFamily="34" charset="-79"/>
              </a:rPr>
              <a:t>nas</a:t>
            </a:r>
            <a:r>
              <a:rPr lang="en-US" sz="20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 score: 5 = 19</a:t>
            </a:r>
          </a:p>
          <a:p>
            <a:r>
              <a:rPr lang="en-US" sz="2000" dirty="0" err="1" smtClean="0">
                <a:latin typeface="Narkisim" panose="020E0502050101010101" pitchFamily="34" charset="-79"/>
                <a:cs typeface="Narkisim" panose="020E0502050101010101" pitchFamily="34" charset="-79"/>
              </a:rPr>
              <a:t>nas</a:t>
            </a:r>
            <a:r>
              <a:rPr lang="en-US" sz="20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 score: 6 = 12</a:t>
            </a:r>
          </a:p>
          <a:p>
            <a:r>
              <a:rPr lang="en-US" sz="2000" dirty="0" err="1" smtClean="0">
                <a:latin typeface="Narkisim" panose="020E0502050101010101" pitchFamily="34" charset="-79"/>
                <a:cs typeface="Narkisim" panose="020E0502050101010101" pitchFamily="34" charset="-79"/>
              </a:rPr>
              <a:t>nas</a:t>
            </a:r>
            <a:r>
              <a:rPr lang="en-US" sz="20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 score: 7 = 9</a:t>
            </a:r>
          </a:p>
        </p:txBody>
      </p:sp>
    </p:spTree>
    <p:extLst>
      <p:ext uri="{BB962C8B-B14F-4D97-AF65-F5344CB8AC3E}">
        <p14:creationId xmlns:p14="http://schemas.microsoft.com/office/powerpoint/2010/main" val="382368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/>
          <p:cNvSpPr/>
          <p:nvPr/>
        </p:nvSpPr>
        <p:spPr>
          <a:xfrm>
            <a:off x="-170917" y="410536"/>
            <a:ext cx="108104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tabLst>
                <a:tab pos="914400" algn="l"/>
              </a:tabLst>
            </a:pPr>
            <a:r>
              <a:rPr lang="en-US" sz="2800" b="1" dirty="0" smtClean="0">
                <a:solidFill>
                  <a:srgbClr val="0E101A"/>
                </a:solidFill>
                <a:effectLst/>
                <a:latin typeface="Narkisim" panose="020E0502050101010101" pitchFamily="34" charset="-79"/>
                <a:ea typeface="Times New Roman" panose="02020603050405020304" pitchFamily="18" charset="0"/>
                <a:cs typeface="Narkisim" panose="020E0502050101010101" pitchFamily="34" charset="-79"/>
              </a:rPr>
              <a:t>Clustering using k-nearest neighbors algorithm (k=20) into 4 groups</a:t>
            </a:r>
            <a:endParaRPr lang="en-US" sz="2800" b="1" dirty="0">
              <a:latin typeface="Narkisim" panose="020E0502050101010101" pitchFamily="34" charset="-79"/>
              <a:ea typeface="Times New Roman" panose="02020603050405020304" pitchFamily="18" charset="0"/>
              <a:cs typeface="Narkisim" panose="020E0502050101010101" pitchFamily="34" charset="-79"/>
            </a:endParaRPr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91" t="1249" b="6683"/>
          <a:stretch/>
        </p:blipFill>
        <p:spPr>
          <a:xfrm>
            <a:off x="1392964" y="1170773"/>
            <a:ext cx="9408920" cy="523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98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9643" y="135310"/>
            <a:ext cx="74639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10 most highly variable genes expression levels</a:t>
            </a:r>
            <a:endParaRPr lang="en-US" sz="3600" b="1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8" name="מלבן 7"/>
          <p:cNvSpPr/>
          <p:nvPr/>
        </p:nvSpPr>
        <p:spPr>
          <a:xfrm>
            <a:off x="672341" y="5286089"/>
            <a:ext cx="109243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TXLNGY, DDX3Y, MTRNR2L8, UTY, AP006216.11, PCSK5, RYR2, EIF1AY, RPS10, LRFN5</a:t>
            </a:r>
            <a:endParaRPr lang="en-US" sz="2400" b="1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3" t="910" r="782" b="66526"/>
          <a:stretch/>
        </p:blipFill>
        <p:spPr>
          <a:xfrm>
            <a:off x="404036" y="964190"/>
            <a:ext cx="11262946" cy="4046379"/>
          </a:xfrm>
          <a:prstGeom prst="rect">
            <a:avLst/>
          </a:prstGeom>
        </p:spPr>
      </p:pic>
      <p:pic>
        <p:nvPicPr>
          <p:cNvPr id="9" name="תמונה 8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4" t="66812" r="49593" b="540"/>
          <a:stretch/>
        </p:blipFill>
        <p:spPr>
          <a:xfrm>
            <a:off x="3214692" y="972735"/>
            <a:ext cx="5698906" cy="4046379"/>
          </a:xfrm>
          <a:prstGeom prst="rect">
            <a:avLst/>
          </a:prstGeom>
        </p:spPr>
      </p:pic>
      <p:pic>
        <p:nvPicPr>
          <p:cNvPr id="10" name="תמונה 9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" t="33907" r="696" b="33657"/>
          <a:stretch/>
        </p:blipFill>
        <p:spPr>
          <a:xfrm>
            <a:off x="342492" y="964190"/>
            <a:ext cx="11371444" cy="4046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295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לבן 4"/>
          <p:cNvSpPr/>
          <p:nvPr/>
        </p:nvSpPr>
        <p:spPr>
          <a:xfrm>
            <a:off x="0" y="219400"/>
            <a:ext cx="975929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tabLst>
                <a:tab pos="914400" algn="l"/>
              </a:tabLst>
            </a:pPr>
            <a:r>
              <a:rPr lang="en-US" sz="2800" b="1" dirty="0" smtClean="0">
                <a:solidFill>
                  <a:srgbClr val="0E101A"/>
                </a:solidFill>
                <a:effectLst/>
                <a:latin typeface="Narkisim" panose="020E0502050101010101" pitchFamily="34" charset="-79"/>
                <a:ea typeface="Times New Roman" panose="02020603050405020304" pitchFamily="18" charset="0"/>
                <a:cs typeface="Narkisim" panose="020E0502050101010101" pitchFamily="34" charset="-79"/>
              </a:rPr>
              <a:t>Finding differentially expressed features (cluster biomarkers)</a:t>
            </a:r>
            <a:endParaRPr lang="en-US" sz="2800" b="1" dirty="0">
              <a:effectLst/>
              <a:latin typeface="Narkisim" panose="020E0502050101010101" pitchFamily="34" charset="-79"/>
              <a:ea typeface="Times New Roman" panose="02020603050405020304" pitchFamily="18" charset="0"/>
              <a:cs typeface="Narkisim" panose="020E0502050101010101" pitchFamily="34" charset="-79"/>
            </a:endParaRPr>
          </a:p>
        </p:txBody>
      </p:sp>
      <p:sp>
        <p:nvSpPr>
          <p:cNvPr id="3" name="מלבן 2"/>
          <p:cNvSpPr/>
          <p:nvPr/>
        </p:nvSpPr>
        <p:spPr>
          <a:xfrm>
            <a:off x="381712" y="1154763"/>
            <a:ext cx="478849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 </a:t>
            </a:r>
            <a:r>
              <a:rPr lang="en-US" sz="2000" dirty="0" err="1" smtClean="0">
                <a:latin typeface="Narkisim" panose="020E0502050101010101" pitchFamily="34" charset="-79"/>
                <a:cs typeface="Narkisim" panose="020E0502050101010101" pitchFamily="34" charset="-79"/>
              </a:rPr>
              <a:t>p_val</a:t>
            </a:r>
            <a:r>
              <a:rPr lang="en-US" sz="20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 		cluster 		gene           </a:t>
            </a:r>
          </a:p>
          <a:p>
            <a:r>
              <a:rPr lang="en-US" sz="20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9.98e-13    	0       		RNU1-1</a:t>
            </a:r>
          </a:p>
          <a:p>
            <a:r>
              <a:rPr lang="en-US" sz="20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3.12e-15    	0		RNU1</a:t>
            </a:r>
          </a:p>
          <a:p>
            <a:r>
              <a:rPr lang="en-US" sz="20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7.51e- 5    	1		PCSK5</a:t>
            </a:r>
          </a:p>
          <a:p>
            <a:r>
              <a:rPr lang="en-US" sz="20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1.30e-14    	1		MT-ND5</a:t>
            </a:r>
          </a:p>
          <a:p>
            <a:r>
              <a:rPr lang="en-US" sz="20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2.86e-10    	2		C7</a:t>
            </a:r>
          </a:p>
          <a:p>
            <a:r>
              <a:rPr lang="en-US" sz="20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1.02e- 7     	2		THBS1</a:t>
            </a:r>
          </a:p>
          <a:p>
            <a:r>
              <a:rPr lang="en-US" sz="20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8.22e-10    	3		FASN</a:t>
            </a:r>
          </a:p>
          <a:p>
            <a:r>
              <a:rPr lang="en-US" sz="20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9.92e- 7     	3		TP53</a:t>
            </a:r>
            <a:endParaRPr lang="en-US" sz="2000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4076" y="2743200"/>
            <a:ext cx="6517128" cy="3786410"/>
          </a:xfrm>
          <a:prstGeom prst="rect">
            <a:avLst/>
          </a:prstGeom>
        </p:spPr>
      </p:pic>
      <p:pic>
        <p:nvPicPr>
          <p:cNvPr id="6" name="תמונה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4075" y="2735216"/>
            <a:ext cx="6530871" cy="3794394"/>
          </a:xfrm>
          <a:prstGeom prst="rect">
            <a:avLst/>
          </a:prstGeom>
        </p:spPr>
      </p:pic>
      <p:pic>
        <p:nvPicPr>
          <p:cNvPr id="8" name="תמונה 7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4074" y="2743199"/>
            <a:ext cx="6517130" cy="37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798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9643" y="135310"/>
            <a:ext cx="848661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Filtering the data according to fibrosis stage – </a:t>
            </a:r>
          </a:p>
          <a:p>
            <a:r>
              <a:rPr lang="en-US" sz="3200" b="1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		normal liver histology </a:t>
            </a:r>
            <a:r>
              <a:rPr lang="en-US" sz="3200" b="1" dirty="0" err="1" smtClean="0">
                <a:latin typeface="Narkisim" panose="020E0502050101010101" pitchFamily="34" charset="-79"/>
                <a:cs typeface="Narkisim" panose="020E0502050101010101" pitchFamily="34" charset="-79"/>
              </a:rPr>
              <a:t>vs</a:t>
            </a:r>
            <a:r>
              <a:rPr lang="en-US" sz="3200" b="1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 fibrosis stage: 4 </a:t>
            </a:r>
            <a:endParaRPr lang="en-US" sz="3600" b="1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3" name="מלבן 2"/>
          <p:cNvSpPr/>
          <p:nvPr/>
        </p:nvSpPr>
        <p:spPr>
          <a:xfrm>
            <a:off x="-350378" y="1923141"/>
            <a:ext cx="108104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tabLst>
                <a:tab pos="914400" algn="l"/>
              </a:tabLst>
            </a:pPr>
            <a:r>
              <a:rPr lang="en-US" sz="2800" b="1" dirty="0" smtClean="0">
                <a:solidFill>
                  <a:srgbClr val="0E101A"/>
                </a:solidFill>
                <a:effectLst/>
                <a:latin typeface="Narkisim" panose="020E0502050101010101" pitchFamily="34" charset="-79"/>
                <a:ea typeface="Times New Roman" panose="02020603050405020304" pitchFamily="18" charset="0"/>
                <a:cs typeface="Narkisim" panose="020E0502050101010101" pitchFamily="34" charset="-79"/>
              </a:rPr>
              <a:t>Clustering using k-nearest neighbors algorithm (k=20) into 2 groups</a:t>
            </a:r>
            <a:endParaRPr lang="en-US" sz="2800" b="1" dirty="0">
              <a:latin typeface="Narkisim" panose="020E0502050101010101" pitchFamily="34" charset="-79"/>
              <a:ea typeface="Times New Roman" panose="02020603050405020304" pitchFamily="18" charset="0"/>
              <a:cs typeface="Narkisim" panose="020E0502050101010101" pitchFamily="34" charset="-79"/>
            </a:endParaRPr>
          </a:p>
        </p:txBody>
      </p:sp>
      <p:pic>
        <p:nvPicPr>
          <p:cNvPr id="6" name="תמונה 5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2" t="2277" r="1334" b="7129"/>
          <a:stretch/>
        </p:blipFill>
        <p:spPr>
          <a:xfrm>
            <a:off x="2111840" y="2446361"/>
            <a:ext cx="7417751" cy="417298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125360" y="386516"/>
            <a:ext cx="2823209" cy="10156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normal </a:t>
            </a:r>
            <a:r>
              <a:rPr lang="en-US" sz="2000" dirty="0">
                <a:latin typeface="Narkisim" panose="020E0502050101010101" pitchFamily="34" charset="-79"/>
                <a:cs typeface="Narkisim" panose="020E0502050101010101" pitchFamily="34" charset="-79"/>
              </a:rPr>
              <a:t>liver </a:t>
            </a:r>
            <a:r>
              <a:rPr lang="en-US" sz="20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histology = 31</a:t>
            </a:r>
            <a:endParaRPr lang="en-US" sz="2000" dirty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endParaRPr lang="en-US" sz="2000" dirty="0" smtClean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r>
              <a:rPr lang="en-US" sz="20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fibrosis stage: 4 = 12</a:t>
            </a:r>
          </a:p>
        </p:txBody>
      </p:sp>
    </p:spTree>
    <p:extLst>
      <p:ext uri="{BB962C8B-B14F-4D97-AF65-F5344CB8AC3E}">
        <p14:creationId xmlns:p14="http://schemas.microsoft.com/office/powerpoint/2010/main" val="98795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9643" y="135310"/>
            <a:ext cx="74639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10 most highly variable genes expression levels</a:t>
            </a:r>
            <a:endParaRPr lang="en-US" sz="3600" b="1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8" name="מלבן 7"/>
          <p:cNvSpPr/>
          <p:nvPr/>
        </p:nvSpPr>
        <p:spPr>
          <a:xfrm>
            <a:off x="830293" y="5551007"/>
            <a:ext cx="103489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TXLNGY, AP006216.11, DDX3Y, UTY, CCN1, EIF1AY, UGT2B17, SIK1, NR4A1, JUN</a:t>
            </a:r>
            <a:endParaRPr lang="en-US" sz="2400" b="1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pic>
        <p:nvPicPr>
          <p:cNvPr id="10" name="תמונה 9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" t="66788" r="51210" b="564"/>
          <a:stretch/>
        </p:blipFill>
        <p:spPr>
          <a:xfrm>
            <a:off x="3705342" y="783424"/>
            <a:ext cx="4921025" cy="4178236"/>
          </a:xfrm>
          <a:prstGeom prst="rect">
            <a:avLst/>
          </a:prstGeom>
        </p:spPr>
      </p:pic>
      <p:grpSp>
        <p:nvGrpSpPr>
          <p:cNvPr id="6" name="קבוצה 5"/>
          <p:cNvGrpSpPr/>
          <p:nvPr/>
        </p:nvGrpSpPr>
        <p:grpSpPr>
          <a:xfrm>
            <a:off x="1182972" y="760579"/>
            <a:ext cx="10213660" cy="4234951"/>
            <a:chOff x="-1014755" y="801678"/>
            <a:chExt cx="10213660" cy="4234951"/>
          </a:xfrm>
        </p:grpSpPr>
        <p:pic>
          <p:nvPicPr>
            <p:cNvPr id="4" name="תמונה 3"/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247" t="748" b="66729"/>
            <a:stretch/>
          </p:blipFill>
          <p:spPr>
            <a:xfrm>
              <a:off x="6536611" y="817766"/>
              <a:ext cx="2662294" cy="4202773"/>
            </a:xfrm>
            <a:prstGeom prst="rect">
              <a:avLst/>
            </a:prstGeom>
          </p:spPr>
        </p:pic>
        <p:pic>
          <p:nvPicPr>
            <p:cNvPr id="13" name="תמונה 12"/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36" t="820" r="25902" b="66488"/>
            <a:stretch/>
          </p:blipFill>
          <p:spPr>
            <a:xfrm>
              <a:off x="-1014755" y="801678"/>
              <a:ext cx="7571573" cy="4234951"/>
            </a:xfrm>
            <a:prstGeom prst="rect">
              <a:avLst/>
            </a:prstGeom>
          </p:spPr>
        </p:pic>
      </p:grpSp>
      <p:pic>
        <p:nvPicPr>
          <p:cNvPr id="9" name="תמונה 8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8" t="33656" r="806" b="33212"/>
          <a:stretch/>
        </p:blipFill>
        <p:spPr>
          <a:xfrm>
            <a:off x="1182972" y="760579"/>
            <a:ext cx="10126766" cy="4268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315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19643" y="135310"/>
            <a:ext cx="79720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EGR1 expression levels according to fibrosis stage</a:t>
            </a:r>
            <a:endParaRPr lang="en-US" sz="3600" b="1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pic>
        <p:nvPicPr>
          <p:cNvPr id="3" name="תמונה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413" y="1140240"/>
            <a:ext cx="7924800" cy="51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894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9643" y="135310"/>
            <a:ext cx="824296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Filtering the data according to </a:t>
            </a:r>
            <a:r>
              <a:rPr lang="en-US" sz="3200" b="1" dirty="0" err="1" smtClean="0">
                <a:latin typeface="Narkisim" panose="020E0502050101010101" pitchFamily="34" charset="-79"/>
                <a:cs typeface="Narkisim" panose="020E0502050101010101" pitchFamily="34" charset="-79"/>
              </a:rPr>
              <a:t>Nas</a:t>
            </a:r>
            <a:r>
              <a:rPr lang="en-US" sz="3200" b="1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 score– </a:t>
            </a:r>
          </a:p>
          <a:p>
            <a:r>
              <a:rPr lang="en-US" sz="3200" b="1" dirty="0">
                <a:latin typeface="Narkisim" panose="020E0502050101010101" pitchFamily="34" charset="-79"/>
                <a:cs typeface="Narkisim" panose="020E0502050101010101" pitchFamily="34" charset="-79"/>
              </a:rPr>
              <a:t>	</a:t>
            </a:r>
            <a:r>
              <a:rPr lang="en-US" sz="3200" b="1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			0, 1 score	 </a:t>
            </a:r>
            <a:r>
              <a:rPr lang="en-US" sz="3200" b="1" dirty="0" err="1" smtClean="0">
                <a:latin typeface="Narkisim" panose="020E0502050101010101" pitchFamily="34" charset="-79"/>
                <a:cs typeface="Narkisim" panose="020E0502050101010101" pitchFamily="34" charset="-79"/>
              </a:rPr>
              <a:t>vs</a:t>
            </a:r>
            <a:r>
              <a:rPr lang="en-US" sz="3200" b="1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	 </a:t>
            </a:r>
            <a:r>
              <a:rPr lang="en-US" sz="3200" b="1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6, 7 score</a:t>
            </a:r>
            <a:endParaRPr lang="en-US" sz="3600" b="1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3" name="מלבן 2"/>
          <p:cNvSpPr/>
          <p:nvPr/>
        </p:nvSpPr>
        <p:spPr>
          <a:xfrm>
            <a:off x="-350378" y="1923141"/>
            <a:ext cx="108104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tabLst>
                <a:tab pos="914400" algn="l"/>
              </a:tabLst>
            </a:pPr>
            <a:r>
              <a:rPr lang="en-US" sz="2800" b="1" dirty="0" smtClean="0">
                <a:solidFill>
                  <a:srgbClr val="0E101A"/>
                </a:solidFill>
                <a:effectLst/>
                <a:latin typeface="Narkisim" panose="020E0502050101010101" pitchFamily="34" charset="-79"/>
                <a:ea typeface="Times New Roman" panose="02020603050405020304" pitchFamily="18" charset="0"/>
                <a:cs typeface="Narkisim" panose="020E0502050101010101" pitchFamily="34" charset="-79"/>
              </a:rPr>
              <a:t>Clustering using k-nearest neighbors algorithm (k=10) into 2 groups</a:t>
            </a:r>
            <a:endParaRPr lang="en-US" sz="2800" b="1" dirty="0">
              <a:latin typeface="Narkisim" panose="020E0502050101010101" pitchFamily="34" charset="-79"/>
              <a:ea typeface="Times New Roman" panose="02020603050405020304" pitchFamily="18" charset="0"/>
              <a:cs typeface="Narkisim" panose="020E0502050101010101" pitchFamily="34" charset="-79"/>
            </a:endParaRPr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7" t="2239" r="1349" b="7213"/>
          <a:stretch/>
        </p:blipFill>
        <p:spPr>
          <a:xfrm>
            <a:off x="2427005" y="2446361"/>
            <a:ext cx="7135739" cy="429853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943581" y="291925"/>
            <a:ext cx="1837362" cy="163121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Narkisim" panose="020E0502050101010101" pitchFamily="34" charset="-79"/>
                <a:cs typeface="Narkisim" panose="020E0502050101010101" pitchFamily="34" charset="-79"/>
              </a:rPr>
              <a:t>nas</a:t>
            </a:r>
            <a:r>
              <a:rPr lang="en-US" sz="20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 score: </a:t>
            </a:r>
            <a:r>
              <a:rPr lang="en-US" sz="2000" dirty="0">
                <a:latin typeface="Narkisim" panose="020E0502050101010101" pitchFamily="34" charset="-79"/>
                <a:cs typeface="Narkisim" panose="020E0502050101010101" pitchFamily="34" charset="-79"/>
              </a:rPr>
              <a:t>0 = </a:t>
            </a:r>
            <a:r>
              <a:rPr lang="en-US" sz="20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32</a:t>
            </a:r>
            <a:endParaRPr lang="en-US" sz="2000" dirty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r>
              <a:rPr lang="en-US" sz="2000" dirty="0" err="1" smtClean="0">
                <a:latin typeface="Narkisim" panose="020E0502050101010101" pitchFamily="34" charset="-79"/>
                <a:cs typeface="Narkisim" panose="020E0502050101010101" pitchFamily="34" charset="-79"/>
              </a:rPr>
              <a:t>nas</a:t>
            </a:r>
            <a:r>
              <a:rPr lang="en-US" sz="20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 score: 1 = 12</a:t>
            </a:r>
          </a:p>
          <a:p>
            <a:endParaRPr lang="en-US" sz="2000" dirty="0" smtClean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r>
              <a:rPr lang="en-US" sz="2000" dirty="0" err="1" smtClean="0">
                <a:latin typeface="Narkisim" panose="020E0502050101010101" pitchFamily="34" charset="-79"/>
                <a:cs typeface="Narkisim" panose="020E0502050101010101" pitchFamily="34" charset="-79"/>
              </a:rPr>
              <a:t>nas</a:t>
            </a:r>
            <a:r>
              <a:rPr lang="en-US" sz="20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 score: 6 = 12</a:t>
            </a:r>
          </a:p>
          <a:p>
            <a:r>
              <a:rPr lang="en-US" sz="2000" dirty="0" err="1" smtClean="0">
                <a:latin typeface="Narkisim" panose="020E0502050101010101" pitchFamily="34" charset="-79"/>
                <a:cs typeface="Narkisim" panose="020E0502050101010101" pitchFamily="34" charset="-79"/>
              </a:rPr>
              <a:t>nas</a:t>
            </a:r>
            <a:r>
              <a:rPr lang="en-US" sz="20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 score: 7 = 9</a:t>
            </a:r>
          </a:p>
        </p:txBody>
      </p:sp>
    </p:spTree>
    <p:extLst>
      <p:ext uri="{BB962C8B-B14F-4D97-AF65-F5344CB8AC3E}">
        <p14:creationId xmlns:p14="http://schemas.microsoft.com/office/powerpoint/2010/main" val="40995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9643" y="135310"/>
            <a:ext cx="74639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10 most highly variable genes expression levels</a:t>
            </a:r>
            <a:endParaRPr lang="en-US" sz="3600" b="1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8" name="מלבן 7"/>
          <p:cNvSpPr/>
          <p:nvPr/>
        </p:nvSpPr>
        <p:spPr>
          <a:xfrm>
            <a:off x="119643" y="4944256"/>
            <a:ext cx="118899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DDX3Y, TXLNGY, UTY, EIF1AY, KDM5D, MTRNR2L8, AP006216.11, USP9Y, CREB5, MTCO2P22</a:t>
            </a:r>
            <a:endParaRPr lang="en-US" sz="2400" b="1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pic>
        <p:nvPicPr>
          <p:cNvPr id="3" name="תמונה 2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0" t="952" r="687" b="66814"/>
          <a:stretch/>
        </p:blipFill>
        <p:spPr>
          <a:xfrm>
            <a:off x="185229" y="1016950"/>
            <a:ext cx="11608509" cy="3033756"/>
          </a:xfrm>
          <a:prstGeom prst="rect">
            <a:avLst/>
          </a:prstGeom>
        </p:spPr>
      </p:pic>
      <p:pic>
        <p:nvPicPr>
          <p:cNvPr id="11" name="תמונה 10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8" t="33246" r="1078" b="33987"/>
          <a:stretch/>
        </p:blipFill>
        <p:spPr>
          <a:xfrm>
            <a:off x="210867" y="970506"/>
            <a:ext cx="11519443" cy="3080200"/>
          </a:xfrm>
          <a:prstGeom prst="rect">
            <a:avLst/>
          </a:prstGeom>
        </p:spPr>
      </p:pic>
      <p:pic>
        <p:nvPicPr>
          <p:cNvPr id="12" name="תמונה 11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" t="66783" r="48195" b="983"/>
          <a:stretch/>
        </p:blipFill>
        <p:spPr>
          <a:xfrm>
            <a:off x="3120911" y="1042588"/>
            <a:ext cx="5992295" cy="3033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680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תמונה 7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447" y="1071874"/>
            <a:ext cx="8210550" cy="51244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9643" y="135310"/>
            <a:ext cx="75184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EGR1 expression levels according to </a:t>
            </a:r>
            <a:r>
              <a:rPr lang="en-US" sz="3200" b="1" dirty="0" err="1" smtClean="0">
                <a:latin typeface="Narkisim" panose="020E0502050101010101" pitchFamily="34" charset="-79"/>
                <a:cs typeface="Narkisim" panose="020E0502050101010101" pitchFamily="34" charset="-79"/>
              </a:rPr>
              <a:t>Nas</a:t>
            </a:r>
            <a:r>
              <a:rPr lang="en-US" sz="3200" b="1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 score</a:t>
            </a:r>
            <a:endParaRPr lang="en-US" sz="3600" b="1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65546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9643" y="135310"/>
            <a:ext cx="28504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Series GSE</a:t>
            </a:r>
            <a:r>
              <a:rPr lang="en-US" sz="3600" b="1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48452</a:t>
            </a:r>
            <a:endParaRPr lang="en-US" sz="3600" b="1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49848" y="3475291"/>
            <a:ext cx="102591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Narkisim" panose="020E0502050101010101" pitchFamily="34" charset="-79"/>
                <a:cs typeface="Narkisim" panose="020E0502050101010101" pitchFamily="34" charset="-79"/>
              </a:rPr>
              <a:t>Human liver biopsy of different phases from control to NASH</a:t>
            </a:r>
            <a:endParaRPr lang="en-US" sz="3600" b="1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pic>
        <p:nvPicPr>
          <p:cNvPr id="6" name="תמונה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010" y="781641"/>
            <a:ext cx="10764363" cy="254650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extBox 6"/>
          <p:cNvSpPr txBox="1"/>
          <p:nvPr/>
        </p:nvSpPr>
        <p:spPr>
          <a:xfrm>
            <a:off x="553177" y="4207215"/>
            <a:ext cx="572624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Narkisim" panose="020E0502050101010101" pitchFamily="34" charset="-79"/>
                <a:cs typeface="Narkisim" panose="020E0502050101010101" pitchFamily="34" charset="-79"/>
              </a:rPr>
              <a:t>73 samples of human liver grouped </a:t>
            </a:r>
            <a:r>
              <a:rPr lang="en-US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into:</a:t>
            </a:r>
          </a:p>
          <a:p>
            <a:r>
              <a:rPr lang="en-US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C </a:t>
            </a:r>
            <a:r>
              <a:rPr lang="en-US" sz="2800" dirty="0">
                <a:latin typeface="Narkisim" panose="020E0502050101010101" pitchFamily="34" charset="-79"/>
                <a:cs typeface="Narkisim" panose="020E0502050101010101" pitchFamily="34" charset="-79"/>
              </a:rPr>
              <a:t>(control=14</a:t>
            </a:r>
            <a:r>
              <a:rPr lang="en-US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)</a:t>
            </a:r>
          </a:p>
          <a:p>
            <a:r>
              <a:rPr lang="en-US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H </a:t>
            </a:r>
            <a:r>
              <a:rPr lang="en-US" sz="2800" dirty="0">
                <a:latin typeface="Narkisim" panose="020E0502050101010101" pitchFamily="34" charset="-79"/>
                <a:cs typeface="Narkisim" panose="020E0502050101010101" pitchFamily="34" charset="-79"/>
              </a:rPr>
              <a:t>(healthy obese=27</a:t>
            </a:r>
            <a:r>
              <a:rPr lang="en-US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)</a:t>
            </a:r>
          </a:p>
          <a:p>
            <a:r>
              <a:rPr lang="en-US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S </a:t>
            </a:r>
            <a:r>
              <a:rPr lang="en-US" sz="2800" dirty="0">
                <a:latin typeface="Narkisim" panose="020E0502050101010101" pitchFamily="34" charset="-79"/>
                <a:cs typeface="Narkisim" panose="020E0502050101010101" pitchFamily="34" charset="-79"/>
              </a:rPr>
              <a:t>(</a:t>
            </a:r>
            <a:r>
              <a:rPr lang="en-US" sz="2800" dirty="0" err="1" smtClean="0">
                <a:latin typeface="Narkisim" panose="020E0502050101010101" pitchFamily="34" charset="-79"/>
                <a:cs typeface="Narkisim" panose="020E0502050101010101" pitchFamily="34" charset="-79"/>
              </a:rPr>
              <a:t>steatosis</a:t>
            </a:r>
            <a:r>
              <a:rPr lang="en-US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=14)</a:t>
            </a:r>
          </a:p>
          <a:p>
            <a:r>
              <a:rPr lang="en-US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N </a:t>
            </a:r>
            <a:r>
              <a:rPr lang="en-US" sz="2800" dirty="0">
                <a:latin typeface="Narkisim" panose="020E0502050101010101" pitchFamily="34" charset="-79"/>
                <a:cs typeface="Narkisim" panose="020E0502050101010101" pitchFamily="34" charset="-79"/>
              </a:rPr>
              <a:t>(</a:t>
            </a:r>
            <a:r>
              <a:rPr lang="en-US" sz="2800" dirty="0" err="1">
                <a:latin typeface="Narkisim" panose="020E0502050101010101" pitchFamily="34" charset="-79"/>
                <a:cs typeface="Narkisim" panose="020E0502050101010101" pitchFamily="34" charset="-79"/>
              </a:rPr>
              <a:t>nash</a:t>
            </a:r>
            <a:r>
              <a:rPr lang="en-US" sz="2800" dirty="0">
                <a:latin typeface="Narkisim" panose="020E0502050101010101" pitchFamily="34" charset="-79"/>
                <a:cs typeface="Narkisim" panose="020E0502050101010101" pitchFamily="34" charset="-79"/>
              </a:rPr>
              <a:t>=18)</a:t>
            </a:r>
            <a:endParaRPr lang="en-US" sz="3200" b="1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826242" y="135310"/>
            <a:ext cx="21948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Aug 08 ,2013</a:t>
            </a:r>
            <a:endParaRPr lang="en-US" sz="3600" b="1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862550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76016" y="254951"/>
            <a:ext cx="20553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Conclusions</a:t>
            </a:r>
            <a:endParaRPr lang="en-US" sz="3600" b="1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12933" y="752437"/>
            <a:ext cx="10341293" cy="58554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First dataset grouped according to fatty liver stages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Second dataset grouped according to fibrosis stages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First dataset is a microarray </a:t>
            </a:r>
            <a:r>
              <a:rPr lang="en-US" sz="2800" b="1" dirty="0" err="1" smtClean="0">
                <a:latin typeface="Narkisim" panose="020E0502050101010101" pitchFamily="34" charset="-79"/>
                <a:cs typeface="Narkisim" panose="020E0502050101010101" pitchFamily="34" charset="-79"/>
              </a:rPr>
              <a:t>vs</a:t>
            </a:r>
            <a:r>
              <a:rPr lang="en-US" sz="2800" b="1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 RNA-</a:t>
            </a:r>
            <a:r>
              <a:rPr lang="en-US" sz="2800" b="1" dirty="0" err="1" smtClean="0">
                <a:latin typeface="Narkisim" panose="020E0502050101010101" pitchFamily="34" charset="-79"/>
                <a:cs typeface="Narkisim" panose="020E0502050101010101" pitchFamily="34" charset="-79"/>
              </a:rPr>
              <a:t>seq</a:t>
            </a:r>
            <a:r>
              <a:rPr lang="en-US" sz="2800" b="1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 at the second dataset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First dataset shows methylation properties other than gene expression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Second dataset use </a:t>
            </a:r>
            <a:r>
              <a:rPr lang="en-US" sz="2800" b="1" dirty="0" err="1" smtClean="0">
                <a:latin typeface="Narkisim" panose="020E0502050101010101" pitchFamily="34" charset="-79"/>
                <a:cs typeface="Narkisim" panose="020E0502050101010101" pitchFamily="34" charset="-79"/>
              </a:rPr>
              <a:t>deconvolution</a:t>
            </a:r>
            <a:r>
              <a:rPr lang="en-US" sz="2800" b="1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 other than </a:t>
            </a:r>
            <a:r>
              <a:rPr lang="en-US" sz="2800" b="1" dirty="0" err="1" smtClean="0">
                <a:latin typeface="Narkisim" panose="020E0502050101010101" pitchFamily="34" charset="-79"/>
                <a:cs typeface="Narkisim" panose="020E0502050101010101" pitchFamily="34" charset="-79"/>
              </a:rPr>
              <a:t>transcriptome</a:t>
            </a:r>
            <a:r>
              <a:rPr lang="en-US" sz="2800" b="1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 signature</a:t>
            </a:r>
            <a:endParaRPr lang="en-US" sz="2800" b="1" dirty="0" smtClean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Self-</a:t>
            </a:r>
            <a:r>
              <a:rPr lang="en-US" sz="2800" b="1" dirty="0" err="1" smtClean="0">
                <a:latin typeface="Narkisim" panose="020E0502050101010101" pitchFamily="34" charset="-79"/>
                <a:cs typeface="Narkisim" panose="020E0502050101010101" pitchFamily="34" charset="-79"/>
              </a:rPr>
              <a:t>clusterization</a:t>
            </a:r>
            <a:r>
              <a:rPr lang="en-US" sz="2800" b="1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 of the data is different from that of the pathology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 b="1" dirty="0" smtClean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EGR1 and FOS found as highly variable for the first dataset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TP53 </a:t>
            </a:r>
            <a:r>
              <a:rPr lang="en-US" sz="2800" b="1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found as highly variable for the second dataset</a:t>
            </a:r>
          </a:p>
        </p:txBody>
      </p:sp>
    </p:spTree>
    <p:extLst>
      <p:ext uri="{BB962C8B-B14F-4D97-AF65-F5344CB8AC3E}">
        <p14:creationId xmlns:p14="http://schemas.microsoft.com/office/powerpoint/2010/main" val="270276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9643" y="135310"/>
            <a:ext cx="76113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Filtering the data according to bariatric surgery</a:t>
            </a:r>
            <a:endParaRPr lang="en-US" sz="3600" b="1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graphicFrame>
        <p:nvGraphicFramePr>
          <p:cNvPr id="5" name="טבלה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300343"/>
              </p:ext>
            </p:extLst>
          </p:nvPr>
        </p:nvGraphicFramePr>
        <p:xfrm>
          <a:off x="658025" y="1057645"/>
          <a:ext cx="7238289" cy="5212080"/>
        </p:xfrm>
        <a:graphic>
          <a:graphicData uri="http://schemas.openxmlformats.org/drawingml/2006/table">
            <a:tbl>
              <a:tblPr/>
              <a:tblGrid>
                <a:gridCol w="2372213"/>
                <a:gridCol w="2372213"/>
                <a:gridCol w="2493863"/>
              </a:tblGrid>
              <a:tr h="179234"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dirty="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liver, C, A1359-05</a:t>
                      </a:r>
                    </a:p>
                  </a:txBody>
                  <a:tcPr marL="6475" marR="64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liver, N, A1359-06</a:t>
                      </a:r>
                    </a:p>
                  </a:txBody>
                  <a:tcPr marL="6475" marR="64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liver, H, A1359-07</a:t>
                      </a:r>
                    </a:p>
                  </a:txBody>
                  <a:tcPr marL="6475" marR="64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234">
                <a:tc>
                  <a:txBody>
                    <a:bodyPr/>
                    <a:lstStyle/>
                    <a:p>
                      <a:pPr rtl="0" fontAlgn="b"/>
                      <a:r>
                        <a:rPr lang="en-US" sz="180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GSM1178974</a:t>
                      </a:r>
                    </a:p>
                  </a:txBody>
                  <a:tcPr marL="6475" marR="64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GSM1178975</a:t>
                      </a:r>
                    </a:p>
                  </a:txBody>
                  <a:tcPr marL="6475" marR="64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GSM1178976</a:t>
                      </a:r>
                    </a:p>
                  </a:txBody>
                  <a:tcPr marL="6475" marR="64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234"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dirty="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Control</a:t>
                      </a:r>
                    </a:p>
                  </a:txBody>
                  <a:tcPr marL="6475" marR="64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Nash</a:t>
                      </a:r>
                    </a:p>
                  </a:txBody>
                  <a:tcPr marL="6475" marR="64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dirty="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Healthy obese</a:t>
                      </a:r>
                    </a:p>
                  </a:txBody>
                  <a:tcPr marL="6475" marR="64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</a:tr>
              <a:tr h="179234">
                <a:tc>
                  <a:txBody>
                    <a:bodyPr/>
                    <a:lstStyle/>
                    <a:p>
                      <a:pPr rtl="0" fontAlgn="b"/>
                      <a:r>
                        <a:rPr lang="en-US" sz="180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Homo sapiens</a:t>
                      </a:r>
                    </a:p>
                  </a:txBody>
                  <a:tcPr marL="6475" marR="64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dirty="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Homo sapiens</a:t>
                      </a:r>
                    </a:p>
                  </a:txBody>
                  <a:tcPr marL="6475" marR="64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dirty="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Homo sapiens</a:t>
                      </a:r>
                    </a:p>
                  </a:txBody>
                  <a:tcPr marL="6475" marR="64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234">
                <a:tc>
                  <a:txBody>
                    <a:bodyPr/>
                    <a:lstStyle/>
                    <a:p>
                      <a:pPr rtl="0" fontAlgn="b"/>
                      <a:r>
                        <a:rPr lang="en-US" sz="180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tissue type: liver biopsy</a:t>
                      </a:r>
                    </a:p>
                  </a:txBody>
                  <a:tcPr marL="6475" marR="64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tissue type: liver biopsy</a:t>
                      </a:r>
                    </a:p>
                  </a:txBody>
                  <a:tcPr marL="6475" marR="64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tissue type: liver biopsy</a:t>
                      </a:r>
                    </a:p>
                  </a:txBody>
                  <a:tcPr marL="6475" marR="64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234"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dirty="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group: Control</a:t>
                      </a:r>
                    </a:p>
                  </a:txBody>
                  <a:tcPr marL="6475" marR="64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group: Nash</a:t>
                      </a:r>
                    </a:p>
                  </a:txBody>
                  <a:tcPr marL="6475" marR="64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group: Healthy obese</a:t>
                      </a:r>
                    </a:p>
                  </a:txBody>
                  <a:tcPr marL="6475" marR="64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234">
                <a:tc>
                  <a:txBody>
                    <a:bodyPr/>
                    <a:lstStyle/>
                    <a:p>
                      <a:pPr rtl="0" fontAlgn="b"/>
                      <a:r>
                        <a:rPr lang="en-US" sz="180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fat: 2</a:t>
                      </a:r>
                    </a:p>
                  </a:txBody>
                  <a:tcPr marL="6475" marR="64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fat: 80</a:t>
                      </a:r>
                    </a:p>
                  </a:txBody>
                  <a:tcPr marL="6475" marR="64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fat: 0</a:t>
                      </a:r>
                    </a:p>
                  </a:txBody>
                  <a:tcPr marL="6475" marR="64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234">
                <a:tc>
                  <a:txBody>
                    <a:bodyPr/>
                    <a:lstStyle/>
                    <a:p>
                      <a:pPr rtl="0" fontAlgn="b"/>
                      <a:r>
                        <a:rPr lang="en-US" sz="180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inflammation: 0</a:t>
                      </a:r>
                    </a:p>
                  </a:txBody>
                  <a:tcPr marL="6475" marR="64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inflammation: 1</a:t>
                      </a:r>
                    </a:p>
                  </a:txBody>
                  <a:tcPr marL="6475" marR="64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inflammation: 0</a:t>
                      </a:r>
                    </a:p>
                  </a:txBody>
                  <a:tcPr marL="6475" marR="64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234"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dirty="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Sex: male</a:t>
                      </a:r>
                    </a:p>
                  </a:txBody>
                  <a:tcPr marL="6475" marR="64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Sex: male</a:t>
                      </a:r>
                    </a:p>
                  </a:txBody>
                  <a:tcPr marL="6475" marR="64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Sex: female</a:t>
                      </a:r>
                    </a:p>
                  </a:txBody>
                  <a:tcPr marL="6475" marR="64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6666"/>
                    </a:solidFill>
                  </a:tcPr>
                </a:tc>
              </a:tr>
              <a:tr h="179234">
                <a:tc>
                  <a:txBody>
                    <a:bodyPr/>
                    <a:lstStyle/>
                    <a:p>
                      <a:pPr rtl="0" fontAlgn="b"/>
                      <a:r>
                        <a:rPr lang="en-US" sz="180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age: 80</a:t>
                      </a:r>
                    </a:p>
                  </a:txBody>
                  <a:tcPr marL="6475" marR="64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age: 49.00555556</a:t>
                      </a:r>
                    </a:p>
                  </a:txBody>
                  <a:tcPr marL="6475" marR="64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age: 44</a:t>
                      </a:r>
                    </a:p>
                  </a:txBody>
                  <a:tcPr marL="6475" marR="64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234">
                <a:tc>
                  <a:txBody>
                    <a:bodyPr/>
                    <a:lstStyle/>
                    <a:p>
                      <a:pPr rtl="0" fontAlgn="b"/>
                      <a:r>
                        <a:rPr lang="en-US" sz="180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bmi: 25.8</a:t>
                      </a:r>
                    </a:p>
                  </a:txBody>
                  <a:tcPr marL="6475" marR="64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bmi: 25.61728395</a:t>
                      </a:r>
                    </a:p>
                  </a:txBody>
                  <a:tcPr marL="6475" marR="64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bmi: 36.1</a:t>
                      </a:r>
                    </a:p>
                  </a:txBody>
                  <a:tcPr marL="6475" marR="64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234">
                <a:tc>
                  <a:txBody>
                    <a:bodyPr/>
                    <a:lstStyle/>
                    <a:p>
                      <a:pPr rtl="0" fontAlgn="b"/>
                      <a:r>
                        <a:rPr lang="en-US" sz="180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nas: 0</a:t>
                      </a:r>
                    </a:p>
                  </a:txBody>
                  <a:tcPr marL="6475" marR="64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nas: 4</a:t>
                      </a:r>
                    </a:p>
                  </a:txBody>
                  <a:tcPr marL="6475" marR="64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nas: 0</a:t>
                      </a:r>
                    </a:p>
                  </a:txBody>
                  <a:tcPr marL="6475" marR="64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234">
                <a:tc>
                  <a:txBody>
                    <a:bodyPr/>
                    <a:lstStyle/>
                    <a:p>
                      <a:pPr rtl="0" fontAlgn="b"/>
                      <a:r>
                        <a:rPr lang="en-US" sz="180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fibrosis: 0</a:t>
                      </a:r>
                    </a:p>
                  </a:txBody>
                  <a:tcPr marL="6475" marR="64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fibrosis: 1</a:t>
                      </a:r>
                    </a:p>
                  </a:txBody>
                  <a:tcPr marL="6475" marR="64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fibrosis: 1</a:t>
                      </a:r>
                    </a:p>
                  </a:txBody>
                  <a:tcPr marL="6475" marR="64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234">
                <a:tc>
                  <a:txBody>
                    <a:bodyPr/>
                    <a:lstStyle/>
                    <a:p>
                      <a:pPr rtl="0" fontAlgn="b"/>
                      <a:r>
                        <a:rPr lang="en-US" sz="180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lar: 0</a:t>
                      </a:r>
                    </a:p>
                  </a:txBody>
                  <a:tcPr marL="6475" marR="64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lar: 0.159091628</a:t>
                      </a:r>
                    </a:p>
                  </a:txBody>
                  <a:tcPr marL="6475" marR="64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lar: NA</a:t>
                      </a:r>
                    </a:p>
                  </a:txBody>
                  <a:tcPr marL="6475" marR="64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234">
                <a:tc>
                  <a:txBody>
                    <a:bodyPr/>
                    <a:lstStyle/>
                    <a:p>
                      <a:pPr rtl="0" fontAlgn="b"/>
                      <a:r>
                        <a:rPr lang="en-US" sz="180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delta lar: NA</a:t>
                      </a:r>
                    </a:p>
                  </a:txBody>
                  <a:tcPr marL="6475" marR="64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delta lar: NA</a:t>
                      </a:r>
                    </a:p>
                  </a:txBody>
                  <a:tcPr marL="6475" marR="64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delta lar: NA</a:t>
                      </a:r>
                    </a:p>
                  </a:txBody>
                  <a:tcPr marL="6475" marR="64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234">
                <a:tc>
                  <a:txBody>
                    <a:bodyPr/>
                    <a:lstStyle/>
                    <a:p>
                      <a:pPr rtl="0" fontAlgn="b"/>
                      <a:r>
                        <a:rPr lang="en-US" sz="180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delta leptin: NA</a:t>
                      </a:r>
                    </a:p>
                  </a:txBody>
                  <a:tcPr marL="6475" marR="64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delta leptin: NA</a:t>
                      </a:r>
                    </a:p>
                  </a:txBody>
                  <a:tcPr marL="6475" marR="64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delta leptin: NA</a:t>
                      </a:r>
                    </a:p>
                  </a:txBody>
                  <a:tcPr marL="6475" marR="64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234">
                <a:tc>
                  <a:txBody>
                    <a:bodyPr/>
                    <a:lstStyle/>
                    <a:p>
                      <a:pPr rtl="0" fontAlgn="b"/>
                      <a:r>
                        <a:rPr lang="en-US" sz="180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leptin: 0</a:t>
                      </a:r>
                    </a:p>
                  </a:txBody>
                  <a:tcPr marL="6475" marR="64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leptin: 0.901124</a:t>
                      </a:r>
                    </a:p>
                  </a:txBody>
                  <a:tcPr marL="6475" marR="64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leptin: NA</a:t>
                      </a:r>
                    </a:p>
                  </a:txBody>
                  <a:tcPr marL="6475" marR="64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234">
                <a:tc>
                  <a:txBody>
                    <a:bodyPr/>
                    <a:lstStyle/>
                    <a:p>
                      <a:pPr rtl="0" fontAlgn="b"/>
                      <a:r>
                        <a:rPr lang="en-US" sz="180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adiponectin: 26.372</a:t>
                      </a:r>
                    </a:p>
                  </a:txBody>
                  <a:tcPr marL="6475" marR="64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adiponectin: 5.664182401</a:t>
                      </a:r>
                    </a:p>
                  </a:txBody>
                  <a:tcPr marL="6475" marR="64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adiponectin: NA</a:t>
                      </a:r>
                    </a:p>
                  </a:txBody>
                  <a:tcPr marL="6475" marR="64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234">
                <a:tc>
                  <a:txBody>
                    <a:bodyPr/>
                    <a:lstStyle/>
                    <a:p>
                      <a:pPr rtl="0" fontAlgn="b"/>
                      <a:r>
                        <a:rPr lang="en-US" sz="180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delta adipo: NA</a:t>
                      </a:r>
                    </a:p>
                  </a:txBody>
                  <a:tcPr marL="6475" marR="64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delta adipo: NA</a:t>
                      </a:r>
                    </a:p>
                  </a:txBody>
                  <a:tcPr marL="6475" marR="64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dirty="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delta </a:t>
                      </a:r>
                      <a:r>
                        <a:rPr lang="en-US" sz="1800" dirty="0" err="1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adipo</a:t>
                      </a:r>
                      <a:r>
                        <a:rPr lang="en-US" sz="1800" dirty="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: NA</a:t>
                      </a:r>
                    </a:p>
                  </a:txBody>
                  <a:tcPr marL="6475" marR="64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טבלה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3876341"/>
              </p:ext>
            </p:extLst>
          </p:nvPr>
        </p:nvGraphicFramePr>
        <p:xfrm>
          <a:off x="8496512" y="2639949"/>
          <a:ext cx="2860848" cy="1371600"/>
        </p:xfrm>
        <a:graphic>
          <a:graphicData uri="http://schemas.openxmlformats.org/drawingml/2006/table">
            <a:tbl>
              <a:tblPr/>
              <a:tblGrid>
                <a:gridCol w="1430424"/>
                <a:gridCol w="1430424"/>
              </a:tblGrid>
              <a:tr h="160020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Control</a:t>
                      </a:r>
                    </a:p>
                  </a:txBody>
                  <a:tcPr marL="22860" marR="2286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12</a:t>
                      </a:r>
                    </a:p>
                  </a:txBody>
                  <a:tcPr marL="22860" marR="2286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Healthy Obese</a:t>
                      </a:r>
                    </a:p>
                  </a:txBody>
                  <a:tcPr marL="22860" marR="2286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dirty="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16</a:t>
                      </a:r>
                    </a:p>
                  </a:txBody>
                  <a:tcPr marL="22860" marR="2286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 err="1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Steatosis</a:t>
                      </a:r>
                      <a:endParaRPr lang="en-US" dirty="0">
                        <a:effectLst/>
                        <a:latin typeface="Narkisim" panose="020E0502050101010101" pitchFamily="34" charset="-79"/>
                        <a:cs typeface="Narkisim" panose="020E0502050101010101" pitchFamily="34" charset="-79"/>
                      </a:endParaRPr>
                    </a:p>
                  </a:txBody>
                  <a:tcPr marL="22860" marR="2286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A6B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9</a:t>
                      </a:r>
                    </a:p>
                  </a:txBody>
                  <a:tcPr marL="22860" marR="2286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Nash</a:t>
                      </a:r>
                    </a:p>
                  </a:txBody>
                  <a:tcPr marL="22860" marR="2286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17</a:t>
                      </a:r>
                    </a:p>
                  </a:txBody>
                  <a:tcPr marL="22860" marR="2286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rtl="0" fontAlgn="b"/>
                      <a:r>
                        <a:rPr lang="en-US" b="1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Total</a:t>
                      </a:r>
                    </a:p>
                  </a:txBody>
                  <a:tcPr marL="22860" marR="2286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b="1" dirty="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54</a:t>
                      </a:r>
                    </a:p>
                  </a:txBody>
                  <a:tcPr marL="22860" marR="2286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316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845"/>
          <a:stretch/>
        </p:blipFill>
        <p:spPr>
          <a:xfrm>
            <a:off x="119643" y="805543"/>
            <a:ext cx="12028796" cy="370663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9643" y="135310"/>
            <a:ext cx="74639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10 most highly variable genes expression levels</a:t>
            </a:r>
            <a:endParaRPr lang="en-US" sz="3600" b="1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pic>
        <p:nvPicPr>
          <p:cNvPr id="6" name="תמונה 5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681" b="33811"/>
          <a:stretch/>
        </p:blipFill>
        <p:spPr>
          <a:xfrm>
            <a:off x="119643" y="870151"/>
            <a:ext cx="12054218" cy="3642028"/>
          </a:xfrm>
          <a:prstGeom prst="rect">
            <a:avLst/>
          </a:prstGeom>
        </p:spPr>
      </p:pic>
      <p:pic>
        <p:nvPicPr>
          <p:cNvPr id="7" name="תמונה 6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589" r="49798" b="398"/>
          <a:stretch/>
        </p:blipFill>
        <p:spPr>
          <a:xfrm>
            <a:off x="3097310" y="827422"/>
            <a:ext cx="6098883" cy="3727486"/>
          </a:xfrm>
          <a:prstGeom prst="rect">
            <a:avLst/>
          </a:prstGeom>
        </p:spPr>
      </p:pic>
      <p:sp>
        <p:nvSpPr>
          <p:cNvPr id="8" name="מלבן 7"/>
          <p:cNvSpPr/>
          <p:nvPr/>
        </p:nvSpPr>
        <p:spPr>
          <a:xfrm>
            <a:off x="800528" y="5234814"/>
            <a:ext cx="106924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GSTM1, GSTT1, FOS, SPINK1, CYP7A1, EGR1, IGFBP1, PLA2G2A, CHI3L1, XPNPEP2</a:t>
            </a:r>
            <a:endParaRPr lang="en-US" sz="2400" b="1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872132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/>
          <p:cNvSpPr/>
          <p:nvPr/>
        </p:nvSpPr>
        <p:spPr>
          <a:xfrm>
            <a:off x="-170917" y="410536"/>
            <a:ext cx="108104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tabLst>
                <a:tab pos="914400" algn="l"/>
              </a:tabLst>
            </a:pPr>
            <a:r>
              <a:rPr lang="en-US" sz="2800" b="1" dirty="0" smtClean="0">
                <a:solidFill>
                  <a:srgbClr val="0E101A"/>
                </a:solidFill>
                <a:effectLst/>
                <a:latin typeface="Narkisim" panose="020E0502050101010101" pitchFamily="34" charset="-79"/>
                <a:ea typeface="Times New Roman" panose="02020603050405020304" pitchFamily="18" charset="0"/>
                <a:cs typeface="Narkisim" panose="020E0502050101010101" pitchFamily="34" charset="-79"/>
              </a:rPr>
              <a:t>Clustering using k-nearest neighbors algorithm (k=5, 10, 20) into 4 groups</a:t>
            </a:r>
            <a:endParaRPr lang="en-US" sz="2800" b="1" dirty="0">
              <a:latin typeface="Narkisim" panose="020E0502050101010101" pitchFamily="34" charset="-79"/>
              <a:ea typeface="Times New Roman" panose="02020603050405020304" pitchFamily="18" charset="0"/>
              <a:cs typeface="Narkisim" panose="020E0502050101010101" pitchFamily="34" charset="-79"/>
            </a:endParaRPr>
          </a:p>
        </p:txBody>
      </p:sp>
      <p:pic>
        <p:nvPicPr>
          <p:cNvPr id="6" name="תמונה 5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3" t="4270" r="710" b="6851"/>
          <a:stretch/>
        </p:blipFill>
        <p:spPr>
          <a:xfrm>
            <a:off x="1897166" y="1437958"/>
            <a:ext cx="8417608" cy="4944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566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לבן 4"/>
          <p:cNvSpPr/>
          <p:nvPr/>
        </p:nvSpPr>
        <p:spPr>
          <a:xfrm>
            <a:off x="0" y="219400"/>
            <a:ext cx="975929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tabLst>
                <a:tab pos="914400" algn="l"/>
              </a:tabLst>
            </a:pPr>
            <a:r>
              <a:rPr lang="en-US" sz="2800" b="1" dirty="0" smtClean="0">
                <a:solidFill>
                  <a:srgbClr val="0E101A"/>
                </a:solidFill>
                <a:effectLst/>
                <a:latin typeface="Narkisim" panose="020E0502050101010101" pitchFamily="34" charset="-79"/>
                <a:ea typeface="Times New Roman" panose="02020603050405020304" pitchFamily="18" charset="0"/>
                <a:cs typeface="Narkisim" panose="020E0502050101010101" pitchFamily="34" charset="-79"/>
              </a:rPr>
              <a:t>Finding differentially expressed features (cluster biomarkers)</a:t>
            </a:r>
            <a:endParaRPr lang="en-US" sz="2800" b="1" dirty="0">
              <a:effectLst/>
              <a:latin typeface="Narkisim" panose="020E0502050101010101" pitchFamily="34" charset="-79"/>
              <a:ea typeface="Times New Roman" panose="02020603050405020304" pitchFamily="18" charset="0"/>
              <a:cs typeface="Narkisim" panose="020E0502050101010101" pitchFamily="34" charset="-79"/>
            </a:endParaRPr>
          </a:p>
        </p:txBody>
      </p:sp>
      <p:pic>
        <p:nvPicPr>
          <p:cNvPr id="7" name="תמונה 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759" y="1234245"/>
            <a:ext cx="8210550" cy="51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29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9643" y="135310"/>
            <a:ext cx="106618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Filtering the data – Control </a:t>
            </a:r>
            <a:r>
              <a:rPr lang="en-US" sz="3200" b="1" dirty="0" err="1" smtClean="0">
                <a:latin typeface="Narkisim" panose="020E0502050101010101" pitchFamily="34" charset="-79"/>
                <a:cs typeface="Narkisim" panose="020E0502050101010101" pitchFamily="34" charset="-79"/>
              </a:rPr>
              <a:t>vs</a:t>
            </a:r>
            <a:r>
              <a:rPr lang="en-US" sz="3200" b="1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 Nash (before bariatric surgery only)</a:t>
            </a:r>
            <a:endParaRPr lang="en-US" sz="3600" b="1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graphicFrame>
        <p:nvGraphicFramePr>
          <p:cNvPr id="5" name="טבלה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8236388"/>
              </p:ext>
            </p:extLst>
          </p:nvPr>
        </p:nvGraphicFramePr>
        <p:xfrm>
          <a:off x="1709158" y="972187"/>
          <a:ext cx="4744426" cy="5212080"/>
        </p:xfrm>
        <a:graphic>
          <a:graphicData uri="http://schemas.openxmlformats.org/drawingml/2006/table">
            <a:tbl>
              <a:tblPr/>
              <a:tblGrid>
                <a:gridCol w="2372213"/>
                <a:gridCol w="2372213"/>
              </a:tblGrid>
              <a:tr h="179234"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dirty="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liver, C, A1359-05</a:t>
                      </a:r>
                    </a:p>
                  </a:txBody>
                  <a:tcPr marL="6475" marR="64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dirty="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liver, N, A1359-06</a:t>
                      </a:r>
                    </a:p>
                  </a:txBody>
                  <a:tcPr marL="6475" marR="64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234">
                <a:tc>
                  <a:txBody>
                    <a:bodyPr/>
                    <a:lstStyle/>
                    <a:p>
                      <a:pPr rtl="0" fontAlgn="b"/>
                      <a:r>
                        <a:rPr lang="en-US" sz="180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GSM1178974</a:t>
                      </a:r>
                    </a:p>
                  </a:txBody>
                  <a:tcPr marL="6475" marR="64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GSM1178975</a:t>
                      </a:r>
                    </a:p>
                  </a:txBody>
                  <a:tcPr marL="6475" marR="64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234"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dirty="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Control</a:t>
                      </a:r>
                    </a:p>
                  </a:txBody>
                  <a:tcPr marL="6475" marR="64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Nash</a:t>
                      </a:r>
                    </a:p>
                  </a:txBody>
                  <a:tcPr marL="6475" marR="64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9999"/>
                    </a:solidFill>
                  </a:tcPr>
                </a:tc>
              </a:tr>
              <a:tr h="179234">
                <a:tc>
                  <a:txBody>
                    <a:bodyPr/>
                    <a:lstStyle/>
                    <a:p>
                      <a:pPr rtl="0" fontAlgn="b"/>
                      <a:r>
                        <a:rPr lang="en-US" sz="180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Homo sapiens</a:t>
                      </a:r>
                    </a:p>
                  </a:txBody>
                  <a:tcPr marL="6475" marR="64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dirty="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Homo sapiens</a:t>
                      </a:r>
                    </a:p>
                  </a:txBody>
                  <a:tcPr marL="6475" marR="64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234">
                <a:tc>
                  <a:txBody>
                    <a:bodyPr/>
                    <a:lstStyle/>
                    <a:p>
                      <a:pPr rtl="0" fontAlgn="b"/>
                      <a:r>
                        <a:rPr lang="en-US" sz="180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tissue type: liver biopsy</a:t>
                      </a:r>
                    </a:p>
                  </a:txBody>
                  <a:tcPr marL="6475" marR="64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tissue type: liver biopsy</a:t>
                      </a:r>
                    </a:p>
                  </a:txBody>
                  <a:tcPr marL="6475" marR="64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234"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dirty="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group: Control</a:t>
                      </a:r>
                    </a:p>
                  </a:txBody>
                  <a:tcPr marL="6475" marR="64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group: Nash</a:t>
                      </a:r>
                    </a:p>
                  </a:txBody>
                  <a:tcPr marL="6475" marR="64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234">
                <a:tc>
                  <a:txBody>
                    <a:bodyPr/>
                    <a:lstStyle/>
                    <a:p>
                      <a:pPr rtl="0" fontAlgn="b"/>
                      <a:r>
                        <a:rPr lang="en-US" sz="180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fat: 2</a:t>
                      </a:r>
                    </a:p>
                  </a:txBody>
                  <a:tcPr marL="6475" marR="64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fat: 80</a:t>
                      </a:r>
                    </a:p>
                  </a:txBody>
                  <a:tcPr marL="6475" marR="64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234">
                <a:tc>
                  <a:txBody>
                    <a:bodyPr/>
                    <a:lstStyle/>
                    <a:p>
                      <a:pPr rtl="0" fontAlgn="b"/>
                      <a:r>
                        <a:rPr lang="en-US" sz="180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inflammation: 0</a:t>
                      </a:r>
                    </a:p>
                  </a:txBody>
                  <a:tcPr marL="6475" marR="64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inflammation: 1</a:t>
                      </a:r>
                    </a:p>
                  </a:txBody>
                  <a:tcPr marL="6475" marR="64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234"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dirty="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Sex: male</a:t>
                      </a:r>
                    </a:p>
                  </a:txBody>
                  <a:tcPr marL="6475" marR="64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Sex: male</a:t>
                      </a:r>
                    </a:p>
                  </a:txBody>
                  <a:tcPr marL="6475" marR="64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A8DC"/>
                    </a:solidFill>
                  </a:tcPr>
                </a:tc>
              </a:tr>
              <a:tr h="179234">
                <a:tc>
                  <a:txBody>
                    <a:bodyPr/>
                    <a:lstStyle/>
                    <a:p>
                      <a:pPr rtl="0" fontAlgn="b"/>
                      <a:r>
                        <a:rPr lang="en-US" sz="180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age: 80</a:t>
                      </a:r>
                    </a:p>
                  </a:txBody>
                  <a:tcPr marL="6475" marR="64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age: 49.00555556</a:t>
                      </a:r>
                    </a:p>
                  </a:txBody>
                  <a:tcPr marL="6475" marR="64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234">
                <a:tc>
                  <a:txBody>
                    <a:bodyPr/>
                    <a:lstStyle/>
                    <a:p>
                      <a:pPr rtl="0" fontAlgn="b"/>
                      <a:r>
                        <a:rPr lang="en-US" sz="180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bmi: 25.8</a:t>
                      </a:r>
                    </a:p>
                  </a:txBody>
                  <a:tcPr marL="6475" marR="64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bmi: 25.61728395</a:t>
                      </a:r>
                    </a:p>
                  </a:txBody>
                  <a:tcPr marL="6475" marR="64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234">
                <a:tc>
                  <a:txBody>
                    <a:bodyPr/>
                    <a:lstStyle/>
                    <a:p>
                      <a:pPr rtl="0" fontAlgn="b"/>
                      <a:r>
                        <a:rPr lang="en-US" sz="180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nas: 0</a:t>
                      </a:r>
                    </a:p>
                  </a:txBody>
                  <a:tcPr marL="6475" marR="64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nas: 4</a:t>
                      </a:r>
                    </a:p>
                  </a:txBody>
                  <a:tcPr marL="6475" marR="64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234">
                <a:tc>
                  <a:txBody>
                    <a:bodyPr/>
                    <a:lstStyle/>
                    <a:p>
                      <a:pPr rtl="0" fontAlgn="b"/>
                      <a:r>
                        <a:rPr lang="en-US" sz="180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fibrosis: 0</a:t>
                      </a:r>
                    </a:p>
                  </a:txBody>
                  <a:tcPr marL="6475" marR="64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fibrosis: 1</a:t>
                      </a:r>
                    </a:p>
                  </a:txBody>
                  <a:tcPr marL="6475" marR="64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234">
                <a:tc>
                  <a:txBody>
                    <a:bodyPr/>
                    <a:lstStyle/>
                    <a:p>
                      <a:pPr rtl="0" fontAlgn="b"/>
                      <a:r>
                        <a:rPr lang="en-US" sz="180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lar: 0</a:t>
                      </a:r>
                    </a:p>
                  </a:txBody>
                  <a:tcPr marL="6475" marR="64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lar: 0.159091628</a:t>
                      </a:r>
                    </a:p>
                  </a:txBody>
                  <a:tcPr marL="6475" marR="64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234">
                <a:tc>
                  <a:txBody>
                    <a:bodyPr/>
                    <a:lstStyle/>
                    <a:p>
                      <a:pPr rtl="0" fontAlgn="b"/>
                      <a:r>
                        <a:rPr lang="en-US" sz="180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delta lar: NA</a:t>
                      </a:r>
                    </a:p>
                  </a:txBody>
                  <a:tcPr marL="6475" marR="64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delta lar: NA</a:t>
                      </a:r>
                    </a:p>
                  </a:txBody>
                  <a:tcPr marL="6475" marR="64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234">
                <a:tc>
                  <a:txBody>
                    <a:bodyPr/>
                    <a:lstStyle/>
                    <a:p>
                      <a:pPr rtl="0" fontAlgn="b"/>
                      <a:r>
                        <a:rPr lang="en-US" sz="180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delta leptin: NA</a:t>
                      </a:r>
                    </a:p>
                  </a:txBody>
                  <a:tcPr marL="6475" marR="64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delta leptin: NA</a:t>
                      </a:r>
                    </a:p>
                  </a:txBody>
                  <a:tcPr marL="6475" marR="64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234">
                <a:tc>
                  <a:txBody>
                    <a:bodyPr/>
                    <a:lstStyle/>
                    <a:p>
                      <a:pPr rtl="0" fontAlgn="b"/>
                      <a:r>
                        <a:rPr lang="en-US" sz="180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leptin: 0</a:t>
                      </a:r>
                    </a:p>
                  </a:txBody>
                  <a:tcPr marL="6475" marR="64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leptin: 0.901124</a:t>
                      </a:r>
                    </a:p>
                  </a:txBody>
                  <a:tcPr marL="6475" marR="64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234">
                <a:tc>
                  <a:txBody>
                    <a:bodyPr/>
                    <a:lstStyle/>
                    <a:p>
                      <a:pPr rtl="0" fontAlgn="b"/>
                      <a:r>
                        <a:rPr lang="en-US" sz="180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adiponectin: 26.372</a:t>
                      </a:r>
                    </a:p>
                  </a:txBody>
                  <a:tcPr marL="6475" marR="64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adiponectin: 5.664182401</a:t>
                      </a:r>
                    </a:p>
                  </a:txBody>
                  <a:tcPr marL="6475" marR="64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234">
                <a:tc>
                  <a:txBody>
                    <a:bodyPr/>
                    <a:lstStyle/>
                    <a:p>
                      <a:pPr rtl="0" fontAlgn="b"/>
                      <a:r>
                        <a:rPr lang="en-US" sz="180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delta adipo: NA</a:t>
                      </a:r>
                    </a:p>
                  </a:txBody>
                  <a:tcPr marL="6475" marR="64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dirty="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delta </a:t>
                      </a:r>
                      <a:r>
                        <a:rPr lang="en-US" sz="1800" dirty="0" err="1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adipo</a:t>
                      </a:r>
                      <a:r>
                        <a:rPr lang="en-US" sz="1800" dirty="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: NA</a:t>
                      </a:r>
                    </a:p>
                  </a:txBody>
                  <a:tcPr marL="6475" marR="64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טבלה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564385"/>
              </p:ext>
            </p:extLst>
          </p:nvPr>
        </p:nvGraphicFramePr>
        <p:xfrm>
          <a:off x="7624841" y="2930506"/>
          <a:ext cx="2860848" cy="822960"/>
        </p:xfrm>
        <a:graphic>
          <a:graphicData uri="http://schemas.openxmlformats.org/drawingml/2006/table">
            <a:tbl>
              <a:tblPr/>
              <a:tblGrid>
                <a:gridCol w="1430424"/>
                <a:gridCol w="1430424"/>
              </a:tblGrid>
              <a:tr h="160020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Control</a:t>
                      </a:r>
                    </a:p>
                  </a:txBody>
                  <a:tcPr marL="22860" marR="2286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12</a:t>
                      </a:r>
                    </a:p>
                  </a:txBody>
                  <a:tcPr marL="22860" marR="2286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Nash</a:t>
                      </a:r>
                    </a:p>
                  </a:txBody>
                  <a:tcPr marL="22860" marR="2286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17</a:t>
                      </a:r>
                    </a:p>
                  </a:txBody>
                  <a:tcPr marL="22860" marR="2286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rtl="0" fontAlgn="b"/>
                      <a:r>
                        <a:rPr lang="en-US" b="1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Total</a:t>
                      </a:r>
                    </a:p>
                  </a:txBody>
                  <a:tcPr marL="22860" marR="2286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b="1" dirty="0" smtClean="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29</a:t>
                      </a:r>
                      <a:endParaRPr lang="en-US" b="1" dirty="0">
                        <a:effectLst/>
                        <a:latin typeface="Narkisim" panose="020E0502050101010101" pitchFamily="34" charset="-79"/>
                        <a:cs typeface="Narkisim" panose="020E0502050101010101" pitchFamily="34" charset="-79"/>
                      </a:endParaRPr>
                    </a:p>
                  </a:txBody>
                  <a:tcPr marL="22860" marR="2286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503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/>
          <p:cNvSpPr/>
          <p:nvPr/>
        </p:nvSpPr>
        <p:spPr>
          <a:xfrm>
            <a:off x="-170917" y="247889"/>
            <a:ext cx="108104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tabLst>
                <a:tab pos="914400" algn="l"/>
              </a:tabLst>
            </a:pPr>
            <a:r>
              <a:rPr lang="en-US" sz="2800" b="1" dirty="0" smtClean="0">
                <a:solidFill>
                  <a:srgbClr val="0E101A"/>
                </a:solidFill>
                <a:effectLst/>
                <a:latin typeface="Narkisim" panose="020E0502050101010101" pitchFamily="34" charset="-79"/>
                <a:ea typeface="Times New Roman" panose="02020603050405020304" pitchFamily="18" charset="0"/>
                <a:cs typeface="Narkisim" panose="020E0502050101010101" pitchFamily="34" charset="-79"/>
              </a:rPr>
              <a:t>Clustering using k-nearest neighbors algorithm (k=10) into 2 groups</a:t>
            </a:r>
            <a:endParaRPr lang="en-US" sz="2800" b="1" dirty="0">
              <a:latin typeface="Narkisim" panose="020E0502050101010101" pitchFamily="34" charset="-79"/>
              <a:ea typeface="Times New Roman" panose="02020603050405020304" pitchFamily="18" charset="0"/>
              <a:cs typeface="Narkisim" panose="020E0502050101010101" pitchFamily="34" charset="-79"/>
            </a:endParaRPr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4" t="2193" r="9875" b="7421"/>
          <a:stretch/>
        </p:blipFill>
        <p:spPr>
          <a:xfrm>
            <a:off x="238100" y="1070359"/>
            <a:ext cx="5481424" cy="3619145"/>
          </a:xfrm>
          <a:prstGeom prst="rect">
            <a:avLst/>
          </a:prstGeom>
        </p:spPr>
      </p:pic>
      <p:pic>
        <p:nvPicPr>
          <p:cNvPr id="2" name="תמונה 1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0" t="2097" r="7881" b="7349"/>
          <a:stretch/>
        </p:blipFill>
        <p:spPr>
          <a:xfrm>
            <a:off x="6297069" y="1070359"/>
            <a:ext cx="5598678" cy="3619145"/>
          </a:xfrm>
          <a:prstGeom prst="rect">
            <a:avLst/>
          </a:prstGeom>
        </p:spPr>
      </p:pic>
      <p:sp>
        <p:nvSpPr>
          <p:cNvPr id="7" name="מלבן 6"/>
          <p:cNvSpPr/>
          <p:nvPr/>
        </p:nvSpPr>
        <p:spPr>
          <a:xfrm>
            <a:off x="1370777" y="4689504"/>
            <a:ext cx="32901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tabLst>
                <a:tab pos="914400" algn="l"/>
              </a:tabLst>
            </a:pPr>
            <a:r>
              <a:rPr lang="en-US" sz="2400" b="1" dirty="0" smtClean="0">
                <a:solidFill>
                  <a:srgbClr val="0E101A"/>
                </a:solidFill>
                <a:effectLst/>
                <a:latin typeface="Narkisim" panose="020E0502050101010101" pitchFamily="34" charset="-79"/>
                <a:ea typeface="Times New Roman" panose="02020603050405020304" pitchFamily="18" charset="0"/>
                <a:cs typeface="Narkisim" panose="020E0502050101010101" pitchFamily="34" charset="-79"/>
              </a:rPr>
              <a:t>Original clustering</a:t>
            </a:r>
            <a:endParaRPr lang="en-US" sz="2400" b="1" dirty="0">
              <a:latin typeface="Narkisim" panose="020E0502050101010101" pitchFamily="34" charset="-79"/>
              <a:ea typeface="Times New Roman" panose="02020603050405020304" pitchFamily="18" charset="0"/>
              <a:cs typeface="Narkisim" panose="020E0502050101010101" pitchFamily="34" charset="-79"/>
            </a:endParaRPr>
          </a:p>
        </p:txBody>
      </p:sp>
      <p:sp>
        <p:nvSpPr>
          <p:cNvPr id="8" name="מלבן 7"/>
          <p:cNvSpPr/>
          <p:nvPr/>
        </p:nvSpPr>
        <p:spPr>
          <a:xfrm>
            <a:off x="7702003" y="4689503"/>
            <a:ext cx="32901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tabLst>
                <a:tab pos="914400" algn="l"/>
              </a:tabLst>
            </a:pPr>
            <a:r>
              <a:rPr lang="en-US" sz="2400" b="1" dirty="0" smtClean="0">
                <a:solidFill>
                  <a:srgbClr val="0E101A"/>
                </a:solidFill>
                <a:effectLst/>
                <a:latin typeface="Narkisim" panose="020E0502050101010101" pitchFamily="34" charset="-79"/>
                <a:ea typeface="Times New Roman" panose="02020603050405020304" pitchFamily="18" charset="0"/>
                <a:cs typeface="Narkisim" panose="020E0502050101010101" pitchFamily="34" charset="-79"/>
              </a:rPr>
              <a:t>According to data</a:t>
            </a:r>
            <a:endParaRPr lang="en-US" sz="2400" b="1" dirty="0">
              <a:latin typeface="Narkisim" panose="020E0502050101010101" pitchFamily="34" charset="-79"/>
              <a:ea typeface="Times New Roman" panose="02020603050405020304" pitchFamily="18" charset="0"/>
              <a:cs typeface="Narkisim" panose="020E0502050101010101" pitchFamily="34" charset="-79"/>
            </a:endParaRPr>
          </a:p>
        </p:txBody>
      </p:sp>
      <p:grpSp>
        <p:nvGrpSpPr>
          <p:cNvPr id="10" name="קבוצה 9"/>
          <p:cNvGrpSpPr/>
          <p:nvPr/>
        </p:nvGrpSpPr>
        <p:grpSpPr>
          <a:xfrm>
            <a:off x="2695966" y="4101981"/>
            <a:ext cx="6400442" cy="319878"/>
            <a:chOff x="2695966" y="4674549"/>
            <a:chExt cx="6400442" cy="319878"/>
          </a:xfrm>
        </p:grpSpPr>
        <p:sp>
          <p:nvSpPr>
            <p:cNvPr id="3" name="אליפסה 2"/>
            <p:cNvSpPr/>
            <p:nvPr/>
          </p:nvSpPr>
          <p:spPr>
            <a:xfrm>
              <a:off x="8776531" y="4674550"/>
              <a:ext cx="319877" cy="319877"/>
            </a:xfrm>
            <a:prstGeom prst="ellipse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אליפסה 8"/>
            <p:cNvSpPr/>
            <p:nvPr/>
          </p:nvSpPr>
          <p:spPr>
            <a:xfrm>
              <a:off x="2695966" y="4674549"/>
              <a:ext cx="319877" cy="319877"/>
            </a:xfrm>
            <a:prstGeom prst="ellipse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קבוצה 13"/>
          <p:cNvGrpSpPr/>
          <p:nvPr/>
        </p:nvGrpSpPr>
        <p:grpSpPr>
          <a:xfrm>
            <a:off x="1091788" y="2813996"/>
            <a:ext cx="6373308" cy="319877"/>
            <a:chOff x="1091788" y="3386564"/>
            <a:chExt cx="6373308" cy="319877"/>
          </a:xfrm>
        </p:grpSpPr>
        <p:sp>
          <p:nvSpPr>
            <p:cNvPr id="12" name="אליפסה 11"/>
            <p:cNvSpPr/>
            <p:nvPr/>
          </p:nvSpPr>
          <p:spPr>
            <a:xfrm>
              <a:off x="7145219" y="3386564"/>
              <a:ext cx="319877" cy="319877"/>
            </a:xfrm>
            <a:prstGeom prst="ellipse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אליפסה 12"/>
            <p:cNvSpPr/>
            <p:nvPr/>
          </p:nvSpPr>
          <p:spPr>
            <a:xfrm>
              <a:off x="1091788" y="3386564"/>
              <a:ext cx="319877" cy="319877"/>
            </a:xfrm>
            <a:prstGeom prst="ellipse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5" name="טבלה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624055"/>
              </p:ext>
            </p:extLst>
          </p:nvPr>
        </p:nvGraphicFramePr>
        <p:xfrm>
          <a:off x="8452500" y="944065"/>
          <a:ext cx="1751178" cy="275599"/>
        </p:xfrm>
        <a:graphic>
          <a:graphicData uri="http://schemas.openxmlformats.org/drawingml/2006/table">
            <a:tbl>
              <a:tblPr/>
              <a:tblGrid>
                <a:gridCol w="875589"/>
                <a:gridCol w="875589"/>
              </a:tblGrid>
              <a:tr h="27559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Control</a:t>
                      </a:r>
                    </a:p>
                  </a:txBody>
                  <a:tcPr marL="22860" marR="228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effectLst/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Nash</a:t>
                      </a:r>
                    </a:p>
                  </a:txBody>
                  <a:tcPr marL="22860" marR="228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9999"/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38100" y="5412614"/>
            <a:ext cx="74639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10 most highly variable genes expression levels</a:t>
            </a:r>
            <a:endParaRPr lang="en-US" sz="3600" b="1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17" name="מלבן 16"/>
          <p:cNvSpPr/>
          <p:nvPr/>
        </p:nvSpPr>
        <p:spPr>
          <a:xfrm>
            <a:off x="810193" y="6157760"/>
            <a:ext cx="103859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GSTT1, GSTM1, FOS, CYP7A1, EGR1, PLA2G2A, IGFBP1, XPNPEP2, FOSB, GSTA2</a:t>
            </a:r>
            <a:endParaRPr lang="en-US" sz="2400" b="1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788853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9643" y="135310"/>
            <a:ext cx="30203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Series GSE</a:t>
            </a:r>
            <a:r>
              <a:rPr lang="en-US" sz="3600" b="1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162694</a:t>
            </a:r>
            <a:endParaRPr lang="en-US" sz="4000" b="1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0602" y="5046271"/>
            <a:ext cx="106250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mRNA-sequencing </a:t>
            </a:r>
            <a:r>
              <a:rPr lang="en-US" sz="3200" dirty="0">
                <a:latin typeface="Narkisim" panose="020E0502050101010101" pitchFamily="34" charset="-79"/>
                <a:cs typeface="Narkisim" panose="020E0502050101010101" pitchFamily="34" charset="-79"/>
              </a:rPr>
              <a:t>of 143 NASH patients of various fibrosis stages</a:t>
            </a:r>
            <a:endParaRPr lang="en-US" sz="3600" b="1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826242" y="135310"/>
            <a:ext cx="20714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Jun 11 ,2021</a:t>
            </a:r>
            <a:endParaRPr lang="en-US" sz="3600" b="1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4798" y="1234568"/>
            <a:ext cx="8296632" cy="294898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915284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957</Words>
  <Application>Microsoft Office PowerPoint</Application>
  <PresentationFormat>מסך רחב</PresentationFormat>
  <Paragraphs>242</Paragraphs>
  <Slides>20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Narkisim</vt:lpstr>
      <vt:lpstr>Times New Roman</vt:lpstr>
      <vt:lpstr>ערכת נושא Office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</dc:title>
  <dc:creator>חשבון Microsoft</dc:creator>
  <cp:lastModifiedBy>חשבון Microsoft</cp:lastModifiedBy>
  <cp:revision>34</cp:revision>
  <dcterms:created xsi:type="dcterms:W3CDTF">2022-01-18T07:42:31Z</dcterms:created>
  <dcterms:modified xsi:type="dcterms:W3CDTF">2022-01-18T11:01:56Z</dcterms:modified>
</cp:coreProperties>
</file>