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matic SC"/>
      <p:regular r:id="rId22"/>
      <p:bold r:id="rId23"/>
    </p:embeddedFont>
    <p:embeddedFont>
      <p:font typeface="Source Code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1" name="Nexus Paul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maticSC-regular.fntdata"/><Relationship Id="rId21" Type="http://schemas.openxmlformats.org/officeDocument/2006/relationships/slide" Target="slides/slide16.xml"/><Relationship Id="rId24" Type="http://schemas.openxmlformats.org/officeDocument/2006/relationships/font" Target="fonts/SourceCodePro-regular.fntdata"/><Relationship Id="rId23" Type="http://schemas.openxmlformats.org/officeDocument/2006/relationships/font" Target="fonts/AmaticSC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returning str, or nil if str is the empty string.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599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499" cy="3538499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8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8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8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es.tldp.org/Manuales-LuCAS/doc-guia-usuario-ruby/guia-usuario-ruby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Relationship Id="rId4" Type="http://schemas.openxmlformats.org/officeDocument/2006/relationships/image" Target="../media/image00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Introducción a Ruby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y programación orientada a objetos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392900" y="3988600"/>
            <a:ext cx="4028700" cy="261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381000" y="1928775"/>
            <a:ext cx="4028700" cy="2059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381000" y="1285875"/>
            <a:ext cx="4028700" cy="642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El programa completo</a:t>
            </a:r>
          </a:p>
        </p:txBody>
      </p:sp>
      <p:sp>
        <p:nvSpPr>
          <p:cNvPr id="126" name="Shape 126"/>
          <p:cNvSpPr/>
          <p:nvPr/>
        </p:nvSpPr>
        <p:spPr>
          <a:xfrm>
            <a:off x="857250" y="2369350"/>
            <a:ext cx="2666999" cy="142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228675"/>
            <a:ext cx="41174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palabras </a:t>
            </a:r>
            <a:r>
              <a:rPr b="1" lang="es" sz="1200">
                <a:solidFill>
                  <a:srgbClr val="FF00FF"/>
                </a:solidFill>
              </a:rPr>
              <a:t>=</a:t>
            </a:r>
            <a:r>
              <a:rPr b="1" lang="es" sz="1200"/>
              <a:t> [</a:t>
            </a:r>
            <a:r>
              <a:rPr b="1" lang="es" sz="1200">
                <a:solidFill>
                  <a:srgbClr val="BF9000"/>
                </a:solidFill>
              </a:rPr>
              <a:t>'magia'</a:t>
            </a:r>
            <a:r>
              <a:rPr b="1" lang="es" sz="1200"/>
              <a:t>, </a:t>
            </a:r>
            <a:r>
              <a:rPr b="1" lang="es" sz="1200">
                <a:solidFill>
                  <a:srgbClr val="BF9000"/>
                </a:solidFill>
              </a:rPr>
              <a:t>'potagia'</a:t>
            </a:r>
            <a:r>
              <a:rPr b="1" lang="es" sz="1200"/>
              <a:t>, </a:t>
            </a:r>
            <a:r>
              <a:rPr b="1" lang="es" sz="1200">
                <a:solidFill>
                  <a:srgbClr val="BF9000"/>
                </a:solidFill>
              </a:rPr>
              <a:t>'tachan'</a:t>
            </a:r>
            <a:r>
              <a:rPr b="1" lang="es" sz="1200"/>
              <a:t>]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secreto </a:t>
            </a:r>
            <a:r>
              <a:rPr b="1" lang="es" sz="1200">
                <a:solidFill>
                  <a:srgbClr val="FF00FF"/>
                </a:solidFill>
              </a:rPr>
              <a:t>=</a:t>
            </a:r>
            <a:r>
              <a:rPr b="1" lang="es" sz="1200"/>
              <a:t> palabras[rand(</a:t>
            </a:r>
            <a:r>
              <a:rPr b="1" lang="es" sz="1200">
                <a:solidFill>
                  <a:srgbClr val="9900FF"/>
                </a:solidFill>
              </a:rPr>
              <a:t>3</a:t>
            </a:r>
            <a:r>
              <a:rPr b="1" lang="es" sz="1200"/>
              <a:t>)]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print </a:t>
            </a:r>
            <a:r>
              <a:rPr b="1" lang="es" sz="1200">
                <a:solidFill>
                  <a:srgbClr val="BF9000"/>
                </a:solidFill>
              </a:rPr>
              <a:t>"adivina? "</a:t>
            </a:r>
            <a:r>
              <a:rPr b="1" lang="es" sz="1200"/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980000"/>
                </a:solidFill>
              </a:rPr>
              <a:t>while</a:t>
            </a:r>
            <a:r>
              <a:rPr b="1" lang="es" sz="1200"/>
              <a:t> guess </a:t>
            </a:r>
            <a:r>
              <a:rPr b="1" lang="es" sz="1200">
                <a:solidFill>
                  <a:srgbClr val="FF00FF"/>
                </a:solidFill>
              </a:rPr>
              <a:t>=</a:t>
            </a:r>
            <a:r>
              <a:rPr b="1" lang="es" sz="1200"/>
              <a:t> </a:t>
            </a:r>
            <a:r>
              <a:rPr b="1" i="1" lang="es" sz="1200">
                <a:solidFill>
                  <a:srgbClr val="0000FF"/>
                </a:solidFill>
              </a:rPr>
              <a:t>STDIN</a:t>
            </a:r>
            <a:r>
              <a:rPr b="1" lang="es" sz="1200"/>
              <a:t>.gets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	guess.chop!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	</a:t>
            </a:r>
            <a:r>
              <a:rPr b="1" lang="es" sz="1200">
                <a:solidFill>
                  <a:srgbClr val="FF00FF"/>
                </a:solidFill>
              </a:rPr>
              <a:t>if</a:t>
            </a:r>
            <a:r>
              <a:rPr b="1" lang="es" sz="1200"/>
              <a:t> guess </a:t>
            </a:r>
            <a:r>
              <a:rPr b="1" lang="es" sz="1200">
                <a:solidFill>
                  <a:srgbClr val="FF00FF"/>
                </a:solidFill>
              </a:rPr>
              <a:t>== </a:t>
            </a:r>
            <a:r>
              <a:rPr b="1" lang="es" sz="1200"/>
              <a:t>secreto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	print </a:t>
            </a:r>
            <a:r>
              <a:rPr b="1" lang="es" sz="1200">
                <a:solidFill>
                  <a:srgbClr val="BF9000"/>
                </a:solidFill>
              </a:rPr>
              <a:t>"Ganas!</a:t>
            </a:r>
            <a:r>
              <a:rPr b="1" lang="es" sz="1200">
                <a:solidFill>
                  <a:srgbClr val="3D85C6"/>
                </a:solidFill>
              </a:rPr>
              <a:t>\n</a:t>
            </a:r>
            <a:r>
              <a:rPr b="1" lang="es" sz="1200">
                <a:solidFill>
                  <a:srgbClr val="BF9000"/>
                </a:solidFill>
              </a:rPr>
              <a:t>"</a:t>
            </a:r>
            <a:r>
              <a:rPr b="1" lang="es" sz="1200"/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	break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	</a:t>
            </a:r>
            <a:r>
              <a:rPr b="1" lang="es" sz="1200">
                <a:solidFill>
                  <a:srgbClr val="FF00FF"/>
                </a:solidFill>
              </a:rPr>
              <a:t>else</a:t>
            </a:r>
            <a:r>
              <a:rPr b="1" lang="es" sz="1200"/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	print </a:t>
            </a:r>
            <a:r>
              <a:rPr b="1" lang="es" sz="1200">
                <a:solidFill>
                  <a:srgbClr val="BF9000"/>
                </a:solidFill>
              </a:rPr>
              <a:t>"Lo siento. Pierdes</a:t>
            </a:r>
            <a:r>
              <a:rPr b="1" lang="es" sz="1200">
                <a:solidFill>
                  <a:srgbClr val="3C78D8"/>
                </a:solidFill>
              </a:rPr>
              <a:t>\n</a:t>
            </a:r>
            <a:r>
              <a:rPr b="1" lang="es" sz="1200">
                <a:solidFill>
                  <a:srgbClr val="BF9000"/>
                </a:solidFill>
              </a:rPr>
              <a:t>"</a:t>
            </a:r>
            <a:r>
              <a:rPr b="1" lang="es" sz="1200"/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	</a:t>
            </a:r>
            <a:r>
              <a:rPr b="1" lang="es" sz="1200">
                <a:solidFill>
                  <a:srgbClr val="FF00FF"/>
                </a:solidFill>
              </a:rPr>
              <a:t>end</a:t>
            </a:r>
            <a:r>
              <a:rPr b="1" lang="es" sz="1200"/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	print </a:t>
            </a:r>
            <a:r>
              <a:rPr b="1" lang="es" sz="1200">
                <a:solidFill>
                  <a:srgbClr val="BF9000"/>
                </a:solidFill>
              </a:rPr>
              <a:t>"adivina? "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980000"/>
                </a:solidFill>
              </a:rPr>
              <a:t>end</a:t>
            </a:r>
            <a:r>
              <a:rPr b="1" lang="es" sz="1200"/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print </a:t>
            </a:r>
            <a:r>
              <a:rPr b="1" lang="es" sz="1200">
                <a:solidFill>
                  <a:srgbClr val="BF9000"/>
                </a:solidFill>
              </a:rPr>
              <a:t>"La palabra era "</a:t>
            </a:r>
            <a:r>
              <a:rPr b="1" lang="es" sz="1200"/>
              <a:t>, secreto, </a:t>
            </a:r>
            <a:r>
              <a:rPr b="1" lang="es" sz="1200">
                <a:solidFill>
                  <a:srgbClr val="BF9000"/>
                </a:solidFill>
              </a:rPr>
              <a:t>".</a:t>
            </a:r>
            <a:r>
              <a:rPr b="1" lang="es" sz="1200">
                <a:solidFill>
                  <a:srgbClr val="3C78D8"/>
                </a:solidFill>
              </a:rPr>
              <a:t>\n</a:t>
            </a:r>
            <a:r>
              <a:rPr b="1" lang="es" sz="1200">
                <a:solidFill>
                  <a:srgbClr val="BF9000"/>
                </a:solidFill>
              </a:rPr>
              <a:t>"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963" y="1298963"/>
            <a:ext cx="4028825" cy="254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Añadiendo cosas al array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Pueden concatenarse o multiplicarse, por ejemplo: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palabras = palabras + ['conejito','sombrero','carta']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secreto = palabras[rand(6)]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861" y="2538461"/>
            <a:ext cx="3670749" cy="23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4238625" y="3286125"/>
            <a:ext cx="4274400" cy="17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285750" y="1262075"/>
            <a:ext cx="3929100" cy="201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OTROS BUCLES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228675"/>
            <a:ext cx="3724500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/>
              <a:t>UNTIL</a:t>
            </a:r>
          </a:p>
          <a:p>
            <a:pPr lvl="0" rtl="0">
              <a:lnSpc>
                <a:spcPct val="10909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2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  <a:t>$i 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br>
              <a:rPr lang="es" sz="12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2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  <a:t>$num 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br>
              <a:rPr lang="es" sz="12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s" sz="12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until</a:t>
            </a:r>
            <a:r>
              <a:rPr lang="es" sz="12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  <a:t> $i 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 sz="12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  <a:t> $num  </a:t>
            </a:r>
            <a:r>
              <a:rPr lang="es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br>
              <a:rPr lang="es" sz="12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2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  <a:t>   puts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"Inside the loop i = #$i"</a:t>
            </a:r>
            <a:r>
              <a:rPr lang="es" sz="12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s" sz="12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2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  <a:t>   $i 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s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s" sz="12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/>
              <a:t>FOR</a:t>
            </a:r>
          </a:p>
          <a:p>
            <a:pPr lvl="0" rtl="0">
              <a:lnSpc>
                <a:spcPct val="10909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" sz="12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s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s" sz="12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br>
              <a:rPr lang="es" sz="12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2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  <a:t>   puts </a:t>
            </a:r>
            <a:r>
              <a:rPr lang="es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"Value of local variable is #{i}"</a:t>
            </a:r>
            <a:br>
              <a:rPr lang="es" sz="12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4381500" y="1166825"/>
            <a:ext cx="4512599" cy="3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 AL FINAL</a:t>
            </a:r>
          </a:p>
          <a:p>
            <a:pPr lvl="0" rtl="0">
              <a:lnSpc>
                <a:spcPct val="10909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900">
              <a:solidFill>
                <a:srgbClr val="31313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909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2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  <a:t>$i 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br>
              <a:rPr lang="es" sz="12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2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  <a:t>$num 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br>
              <a:rPr lang="es" sz="12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br>
              <a:rPr lang="es" sz="12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2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  <a:t>   puts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"Inside the loop i = #$i"</a:t>
            </a:r>
            <a:r>
              <a:rPr lang="es" sz="12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s" sz="12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2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  <a:t>   $i 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s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br>
              <a:rPr lang="es" sz="12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" sz="12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s" sz="12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  <a:t> $i 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2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  <a:t> $num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RETRY IF (CUIDADO)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lnSpc>
                <a:spcPct val="10909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" sz="12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s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s" sz="12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br>
              <a:rPr lang="es" sz="12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2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retry</a:t>
            </a:r>
            <a:r>
              <a:rPr lang="es" sz="12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" sz="12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  <a:t>  i </a:t>
            </a:r>
            <a:r>
              <a:rPr lang="e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 sz="12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br>
              <a:rPr lang="es" sz="12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2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  <a:t>   puts </a:t>
            </a:r>
            <a:r>
              <a:rPr lang="es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"Value of local variable is #{i}"</a:t>
            </a:r>
            <a:br>
              <a:rPr lang="es" sz="12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142875" y="1262075"/>
            <a:ext cx="8298600" cy="311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SALUDOS! uso de módulos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142875" y="1262075"/>
            <a:ext cx="9001200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FF"/>
                </a:solidFill>
              </a:rPr>
              <a:t>def</a:t>
            </a:r>
            <a:r>
              <a:rPr lang="es"/>
              <a:t> </a:t>
            </a:r>
            <a:r>
              <a:rPr lang="es">
                <a:solidFill>
                  <a:srgbClr val="00FF00"/>
                </a:solidFill>
              </a:rPr>
              <a:t>decir_hola</a:t>
            </a:r>
            <a:r>
              <a:rPr lang="es"/>
              <a:t>(</a:t>
            </a:r>
            <a:r>
              <a:rPr i="1" lang="es">
                <a:solidFill>
                  <a:srgbClr val="FF9900"/>
                </a:solidFill>
              </a:rPr>
              <a:t>nombre</a:t>
            </a:r>
            <a:r>
              <a:rPr lang="es"/>
              <a:t> = </a:t>
            </a:r>
            <a:r>
              <a:rPr lang="es">
                <a:solidFill>
                  <a:srgbClr val="BF9000"/>
                </a:solidFill>
              </a:rPr>
              <a:t>"Mundo"</a:t>
            </a:r>
            <a:r>
              <a:rPr lang="es"/>
              <a:t>)#por defecto es Mundo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F9000"/>
                </a:solidFill>
              </a:rPr>
              <a:t>       </a:t>
            </a:r>
            <a:r>
              <a:rPr lang="es">
                <a:solidFill>
                  <a:srgbClr val="666666"/>
                </a:solidFill>
              </a:rPr>
              <a:t>#ponemos la primera en mayuscula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	puts </a:t>
            </a:r>
            <a:r>
              <a:rPr lang="es">
                <a:solidFill>
                  <a:srgbClr val="BF9000"/>
                </a:solidFill>
              </a:rPr>
              <a:t>"Hola #{nombre.capitalize}"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FF"/>
                </a:solidFill>
              </a:rPr>
              <a:t>end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decir_hola #la primera deberia decir Hola Mundo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decir_hola </a:t>
            </a:r>
            <a:r>
              <a:rPr lang="es">
                <a:solidFill>
                  <a:srgbClr val="BF9000"/>
                </a:solidFill>
              </a:rPr>
              <a:t>"paula" </a:t>
            </a:r>
            <a:r>
              <a:rPr lang="es">
                <a:solidFill>
                  <a:srgbClr val="666666"/>
                </a:solidFill>
              </a:rPr>
              <a:t>#La segunda Hola Paula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1714500" y="1204875"/>
            <a:ext cx="4976700" cy="34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type="title"/>
          </p:nvPr>
        </p:nvSpPr>
        <p:spPr>
          <a:xfrm>
            <a:off x="1811900" y="27290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SEÑOR SALUDO, USANDO CLASES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1883325" y="12048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980000"/>
                </a:solidFill>
              </a:rPr>
              <a:t>class</a:t>
            </a:r>
            <a:r>
              <a:rPr b="1" lang="es" sz="1200"/>
              <a:t> Anfitrion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	</a:t>
            </a:r>
            <a:r>
              <a:rPr b="1" lang="es" sz="1200">
                <a:solidFill>
                  <a:srgbClr val="980000"/>
                </a:solidFill>
              </a:rPr>
              <a:t>def</a:t>
            </a:r>
            <a:r>
              <a:rPr b="1" lang="es" sz="1200"/>
              <a:t> </a:t>
            </a:r>
            <a:r>
              <a:rPr b="1" lang="es" sz="1200">
                <a:solidFill>
                  <a:srgbClr val="6AA84F"/>
                </a:solidFill>
              </a:rPr>
              <a:t>initialize</a:t>
            </a:r>
            <a:r>
              <a:rPr b="1" lang="es" sz="1200"/>
              <a:t>(</a:t>
            </a:r>
            <a:r>
              <a:rPr b="1" i="1" lang="es" sz="1200">
                <a:solidFill>
                  <a:srgbClr val="FF9900"/>
                </a:solidFill>
              </a:rPr>
              <a:t>nombre</a:t>
            </a:r>
            <a:r>
              <a:rPr b="1" lang="es" sz="1200"/>
              <a:t> </a:t>
            </a:r>
            <a:r>
              <a:rPr b="1" lang="es" sz="1200">
                <a:solidFill>
                  <a:srgbClr val="FF00FF"/>
                </a:solidFill>
              </a:rPr>
              <a:t>=</a:t>
            </a:r>
            <a:r>
              <a:rPr b="1" lang="es" sz="1200"/>
              <a:t> </a:t>
            </a:r>
            <a:r>
              <a:rPr b="1" lang="es" sz="1200">
                <a:solidFill>
                  <a:srgbClr val="F1C232"/>
                </a:solidFill>
              </a:rPr>
              <a:t>"Mundo"</a:t>
            </a:r>
            <a:r>
              <a:rPr b="1" lang="es" sz="1200"/>
              <a:t>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		@nombre </a:t>
            </a:r>
            <a:r>
              <a:rPr b="1" lang="es" sz="1200">
                <a:solidFill>
                  <a:srgbClr val="FF00FF"/>
                </a:solidFill>
              </a:rPr>
              <a:t>=</a:t>
            </a:r>
            <a:r>
              <a:rPr b="1" lang="es" sz="1200"/>
              <a:t> nombre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	</a:t>
            </a:r>
            <a:r>
              <a:rPr b="1" lang="es" sz="1200">
                <a:solidFill>
                  <a:srgbClr val="980000"/>
                </a:solidFill>
              </a:rPr>
              <a:t>end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	</a:t>
            </a:r>
            <a:r>
              <a:rPr b="1" lang="es" sz="1200">
                <a:solidFill>
                  <a:srgbClr val="980000"/>
                </a:solidFill>
              </a:rPr>
              <a:t>def</a:t>
            </a:r>
            <a:r>
              <a:rPr b="1" lang="es" sz="1200"/>
              <a:t> decir_hola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		puts </a:t>
            </a:r>
            <a:r>
              <a:rPr b="1" lang="es" sz="1200">
                <a:solidFill>
                  <a:srgbClr val="F1C232"/>
                </a:solidFill>
              </a:rPr>
              <a:t>"Hola #{@nombre}"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	</a:t>
            </a:r>
            <a:r>
              <a:rPr b="1" lang="es" sz="1200">
                <a:solidFill>
                  <a:srgbClr val="980000"/>
                </a:solidFill>
              </a:rPr>
              <a:t>end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	</a:t>
            </a:r>
            <a:r>
              <a:rPr b="1" lang="es" sz="1200">
                <a:solidFill>
                  <a:srgbClr val="980000"/>
                </a:solidFill>
              </a:rPr>
              <a:t>def</a:t>
            </a:r>
            <a:r>
              <a:rPr b="1" lang="es" sz="1200"/>
              <a:t> decir_adios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		puts </a:t>
            </a:r>
            <a:r>
              <a:rPr b="1" lang="es" sz="1200">
                <a:solidFill>
                  <a:srgbClr val="F1C232"/>
                </a:solidFill>
              </a:rPr>
              <a:t>"Adios #{@nombre}, vuelve pronto."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	</a:t>
            </a:r>
            <a:r>
              <a:rPr b="1" lang="es" sz="1200">
                <a:solidFill>
                  <a:srgbClr val="980000"/>
                </a:solidFill>
              </a:rPr>
              <a:t>end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980000"/>
                </a:solidFill>
              </a:rPr>
              <a:t>end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999999"/>
                </a:solidFill>
              </a:rPr>
              <a:t>#creamos un objeto anfitrion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a</a:t>
            </a:r>
            <a:r>
              <a:rPr b="1" lang="es" sz="1200">
                <a:solidFill>
                  <a:srgbClr val="FF00FF"/>
                </a:solidFill>
              </a:rPr>
              <a:t>=</a:t>
            </a:r>
            <a:r>
              <a:rPr b="1" lang="es" sz="1200">
                <a:solidFill>
                  <a:srgbClr val="4A86E8"/>
                </a:solidFill>
              </a:rPr>
              <a:t>Anfitrion</a:t>
            </a:r>
            <a:r>
              <a:rPr b="1" lang="es" sz="1200"/>
              <a:t>.</a:t>
            </a:r>
            <a:r>
              <a:rPr b="1" lang="es" sz="1200">
                <a:solidFill>
                  <a:srgbClr val="FF00FF"/>
                </a:solidFill>
              </a:rPr>
              <a:t>new</a:t>
            </a:r>
            <a:r>
              <a:rPr b="1" lang="es" sz="1200"/>
              <a:t>("Paula")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a.decir_hola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a.decir_adios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¡FIN!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puts </a:t>
            </a:r>
            <a:r>
              <a:rPr b="1" lang="es" sz="1200">
                <a:solidFill>
                  <a:srgbClr val="F1C232"/>
                </a:solidFill>
              </a:rPr>
              <a:t>"Adios #{@nombre}, vuelve pronto! </a:t>
            </a:r>
            <a:r>
              <a:rPr b="1" lang="es" sz="1200">
                <a:solidFill>
                  <a:srgbClr val="4A86E8"/>
                </a:solidFill>
              </a:rPr>
              <a:t>\n</a:t>
            </a:r>
            <a:r>
              <a:rPr b="1" lang="es" sz="1200">
                <a:solidFill>
                  <a:srgbClr val="F1C232"/>
                </a:solidFill>
              </a:rPr>
              <a:t> Gracias"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1C232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000000"/>
                </a:solidFill>
              </a:rPr>
              <a:t>Adiós, vuelve pronto!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000000"/>
                </a:solidFill>
              </a:rPr>
              <a:t>Gracias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8900" y="2371850"/>
            <a:ext cx="3196875" cy="239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Bibliografía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Ruby en 20 minutos: </a:t>
            </a:r>
            <a:r>
              <a:rPr lang="es" u="sng">
                <a:solidFill>
                  <a:srgbClr val="0000FF"/>
                </a:solidFill>
              </a:rPr>
              <a:t>https://www.ruby-lang.org/es/documentation/quickstart/2/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documentación oficial (inglés): </a:t>
            </a:r>
            <a:r>
              <a:rPr lang="es" u="sng">
                <a:solidFill>
                  <a:srgbClr val="0000FF"/>
                </a:solidFill>
              </a:rPr>
              <a:t>http://ruby-doc.com/docs/ProgrammingRuby/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Guía de ruby: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http://es.tldp.org/Manuales-LuCAS/doc-guia-usuario-ruby/guia-usuario-ruby.pdf</a:t>
            </a:r>
          </a:p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Gif de picard: </a:t>
            </a:r>
            <a:r>
              <a:rPr lang="es" u="sng">
                <a:solidFill>
                  <a:srgbClr val="0000FF"/>
                </a:solidFill>
              </a:rPr>
              <a:t>http://epicrapbattlesofhistory.wikia.com/wiki/File:Bye.gif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¿Quién soy?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Me llamo Paula y soy estudiante de 2º de Ingeniería informática.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75" y="2106995"/>
            <a:ext cx="1887349" cy="26089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3383725" y="2150200"/>
            <a:ext cx="4470000" cy="225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rgbClr val="666666"/>
                </a:solidFill>
              </a:rPr>
              <a:t>twitter: @Terceranexus6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rgbClr val="666666"/>
                </a:solidFill>
              </a:rPr>
              <a:t>github: Terceranexus6</a:t>
            </a:r>
          </a:p>
          <a:p>
            <a:pPr lvl="0">
              <a:spcBef>
                <a:spcPts val="0"/>
              </a:spcBef>
              <a:buNone/>
            </a:pPr>
            <a:r>
              <a:rPr lang="es" sz="1800">
                <a:solidFill>
                  <a:srgbClr val="666666"/>
                </a:solidFill>
              </a:rPr>
              <a:t>correo: pauladelahoz@correo.ugr.es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¿Ruby?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228675"/>
            <a:ext cx="5783400" cy="331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Ruby es un lenguaje de programación orientado a objetos.Lo creó en 1993 Yukihiro Matsumoto, y su sintaxis está inspirada en Python y Perl.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Últimamente está en auge por el framework de aplicaciones web Ruby on Rails, que como dice su nombre, usa este lenguaje. 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821" y="328612"/>
            <a:ext cx="728250" cy="7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5100" y="1338500"/>
            <a:ext cx="2903250" cy="217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71425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Gramática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/>
              <a:t>¡No hay tipos!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trike="sngStrike"/>
          </a:p>
          <a:p>
            <a:pPr lvl="0" rtl="0">
              <a:spcBef>
                <a:spcPts val="0"/>
              </a:spcBef>
              <a:buNone/>
            </a:pPr>
            <a:r>
              <a:rPr lang="es" strike="sngStrike"/>
              <a:t>int num=1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num=1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/>
              <a:t>Esto tiene </a:t>
            </a:r>
            <a:r>
              <a:rPr b="1" lang="es"/>
              <a:t>ventajas</a:t>
            </a:r>
            <a:r>
              <a:rPr lang="es"/>
              <a:t>... e </a:t>
            </a:r>
            <a:r>
              <a:rPr b="1" lang="es"/>
              <a:t>inconvenientes</a:t>
            </a:r>
            <a:r>
              <a:rPr lang="es"/>
              <a:t>.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625" y="292850"/>
            <a:ext cx="3556050" cy="35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69375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Gramática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810850"/>
            <a:ext cx="8520599" cy="3936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*Para </a:t>
            </a:r>
            <a:r>
              <a:rPr b="1" lang="es"/>
              <a:t>comentar</a:t>
            </a:r>
            <a:r>
              <a:rPr lang="es"/>
              <a:t> usaremos el símbolo #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Los comentarios son siempre importantes para recordar qué hacemos en cada momento. </a:t>
            </a:r>
            <a:r>
              <a:rPr lang="es">
                <a:solidFill>
                  <a:srgbClr val="0000FF"/>
                </a:solidFill>
              </a:rPr>
              <a:t>#Comentad siempre que podáis</a:t>
            </a:r>
          </a:p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666666"/>
                </a:solidFill>
              </a:rPr>
              <a:t>*</a:t>
            </a:r>
            <a:r>
              <a:rPr b="1" lang="es">
                <a:solidFill>
                  <a:srgbClr val="666666"/>
                </a:solidFill>
              </a:rPr>
              <a:t>if/else</a:t>
            </a:r>
            <a:r>
              <a:rPr lang="es">
                <a:solidFill>
                  <a:srgbClr val="666666"/>
                </a:solidFill>
              </a:rPr>
              <a:t> para estructuras condicionales</a:t>
            </a:r>
          </a:p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666666"/>
                </a:solidFill>
              </a:rPr>
              <a:t>*</a:t>
            </a:r>
            <a:r>
              <a:rPr b="1" lang="es">
                <a:solidFill>
                  <a:srgbClr val="666666"/>
                </a:solidFill>
              </a:rPr>
              <a:t>for/while/until..</a:t>
            </a:r>
            <a:r>
              <a:rPr lang="es">
                <a:solidFill>
                  <a:srgbClr val="666666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666666"/>
                </a:solidFill>
              </a:rPr>
              <a:t>*</a:t>
            </a:r>
            <a:r>
              <a:rPr b="1" lang="es">
                <a:solidFill>
                  <a:srgbClr val="666666"/>
                </a:solidFill>
              </a:rPr>
              <a:t>put y print</a:t>
            </a:r>
            <a:r>
              <a:rPr lang="es">
                <a:solidFill>
                  <a:srgbClr val="666666"/>
                </a:solidFill>
              </a:rPr>
              <a:t> para imprimir por pantalla</a:t>
            </a:r>
          </a:p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666666"/>
                </a:solidFill>
              </a:rPr>
              <a:t>*</a:t>
            </a:r>
            <a:r>
              <a:rPr b="1" lang="es">
                <a:solidFill>
                  <a:srgbClr val="666666"/>
                </a:solidFill>
              </a:rPr>
              <a:t>cadenas</a:t>
            </a:r>
            <a:r>
              <a:rPr lang="es">
                <a:solidFill>
                  <a:srgbClr val="666666"/>
                </a:solidFill>
              </a:rPr>
              <a:t> intuitivas cadena = [’elemento1’, ’e2’, ’e3’]     elemento4=cadena[rand(3)]</a:t>
            </a:r>
          </a:p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666666"/>
                </a:solidFill>
              </a:rPr>
              <a:t>*</a:t>
            </a:r>
            <a:r>
              <a:rPr b="1" lang="es">
                <a:solidFill>
                  <a:srgbClr val="666666"/>
                </a:solidFill>
              </a:rPr>
              <a:t>def/end</a:t>
            </a:r>
            <a:r>
              <a:rPr lang="es">
                <a:solidFill>
                  <a:srgbClr val="666666"/>
                </a:solidFill>
              </a:rPr>
              <a:t> para hacer métodos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Hola, mundo!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159475" y="1272275"/>
            <a:ext cx="4570799" cy="3296699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1- Abrimos la terminal, escribimos </a:t>
            </a:r>
            <a:r>
              <a:rPr b="1" lang="es">
                <a:solidFill>
                  <a:srgbClr val="434343"/>
                </a:solidFill>
              </a:rPr>
              <a:t>ruby -v</a:t>
            </a:r>
            <a:r>
              <a:rPr lang="es"/>
              <a:t> para comprobar la versión.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2- touch test.rb 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3- echo 'print "hola mundo \n"'&gt;test.rb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4- ruby test.rb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7450" y="1272275"/>
            <a:ext cx="3839849" cy="28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311700" y="3119450"/>
            <a:ext cx="2617199" cy="6785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311700" y="1654950"/>
            <a:ext cx="5405400" cy="10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el número secreto!!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093850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"/>
              <a:t>Primero definimos las palabras sobre las que jugar: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s">
                <a:latin typeface="Consolas"/>
                <a:ea typeface="Consolas"/>
                <a:cs typeface="Consolas"/>
                <a:sym typeface="Consolas"/>
              </a:rPr>
              <a:t>palabras = ['magia', 'potagia', 'tachan']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s">
                <a:latin typeface="Consolas"/>
                <a:ea typeface="Consolas"/>
                <a:cs typeface="Consolas"/>
                <a:sym typeface="Consolas"/>
              </a:rPr>
              <a:t>secreto = palabras[rand(3)]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">
                <a:latin typeface="Consolas"/>
                <a:ea typeface="Consolas"/>
                <a:cs typeface="Consolas"/>
                <a:sym typeface="Consolas"/>
              </a:rPr>
              <a:t>Y ahora, le pedimos al usuario su respuesta: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s">
                <a:latin typeface="Consolas"/>
                <a:ea typeface="Consolas"/>
                <a:cs typeface="Consolas"/>
                <a:sym typeface="Consolas"/>
              </a:rPr>
              <a:t>print "adivina? "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321475" y="3405200"/>
            <a:ext cx="3678900" cy="139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369100" y="1821650"/>
            <a:ext cx="3560099" cy="88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311700" y="31820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el bucle del truco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228675"/>
            <a:ext cx="8520599" cy="365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Añadimos un bucle while de la siguiente manera: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/>
              <a:t>while guess = STDIN.gets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/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Y dentro le metemos un condicional: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/>
              <a:t>if guess == secreto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/>
              <a:t>else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/>
              <a:t>end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4050" y="2026225"/>
            <a:ext cx="2664849" cy="2664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1357325" y="678650"/>
            <a:ext cx="6858000" cy="800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Si vemos el bucle completo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28675"/>
            <a:ext cx="88322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980000"/>
                </a:solidFill>
              </a:rPr>
              <a:t>while</a:t>
            </a:r>
            <a:r>
              <a:rPr lang="es"/>
              <a:t> guess </a:t>
            </a:r>
            <a:r>
              <a:rPr lang="es">
                <a:solidFill>
                  <a:srgbClr val="FF00FF"/>
                </a:solidFill>
              </a:rPr>
              <a:t>=</a:t>
            </a:r>
            <a:r>
              <a:rPr lang="es"/>
              <a:t> </a:t>
            </a:r>
            <a:r>
              <a:rPr i="1" lang="es">
                <a:solidFill>
                  <a:srgbClr val="0000FF"/>
                </a:solidFill>
              </a:rPr>
              <a:t>STDIN</a:t>
            </a:r>
            <a:r>
              <a:rPr lang="es"/>
              <a:t>.gets </a:t>
            </a:r>
            <a:r>
              <a:rPr lang="es">
                <a:solidFill>
                  <a:srgbClr val="999999"/>
                </a:solidFill>
              </a:rPr>
              <a:t>#stdin.gets coge lo que dice el user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guess.</a:t>
            </a:r>
            <a:r>
              <a:rPr i="1" lang="es"/>
              <a:t>chop!</a:t>
            </a:r>
            <a:r>
              <a:rPr lang="es"/>
              <a:t> </a:t>
            </a:r>
            <a:r>
              <a:rPr lang="es">
                <a:solidFill>
                  <a:srgbClr val="999999"/>
                </a:solidFill>
              </a:rPr>
              <a:t>#chop corta el último elemento del array input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</a:t>
            </a:r>
            <a:r>
              <a:rPr lang="es">
                <a:solidFill>
                  <a:srgbClr val="FF00FF"/>
                </a:solidFill>
              </a:rPr>
              <a:t>if</a:t>
            </a:r>
            <a:r>
              <a:rPr lang="es"/>
              <a:t> guess </a:t>
            </a:r>
            <a:r>
              <a:rPr lang="es">
                <a:solidFill>
                  <a:srgbClr val="FF00FF"/>
                </a:solidFill>
              </a:rPr>
              <a:t>== </a:t>
            </a:r>
            <a:r>
              <a:rPr lang="es"/>
              <a:t>secreto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print </a:t>
            </a:r>
            <a:r>
              <a:rPr lang="es">
                <a:solidFill>
                  <a:srgbClr val="BF9000"/>
                </a:solidFill>
              </a:rPr>
              <a:t>"Ganas!</a:t>
            </a:r>
            <a:r>
              <a:rPr lang="es">
                <a:solidFill>
                  <a:srgbClr val="4A86E8"/>
                </a:solidFill>
              </a:rPr>
              <a:t>\n</a:t>
            </a:r>
            <a:r>
              <a:rPr lang="es">
                <a:solidFill>
                  <a:srgbClr val="BF9000"/>
                </a:solidFill>
              </a:rPr>
              <a:t>"</a:t>
            </a:r>
            <a:r>
              <a:rPr lang="es"/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break </a:t>
            </a:r>
            <a:r>
              <a:rPr lang="es">
                <a:solidFill>
                  <a:srgbClr val="999999"/>
                </a:solidFill>
              </a:rPr>
              <a:t>#salimos del programa si acertamos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</a:t>
            </a:r>
            <a:r>
              <a:rPr lang="es">
                <a:solidFill>
                  <a:srgbClr val="FF00FF"/>
                </a:solidFill>
              </a:rPr>
              <a:t>else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print </a:t>
            </a:r>
            <a:r>
              <a:rPr lang="es">
                <a:solidFill>
                  <a:srgbClr val="BF9000"/>
                </a:solidFill>
              </a:rPr>
              <a:t>"Lo siento. Pierdes</a:t>
            </a:r>
            <a:r>
              <a:rPr lang="es">
                <a:solidFill>
                  <a:srgbClr val="3C78D8"/>
                </a:solidFill>
              </a:rPr>
              <a:t>\n</a:t>
            </a:r>
            <a:r>
              <a:rPr lang="es">
                <a:solidFill>
                  <a:srgbClr val="BF9000"/>
                </a:solidFill>
              </a:rPr>
              <a:t>"</a:t>
            </a:r>
            <a:r>
              <a:rPr lang="es"/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</a:t>
            </a:r>
            <a:r>
              <a:rPr lang="es">
                <a:solidFill>
                  <a:srgbClr val="FF00FF"/>
                </a:solidFill>
              </a:rPr>
              <a:t>end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print </a:t>
            </a:r>
            <a:r>
              <a:rPr lang="es">
                <a:solidFill>
                  <a:srgbClr val="BF9000"/>
                </a:solidFill>
              </a:rPr>
              <a:t>"adivina? "</a:t>
            </a:r>
            <a:r>
              <a:rPr lang="es"/>
              <a:t> </a:t>
            </a:r>
            <a:r>
              <a:rPr lang="es">
                <a:solidFill>
                  <a:srgbClr val="999999"/>
                </a:solidFill>
              </a:rPr>
              <a:t>#pregunta otra vez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980000"/>
                </a:solidFill>
              </a:rPr>
              <a:t>end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