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308" r:id="rId33"/>
    <p:sldId id="309" r:id="rId34"/>
    <p:sldId id="310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258" r:id="rId48"/>
    <p:sldId id="277" r:id="rId49"/>
    <p:sldId id="291" r:id="rId50"/>
    <p:sldId id="298" r:id="rId51"/>
    <p:sldId id="303" r:id="rId52"/>
    <p:sldId id="304" r:id="rId53"/>
    <p:sldId id="305" r:id="rId54"/>
    <p:sldId id="306" r:id="rId55"/>
    <p:sldId id="307" r:id="rId56"/>
  </p:sldIdLst>
  <p:sldSz cx="9144000" cy="5143500" type="screen16x9"/>
  <p:notesSz cx="6858000" cy="9144000"/>
  <p:embeddedFontLst>
    <p:embeddedFont>
      <p:font typeface="Lato" panose="020B0604020202020204" charset="0"/>
      <p:regular r:id="rId58"/>
      <p:bold r:id="rId59"/>
      <p:italic r:id="rId60"/>
      <p:boldItalic r:id="rId61"/>
    </p:embeddedFont>
    <p:embeddedFont>
      <p:font typeface="Algerian" panose="04020705040A02060702" pitchFamily="82" charset="0"/>
      <p:regular r:id="rId62"/>
    </p:embeddedFont>
    <p:embeddedFont>
      <p:font typeface="Raleway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79765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19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302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043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305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295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74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019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69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337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931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55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930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228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838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580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627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579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0540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212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143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378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45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366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327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420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263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7749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6971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3030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52655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797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7249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559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52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8187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2415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7521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6629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754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0645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629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91438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9627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355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5660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8650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70957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4247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8207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259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17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791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86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899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000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gnu.org/cv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bversion.apache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urial-scm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azaar.canonical.com/e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it-osx-installe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forwindow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14269" y="1"/>
            <a:ext cx="2127087" cy="5143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fr-FR"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Git &amp; GitHub</a:t>
            </a:r>
            <a:br>
              <a:rPr lang="fr-FR"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-FR" sz="2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des outils de versionning logiciel</a:t>
            </a:r>
            <a:endParaRPr sz="2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Renaud BERNARD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268" y="738339"/>
            <a:ext cx="2150134" cy="73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1995054" y="1"/>
            <a:ext cx="588819" cy="5143500"/>
          </a:xfrm>
          <a:prstGeom prst="rect">
            <a:avLst/>
          </a:prstGeom>
          <a:gradFill>
            <a:gsLst>
              <a:gs pos="0">
                <a:srgbClr val="F1FDFD">
                  <a:alpha val="0"/>
                </a:srgbClr>
              </a:gs>
              <a:gs pos="84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5495" y="1959014"/>
            <a:ext cx="4316272" cy="270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4269" y="2133028"/>
            <a:ext cx="2127087" cy="8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4269" y="3640726"/>
            <a:ext cx="2127087" cy="75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3-Gestion de version décentralisée</a:t>
            </a:r>
            <a:b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4770" y="895340"/>
            <a:ext cx="4856160" cy="364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4-L'Histoire de Git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Déjà GNU/LINUX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1969 : Premières versions de l’OS UNIX (propriétaire et chère)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1989 : Création du système d’exploitation GNU (GNU’s Not UNIX) qui veut reprendre les mêmes commandes qu’UNIX mais coder à sa sauce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1991 : Création du noyeau LINUX par Linus Torvalds</a:t>
            </a:r>
            <a:endParaRPr sz="14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Début 90’ le noyeau LINUX est utiliser par le système GNU (à la place de Hurud) des PC à CPU intel x86</a:t>
            </a:r>
            <a:endParaRPr sz="14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8027" y="528869"/>
            <a:ext cx="942483" cy="92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7985" y="2956539"/>
            <a:ext cx="1469762" cy="173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3573" y="3823218"/>
            <a:ext cx="2033873" cy="76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4-L'Histoire de Git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Et Git dans tout çà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De 1991 à 2002 : le développement de Linux se fait par des partchs et des archives de fichiers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En 2002, les développeurs peuvent utiliser gratuitement le logiciel de versioning distribuer BitKeeper (propriétaire jusqu’en 2016)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En 2005, l’entreprise change de politique en voulant faire payer les développeurs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Suite à cela Git est développer avec des concepts innovants</a:t>
            </a:r>
            <a:endParaRPr/>
          </a:p>
          <a:p>
            <a:pPr marL="914400" marR="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None/>
            </a:pPr>
            <a:endParaRPr sz="14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### Git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Distribué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Puissant, rapide, bonne gestion des branches.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Exemple : Kernel de Linux, Debian, VLC, Android, Gnome, Qt…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https://git-scm.com/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7416" y="3323884"/>
            <a:ext cx="2150134" cy="73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6544" y="3299028"/>
            <a:ext cx="3467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4-L'Histoire de Git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2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Des Concutrents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Libres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CVS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SVN (Subversion)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Mercurial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Bazaar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Propriétaires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Perforce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BitKeeper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Visual SourceSafe de Microsoft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2160" y="2863544"/>
            <a:ext cx="2602418" cy="9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3420" y="1330610"/>
            <a:ext cx="1271379" cy="7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4-L'Histoire de Git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CVS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Centralisé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Ancien programme de versionnig.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Encore utiliser mais préférer maintenat SVN.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N'est plus beaucoup mis à jour et est le moins puissant.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Exemple : OpenBSD…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sng" strike="noStrike" cap="non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http://www.nongnu.org/cvs/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8050" y="24935"/>
            <a:ext cx="750991" cy="101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4397" y="427850"/>
            <a:ext cx="2339603" cy="221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4-L'Histoire de Git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SVN (Subversion)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Centralisé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Successeur de CVS.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Simple d'utilisation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Bien intégrer à Windows (Tortoise).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Extrêmement utiliszr bien que de plus en plus délaisser pour d'autres plus récents.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Exemple : Mozilla, Python, OpenOffice.org…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sng" strike="noStrike" cap="non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https://subversion.apache.org/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6300" y="0"/>
            <a:ext cx="1052872" cy="91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5009" y="848150"/>
            <a:ext cx="2928991" cy="210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4-L'Histoire de Git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Mercurial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Distribué </a:t>
            </a:r>
            <a:endParaRPr sz="14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Très comparable à Git.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Exemple : Mozilla, Python, OpenOffice.org…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sng" strike="noStrike" cap="non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https://www.mercurial-scm.org/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6300" y="0"/>
            <a:ext cx="790497" cy="10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02360" y="427850"/>
            <a:ext cx="2128790" cy="224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4-L'Histoire de Git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Bazaar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Distribué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Comparable à Git et distribuer pa Ubuntu.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Facile et flexible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Exemple : Ubuntu, MySQL, Inkscape…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sng" strike="noStrike" cap="non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http://bazaar.canonical.com/en/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6301" y="1"/>
            <a:ext cx="1004908" cy="100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6452" y="3140491"/>
            <a:ext cx="2740074" cy="164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4-L'Histoire de Git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Distribué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Puissant, rapide, bonne gestion des branches.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Exemple : Kernel de Linux, Debian, VLC, Android, Gnome, Qt…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sng" strike="noStrike" cap="non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https://git-scm.com/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4-L'Histoire de Git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Trio Mercurical | Bazaar | Git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Sont globalemnt valables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Avantages de Git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Rapidité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Les branches rendent des travaux parallèles flexibles.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Est assez complexe au début (un peu comme les autres).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Destiné initialement pour GNU-Linux.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Demande de l'expérience.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On l'utilise de préférence sur linux : TERMINAL.</a:t>
            </a:r>
            <a:endParaRPr sz="14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586866" y="-1403041"/>
            <a:ext cx="1935918" cy="778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0" b="1" i="0" u="none" strike="noStrike" cap="none">
                <a:solidFill>
                  <a:srgbClr val="C33E00"/>
                </a:solidFill>
                <a:latin typeface="Algerian"/>
                <a:ea typeface="Algerian"/>
                <a:cs typeface="Algerian"/>
                <a:sym typeface="Algerian"/>
              </a:rPr>
              <a:t>I</a:t>
            </a:r>
            <a:endParaRPr sz="50000" b="1" i="0" u="none" strike="noStrike" cap="none">
              <a:solidFill>
                <a:srgbClr val="C33E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fr-FR"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Qu'est-ce que le versioning ?</a:t>
            </a:r>
            <a:endParaRPr sz="4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 sz="10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2302455" y="-1415072"/>
            <a:ext cx="4504740" cy="778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0" b="1" i="0" u="none" strike="noStrike" cap="none">
                <a:solidFill>
                  <a:srgbClr val="C33E00"/>
                </a:solidFill>
                <a:latin typeface="Algerian"/>
                <a:ea typeface="Algerian"/>
                <a:cs typeface="Algerian"/>
                <a:sym typeface="Algerian"/>
              </a:rPr>
              <a:t>II</a:t>
            </a:r>
            <a:endParaRPr sz="50000" b="1" i="0" u="none" strike="noStrike" cap="none">
              <a:solidFill>
                <a:srgbClr val="C33E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fr-FR"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 fonctionnement de Git</a:t>
            </a:r>
            <a:endParaRPr sz="4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 sz="10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1-Particularités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Baser sur la philosophie distribuée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Utilisation de branches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Sa base : le Commit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S’utilise basiquement en lignes de comandes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2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Type UNIX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2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Disponible en DOS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Il existe des clients Git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Il est disponible sur PC, MAC et LINUX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21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4426" y="3159858"/>
            <a:ext cx="1424792" cy="142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4722" y="3157647"/>
            <a:ext cx="1118006" cy="142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8232" y="3157646"/>
            <a:ext cx="1309177" cy="142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10320" y="6126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2-Initialisation d'un projet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2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Installation</a:t>
            </a:r>
            <a:endParaRPr sz="12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05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Sur Debian avec </a:t>
            </a:r>
            <a:r>
              <a:rPr lang="fr-FR" sz="1050" b="1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apt-get install </a:t>
            </a:r>
            <a:r>
              <a:rPr lang="fr-FR" sz="105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ou depuis un </a:t>
            </a:r>
            <a:r>
              <a:rPr lang="fr-FR" sz="1050" b="1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package controll</a:t>
            </a:r>
            <a:endParaRPr sz="1050" b="1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05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sudo apt-get install git-core gitk</a:t>
            </a:r>
            <a:endParaRPr sz="105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05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Git-Core est le coeur &amp;&amp; GiTK une interface graphique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05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Sur MacOS :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050" b="0" i="0" u="sng" strike="noStrike" cap="non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https://code.google.com/p/git-osx-installer/</a:t>
            </a:r>
            <a:endParaRPr sz="105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05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Sur Windows (git+commandes UNIX) :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050" b="0" i="0" u="sng" strike="noStrike" cap="non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https://gitforwindows.org/</a:t>
            </a:r>
            <a:endParaRPr sz="105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05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Installater commun windows &amp; MAC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05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https://git-scm.com/downloads</a:t>
            </a:r>
            <a:endParaRPr sz="105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2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Commanes UNIX sur windows utiliser Cygwin, Gow, UnxUtils, GnuWin</a:t>
            </a:r>
            <a:endParaRPr sz="12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22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2-Initialisation d'un projet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Paramétrage</a:t>
            </a:r>
            <a:endParaRPr sz="2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596900" marR="0" lvl="1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None/>
            </a:pPr>
            <a:r>
              <a:rPr lang="fr-FR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"RenaudBernard59"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None/>
            </a:pPr>
            <a:r>
              <a:rPr lang="fr-FR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"renaud.bernard@p59production.com"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Eventuellement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None/>
            </a:pPr>
            <a:r>
              <a:rPr lang="fr-FR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user.password "1234"</a:t>
            </a:r>
            <a:endParaRPr sz="14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23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3-Les Commits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32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Créer un repository</a:t>
            </a:r>
            <a:endParaRPr sz="32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6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cd ~/MesProjetsGitHub</a:t>
            </a:r>
            <a:endParaRPr sz="16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6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mkdir MonSiteWeb</a:t>
            </a:r>
            <a:endParaRPr sz="16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6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endParaRPr/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6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16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24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3-Les Commits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20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Working</a:t>
            </a:r>
            <a:endParaRPr sz="11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http://github.com/.../url/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dev</a:t>
            </a:r>
            <a:endParaRPr sz="12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dev</a:t>
            </a:r>
            <a:endParaRPr sz="12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vim README.md // Je modifie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touch index.html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nano index.html // Je modifie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subl README.md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12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"Créer et compéter README.md et index.html"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kate index.html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12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"Modification de index"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--ammend "Modification du fichier  index.html"</a:t>
            </a:r>
            <a:endParaRPr sz="12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25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3-Les Commits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Working (SUITE)</a:t>
            </a:r>
            <a:endParaRPr sz="105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merge origin master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diff master dev</a:t>
            </a:r>
            <a:endParaRPr sz="18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-d dev</a:t>
            </a:r>
            <a:endParaRPr sz="18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tag 1.2 aada16</a:t>
            </a:r>
            <a:endParaRPr sz="18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26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3-Les Commits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32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Méthode de travail</a:t>
            </a:r>
            <a:endParaRPr/>
          </a:p>
          <a:p>
            <a:pPr marL="9398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AutoNum type="arabicPeriod"/>
            </a:pPr>
            <a:r>
              <a:rPr lang="fr-FR" sz="2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Editer son code ;</a:t>
            </a:r>
            <a:endParaRPr/>
          </a:p>
          <a:p>
            <a:pPr marL="9398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AutoNum type="arabicPeriod"/>
            </a:pPr>
            <a:r>
              <a:rPr lang="fr-FR" sz="2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Vérifier le fonctionnement ;</a:t>
            </a:r>
            <a:endParaRPr/>
          </a:p>
          <a:p>
            <a:pPr marL="9398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AutoNum type="arabicPeriod"/>
            </a:pPr>
            <a:r>
              <a:rPr lang="fr-FR" sz="2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Faire un commit pout enregistrer les modifications ;</a:t>
            </a:r>
            <a:endParaRPr/>
          </a:p>
          <a:p>
            <a:pPr marL="9398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AutoNum type="arabicPeriod"/>
            </a:pPr>
            <a:r>
              <a:rPr lang="fr-FR" sz="2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Refaire l'étape (1).</a:t>
            </a:r>
            <a:endParaRPr sz="24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27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3-Les Commits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28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3" name="Shape 4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2925" y="1215933"/>
            <a:ext cx="6321600" cy="281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4-Les Branches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20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Le problème des Branches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20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Quand en créer une :</a:t>
            </a:r>
            <a:endParaRPr/>
          </a:p>
          <a:p>
            <a:pPr marL="9398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AutoNum type="arabicPeriod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Ma modification sera-t-elle rapide ? ;</a:t>
            </a:r>
            <a:endParaRPr/>
          </a:p>
          <a:p>
            <a:pPr marL="9398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AutoNum type="arabicPeriod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Ma modification est-elle simple ? ;</a:t>
            </a:r>
            <a:endParaRPr/>
          </a:p>
          <a:p>
            <a:pPr marL="9398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AutoNum type="arabicPeriod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Ma modification nécessite-t-elle un seul commit ? ;</a:t>
            </a:r>
            <a:endParaRPr/>
          </a:p>
          <a:p>
            <a:pPr marL="9398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AutoNum type="arabicPeriod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Est-ce que je vois précisément comment faire ma modification d’un seul coup ?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20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Si </a:t>
            </a:r>
            <a:r>
              <a:rPr lang="fr-FR" sz="2000" b="1" i="0" u="sng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NON</a:t>
            </a:r>
            <a:r>
              <a:rPr lang="fr-FR" sz="20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au moins une fois </a:t>
            </a:r>
            <a:r>
              <a:rPr lang="fr-FR" sz="2000" b="1" i="0" u="sng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créer une branche</a:t>
            </a:r>
            <a:endParaRPr sz="2000" b="1" i="0" u="sng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29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1-Principe de base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20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Un problème en programmation/développement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Suivre l’évolution du code</a:t>
            </a:r>
            <a:endParaRPr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Mon code marche</a:t>
            </a:r>
            <a:endParaRPr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Je fait des modifications</a:t>
            </a:r>
            <a:endParaRPr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Cà ne marche plus</a:t>
            </a:r>
            <a:endParaRPr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Je ne sais plus ce que j’ai fait et qui a tout casser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Travailler à plusieurs sur le Même code</a:t>
            </a:r>
            <a:endParaRPr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Je travaille sur le fichier1</a:t>
            </a:r>
            <a:endParaRPr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Mon pote travaille sur le fichier2</a:t>
            </a:r>
            <a:endParaRPr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Mais si on travaillent en même temps sur un fichier3</a:t>
            </a:r>
            <a:endParaRPr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6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Problème car une sauvegarde peut en écraser une autre</a:t>
            </a:r>
            <a:endParaRPr sz="16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4-Les Branches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30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2925" y="1487200"/>
            <a:ext cx="6321600" cy="24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5-D'autres commandes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F3F3F3"/>
              </a:buClr>
              <a:buFont typeface="Noto Sans Symbols"/>
              <a:buChar char="❖"/>
            </a:pPr>
            <a:r>
              <a:rPr lang="fr-FR" sz="1200" dirty="0" smtClean="0">
                <a:solidFill>
                  <a:srgbClr val="F3F3F3"/>
                </a:solidFill>
              </a:rPr>
              <a:t>Vocabulaire</a:t>
            </a:r>
            <a:endParaRPr lang="fr-FR" sz="1200" dirty="0">
              <a:solidFill>
                <a:srgbClr val="F3F3F3"/>
              </a:solidFill>
            </a:endParaRPr>
          </a:p>
          <a:p>
            <a:pPr lvl="1">
              <a:lnSpc>
                <a:spcPct val="100000"/>
              </a:lnSpc>
              <a:buClr>
                <a:srgbClr val="F3F3F3"/>
              </a:buClr>
              <a:buFont typeface="Noto Sans Symbols"/>
              <a:buChar char="❖"/>
            </a:pPr>
            <a:r>
              <a:rPr lang="fr-FR" sz="1050" dirty="0" smtClean="0">
                <a:solidFill>
                  <a:srgbClr val="F3F3F3"/>
                </a:solidFill>
              </a:rPr>
              <a:t>Ligne </a:t>
            </a:r>
            <a:r>
              <a:rPr lang="fr-FR" sz="1050" dirty="0">
                <a:solidFill>
                  <a:srgbClr val="F3F3F3"/>
                </a:solidFill>
              </a:rPr>
              <a:t>de commande OR git command</a:t>
            </a:r>
          </a:p>
          <a:p>
            <a:pPr lvl="2">
              <a:lnSpc>
                <a:spcPct val="100000"/>
              </a:lnSpc>
              <a:buClr>
                <a:srgbClr val="F3F3F3"/>
              </a:buClr>
              <a:buFont typeface="Noto Sans Symbols"/>
              <a:buChar char="❖"/>
            </a:pPr>
            <a:r>
              <a:rPr lang="fr-FR" sz="1050" dirty="0">
                <a:solidFill>
                  <a:srgbClr val="F3F3F3"/>
                </a:solidFill>
              </a:rPr>
              <a:t>Instructions de terminal pour utiliser git</a:t>
            </a:r>
          </a:p>
          <a:p>
            <a:pPr lvl="1">
              <a:lnSpc>
                <a:spcPct val="100000"/>
              </a:lnSpc>
              <a:buClr>
                <a:srgbClr val="F3F3F3"/>
              </a:buClr>
              <a:buFont typeface="Noto Sans Symbols"/>
              <a:buChar char="❖"/>
            </a:pPr>
            <a:r>
              <a:rPr lang="fr-FR" sz="1050" dirty="0" smtClean="0">
                <a:solidFill>
                  <a:srgbClr val="F3F3F3"/>
                </a:solidFill>
              </a:rPr>
              <a:t>Dépôt </a:t>
            </a:r>
            <a:r>
              <a:rPr lang="fr-FR" sz="1050" dirty="0">
                <a:solidFill>
                  <a:srgbClr val="F3F3F3"/>
                </a:solidFill>
              </a:rPr>
              <a:t>OR </a:t>
            </a:r>
            <a:r>
              <a:rPr lang="fr-FR" sz="1050" dirty="0" err="1">
                <a:solidFill>
                  <a:srgbClr val="F3F3F3"/>
                </a:solidFill>
              </a:rPr>
              <a:t>Repository</a:t>
            </a:r>
            <a:endParaRPr lang="fr-FR" sz="1050" dirty="0">
              <a:solidFill>
                <a:srgbClr val="F3F3F3"/>
              </a:solidFill>
            </a:endParaRPr>
          </a:p>
          <a:p>
            <a:pPr lvl="2">
              <a:lnSpc>
                <a:spcPct val="100000"/>
              </a:lnSpc>
              <a:buClr>
                <a:srgbClr val="F3F3F3"/>
              </a:buClr>
              <a:buFont typeface="Noto Sans Symbols"/>
              <a:buChar char="❖"/>
            </a:pPr>
            <a:r>
              <a:rPr lang="fr-FR" sz="1050" dirty="0">
                <a:solidFill>
                  <a:srgbClr val="F3F3F3"/>
                </a:solidFill>
              </a:rPr>
              <a:t>Un projet local ou en ligne</a:t>
            </a:r>
          </a:p>
          <a:p>
            <a:pPr lvl="1">
              <a:lnSpc>
                <a:spcPct val="100000"/>
              </a:lnSpc>
              <a:buClr>
                <a:srgbClr val="F3F3F3"/>
              </a:buClr>
              <a:buFont typeface="Noto Sans Symbols"/>
              <a:buChar char="❖"/>
            </a:pPr>
            <a:r>
              <a:rPr lang="fr-FR" sz="1050" dirty="0" smtClean="0">
                <a:solidFill>
                  <a:srgbClr val="F3F3F3"/>
                </a:solidFill>
              </a:rPr>
              <a:t>Contrôle </a:t>
            </a:r>
            <a:r>
              <a:rPr lang="fr-FR" sz="1050" dirty="0">
                <a:solidFill>
                  <a:srgbClr val="F3F3F3"/>
                </a:solidFill>
              </a:rPr>
              <a:t>de Version OR </a:t>
            </a:r>
            <a:r>
              <a:rPr lang="fr-FR" sz="1050" dirty="0" err="1">
                <a:solidFill>
                  <a:srgbClr val="F3F3F3"/>
                </a:solidFill>
              </a:rPr>
              <a:t>Versionning</a:t>
            </a:r>
            <a:endParaRPr lang="fr-FR" sz="1050" dirty="0">
              <a:solidFill>
                <a:srgbClr val="F3F3F3"/>
              </a:solidFill>
            </a:endParaRPr>
          </a:p>
          <a:p>
            <a:pPr lvl="2">
              <a:lnSpc>
                <a:spcPct val="100000"/>
              </a:lnSpc>
              <a:buClr>
                <a:srgbClr val="F3F3F3"/>
              </a:buClr>
              <a:buFont typeface="Noto Sans Symbols"/>
              <a:buChar char="❖"/>
            </a:pPr>
            <a:r>
              <a:rPr lang="fr-FR" sz="1050" dirty="0">
                <a:solidFill>
                  <a:srgbClr val="F3F3F3"/>
                </a:solidFill>
              </a:rPr>
              <a:t>C'est le but de l'objectif</a:t>
            </a:r>
          </a:p>
          <a:p>
            <a:pPr lvl="1">
              <a:lnSpc>
                <a:spcPct val="100000"/>
              </a:lnSpc>
              <a:buClr>
                <a:srgbClr val="F3F3F3"/>
              </a:buClr>
              <a:buFont typeface="Noto Sans Symbols"/>
              <a:buChar char="❖"/>
            </a:pPr>
            <a:r>
              <a:rPr lang="fr-FR" sz="1050" dirty="0" smtClean="0">
                <a:solidFill>
                  <a:srgbClr val="F3F3F3"/>
                </a:solidFill>
              </a:rPr>
              <a:t>Commit</a:t>
            </a:r>
            <a:endParaRPr lang="fr-FR" sz="1050" dirty="0">
              <a:solidFill>
                <a:srgbClr val="F3F3F3"/>
              </a:solidFill>
            </a:endParaRPr>
          </a:p>
          <a:p>
            <a:pPr lvl="2">
              <a:lnSpc>
                <a:spcPct val="100000"/>
              </a:lnSpc>
              <a:buClr>
                <a:srgbClr val="F3F3F3"/>
              </a:buClr>
              <a:buFont typeface="Noto Sans Symbols"/>
              <a:buChar char="❖"/>
            </a:pPr>
            <a:r>
              <a:rPr lang="fr-FR" sz="1050" dirty="0">
                <a:solidFill>
                  <a:srgbClr val="F3F3F3"/>
                </a:solidFill>
              </a:rPr>
              <a:t>Une sauvegarde de toutes les modifications faites à un instant t [possède un ID unique</a:t>
            </a:r>
            <a:r>
              <a:rPr lang="fr-FR" sz="1050" dirty="0" smtClean="0">
                <a:solidFill>
                  <a:srgbClr val="F3F3F3"/>
                </a:solidFill>
              </a:rPr>
              <a:t>]</a:t>
            </a:r>
            <a:endParaRPr lang="fr-FR" sz="1050" dirty="0">
              <a:solidFill>
                <a:srgbClr val="F3F3F3"/>
              </a:solidFill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31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5-D'autres commandes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3F3F3"/>
              </a:buClr>
              <a:buFont typeface="Noto Sans Symbols"/>
              <a:buChar char="❖"/>
            </a:pPr>
            <a:r>
              <a:rPr lang="fr-FR" dirty="0" smtClean="0">
                <a:solidFill>
                  <a:srgbClr val="F3F3F3"/>
                </a:solidFill>
              </a:rPr>
              <a:t>Vocabulaire</a:t>
            </a:r>
          </a:p>
          <a:p>
            <a:pPr>
              <a:buClr>
                <a:srgbClr val="F3F3F3"/>
              </a:buClr>
              <a:buFont typeface="Noto Sans Symbols"/>
              <a:buChar char="❖"/>
            </a:pPr>
            <a:r>
              <a:rPr lang="fr-FR" dirty="0" smtClean="0">
                <a:solidFill>
                  <a:srgbClr val="F3F3F3"/>
                </a:solidFill>
              </a:rPr>
              <a:t>Branche </a:t>
            </a:r>
            <a:r>
              <a:rPr lang="fr-FR" dirty="0">
                <a:solidFill>
                  <a:srgbClr val="F3F3F3"/>
                </a:solidFill>
              </a:rPr>
              <a:t>OR Branch</a:t>
            </a:r>
          </a:p>
          <a:p>
            <a:pPr lvl="1">
              <a:buClr>
                <a:srgbClr val="F3F3F3"/>
              </a:buClr>
              <a:buFont typeface="Noto Sans Symbols"/>
              <a:buChar char="❖"/>
            </a:pPr>
            <a:r>
              <a:rPr lang="fr-FR" dirty="0">
                <a:solidFill>
                  <a:srgbClr val="F3F3F3"/>
                </a:solidFill>
              </a:rPr>
              <a:t>Travaux parallèles sur un même </a:t>
            </a:r>
            <a:r>
              <a:rPr lang="fr-FR" dirty="0" err="1">
                <a:solidFill>
                  <a:srgbClr val="F3F3F3"/>
                </a:solidFill>
              </a:rPr>
              <a:t>repository</a:t>
            </a:r>
            <a:r>
              <a:rPr lang="fr-FR" dirty="0">
                <a:solidFill>
                  <a:srgbClr val="F3F3F3"/>
                </a:solidFill>
              </a:rPr>
              <a:t>/projet. Peut être la </a:t>
            </a:r>
            <a:r>
              <a:rPr lang="fr-FR" dirty="0" err="1">
                <a:solidFill>
                  <a:srgbClr val="F3F3F3"/>
                </a:solidFill>
              </a:rPr>
              <a:t>workbranch</a:t>
            </a:r>
            <a:r>
              <a:rPr lang="fr-FR" dirty="0">
                <a:solidFill>
                  <a:srgbClr val="F3F3F3"/>
                </a:solidFill>
              </a:rPr>
              <a:t>/</a:t>
            </a:r>
            <a:r>
              <a:rPr lang="fr-FR" dirty="0" err="1">
                <a:solidFill>
                  <a:srgbClr val="F3F3F3"/>
                </a:solidFill>
              </a:rPr>
              <a:t>dev</a:t>
            </a:r>
            <a:r>
              <a:rPr lang="fr-FR" dirty="0">
                <a:solidFill>
                  <a:srgbClr val="F3F3F3"/>
                </a:solidFill>
              </a:rPr>
              <a:t> et la master [généralement la master est protégée et doit </a:t>
            </a:r>
            <a:r>
              <a:rPr lang="fr-FR" dirty="0" err="1">
                <a:solidFill>
                  <a:srgbClr val="F3F3F3"/>
                </a:solidFill>
              </a:rPr>
              <a:t>possèder</a:t>
            </a:r>
            <a:r>
              <a:rPr lang="fr-FR" dirty="0">
                <a:solidFill>
                  <a:srgbClr val="F3F3F3"/>
                </a:solidFill>
              </a:rPr>
              <a:t> une version fonctionnelle du projet]. Peut être une branche par fonctionnalités spécifique ou par développeur bossant sur le projet.</a:t>
            </a:r>
          </a:p>
          <a:p>
            <a:pPr>
              <a:buClr>
                <a:srgbClr val="F3F3F3"/>
              </a:buClr>
              <a:buFont typeface="Noto Sans Symbols"/>
              <a:buChar char="❖"/>
            </a:pPr>
            <a:r>
              <a:rPr lang="fr-FR" dirty="0" err="1" smtClean="0">
                <a:solidFill>
                  <a:srgbClr val="F3F3F3"/>
                </a:solidFill>
              </a:rPr>
              <a:t>Remote</a:t>
            </a:r>
            <a:endParaRPr lang="fr-FR" dirty="0">
              <a:solidFill>
                <a:srgbClr val="F3F3F3"/>
              </a:solidFill>
            </a:endParaRPr>
          </a:p>
          <a:p>
            <a:pPr lvl="1">
              <a:buClr>
                <a:srgbClr val="F3F3F3"/>
              </a:buClr>
              <a:buFont typeface="Noto Sans Symbols"/>
              <a:buChar char="❖"/>
            </a:pPr>
            <a:r>
              <a:rPr lang="fr-FR" dirty="0">
                <a:solidFill>
                  <a:srgbClr val="F3F3F3"/>
                </a:solidFill>
              </a:rPr>
              <a:t>Télécommander un projet git. C'est un lien entre un </a:t>
            </a:r>
            <a:r>
              <a:rPr lang="fr-FR" dirty="0" err="1">
                <a:solidFill>
                  <a:srgbClr val="F3F3F3"/>
                </a:solidFill>
              </a:rPr>
              <a:t>repository</a:t>
            </a:r>
            <a:r>
              <a:rPr lang="fr-FR" dirty="0">
                <a:solidFill>
                  <a:srgbClr val="F3F3F3"/>
                </a:solidFill>
              </a:rPr>
              <a:t> locale et distant. Peut être modifier.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endParaRPr sz="1800" b="0" i="0" u="none" strike="noStrike" cap="none" dirty="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32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17598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5-D'autres commandes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33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80137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5-D'autres commandes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34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56233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5-D'autres commandes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35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5442" y="820826"/>
            <a:ext cx="5394815" cy="376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1119809" y="-1483991"/>
            <a:ext cx="6870031" cy="778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0" b="1" i="0" u="none" strike="noStrike" cap="none">
                <a:solidFill>
                  <a:srgbClr val="C33E00"/>
                </a:solidFill>
                <a:latin typeface="Algerian"/>
                <a:ea typeface="Algerian"/>
                <a:cs typeface="Algerian"/>
                <a:sym typeface="Algerian"/>
              </a:rPr>
              <a:t>III</a:t>
            </a:r>
            <a:endParaRPr sz="50000" b="1" i="0" u="none" strike="noStrike" cap="none">
              <a:solidFill>
                <a:srgbClr val="C33E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fr-FR"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Git sur le cloud</a:t>
            </a:r>
            <a:br>
              <a:rPr lang="fr-FR"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-FR"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GitHub &amp; GitLab</a:t>
            </a:r>
            <a:endParaRPr sz="4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36</a:t>
            </a:fld>
            <a:endParaRPr sz="10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1-Le Partage des repositories</a:t>
            </a:r>
            <a:b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 dirty="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fr-FR" dirty="0">
                <a:solidFill>
                  <a:srgbClr val="F3F3F3"/>
                </a:solidFill>
              </a:rPr>
              <a:t>réer en 2008</a:t>
            </a:r>
            <a:endParaRPr dirty="0">
              <a:solidFill>
                <a:srgbClr val="F3F3F3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dirty="0">
                <a:solidFill>
                  <a:srgbClr val="F3F3F3"/>
                </a:solidFill>
              </a:rPr>
              <a:t>Outil </a:t>
            </a:r>
            <a:r>
              <a:rPr lang="fr-FR" dirty="0" err="1">
                <a:solidFill>
                  <a:srgbClr val="F3F3F3"/>
                </a:solidFill>
              </a:rPr>
              <a:t>collaboraif</a:t>
            </a:r>
            <a:r>
              <a:rPr lang="fr-FR" dirty="0">
                <a:solidFill>
                  <a:srgbClr val="F3F3F3"/>
                </a:solidFill>
              </a:rPr>
              <a:t> totalement imbriquer avec Git</a:t>
            </a:r>
            <a:endParaRPr dirty="0">
              <a:solidFill>
                <a:srgbClr val="F3F3F3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dirty="0">
                <a:solidFill>
                  <a:srgbClr val="F3F3F3"/>
                </a:solidFill>
              </a:rPr>
              <a:t>Aussi un réseau social</a:t>
            </a:r>
            <a:endParaRPr dirty="0">
              <a:solidFill>
                <a:srgbClr val="F3F3F3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dirty="0">
                <a:solidFill>
                  <a:srgbClr val="F3F3F3"/>
                </a:solidFill>
              </a:rPr>
              <a:t>Sa mascotte est </a:t>
            </a:r>
            <a:r>
              <a:rPr lang="fr-FR" dirty="0" err="1" smtClean="0">
                <a:solidFill>
                  <a:srgbClr val="F3F3F3"/>
                </a:solidFill>
              </a:rPr>
              <a:t>OctoCat</a:t>
            </a:r>
            <a:endParaRPr lang="fr-FR" dirty="0" smtClean="0">
              <a:solidFill>
                <a:srgbClr val="F3F3F3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dirty="0" err="1" smtClean="0">
                <a:solidFill>
                  <a:srgbClr val="F3F3F3"/>
                </a:solidFill>
              </a:rPr>
              <a:t>Possibilitée</a:t>
            </a:r>
            <a:r>
              <a:rPr lang="fr-FR" dirty="0" smtClean="0">
                <a:solidFill>
                  <a:srgbClr val="F3F3F3"/>
                </a:solidFill>
              </a:rPr>
              <a:t> d’enregistrer et partager son travail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dirty="0" smtClean="0">
                <a:solidFill>
                  <a:srgbClr val="F3F3F3"/>
                </a:solidFill>
              </a:rPr>
              <a:t>Gratuit pour des projets libres &amp; publics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dirty="0" smtClean="0">
                <a:solidFill>
                  <a:srgbClr val="F3F3F3"/>
                </a:solidFill>
              </a:rPr>
              <a:t>Version Entreprise payante pour des </a:t>
            </a:r>
            <a:r>
              <a:rPr lang="fr-FR" dirty="0" err="1" smtClean="0">
                <a:solidFill>
                  <a:srgbClr val="F3F3F3"/>
                </a:solidFill>
              </a:rPr>
              <a:t>repository</a:t>
            </a:r>
            <a:r>
              <a:rPr lang="fr-FR" dirty="0" smtClean="0">
                <a:solidFill>
                  <a:srgbClr val="F3F3F3"/>
                </a:solidFill>
              </a:rPr>
              <a:t> privés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dirty="0" smtClean="0">
                <a:solidFill>
                  <a:srgbClr val="F3F3F3"/>
                </a:solidFill>
              </a:rPr>
              <a:t> 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37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2-Envoyer sur le cloud</a:t>
            </a:r>
            <a:b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 dirty="0" smtClean="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Git pull &amp; Git push</a:t>
            </a:r>
            <a:endParaRPr sz="1800" b="0" i="0" u="none" strike="noStrike" cap="none" dirty="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38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3-Fonctionnalités en ligne</a:t>
            </a:r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39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1-Principe de base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Solution :</a:t>
            </a:r>
            <a:endParaRPr/>
          </a:p>
          <a:p>
            <a:pPr marL="914400" marR="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 Versionning</a:t>
            </a:r>
            <a:endParaRPr/>
          </a:p>
          <a:p>
            <a:pPr marL="914400" marR="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Logiciels de gestions de versions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Fonctionnalités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Permet de gérer diverses version des codes du logiciel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Permet le travail collaboratif en évitant les problèmes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Aide à suivre l’avancement du projet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oto Sans Symbols"/>
              <a:buChar char="❖"/>
            </a:pPr>
            <a:r>
              <a:rPr lang="fr-FR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Permet de revenir à des versions antérieurs en cas de problèmes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« </a:t>
            </a:r>
            <a:r>
              <a:rPr lang="fr-FR" sz="1800" b="0" i="1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 le code n'est pas enregistré dans un logiciel de gestion de version, il n'existe pas</a:t>
            </a:r>
            <a:r>
              <a:rPr lang="fr-FR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 ». Jeff Atwood </a:t>
            </a:r>
            <a:r>
              <a:rPr lang="fr-FR" sz="1800" b="0" i="0" u="sng" strike="noStrike" cap="non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Stack Overflow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4-Gratuit ?</a:t>
            </a:r>
            <a:b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40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5-GitHub vs. GitLab</a:t>
            </a:r>
            <a:b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41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18500"/>
              </p:ext>
            </p:extLst>
          </p:nvPr>
        </p:nvGraphicFramePr>
        <p:xfrm>
          <a:off x="2443800" y="1394297"/>
          <a:ext cx="6299850" cy="319035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29494"/>
                <a:gridCol w="2354093"/>
                <a:gridCol w="2816263"/>
              </a:tblGrid>
              <a:tr h="178963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effectLst/>
                        </a:rPr>
                        <a:t>Features</a:t>
                      </a:r>
                      <a:endParaRPr lang="fr-FR" sz="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GitLab</a:t>
                      </a:r>
                      <a:endParaRPr lang="fr-FR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GitHub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178963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effectLst/>
                        </a:rPr>
                        <a:t>released</a:t>
                      </a:r>
                      <a:endParaRPr lang="fr-FR" sz="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September 2011</a:t>
                      </a:r>
                      <a:endParaRPr lang="fr-FR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April 2008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30544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effectLst/>
                        </a:rPr>
                        <a:t>Free plans</a:t>
                      </a:r>
                      <a:endParaRPr lang="fr-FR" sz="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Unlimited public and private repositories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Free for public repositories only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305440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Paid plans</a:t>
                      </a:r>
                      <a:endParaRPr lang="fr-FR" sz="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Starts at $39 per user per year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Starts at $84 per user per year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178963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Code review features</a:t>
                      </a:r>
                      <a:endParaRPr lang="fr-FR" sz="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yes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yes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178963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Wiki</a:t>
                      </a:r>
                      <a:endParaRPr lang="fr-FR" sz="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yes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yes</a:t>
                      </a:r>
                      <a:endParaRPr lang="fr-FR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178963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Bug &amp; issue tracking</a:t>
                      </a:r>
                      <a:endParaRPr lang="fr-FR" sz="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yes</a:t>
                      </a:r>
                      <a:endParaRPr lang="fr-FR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yes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178963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Private branch</a:t>
                      </a:r>
                      <a:endParaRPr lang="fr-FR" sz="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yes</a:t>
                      </a:r>
                      <a:endParaRPr lang="fr-FR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yes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305440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Build system</a:t>
                      </a:r>
                      <a:endParaRPr lang="fr-FR" sz="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yes</a:t>
                      </a:r>
                      <a:endParaRPr lang="fr-FR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 (with 3rd party service)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178963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Import projects</a:t>
                      </a:r>
                      <a:endParaRPr lang="fr-FR" sz="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yes</a:t>
                      </a:r>
                      <a:endParaRPr lang="fr-FR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178963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Export projects</a:t>
                      </a:r>
                      <a:endParaRPr lang="fr-FR" sz="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yes</a:t>
                      </a:r>
                      <a:endParaRPr lang="fr-FR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178963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Time tracking</a:t>
                      </a:r>
                      <a:endParaRPr lang="fr-FR" sz="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yes</a:t>
                      </a:r>
                      <a:endParaRPr lang="fr-FR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178963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Web-hosting</a:t>
                      </a:r>
                      <a:endParaRPr lang="fr-FR" sz="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yes</a:t>
                      </a:r>
                      <a:endParaRPr lang="fr-FR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yes</a:t>
                      </a:r>
                      <a:r>
                        <a:rPr lang="fr-FR" sz="800" dirty="0"/>
                        <a:t>]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305440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Self-hosting</a:t>
                      </a:r>
                      <a:endParaRPr lang="fr-FR" sz="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yes</a:t>
                      </a:r>
                      <a:endParaRPr lang="fr-FR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yes</a:t>
                      </a:r>
                      <a:r>
                        <a:rPr lang="fr-FR" sz="800" dirty="0"/>
                        <a:t> (</a:t>
                      </a:r>
                      <a:r>
                        <a:rPr lang="fr-FR" sz="800" dirty="0" err="1"/>
                        <a:t>with</a:t>
                      </a:r>
                      <a:r>
                        <a:rPr lang="fr-FR" sz="800" dirty="0"/>
                        <a:t> </a:t>
                      </a:r>
                      <a:r>
                        <a:rPr lang="fr-FR" sz="800" dirty="0" err="1"/>
                        <a:t>enterprise</a:t>
                      </a:r>
                      <a:r>
                        <a:rPr lang="fr-FR" sz="800" dirty="0"/>
                        <a:t> plan)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  <a:tr h="178963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Popularity</a:t>
                      </a:r>
                      <a:endParaRPr lang="fr-FR" sz="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546.000+ projects</a:t>
                      </a:r>
                      <a:endParaRPr lang="fr-FR" sz="80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69.000.000+ </a:t>
                      </a:r>
                      <a:r>
                        <a:rPr lang="fr-FR" sz="800" dirty="0" err="1"/>
                        <a:t>projects</a:t>
                      </a:r>
                      <a:endParaRPr lang="fr-FR" sz="800" dirty="0">
                        <a:solidFill>
                          <a:schemeClr val="bg1"/>
                        </a:solidFill>
                      </a:endParaRPr>
                    </a:p>
                  </a:txBody>
                  <a:tcPr marL="50595" marR="50595" marT="25297" marB="25297" anchor="ctr"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58" y="845435"/>
            <a:ext cx="1546091" cy="548862"/>
          </a:xfrm>
          <a:prstGeom prst="rect">
            <a:avLst/>
          </a:prstGeom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50" y="842832"/>
            <a:ext cx="1390650" cy="55146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>
            <a:off x="1252156" y="-1427105"/>
            <a:ext cx="6605337" cy="778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0" b="1" i="0" u="none" strike="noStrike" cap="none">
                <a:solidFill>
                  <a:srgbClr val="C33E00"/>
                </a:solidFill>
                <a:latin typeface="Algerian"/>
                <a:ea typeface="Algerian"/>
                <a:cs typeface="Algerian"/>
                <a:sym typeface="Algerian"/>
              </a:rPr>
              <a:t>IV</a:t>
            </a:r>
            <a:endParaRPr sz="50000" b="1" i="0" u="none" strike="noStrike" cap="none">
              <a:solidFill>
                <a:srgbClr val="C33E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fr-FR"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Les applications desktop pour Git</a:t>
            </a:r>
            <a:endParaRPr sz="4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8" name="Shape 57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42</a:t>
            </a:fld>
            <a:endParaRPr sz="10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1-GitHub Desktop</a:t>
            </a:r>
            <a:b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-FR"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fr-FR"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 b="1" i="0" u="none" strike="noStrike" cap="none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endParaRPr sz="1800" b="0" i="0" u="none" strike="noStrike" cap="none" dirty="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Shape 6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43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00" y="862629"/>
            <a:ext cx="5413850" cy="3722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2-GitKraken</a:t>
            </a:r>
            <a:r>
              <a:rPr lang="fr-FR"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fr-FR"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 b="1" i="0" u="none" strike="noStrike" cap="none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</a:pPr>
            <a:endParaRPr sz="1800" b="0" i="0" u="none" strike="noStrike" cap="none" dirty="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44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78" y="848150"/>
            <a:ext cx="6086343" cy="373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3-Beaucoup de concurents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45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3586866" y="-1403041"/>
            <a:ext cx="1935918" cy="778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0" b="1" i="0" u="none" strike="noStrike" cap="none">
                <a:solidFill>
                  <a:srgbClr val="C33E00"/>
                </a:solidFill>
                <a:latin typeface="Algerian"/>
                <a:ea typeface="Algerian"/>
                <a:cs typeface="Algerian"/>
                <a:sym typeface="Algerian"/>
              </a:rPr>
              <a:t>V</a:t>
            </a:r>
            <a:endParaRPr sz="50000" b="1" i="0" u="none" strike="noStrike" cap="none">
              <a:solidFill>
                <a:srgbClr val="C33E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fr-FR"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Aller plus loin</a:t>
            </a:r>
            <a:endParaRPr sz="4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4" name="Shape 6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46</a:t>
            </a:fld>
            <a:endParaRPr sz="10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443799" y="0"/>
            <a:ext cx="1595699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1-Bases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046043" y="0"/>
            <a:ext cx="1583981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2-Centralisée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623945" y="0"/>
            <a:ext cx="1575564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3-Décentralisée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7207387" y="0"/>
            <a:ext cx="1575564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4-Git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2443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5851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27264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881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3022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31710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31575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460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601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7431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8982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039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1877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33245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4478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6202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7615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916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057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2061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535087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5495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5636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7782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59333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074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62228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36757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8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endParaRPr sz="30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47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fonction-nement de Git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24438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1-Particularités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34605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2-Initialisation d'un projet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44772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3-Les Commits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54939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4-Les Branches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65106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5-D'autres commandes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443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5851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27264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2881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3022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31710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331575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460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601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37431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38982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039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1877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433245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478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46202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7615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916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057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52061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535087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5495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636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57782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59333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6074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2228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36757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5123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6653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794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69500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70913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72395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738427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8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endParaRPr sz="30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48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24438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1-Le Partage des repositories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34605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2-Envoyer sur le cloud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44772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3-Fonctionnalités en ligne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54939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4-Gratuit ?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65106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5-GitHub vs. GitLab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2443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25851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27264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881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3022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31710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331575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3460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3601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37431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38982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4039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41877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433245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4478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46202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47615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4916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5057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52061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535087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5495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636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57782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59333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6074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62228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636757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65123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6653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6794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69500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70913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72395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738427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endParaRPr sz="30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49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1-Principe de base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40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2 Philosophies de versionning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Gestion de version centralisée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Gestion de version décentralisée</a:t>
            </a:r>
            <a:r>
              <a:rPr lang="fr-FR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fr-FR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4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None/>
            </a:pPr>
            <a:endParaRPr sz="14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7386890" y="2126852"/>
            <a:ext cx="1179096" cy="1179096"/>
          </a:xfrm>
          <a:prstGeom prst="star7">
            <a:avLst>
              <a:gd name="adj" fmla="val 7827"/>
              <a:gd name="hf" fmla="val 102572"/>
              <a:gd name="vf" fmla="val 105210"/>
            </a:avLst>
          </a:prstGeom>
          <a:gradFill>
            <a:gsLst>
              <a:gs pos="0">
                <a:srgbClr val="41C8AC"/>
              </a:gs>
              <a:gs pos="100000">
                <a:srgbClr val="9BFFE8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7230978" y="3621505"/>
            <a:ext cx="1490921" cy="963145"/>
          </a:xfrm>
          <a:prstGeom prst="flowChartMultidocumen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24438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1-GitHub DeskTop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34605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2-GitKraken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44772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3-Beaucoup de concurents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2443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25851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7264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2881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3022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31710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331575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3460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3601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37431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8982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4039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41877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433245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4478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46202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47615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4916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5057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52061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535087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endParaRPr sz="30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0" name="Shape 6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50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</a:t>
            </a:r>
            <a:r>
              <a:rPr lang="fr-FR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que le </a:t>
            </a:r>
            <a:r>
              <a:rPr lang="fr-FR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versioning</a:t>
            </a:r>
            <a:r>
              <a:rPr lang="fr-FR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</a:t>
            </a:r>
            <a:r>
              <a:rPr lang="fr-FR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fr-FR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&amp; Git </a:t>
            </a:r>
            <a:r>
              <a:rPr lang="fr-FR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 sz="18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24438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1-Livres sur Git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34605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2-Tutoriels et cours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44772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3-Articles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5493900" y="0"/>
            <a:ext cx="1016700" cy="25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4-Clients Git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2443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25851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27264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2881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3022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31710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331575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3460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36018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37431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38982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40395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418770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4332450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4478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46202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47615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4916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5057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52061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535087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5495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56369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57782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59333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60746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622282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6367575" y="255900"/>
            <a:ext cx="141300" cy="1413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endParaRPr sz="30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8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5" name="Shape 68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51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1-Livres sur Git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Shape 69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52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2-Tutoriels et cours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Shape 702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53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3-Articles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Shape 710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Shape 711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Shape 7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54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4-Clients Git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9" name="Shape 719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55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1-Principe de base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fr-FR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4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None/>
            </a:pPr>
            <a:endParaRPr sz="14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843" y="854691"/>
            <a:ext cx="5040013" cy="3783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2-Gestion de version centralisée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Un serveur possède toutes les données anciennes et récentes.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On se connecte télécharge les fichiers voulue, les modifient et les envoient.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Le développeur ne possède qu'une part minie du projet total.</a:t>
            </a:r>
            <a:endParaRPr sz="2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2-Gestion de version centralisée</a:t>
            </a: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None/>
            </a:pP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2050" y="952259"/>
            <a:ext cx="6321600" cy="345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443800" y="427850"/>
            <a:ext cx="6278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3-Gestion de version décentralisée</a:t>
            </a:r>
            <a:br>
              <a:rPr lang="fr-FR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2422050" y="848150"/>
            <a:ext cx="63216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Aussi appeler versioning distribuer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Pas besoin de serveur.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Tout le monde possède l'intégralité des fichiers avec ses historiques.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Possibilité d'envoi en P2P.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On utilise quand même en plus un serveur central pour tout garder au même endroit.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Limitation des risques de perte du code en cas de crash matériel ou autre.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Travail plus rapide (pas te temps de latence avec le serveur)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oto Sans Symbols"/>
              <a:buChar char="❖"/>
            </a:pPr>
            <a:r>
              <a:rPr lang="fr-FR"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Possibiliter de travailler offline</a:t>
            </a:r>
            <a:endParaRPr sz="1800" b="0" i="0" u="none" strike="noStrike" cap="non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68300" y="612650"/>
            <a:ext cx="2275500" cy="4026000"/>
          </a:xfrm>
          <a:prstGeom prst="rect">
            <a:avLst/>
          </a:prstGeom>
          <a:gradFill>
            <a:gsLst>
              <a:gs pos="0">
                <a:srgbClr val="FFA83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I-Qu'est-ce que le versioning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II-Le fonctionnement de Git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III-Git sur le cloud : GitHub &amp; Git 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IV-Les applications desktop pour git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V-Aller plus loin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80800" y="121175"/>
            <a:ext cx="2275500" cy="452400"/>
          </a:xfrm>
          <a:prstGeom prst="rect">
            <a:avLst/>
          </a:prstGeom>
          <a:solidFill>
            <a:srgbClr val="FB8C00">
              <a:alpha val="49803"/>
            </a:srgbClr>
          </a:solidFill>
          <a:ln w="12700" cap="flat" cmpd="sng">
            <a:solidFill>
              <a:srgbClr val="FFFFFF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&amp; GitHub</a:t>
            </a:r>
            <a:endParaRPr sz="1400" b="1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2890</Words>
  <Application>Microsoft Office PowerPoint</Application>
  <PresentationFormat>Affichage à l'écran (16:9)</PresentationFormat>
  <Paragraphs>723</Paragraphs>
  <Slides>55</Slides>
  <Notes>55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2" baseType="lpstr">
      <vt:lpstr>Arial</vt:lpstr>
      <vt:lpstr>Lato</vt:lpstr>
      <vt:lpstr>Algerian</vt:lpstr>
      <vt:lpstr>Raleway</vt:lpstr>
      <vt:lpstr>Courier New</vt:lpstr>
      <vt:lpstr>Noto Sans Symbols</vt:lpstr>
      <vt:lpstr>Swiss</vt:lpstr>
      <vt:lpstr>Git &amp; GitHub des outils de versionning logiciel</vt:lpstr>
      <vt:lpstr>Qu'est-ce que le versioning ?</vt:lpstr>
      <vt:lpstr>1-Principe de base</vt:lpstr>
      <vt:lpstr>1-Principe de base</vt:lpstr>
      <vt:lpstr>1-Principe de base</vt:lpstr>
      <vt:lpstr>1-Principe de base</vt:lpstr>
      <vt:lpstr>2-Gestion de version centralisée</vt:lpstr>
      <vt:lpstr>2-Gestion de version centralisée</vt:lpstr>
      <vt:lpstr>3-Gestion de version décentralisée </vt:lpstr>
      <vt:lpstr>3-Gestion de version décentralisée </vt:lpstr>
      <vt:lpstr>4-L'Histoire de Git</vt:lpstr>
      <vt:lpstr>4-L'Histoire de Git</vt:lpstr>
      <vt:lpstr>4-L'Histoire de Git</vt:lpstr>
      <vt:lpstr>4-L'Histoire de Git</vt:lpstr>
      <vt:lpstr>4-L'Histoire de Git</vt:lpstr>
      <vt:lpstr>4-L'Histoire de Git</vt:lpstr>
      <vt:lpstr>4-L'Histoire de Git</vt:lpstr>
      <vt:lpstr>4-L'Histoire de Git</vt:lpstr>
      <vt:lpstr>4-L'Histoire de Git</vt:lpstr>
      <vt:lpstr>Le fonctionnement de Git</vt:lpstr>
      <vt:lpstr>1-Particularités</vt:lpstr>
      <vt:lpstr>2-Initialisation d'un projet</vt:lpstr>
      <vt:lpstr>2-Initialisation d'un projet</vt:lpstr>
      <vt:lpstr>3-Les Commits</vt:lpstr>
      <vt:lpstr>3-Les Commits</vt:lpstr>
      <vt:lpstr>3-Les Commits</vt:lpstr>
      <vt:lpstr>3-Les Commits</vt:lpstr>
      <vt:lpstr>3-Les Commits</vt:lpstr>
      <vt:lpstr>4-Les Branches</vt:lpstr>
      <vt:lpstr>4-Les Branches</vt:lpstr>
      <vt:lpstr>5-D'autres commandes</vt:lpstr>
      <vt:lpstr>5-D'autres commandes</vt:lpstr>
      <vt:lpstr>5-D'autres commandes</vt:lpstr>
      <vt:lpstr>5-D'autres commandes</vt:lpstr>
      <vt:lpstr>5-D'autres commandes</vt:lpstr>
      <vt:lpstr>Git sur le cloud GitHub &amp; GitLab</vt:lpstr>
      <vt:lpstr>1-Le Partage des repositories </vt:lpstr>
      <vt:lpstr>2-Envoyer sur le cloud </vt:lpstr>
      <vt:lpstr>3-Fonctionnalités en ligne</vt:lpstr>
      <vt:lpstr>4-Gratuit ? </vt:lpstr>
      <vt:lpstr>5-GitHub vs. GitLab </vt:lpstr>
      <vt:lpstr>Les applications desktop pour Git</vt:lpstr>
      <vt:lpstr>1-GitHub Desktop  </vt:lpstr>
      <vt:lpstr>2-GitKraken </vt:lpstr>
      <vt:lpstr>3-Beaucoup de concurents</vt:lpstr>
      <vt:lpstr>Aller plus loin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1-Livres sur Git</vt:lpstr>
      <vt:lpstr>2-Tutoriels et cours</vt:lpstr>
      <vt:lpstr>3-Articles</vt:lpstr>
      <vt:lpstr>4-Clients Git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des outils de versionning logiciel</dc:title>
  <cp:lastModifiedBy>Renaud BERNARD</cp:lastModifiedBy>
  <cp:revision>4</cp:revision>
  <dcterms:modified xsi:type="dcterms:W3CDTF">2018-05-22T06:41:18Z</dcterms:modified>
</cp:coreProperties>
</file>