
<file path=[Content_Types].xml><?xml version="1.0" encoding="utf-8"?>
<Types xmlns="http://schemas.openxmlformats.org/package/2006/content-types">
  <Default Extension="png" ContentType="image/png"/>
  <Default Extension="jpeg" ContentType="image/jpeg"/>
  <Default Extension="3gp" ContentType="audio/unknow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86" r:id="rId2"/>
    <p:sldId id="256" r:id="rId3"/>
    <p:sldId id="263" r:id="rId4"/>
    <p:sldId id="265" r:id="rId5"/>
    <p:sldId id="267" r:id="rId6"/>
    <p:sldId id="270" r:id="rId7"/>
    <p:sldId id="271" r:id="rId8"/>
    <p:sldId id="272" r:id="rId9"/>
    <p:sldId id="273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312"/>
    <a:srgbClr val="FD7E47"/>
    <a:srgbClr val="EBEDE8"/>
    <a:srgbClr val="EC4A02"/>
    <a:srgbClr val="B5C9D4"/>
    <a:srgbClr val="3B3B3B"/>
    <a:srgbClr val="7477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64604" autoAdjust="0"/>
  </p:normalViewPr>
  <p:slideViewPr>
    <p:cSldViewPr>
      <p:cViewPr>
        <p:scale>
          <a:sx n="100" d="100"/>
          <a:sy n="100" d="100"/>
        </p:scale>
        <p:origin x="-42" y="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E4D79-025F-4EE9-A45C-5756FB1A560F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EEDC4-117C-41D6-93F4-1773757D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4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EEDC4-117C-41D6-93F4-1773757D2A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year </a:t>
            </a:r>
            <a:r>
              <a:rPr lang="en-US" dirty="0" err="1" smtClean="0"/>
              <a:t>atleast</a:t>
            </a:r>
            <a:r>
              <a:rPr lang="en-US" dirty="0" smtClean="0"/>
              <a:t> 1 million</a:t>
            </a:r>
            <a:r>
              <a:rPr lang="en-US" baseline="0" dirty="0" smtClean="0"/>
              <a:t> people get killed on roads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70% of these are from 3</a:t>
            </a:r>
            <a:r>
              <a:rPr lang="en-US" baseline="30000" dirty="0" smtClean="0"/>
              <a:t>rd</a:t>
            </a:r>
            <a:r>
              <a:rPr lang="en-US" baseline="0" dirty="0" smtClean="0"/>
              <a:t> world countries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includes the </a:t>
            </a:r>
            <a:r>
              <a:rPr lang="en-US" baseline="0" dirty="0" err="1" smtClean="0"/>
              <a:t>philippines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EEDC4-117C-41D6-93F4-1773757D2A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5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pnp</a:t>
            </a:r>
            <a:r>
              <a:rPr lang="en-US" baseline="0" dirty="0" smtClean="0"/>
              <a:t> shows a total of 15,064 traffic accidents occurs in the country in 2006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an average of 41 traffic accidents per day.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EEDC4-117C-41D6-93F4-1773757D2A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89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was cause mainly</a:t>
            </a:r>
            <a:r>
              <a:rPr lang="en-US" baseline="0" dirty="0" smtClean="0"/>
              <a:t> by drivers error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conflicted a total of 4182 accidents in 2006 alone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number of accidents occur on normal sleeping hours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EEDC4-117C-41D6-93F4-1773757D2A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70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Adults between</a:t>
            </a:r>
            <a:r>
              <a:rPr lang="en-US" baseline="0" dirty="0" smtClean="0"/>
              <a:t> 18 and 29 are much more likely to drive drowsy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 are more likely than women to drive while drowsy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Shift works are more likely than those who work on a normal working hours to drive while drowsy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EEDC4-117C-41D6-93F4-1773757D2A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90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EEDC4-117C-41D6-93F4-1773757D2A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53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EEDC4-117C-41D6-93F4-1773757D2A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21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PROBLEM: Roa</a:t>
            </a:r>
            <a:r>
              <a:rPr lang="en-US" baseline="0" dirty="0" smtClean="0"/>
              <a:t>d accident is one of the most fatal cause death here in the </a:t>
            </a:r>
            <a:r>
              <a:rPr lang="en-US" baseline="0" dirty="0" err="1" smtClean="0"/>
              <a:t>philippines</a:t>
            </a:r>
            <a:r>
              <a:rPr lang="en-US" baseline="0" dirty="0" smtClean="0"/>
              <a:t> more specifically drowsy driving or sleep driving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CUSTOMER: Young Adult between 18 – 29 </a:t>
            </a:r>
          </a:p>
          <a:p>
            <a:r>
              <a:rPr lang="en-US" baseline="0" dirty="0" smtClean="0"/>
              <a:t>	MEN</a:t>
            </a:r>
          </a:p>
          <a:p>
            <a:r>
              <a:rPr lang="en-US" baseline="0" dirty="0" smtClean="0"/>
              <a:t>	Shift workers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SOLUTION: </a:t>
            </a:r>
            <a:r>
              <a:rPr lang="en-US" baseline="0" dirty="0" err="1" smtClean="0"/>
              <a:t>WakeAPP</a:t>
            </a:r>
            <a:r>
              <a:rPr lang="en-US" baseline="0" dirty="0" smtClean="0"/>
              <a:t> It integrates facial recognition with machine learning to  cater real time drowsiness detection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UNIQUE: Drive a much safer road everyday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EEDC4-117C-41D6-93F4-1773757D2A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7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AD6D-27D2-4461-9FED-04F136A3E2C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D84-549F-46BC-A03B-A62EAD78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AD6D-27D2-4461-9FED-04F136A3E2C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D84-549F-46BC-A03B-A62EAD78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7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AD6D-27D2-4461-9FED-04F136A3E2C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D84-549F-46BC-A03B-A62EAD78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8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AD6D-27D2-4461-9FED-04F136A3E2C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D84-549F-46BC-A03B-A62EAD783D8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4604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AD6D-27D2-4461-9FED-04F136A3E2C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D84-549F-46BC-A03B-A62EAD78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0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AD6D-27D2-4461-9FED-04F136A3E2C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D84-549F-46BC-A03B-A62EAD78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8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AD6D-27D2-4461-9FED-04F136A3E2C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D84-549F-46BC-A03B-A62EAD78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8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AD6D-27D2-4461-9FED-04F136A3E2C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D84-549F-46BC-A03B-A62EAD78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11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AD6D-27D2-4461-9FED-04F136A3E2C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D84-549F-46BC-A03B-A62EAD78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3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AD6D-27D2-4461-9FED-04F136A3E2C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D84-549F-46BC-A03B-A62EAD78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0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AD6D-27D2-4461-9FED-04F136A3E2C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D84-549F-46BC-A03B-A62EAD78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5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AD6D-27D2-4461-9FED-04F136A3E2C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D84-549F-46BC-A03B-A62EAD78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9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AD6D-27D2-4461-9FED-04F136A3E2C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D84-549F-46BC-A03B-A62EAD78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2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AD6D-27D2-4461-9FED-04F136A3E2C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D84-549F-46BC-A03B-A62EAD78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1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AD6D-27D2-4461-9FED-04F136A3E2C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D84-549F-46BC-A03B-A62EAD78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3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AD6D-27D2-4461-9FED-04F136A3E2C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D84-549F-46BC-A03B-A62EAD78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6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AD6D-27D2-4461-9FED-04F136A3E2C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D84-549F-46BC-A03B-A62EAD78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8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7E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E4AD6D-27D2-4461-9FED-04F136A3E2C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40D84-549F-46BC-A03B-A62EAD78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9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1.3gp"/><Relationship Id="rId1" Type="http://schemas.microsoft.com/office/2007/relationships/media" Target="../media/media1.3gp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B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28575" y="0"/>
            <a:ext cx="9067800" cy="3886200"/>
          </a:xfrm>
          <a:prstGeom prst="rect">
            <a:avLst/>
          </a:prstGeom>
          <a:solidFill>
            <a:srgbClr val="EBED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286000"/>
            <a:ext cx="7581900" cy="2152651"/>
          </a:xfrm>
          <a:prstGeom prst="rect">
            <a:avLst/>
          </a:prstGeom>
          <a:noFill/>
          <a:ln w="76200">
            <a:solidFill>
              <a:srgbClr val="7477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777C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38" y="1828800"/>
            <a:ext cx="5079724" cy="253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53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B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753177"/>
          </a:xfrm>
          <a:prstGeom prst="rect">
            <a:avLst/>
          </a:prstGeom>
          <a:solidFill>
            <a:srgbClr val="EBEDE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219075"/>
            <a:ext cx="2362201" cy="2525029"/>
          </a:xfrm>
          <a:prstGeom prst="rect">
            <a:avLst/>
          </a:prstGeom>
          <a:ln w="28575">
            <a:solidFill>
              <a:srgbClr val="EA631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spc="-300" dirty="0" smtClean="0">
                <a:solidFill>
                  <a:srgbClr val="FD7E47"/>
                </a:solidFill>
                <a:ea typeface="Adobe Gothic Std B" panose="020B0800000000000000" pitchFamily="34" charset="-128"/>
              </a:rPr>
              <a:t>Problem</a:t>
            </a:r>
          </a:p>
          <a:p>
            <a:pPr algn="ctr"/>
            <a:endParaRPr lang="en-US" sz="2800" b="1" spc="-300" dirty="0">
              <a:solidFill>
                <a:srgbClr val="FD7E47"/>
              </a:solidFill>
              <a:ea typeface="Adobe Gothic Std B" panose="020B0800000000000000" pitchFamily="34" charset="-128"/>
            </a:endParaRPr>
          </a:p>
          <a:p>
            <a:pPr algn="ctr"/>
            <a:endParaRPr lang="en-US" sz="2000" b="1" spc="-300" dirty="0" smtClean="0">
              <a:solidFill>
                <a:schemeClr val="bg1"/>
              </a:solidFill>
              <a:ea typeface="Adobe Gothic Std B" panose="020B0800000000000000" pitchFamily="34" charset="-128"/>
            </a:endParaRPr>
          </a:p>
          <a:p>
            <a:pPr algn="ctr"/>
            <a:endParaRPr lang="en-US" sz="2800" b="1" spc="-300" dirty="0">
              <a:solidFill>
                <a:srgbClr val="FD7E47"/>
              </a:solidFill>
              <a:ea typeface="Adobe Gothic Std B" panose="020B0800000000000000" pitchFamily="34" charset="-128"/>
            </a:endParaRPr>
          </a:p>
          <a:p>
            <a:pPr algn="ctr"/>
            <a:endParaRPr lang="en-US" b="1" spc="-300" dirty="0">
              <a:solidFill>
                <a:srgbClr val="FD7E47"/>
              </a:solidFill>
              <a:ea typeface="Adobe Gothic Std B" panose="020B0800000000000000" pitchFamily="34" charset="-128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286500" y="219075"/>
            <a:ext cx="2705100" cy="2525028"/>
          </a:xfrm>
          <a:prstGeom prst="rect">
            <a:avLst/>
          </a:prstGeom>
          <a:solidFill>
            <a:srgbClr val="EBEDE8"/>
          </a:solidFill>
          <a:ln w="28575">
            <a:solidFill>
              <a:srgbClr val="FD7E47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spc="-300" dirty="0" smtClean="0">
                <a:solidFill>
                  <a:srgbClr val="FD7E47"/>
                </a:solidFill>
                <a:ea typeface="Adobe Gothic Std B" panose="020B0800000000000000" pitchFamily="34" charset="-128"/>
              </a:rPr>
              <a:t>Solution</a:t>
            </a:r>
          </a:p>
          <a:p>
            <a:pPr algn="ctr"/>
            <a:endParaRPr lang="en-US" sz="2800" b="1" spc="-300" dirty="0">
              <a:ea typeface="Adobe Gothic Std B" panose="020B0800000000000000" pitchFamily="34" charset="-128"/>
            </a:endParaRPr>
          </a:p>
          <a:p>
            <a:pPr algn="ctr"/>
            <a:endParaRPr lang="en-US" sz="2800" b="1" spc="-300" dirty="0" smtClean="0">
              <a:ea typeface="Adobe Gothic Std B" panose="020B0800000000000000" pitchFamily="34" charset="-128"/>
            </a:endParaRPr>
          </a:p>
          <a:p>
            <a:pPr algn="ctr"/>
            <a:endParaRPr lang="en-US" sz="2800" b="1" spc="-300" dirty="0">
              <a:ea typeface="Adobe Gothic Std B" panose="020B0800000000000000" pitchFamily="34" charset="-128"/>
            </a:endParaRPr>
          </a:p>
          <a:p>
            <a:pPr algn="ctr"/>
            <a:endParaRPr lang="en-US" b="1" spc="-300" dirty="0">
              <a:ea typeface="Adobe Gothic Std B" panose="020B0800000000000000" pitchFamily="34" charset="-128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09600" y="3276600"/>
            <a:ext cx="4077997" cy="2437496"/>
          </a:xfrm>
          <a:prstGeom prst="rect">
            <a:avLst/>
          </a:prstGeom>
          <a:ln w="28575">
            <a:solidFill>
              <a:srgbClr val="FD7E47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spc="-300" dirty="0" smtClean="0">
                <a:solidFill>
                  <a:srgbClr val="FD7E47"/>
                </a:solidFill>
                <a:ea typeface="Adobe Gothic Std B" panose="020B0800000000000000" pitchFamily="34" charset="-128"/>
              </a:rPr>
              <a:t>Unfair Advantage</a:t>
            </a:r>
          </a:p>
          <a:p>
            <a:pPr algn="ctr"/>
            <a:endParaRPr lang="en-US" sz="1800" b="1" u="sng" spc="-300" dirty="0" smtClean="0">
              <a:solidFill>
                <a:srgbClr val="FD7E47"/>
              </a:solidFill>
              <a:ea typeface="Adobe Gothic Std B" panose="020B0800000000000000" pitchFamily="34" charset="-128"/>
            </a:endParaRPr>
          </a:p>
          <a:p>
            <a:r>
              <a:rPr lang="en-US" sz="2800" b="1" spc="-300" dirty="0" smtClean="0">
                <a:solidFill>
                  <a:schemeClr val="bg1"/>
                </a:solidFill>
                <a:ea typeface="Adobe Gothic Std B" panose="020B0800000000000000" pitchFamily="34" charset="-128"/>
              </a:rPr>
              <a:t>-Notification</a:t>
            </a:r>
            <a:endParaRPr lang="en-US" sz="2800" b="1" spc="-300" dirty="0">
              <a:solidFill>
                <a:schemeClr val="bg1"/>
              </a:solidFill>
              <a:ea typeface="Adobe Gothic Std B" panose="020B0800000000000000" pitchFamily="34" charset="-128"/>
            </a:endParaRPr>
          </a:p>
          <a:p>
            <a:r>
              <a:rPr lang="en-US" sz="2800" b="1" spc="-300" dirty="0" smtClean="0">
                <a:solidFill>
                  <a:schemeClr val="bg1"/>
                </a:solidFill>
                <a:ea typeface="Adobe Gothic Std B" panose="020B0800000000000000" pitchFamily="34" charset="-128"/>
              </a:rPr>
              <a:t>-Real time Drowsiness</a:t>
            </a:r>
          </a:p>
          <a:p>
            <a:r>
              <a:rPr lang="en-US" sz="2800" b="1" spc="-300" dirty="0" smtClean="0">
                <a:solidFill>
                  <a:schemeClr val="bg1"/>
                </a:solidFill>
                <a:ea typeface="Adobe Gothic Std B" panose="020B0800000000000000" pitchFamily="34" charset="-128"/>
              </a:rPr>
              <a:t>-History of past Travel</a:t>
            </a:r>
            <a:endParaRPr lang="en-US" sz="2800" b="1" spc="-300" dirty="0">
              <a:solidFill>
                <a:schemeClr val="bg1"/>
              </a:solidFill>
              <a:ea typeface="Adobe Gothic Std B" panose="020B0800000000000000" pitchFamily="34" charset="-128"/>
            </a:endParaRPr>
          </a:p>
          <a:p>
            <a:r>
              <a:rPr lang="en-US" sz="2800" b="1" spc="-300" dirty="0" smtClean="0">
                <a:solidFill>
                  <a:schemeClr val="bg1"/>
                </a:solidFill>
                <a:ea typeface="Adobe Gothic Std B" panose="020B0800000000000000" pitchFamily="34" charset="-128"/>
              </a:rPr>
              <a:t>-Alarm</a:t>
            </a:r>
            <a:endParaRPr lang="en-US" sz="2800" b="1" spc="-300" dirty="0">
              <a:solidFill>
                <a:schemeClr val="bg1"/>
              </a:solidFill>
              <a:ea typeface="Adobe Gothic Std B" panose="020B0800000000000000" pitchFamily="34" charset="-12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687597" y="3276600"/>
            <a:ext cx="4151603" cy="2437496"/>
          </a:xfrm>
          <a:prstGeom prst="rect">
            <a:avLst/>
          </a:prstGeom>
          <a:solidFill>
            <a:srgbClr val="EA6312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spc="-300" dirty="0">
                <a:ea typeface="Adobe Gothic Std B" panose="020B0800000000000000" pitchFamily="34" charset="-128"/>
              </a:rPr>
              <a:t>Unique Value </a:t>
            </a:r>
            <a:r>
              <a:rPr lang="en-US" sz="2800" b="1" u="sng" spc="-300" dirty="0" smtClean="0">
                <a:ea typeface="Adobe Gothic Std B" panose="020B0800000000000000" pitchFamily="34" charset="-128"/>
              </a:rPr>
              <a:t>Proposition</a:t>
            </a:r>
          </a:p>
          <a:p>
            <a:pPr algn="ctr"/>
            <a:endParaRPr lang="en-US" sz="900" b="1" spc="-300" dirty="0" smtClean="0">
              <a:solidFill>
                <a:schemeClr val="bg1"/>
              </a:solidFill>
              <a:ea typeface="Adobe Gothic Std B" panose="020B0800000000000000" pitchFamily="34" charset="-128"/>
            </a:endParaRPr>
          </a:p>
          <a:p>
            <a:pPr algn="ctr"/>
            <a:r>
              <a:rPr lang="en-US" sz="3600" b="1" spc="-300" dirty="0" smtClean="0">
                <a:ea typeface="Adobe Gothic Std B" panose="020B0800000000000000" pitchFamily="34" charset="-128"/>
              </a:rPr>
              <a:t>Drive a   much  safer road  everyday</a:t>
            </a:r>
          </a:p>
          <a:p>
            <a:pPr algn="ctr"/>
            <a:endParaRPr lang="en-US" sz="2800" b="1" spc="-300" dirty="0">
              <a:solidFill>
                <a:srgbClr val="FD7E47"/>
              </a:solidFill>
              <a:ea typeface="Adobe Gothic Std B" panose="020B0800000000000000" pitchFamily="34" charset="-128"/>
            </a:endParaRPr>
          </a:p>
          <a:p>
            <a:pPr algn="ctr"/>
            <a:endParaRPr lang="en-US" sz="2800" b="1" spc="-300" dirty="0">
              <a:solidFill>
                <a:srgbClr val="FD7E47"/>
              </a:solidFill>
              <a:ea typeface="Adobe Gothic Std B" panose="020B0800000000000000" pitchFamily="34" charset="-128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438400" y="219074"/>
            <a:ext cx="3848099" cy="2525029"/>
          </a:xfrm>
          <a:prstGeom prst="rect">
            <a:avLst/>
          </a:prstGeom>
          <a:solidFill>
            <a:srgbClr val="EA6312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spc="-300" dirty="0" smtClean="0">
                <a:ea typeface="Adobe Gothic Std B" panose="020B0800000000000000" pitchFamily="34" charset="-128"/>
              </a:rPr>
              <a:t>Customer Segment</a:t>
            </a:r>
          </a:p>
          <a:p>
            <a:pPr algn="ctr"/>
            <a:endParaRPr lang="en-US" sz="1100" b="1" spc="-300" dirty="0">
              <a:solidFill>
                <a:srgbClr val="FD7E47"/>
              </a:solidFill>
              <a:ea typeface="Adobe Gothic Std B" panose="020B0800000000000000" pitchFamily="34" charset="-128"/>
            </a:endParaRPr>
          </a:p>
          <a:p>
            <a:pPr algn="ctr"/>
            <a:endParaRPr lang="en-US" sz="2800" b="1" spc="-300" dirty="0" smtClean="0">
              <a:solidFill>
                <a:srgbClr val="FD7E47"/>
              </a:solidFill>
              <a:ea typeface="Adobe Gothic Std B" panose="020B0800000000000000" pitchFamily="34" charset="-128"/>
            </a:endParaRPr>
          </a:p>
          <a:p>
            <a:pPr algn="ctr"/>
            <a:endParaRPr lang="en-US" sz="2800" b="1" spc="-300" dirty="0">
              <a:solidFill>
                <a:srgbClr val="FD7E47"/>
              </a:solidFill>
              <a:ea typeface="Adobe Gothic Std B" panose="020B0800000000000000" pitchFamily="34" charset="-128"/>
            </a:endParaRPr>
          </a:p>
          <a:p>
            <a:pPr algn="ctr"/>
            <a:endParaRPr lang="en-US" sz="2800" b="1" spc="-300" dirty="0" smtClean="0">
              <a:solidFill>
                <a:srgbClr val="FD7E47"/>
              </a:solidFill>
              <a:ea typeface="Adobe Gothic Std B" panose="020B0800000000000000" pitchFamily="34" charset="-128"/>
            </a:endParaRPr>
          </a:p>
          <a:p>
            <a:pPr algn="ctr"/>
            <a:endParaRPr lang="en-US" sz="2800" b="1" spc="-300" dirty="0">
              <a:solidFill>
                <a:srgbClr val="FD7E47"/>
              </a:solidFill>
              <a:ea typeface="Adobe Gothic Std B" panose="020B08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7" y="939334"/>
            <a:ext cx="646259" cy="6095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37" y="1828800"/>
            <a:ext cx="589830" cy="561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26" y="1481589"/>
            <a:ext cx="580996" cy="546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56440"/>
            <a:ext cx="650296" cy="6502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301" y="1178504"/>
            <a:ext cx="650296" cy="6502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156441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39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B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965" y="2732657"/>
            <a:ext cx="6097318" cy="533402"/>
          </a:xfrm>
        </p:spPr>
        <p:txBody>
          <a:bodyPr/>
          <a:lstStyle/>
          <a:p>
            <a:pPr algn="ctr"/>
            <a:r>
              <a:rPr lang="en-US" sz="2700" u="sng" spc="-300" dirty="0" smtClean="0">
                <a:solidFill>
                  <a:srgbClr val="74777C"/>
                </a:solidFill>
                <a:ea typeface="Adobe Fan Heiti Std B" panose="020B0700000000000000" pitchFamily="34" charset="-128"/>
                <a:cs typeface="Arial" panose="020B0604020202020204" pitchFamily="34" charset="0"/>
              </a:rPr>
              <a:t>at least 1 </a:t>
            </a:r>
            <a:r>
              <a:rPr lang="en-US" sz="2700" u="sng" spc="-150" dirty="0" smtClean="0">
                <a:solidFill>
                  <a:srgbClr val="74777C"/>
                </a:solidFill>
                <a:ea typeface="Adobe Fan Heiti Std B" panose="020B0700000000000000" pitchFamily="34" charset="-128"/>
                <a:cs typeface="Arial" panose="020B0604020202020204" pitchFamily="34" charset="0"/>
              </a:rPr>
              <a:t>million</a:t>
            </a:r>
            <a:r>
              <a:rPr lang="en-US" sz="2700" u="sng" spc="-300" dirty="0" smtClean="0">
                <a:solidFill>
                  <a:srgbClr val="74777C"/>
                </a:solidFill>
                <a:ea typeface="Adobe Fan Heiti Std B" panose="020B0700000000000000" pitchFamily="34" charset="-128"/>
                <a:cs typeface="Arial" panose="020B0604020202020204" pitchFamily="34" charset="0"/>
              </a:rPr>
              <a:t> people get </a:t>
            </a:r>
            <a:r>
              <a:rPr lang="en-US" sz="2700" u="sng" spc="-150" dirty="0" smtClean="0">
                <a:solidFill>
                  <a:srgbClr val="74777C"/>
                </a:solidFill>
                <a:ea typeface="Adobe Fan Heiti Std B" panose="020B0700000000000000" pitchFamily="34" charset="-128"/>
                <a:cs typeface="Arial" panose="020B0604020202020204" pitchFamily="34" charset="0"/>
              </a:rPr>
              <a:t>killed</a:t>
            </a:r>
            <a:r>
              <a:rPr lang="en-US" sz="2700" u="sng" spc="-300" dirty="0" smtClean="0">
                <a:solidFill>
                  <a:srgbClr val="74777C"/>
                </a:solidFill>
                <a:ea typeface="Adobe Fan Heiti Std B" panose="020B0700000000000000" pitchFamily="34" charset="-128"/>
                <a:cs typeface="Arial" panose="020B0604020202020204" pitchFamily="34" charset="0"/>
              </a:rPr>
              <a:t> on roads</a:t>
            </a:r>
            <a:endParaRPr lang="en-US" sz="2700" u="sng" spc="-300" dirty="0">
              <a:solidFill>
                <a:srgbClr val="74777C"/>
              </a:solidFill>
              <a:effectLst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57714" y="2838451"/>
            <a:ext cx="1943099" cy="984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000" spc="-300" dirty="0" smtClean="0">
                <a:solidFill>
                  <a:srgbClr val="FD7E47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70%</a:t>
            </a:r>
            <a:endParaRPr lang="en-US" sz="7000" spc="-300" dirty="0">
              <a:solidFill>
                <a:srgbClr val="FD7E47"/>
              </a:solidFill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2514600"/>
            <a:ext cx="7581900" cy="1924051"/>
          </a:xfrm>
          <a:prstGeom prst="rect">
            <a:avLst/>
          </a:prstGeom>
          <a:noFill/>
          <a:ln w="76200">
            <a:solidFill>
              <a:srgbClr val="FD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777C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09801" y="1937274"/>
            <a:ext cx="4448178" cy="570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200" b="1" spc="-150" dirty="0" smtClean="0">
                <a:solidFill>
                  <a:srgbClr val="74777C"/>
                </a:solidFill>
                <a:ea typeface="Adobe Gothic Std B" panose="020B0800000000000000" pitchFamily="34" charset="-128"/>
              </a:rPr>
              <a:t>EVERY YEAR</a:t>
            </a:r>
            <a:endParaRPr lang="en-US" sz="3200" dirty="0">
              <a:solidFill>
                <a:srgbClr val="74777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35435" y="3126731"/>
            <a:ext cx="59859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spc="-300" dirty="0">
                <a:solidFill>
                  <a:srgbClr val="FD7E47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of these are from </a:t>
            </a:r>
            <a:r>
              <a:rPr lang="en-US" sz="3200" dirty="0" smtClean="0">
                <a:solidFill>
                  <a:srgbClr val="FD7E47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3</a:t>
            </a:r>
            <a:r>
              <a:rPr lang="en-US" sz="3200" baseline="30000" dirty="0" smtClean="0">
                <a:solidFill>
                  <a:srgbClr val="FD7E47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r</a:t>
            </a:r>
            <a:r>
              <a:rPr lang="en-US" sz="3200" spc="-300" baseline="30000" dirty="0" smtClean="0">
                <a:solidFill>
                  <a:srgbClr val="FD7E47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d</a:t>
            </a:r>
            <a:r>
              <a:rPr lang="en-US" sz="3200" spc="-300" dirty="0" smtClean="0">
                <a:solidFill>
                  <a:srgbClr val="FD7E47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 world countries</a:t>
            </a:r>
            <a:endParaRPr lang="en-US" sz="3200" spc="-300" dirty="0">
              <a:solidFill>
                <a:srgbClr val="FD7E47"/>
              </a:solidFill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3544669"/>
            <a:ext cx="3366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spc="300" dirty="0" smtClean="0">
                <a:solidFill>
                  <a:srgbClr val="FD7E47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this includes</a:t>
            </a:r>
            <a:endParaRPr lang="en-US" sz="3600" spc="300" dirty="0">
              <a:solidFill>
                <a:srgbClr val="74777C"/>
              </a:solidFill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08089" y="3554339"/>
            <a:ext cx="39453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spc="300" dirty="0">
                <a:solidFill>
                  <a:srgbClr val="FD7E47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t</a:t>
            </a:r>
            <a:r>
              <a:rPr lang="en-US" sz="3600" spc="300" dirty="0" smtClean="0">
                <a:solidFill>
                  <a:srgbClr val="FD7E47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he</a:t>
            </a:r>
            <a:r>
              <a:rPr lang="en-US" sz="3600" spc="300" dirty="0" smtClean="0">
                <a:solidFill>
                  <a:srgbClr val="74777C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 Philippines</a:t>
            </a:r>
            <a:endParaRPr lang="en-US" sz="3600" spc="300" dirty="0">
              <a:solidFill>
                <a:srgbClr val="74777C"/>
              </a:solidFill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858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82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82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9" grpId="0"/>
      <p:bldP spid="4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B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11209" y="3488616"/>
            <a:ext cx="40943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pc="-300" dirty="0" smtClean="0">
                <a:solidFill>
                  <a:srgbClr val="FD7E47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41</a:t>
            </a:r>
            <a:r>
              <a:rPr lang="en-US" sz="2800" spc="-300" dirty="0" smtClean="0">
                <a:solidFill>
                  <a:srgbClr val="FD7E47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2800" spc="-300" dirty="0">
                <a:solidFill>
                  <a:srgbClr val="FD7E47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traffic accidents </a:t>
            </a:r>
            <a:r>
              <a:rPr lang="en-US" sz="2800" spc="-300" dirty="0">
                <a:solidFill>
                  <a:srgbClr val="74777C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per day.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06274" y="0"/>
            <a:ext cx="7322096" cy="3488616"/>
          </a:xfrm>
          <a:prstGeom prst="rect">
            <a:avLst/>
          </a:prstGeom>
          <a:solidFill>
            <a:srgbClr val="EBED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31991" y="2590800"/>
            <a:ext cx="60324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spc="-300" dirty="0" smtClean="0">
                <a:solidFill>
                  <a:srgbClr val="FD7E47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15,064</a:t>
            </a:r>
            <a:r>
              <a:rPr lang="en-US" sz="5400" spc="-300" dirty="0" smtClean="0">
                <a:solidFill>
                  <a:srgbClr val="74777C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 </a:t>
            </a:r>
            <a:r>
              <a:rPr lang="en-US" sz="4400" spc="-300" dirty="0" smtClean="0">
                <a:solidFill>
                  <a:srgbClr val="FD7E47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traffic accidents</a:t>
            </a:r>
            <a:endParaRPr lang="en-US" sz="4400" spc="-300" dirty="0" smtClean="0">
              <a:solidFill>
                <a:srgbClr val="74777C"/>
              </a:solidFill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524000" y="3488617"/>
            <a:ext cx="6248400" cy="0"/>
          </a:xfrm>
          <a:prstGeom prst="line">
            <a:avLst/>
          </a:prstGeom>
          <a:ln w="38100">
            <a:solidFill>
              <a:srgbClr val="FD7E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444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decel="3400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B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6800" y="381000"/>
            <a:ext cx="7018267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spc="-300" dirty="0">
                <a:solidFill>
                  <a:srgbClr val="74777C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accidents from </a:t>
            </a:r>
            <a:r>
              <a:rPr lang="en-US" sz="2800" spc="-300" dirty="0" smtClean="0">
                <a:solidFill>
                  <a:srgbClr val="74777C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2001-2006 were caused mainly by</a:t>
            </a:r>
          </a:p>
          <a:p>
            <a:pPr algn="ctr"/>
            <a:r>
              <a:rPr lang="en-US" sz="4800" spc="-300" dirty="0">
                <a:solidFill>
                  <a:srgbClr val="FD7E47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d</a:t>
            </a:r>
            <a:r>
              <a:rPr lang="en-US" sz="4800" spc="-300" dirty="0" smtClean="0">
                <a:solidFill>
                  <a:srgbClr val="FD7E47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river’s errors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41618" y="2129545"/>
            <a:ext cx="4450262" cy="457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spc="-150" dirty="0">
                <a:solidFill>
                  <a:srgbClr val="74777C"/>
                </a:solidFill>
                <a:ea typeface="Adobe Gothic Std B" panose="020B0800000000000000" pitchFamily="34" charset="-128"/>
              </a:rPr>
              <a:t>This figure, however, was </a:t>
            </a:r>
            <a:r>
              <a:rPr lang="en-US" sz="1600" spc="-150" dirty="0" smtClean="0">
                <a:solidFill>
                  <a:srgbClr val="74777C"/>
                </a:solidFill>
                <a:ea typeface="Adobe Gothic Std B" panose="020B0800000000000000" pitchFamily="34" charset="-128"/>
              </a:rPr>
              <a:t>lowered </a:t>
            </a:r>
            <a:r>
              <a:rPr lang="en-US" sz="1600" spc="-150" dirty="0">
                <a:solidFill>
                  <a:srgbClr val="74777C"/>
                </a:solidFill>
                <a:ea typeface="Adobe Gothic Std B" panose="020B0800000000000000" pitchFamily="34" charset="-128"/>
              </a:rPr>
              <a:t>by </a:t>
            </a:r>
            <a:r>
              <a:rPr lang="en-US" sz="1600" spc="-150" dirty="0">
                <a:solidFill>
                  <a:srgbClr val="FD7E47"/>
                </a:solidFill>
                <a:ea typeface="Adobe Gothic Std B" panose="020B0800000000000000" pitchFamily="34" charset="-128"/>
              </a:rPr>
              <a:t>21.7</a:t>
            </a:r>
            <a:r>
              <a:rPr lang="en-US" sz="1600" spc="-150" dirty="0" smtClean="0">
                <a:solidFill>
                  <a:srgbClr val="FD7E47"/>
                </a:solidFill>
                <a:ea typeface="Adobe Gothic Std B" panose="020B0800000000000000" pitchFamily="34" charset="-128"/>
              </a:rPr>
              <a:t>%</a:t>
            </a:r>
            <a:endParaRPr lang="en-US" sz="1600" dirty="0">
              <a:solidFill>
                <a:srgbClr val="74777C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493338" y="1995633"/>
            <a:ext cx="6248400" cy="0"/>
          </a:xfrm>
          <a:prstGeom prst="line">
            <a:avLst/>
          </a:prstGeom>
          <a:ln w="38100">
            <a:solidFill>
              <a:srgbClr val="FD7E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http://www.nscb.gov.ph/factsheet/pdf07/trafic_tab1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8" y="2480442"/>
            <a:ext cx="4263261" cy="3433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1879" y="2568702"/>
            <a:ext cx="3921317" cy="888538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72571" y="6042484"/>
            <a:ext cx="4869362" cy="4571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spc="-150" dirty="0" smtClean="0">
                <a:solidFill>
                  <a:srgbClr val="FD7E47"/>
                </a:solidFill>
                <a:ea typeface="Adobe Gothic Std B" panose="020B0800000000000000" pitchFamily="34" charset="-128"/>
              </a:rPr>
              <a:t>TABLE 1</a:t>
            </a:r>
            <a:r>
              <a:rPr lang="en-US" sz="1600" b="1" spc="-150" dirty="0" smtClean="0">
                <a:solidFill>
                  <a:srgbClr val="74777C"/>
                </a:solidFill>
                <a:ea typeface="Adobe Gothic Std B" panose="020B0800000000000000" pitchFamily="34" charset="-128"/>
              </a:rPr>
              <a:t> NUMBER OF TRAFFIC ACCIDENT BY CAUSE: 2001 AND 2006</a:t>
            </a:r>
            <a:endParaRPr lang="en-US" sz="1600" b="1" dirty="0">
              <a:solidFill>
                <a:srgbClr val="74777C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044625" y="3528663"/>
            <a:ext cx="4869362" cy="626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400" b="1" spc="-150" dirty="0" smtClean="0">
                <a:solidFill>
                  <a:srgbClr val="FD7E47"/>
                </a:solidFill>
                <a:ea typeface="Adobe Gothic Std B" panose="020B0800000000000000" pitchFamily="34" charset="-128"/>
              </a:rPr>
              <a:t>TABLE 2 </a:t>
            </a:r>
            <a:r>
              <a:rPr lang="en-US" sz="1400" b="1" spc="-150" dirty="0" smtClean="0">
                <a:solidFill>
                  <a:srgbClr val="74777C"/>
                </a:solidFill>
                <a:ea typeface="Adobe Gothic Std B" panose="020B0800000000000000" pitchFamily="34" charset="-128"/>
              </a:rPr>
              <a:t>TRAFFIC ACCIDENTS: RESULTS AND TIME </a:t>
            </a:r>
            <a:br>
              <a:rPr lang="en-US" sz="1400" b="1" spc="-150" dirty="0" smtClean="0">
                <a:solidFill>
                  <a:srgbClr val="74777C"/>
                </a:solidFill>
                <a:ea typeface="Adobe Gothic Std B" panose="020B0800000000000000" pitchFamily="34" charset="-128"/>
              </a:rPr>
            </a:br>
            <a:r>
              <a:rPr lang="en-US" sz="1400" b="1" spc="-150" dirty="0" smtClean="0">
                <a:solidFill>
                  <a:srgbClr val="74777C"/>
                </a:solidFill>
                <a:ea typeface="Adobe Gothic Std B" panose="020B0800000000000000" pitchFamily="34" charset="-128"/>
              </a:rPr>
              <a:t>OCCURANCE 2001-2006</a:t>
            </a:r>
            <a:endParaRPr lang="en-US" sz="1400" b="1" dirty="0">
              <a:solidFill>
                <a:srgbClr val="74777C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 flipH="1">
            <a:off x="5187976" y="4277718"/>
            <a:ext cx="3236414" cy="1964953"/>
          </a:xfrm>
          <a:prstGeom prst="wedgeEllipseCallout">
            <a:avLst>
              <a:gd name="adj1" fmla="val -54972"/>
              <a:gd name="adj2" fmla="val 5305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5C9D4"/>
              </a:solidFill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4371502" y="4979607"/>
            <a:ext cx="4869362" cy="626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endParaRPr lang="en-US" sz="1400" b="1" dirty="0">
              <a:solidFill>
                <a:srgbClr val="74777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21279062">
            <a:off x="5562909" y="4461437"/>
            <a:ext cx="24169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spc="-300" dirty="0" smtClean="0">
                <a:solidFill>
                  <a:srgbClr val="EBEDE8"/>
                </a:solidFill>
                <a:latin typeface="Calibri" panose="020F0502020204030204" pitchFamily="34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So, what may be causing this?</a:t>
            </a:r>
            <a:endParaRPr lang="en-US" sz="3600" spc="-300" dirty="0">
              <a:solidFill>
                <a:srgbClr val="EBEDE8"/>
              </a:solidFill>
              <a:latin typeface="Calibri" panose="020F0502020204030204" pitchFamily="34" charset="0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13849" y="727820"/>
            <a:ext cx="63241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spc="-300" dirty="0">
                <a:solidFill>
                  <a:srgbClr val="FD7E47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4,182 </a:t>
            </a:r>
            <a:r>
              <a:rPr lang="en-US" sz="4800" spc="-300" dirty="0" smtClean="0">
                <a:solidFill>
                  <a:srgbClr val="FD7E47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 accidents </a:t>
            </a:r>
            <a:r>
              <a:rPr lang="en-US" sz="4800" spc="-300" dirty="0" smtClean="0">
                <a:solidFill>
                  <a:srgbClr val="74777C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in 2006</a:t>
            </a:r>
            <a:endParaRPr lang="en-US" sz="8000" spc="-300" dirty="0" smtClean="0">
              <a:solidFill>
                <a:srgbClr val="74777C"/>
              </a:solidFill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pic>
        <p:nvPicPr>
          <p:cNvPr id="7" name="Voice0016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424388" y="6042484"/>
            <a:ext cx="609600" cy="6096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8283" y="6400800"/>
            <a:ext cx="6476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4777C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References: [1] Philippine Statistic Authority – National Statistical Coordination Board.</a:t>
            </a:r>
            <a:br>
              <a:rPr lang="en-US" sz="1200" dirty="0" smtClean="0">
                <a:solidFill>
                  <a:srgbClr val="74777C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</a:br>
            <a:r>
              <a:rPr lang="en-US" sz="1200" dirty="0" smtClean="0">
                <a:solidFill>
                  <a:srgbClr val="74777C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[2] Transport Accident Commission</a:t>
            </a:r>
            <a:endParaRPr lang="en-US" sz="1200" dirty="0">
              <a:solidFill>
                <a:srgbClr val="74777C"/>
              </a:solidFill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34885"/>
      </p:ext>
    </p:extLst>
  </p:cSld>
  <p:clrMapOvr>
    <a:masterClrMapping/>
  </p:clrMapOvr>
  <p:transition spd="slow">
    <p:push dir="d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decel="10000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1" accel="12000" fill="hold" grpId="1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82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8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decel="8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decel="82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decel="82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8" presetID="2" presetClass="entr" presetSubtype="6" fill="hold" grpId="0" nodeType="after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4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4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6" fill="hold" grpId="0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4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4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47" dur="1996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decel="34000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62121" showWhenStopped="0">
                    <p:cTn id="52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7"/>
                    </p:tgtEl>
                  </p:cMediaNode>
                </p:audio>
              </p:childTnLst>
            </p:cTn>
          </p:par>
        </p:tnLst>
        <p:bldLst>
          <p:bldP spid="6" grpId="0"/>
          <p:bldP spid="6" grpId="1"/>
          <p:bldP spid="13" grpId="0" build="p"/>
          <p:bldP spid="14" grpId="0" build="p"/>
          <p:bldP spid="15" grpId="0" build="p"/>
          <p:bldP spid="16" grpId="0" animBg="1"/>
          <p:bldP spid="18" grpId="0"/>
          <p:bldP spid="20" grpId="0"/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decel="10000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1" accel="12000" fill="hold" grpId="1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82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8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decel="8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decel="82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decel="82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8" presetID="2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47" dur="1996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decel="34000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62121" showWhenStopped="0">
                    <p:cTn id="52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7"/>
                    </p:tgtEl>
                  </p:cMediaNode>
                </p:audio>
              </p:childTnLst>
            </p:cTn>
          </p:par>
        </p:tnLst>
        <p:bldLst>
          <p:bldP spid="6" grpId="0"/>
          <p:bldP spid="6" grpId="1"/>
          <p:bldP spid="13" grpId="0" build="p"/>
          <p:bldP spid="14" grpId="0" build="p"/>
          <p:bldP spid="15" grpId="0" build="p"/>
          <p:bldP spid="16" grpId="0" animBg="1"/>
          <p:bldP spid="18" grpId="0"/>
          <p:bldP spid="20" grpId="0"/>
          <p:bldP spid="1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B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70752" y="1967708"/>
            <a:ext cx="4434848" cy="1232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spc="-300" dirty="0" smtClean="0">
                <a:solidFill>
                  <a:srgbClr val="FD7E47"/>
                </a:solidFill>
                <a:ea typeface="Adobe Gothic Std B" panose="020B0800000000000000" pitchFamily="34" charset="-128"/>
              </a:rPr>
              <a:t>SLEEP DRIVING</a:t>
            </a:r>
            <a:endParaRPr lang="en-US" sz="6000" b="1" spc="-300" dirty="0">
              <a:solidFill>
                <a:srgbClr val="FD7E47"/>
              </a:solidFill>
              <a:ea typeface="Adobe Gothic Std B" panose="020B0800000000000000" pitchFamily="34" charset="-128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990877" y="4419600"/>
            <a:ext cx="5083143" cy="0"/>
          </a:xfrm>
          <a:prstGeom prst="line">
            <a:avLst/>
          </a:prstGeom>
          <a:ln w="38100">
            <a:solidFill>
              <a:srgbClr val="FD7E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21" y="537021"/>
            <a:ext cx="5101779" cy="51017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4178" y="4511359"/>
            <a:ext cx="54874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-150" dirty="0" smtClean="0">
                <a:solidFill>
                  <a:srgbClr val="74777C"/>
                </a:solidFill>
              </a:rPr>
              <a:t>Sleep Driving </a:t>
            </a:r>
            <a:r>
              <a:rPr lang="en-US" sz="2000" spc="-150" dirty="0">
                <a:solidFill>
                  <a:srgbClr val="74777C"/>
                </a:solidFill>
              </a:rPr>
              <a:t>is suspected to be a primary cause </a:t>
            </a:r>
            <a:r>
              <a:rPr lang="en-US" sz="2000" spc="-150" dirty="0" smtClean="0">
                <a:solidFill>
                  <a:srgbClr val="74777C"/>
                </a:solidFill>
              </a:rPr>
              <a:t>in</a:t>
            </a:r>
          </a:p>
          <a:p>
            <a:pPr algn="ctr"/>
            <a:r>
              <a:rPr lang="en-US" sz="2000" spc="-150" dirty="0" smtClean="0">
                <a:solidFill>
                  <a:srgbClr val="74777C"/>
                </a:solidFill>
              </a:rPr>
              <a:t>more than </a:t>
            </a:r>
            <a:r>
              <a:rPr lang="en-US" sz="2400" spc="-150" dirty="0" smtClean="0">
                <a:solidFill>
                  <a:srgbClr val="FD7E47"/>
                </a:solidFill>
              </a:rPr>
              <a:t>27.8</a:t>
            </a:r>
            <a:r>
              <a:rPr lang="en-US" sz="2400" spc="-150" dirty="0">
                <a:solidFill>
                  <a:srgbClr val="FD7E47"/>
                </a:solidFill>
              </a:rPr>
              <a:t>% </a:t>
            </a:r>
            <a:r>
              <a:rPr lang="en-US" sz="2000" spc="-150" dirty="0">
                <a:solidFill>
                  <a:srgbClr val="74777C"/>
                </a:solidFill>
              </a:rPr>
              <a:t>of road </a:t>
            </a:r>
            <a:r>
              <a:rPr lang="en-US" sz="2000" spc="-150" dirty="0" smtClean="0">
                <a:solidFill>
                  <a:srgbClr val="74777C"/>
                </a:solidFill>
              </a:rPr>
              <a:t>fatalities</a:t>
            </a:r>
            <a:endParaRPr lang="en-US" sz="2000" spc="-150" dirty="0">
              <a:solidFill>
                <a:srgbClr val="7477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434605"/>
      </p:ext>
    </p:extLst>
  </p:cSld>
  <p:clrMapOvr>
    <a:masterClrMapping/>
  </p:clrMapOvr>
  <p:transition spd="slow">
    <p:push dir="d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0000" fill="hold" nodeType="with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20000" fill="hold" grpId="1" nodeType="with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05556E-6 -1.48148E-6 L -0.01268 -0.13912 " pathEditMode="relative" rAng="0" ptsTypes="AA">
                                          <p:cBhvr>
                                            <p:cTn id="15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42" y="-696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80000">
                                          <p:cBhvr>
                                            <p:cTn id="17" dur="1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52 0.07084 L 0.00017 0.21111 " pathEditMode="relative" rAng="0" ptsTypes="AA">
                                          <p:cBhvr>
                                            <p:cTn id="19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" y="701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accel="18000" decel="76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6" presetClass="entr" presetSubtype="37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2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05556E-6 -1.48148E-6 L -0.01268 -0.13912 " pathEditMode="relative" rAng="0" ptsTypes="AA">
                                          <p:cBhvr>
                                            <p:cTn id="15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42" y="-696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1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52 0.07084 L 0.00017 0.21111 " pathEditMode="relative" rAng="0" ptsTypes="AA">
                                          <p:cBhvr>
                                            <p:cTn id="19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" y="701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accel="18000" decel="76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6" presetClass="entr" presetSubtype="37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  <p:bldP spid="6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B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838200" y="914400"/>
            <a:ext cx="7452499" cy="771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4400" b="1" spc="-150" dirty="0" smtClean="0">
                <a:solidFill>
                  <a:srgbClr val="74777C"/>
                </a:solidFill>
                <a:ea typeface="Adobe Gothic Std B" panose="020B0800000000000000" pitchFamily="34" charset="-128"/>
              </a:rPr>
              <a:t>WHO ARE AT RISK? </a:t>
            </a:r>
            <a:endParaRPr lang="en-US" sz="4400" dirty="0">
              <a:solidFill>
                <a:srgbClr val="74777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791578"/>
            <a:ext cx="19303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spc="-150" dirty="0" smtClean="0">
                <a:solidFill>
                  <a:srgbClr val="FD7E47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18-29</a:t>
            </a:r>
            <a:endParaRPr lang="en-US" sz="5400" b="1" spc="-150" dirty="0">
              <a:solidFill>
                <a:srgbClr val="FD7E47"/>
              </a:solidFill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057400" y="1601741"/>
            <a:ext cx="4922798" cy="1"/>
          </a:xfrm>
          <a:prstGeom prst="line">
            <a:avLst/>
          </a:prstGeom>
          <a:ln w="38100">
            <a:solidFill>
              <a:srgbClr val="FD7E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1700" y="2428796"/>
            <a:ext cx="2362782" cy="236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258187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133600"/>
            <a:ext cx="2734178" cy="273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447568" y="4791670"/>
            <a:ext cx="16241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spc="-150" dirty="0" smtClean="0">
                <a:solidFill>
                  <a:srgbClr val="FD7E47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MEN</a:t>
            </a:r>
            <a:endParaRPr lang="en-US" sz="5400" b="1" spc="-150" dirty="0">
              <a:solidFill>
                <a:srgbClr val="FD7E47"/>
              </a:solidFill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01098" y="4897124"/>
            <a:ext cx="32704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spc="-150" dirty="0" smtClean="0">
                <a:solidFill>
                  <a:srgbClr val="FD7E47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SHIFT WORKERS</a:t>
            </a:r>
            <a:endParaRPr lang="en-US" sz="3600" b="1" spc="-150" dirty="0">
              <a:solidFill>
                <a:srgbClr val="FD7E47"/>
              </a:solidFill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314" y="6477000"/>
            <a:ext cx="38250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4777C"/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References: [3] Philippine Transportation Statistics</a:t>
            </a:r>
            <a:endParaRPr lang="en-US" sz="1200" dirty="0">
              <a:solidFill>
                <a:srgbClr val="74777C"/>
              </a:solidFill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808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82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82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82000" fill="hold" grpId="0" nodeType="withEffect">
                                  <p:stCondLst>
                                    <p:cond delay="12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3400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B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5400" y="3248561"/>
            <a:ext cx="6641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8000" spc="-300" dirty="0" smtClean="0">
                <a:solidFill>
                  <a:srgbClr val="FD7E47"/>
                </a:solidFill>
              </a:rPr>
              <a:t>Sleep Driving</a:t>
            </a:r>
            <a:endParaRPr lang="en-PH" sz="4000" spc="-300" dirty="0">
              <a:solidFill>
                <a:srgbClr val="74777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159" y="4666261"/>
            <a:ext cx="86627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dirty="0" smtClean="0">
                <a:solidFill>
                  <a:srgbClr val="FD7E47"/>
                </a:solidFill>
              </a:rPr>
              <a:t>79% </a:t>
            </a:r>
            <a:r>
              <a:rPr lang="en-PH" sz="2800" dirty="0" smtClean="0">
                <a:solidFill>
                  <a:srgbClr val="74777C"/>
                </a:solidFill>
              </a:rPr>
              <a:t>of road </a:t>
            </a:r>
            <a:r>
              <a:rPr lang="en-PH" sz="2800" dirty="0">
                <a:solidFill>
                  <a:srgbClr val="74777C"/>
                </a:solidFill>
              </a:rPr>
              <a:t>crash fatalities </a:t>
            </a:r>
            <a:r>
              <a:rPr lang="en-PH" sz="2800" dirty="0" smtClean="0">
                <a:solidFill>
                  <a:srgbClr val="74777C"/>
                </a:solidFill>
              </a:rPr>
              <a:t>are </a:t>
            </a:r>
            <a:r>
              <a:rPr lang="en-PH" sz="2800" dirty="0">
                <a:solidFill>
                  <a:srgbClr val="74777C"/>
                </a:solidFill>
              </a:rPr>
              <a:t>caused by </a:t>
            </a:r>
            <a:r>
              <a:rPr lang="en-PH" sz="2800" dirty="0" smtClean="0">
                <a:solidFill>
                  <a:srgbClr val="74777C"/>
                </a:solidFill>
              </a:rPr>
              <a:t>driver’s error</a:t>
            </a:r>
            <a:endParaRPr lang="en-PH" sz="2800" dirty="0">
              <a:solidFill>
                <a:srgbClr val="74777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2971800"/>
            <a:ext cx="17522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8000" dirty="0" smtClean="0">
                <a:solidFill>
                  <a:srgbClr val="FD7E47"/>
                </a:solidFill>
              </a:rPr>
              <a:t>4</a:t>
            </a:r>
            <a:r>
              <a:rPr lang="en-PH" sz="8000" baseline="30000" dirty="0" smtClean="0">
                <a:solidFill>
                  <a:srgbClr val="FD7E47"/>
                </a:solidFill>
              </a:rPr>
              <a:t>th</a:t>
            </a:r>
            <a:endParaRPr lang="en-PH" sz="4000" dirty="0">
              <a:solidFill>
                <a:srgbClr val="FD7E4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6270" y="3124200"/>
            <a:ext cx="6641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spc="-300" dirty="0" smtClean="0">
                <a:solidFill>
                  <a:srgbClr val="74777C"/>
                </a:solidFill>
              </a:rPr>
              <a:t>leading cause of death</a:t>
            </a:r>
            <a:endParaRPr lang="en-PH" sz="1600" spc="-300" dirty="0">
              <a:solidFill>
                <a:srgbClr val="74777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5983" y="3832086"/>
            <a:ext cx="6641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5400" spc="-300" dirty="0" smtClean="0">
                <a:solidFill>
                  <a:srgbClr val="FD7E47"/>
                </a:solidFill>
              </a:rPr>
              <a:t>Mortality</a:t>
            </a:r>
            <a:r>
              <a:rPr lang="en-PH" sz="5400" spc="-300" dirty="0" smtClean="0">
                <a:solidFill>
                  <a:srgbClr val="74777C"/>
                </a:solidFill>
              </a:rPr>
              <a:t> in 2020</a:t>
            </a:r>
            <a:endParaRPr lang="en-PH" sz="2400" spc="-300" dirty="0">
              <a:solidFill>
                <a:srgbClr val="74777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753177"/>
          </a:xfrm>
          <a:prstGeom prst="rect">
            <a:avLst/>
          </a:prstGeom>
          <a:solidFill>
            <a:srgbClr val="EBED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1999" y="1212454"/>
            <a:ext cx="7749047" cy="1232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-300" dirty="0" smtClean="0">
                <a:solidFill>
                  <a:srgbClr val="74777C"/>
                </a:solidFill>
                <a:ea typeface="Adobe Gothic Std B" panose="020B0800000000000000" pitchFamily="34" charset="-128"/>
              </a:rPr>
              <a:t>Road accident statistics in the Philippines  by</a:t>
            </a:r>
            <a:r>
              <a:rPr lang="en-US" sz="2400" spc="-300" dirty="0" smtClean="0">
                <a:solidFill>
                  <a:srgbClr val="74777C"/>
                </a:solidFill>
                <a:ea typeface="Adobe Gothic Std B" panose="020B0800000000000000" pitchFamily="34" charset="-128"/>
              </a:rPr>
              <a:t>:</a:t>
            </a:r>
            <a:r>
              <a:rPr lang="en-US" spc="-300" dirty="0" smtClean="0">
                <a:solidFill>
                  <a:srgbClr val="74777C"/>
                </a:solidFill>
                <a:ea typeface="Adobe Gothic Std B" panose="020B0800000000000000" pitchFamily="34" charset="-128"/>
              </a:rPr>
              <a:t> </a:t>
            </a:r>
            <a:r>
              <a:rPr lang="en-US" b="1" spc="-300" dirty="0" smtClean="0">
                <a:solidFill>
                  <a:srgbClr val="FD7E47"/>
                </a:solidFill>
                <a:ea typeface="Adobe Gothic Std B" panose="020B0800000000000000" pitchFamily="34" charset="-128"/>
              </a:rPr>
              <a:t>2013</a:t>
            </a:r>
            <a:endParaRPr lang="en-US" b="1" spc="-300" dirty="0">
              <a:solidFill>
                <a:srgbClr val="FD7E47"/>
              </a:solidFill>
              <a:ea typeface="Adobe Gothic Std B" panose="020B0800000000000000" pitchFamily="34" charset="-128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2753177"/>
            <a:ext cx="7977647" cy="0"/>
          </a:xfrm>
          <a:prstGeom prst="line">
            <a:avLst/>
          </a:prstGeom>
          <a:ln w="38100">
            <a:solidFill>
              <a:srgbClr val="FD7E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071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accel="18000" decel="76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accel="18000" decel="76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accel="18000" decel="76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accel="18000" decel="7600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1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1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1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1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1" accel="18000" decel="7600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8377" y="3962400"/>
            <a:ext cx="4395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spc="-150" dirty="0" smtClean="0">
                <a:solidFill>
                  <a:schemeClr val="tx2">
                    <a:lumMod val="25000"/>
                  </a:schemeClr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DRIVE A </a:t>
            </a:r>
            <a:r>
              <a:rPr lang="en-US" sz="2000" b="1" spc="-150" dirty="0" smtClean="0">
                <a:solidFill>
                  <a:schemeClr val="tx2">
                    <a:lumMod val="25000"/>
                  </a:schemeClr>
                </a:solidFill>
                <a:ea typeface="Adobe Fan Heiti Std B" panose="020B0700000000000000" pitchFamily="34" charset="-128"/>
                <a:cs typeface="Adobe Devanagari" panose="02040503050201020203" pitchFamily="18" charset="0"/>
              </a:rPr>
              <a:t>MUCH SAFER ROAD EVERY DAY</a:t>
            </a:r>
            <a:endParaRPr lang="en-US" sz="2000" spc="-150" dirty="0">
              <a:solidFill>
                <a:schemeClr val="tx2">
                  <a:lumMod val="25000"/>
                </a:schemeClr>
              </a:solidFill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582" y="0"/>
            <a:ext cx="9067800" cy="3886200"/>
          </a:xfrm>
          <a:prstGeom prst="rect">
            <a:avLst/>
          </a:prstGeom>
          <a:solidFill>
            <a:srgbClr val="FD7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514600"/>
            <a:ext cx="7581900" cy="1924051"/>
          </a:xfrm>
          <a:prstGeom prst="rect">
            <a:avLst/>
          </a:prstGeom>
          <a:noFill/>
          <a:ln w="76200">
            <a:solidFill>
              <a:srgbClr val="EBE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777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231" y="2821023"/>
            <a:ext cx="6097318" cy="1293777"/>
          </a:xfrm>
        </p:spPr>
        <p:txBody>
          <a:bodyPr/>
          <a:lstStyle/>
          <a:p>
            <a:pPr algn="ctr"/>
            <a:r>
              <a:rPr lang="en-US" sz="11500" b="1" spc="-300" dirty="0" smtClean="0">
                <a:solidFill>
                  <a:schemeClr val="tx1"/>
                </a:solidFill>
                <a:ea typeface="Adobe Fan Heiti Std B" panose="020B0700000000000000" pitchFamily="34" charset="-128"/>
                <a:cs typeface="Arial" panose="020B0604020202020204" pitchFamily="34" charset="0"/>
              </a:rPr>
              <a:t>WAKE</a:t>
            </a:r>
            <a:r>
              <a:rPr lang="en-US" sz="5400" b="1" spc="-300" dirty="0" smtClean="0">
                <a:solidFill>
                  <a:schemeClr val="tx1"/>
                </a:solidFill>
                <a:ea typeface="Adobe Fan Heiti Std B" panose="020B0700000000000000" pitchFamily="34" charset="-128"/>
                <a:cs typeface="Arial" panose="020B0604020202020204" pitchFamily="34" charset="0"/>
              </a:rPr>
              <a:t>APP</a:t>
            </a:r>
            <a:endParaRPr lang="en-US" sz="11500" b="1" spc="-300" dirty="0">
              <a:solidFill>
                <a:schemeClr val="tx1"/>
              </a:solidFill>
              <a:effectLst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71600" y="3886200"/>
            <a:ext cx="6248400" cy="0"/>
          </a:xfrm>
          <a:prstGeom prst="line">
            <a:avLst/>
          </a:prstGeom>
          <a:ln w="38100"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2209801" y="1937274"/>
            <a:ext cx="4448178" cy="570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200" spc="-150" dirty="0" smtClean="0">
                <a:solidFill>
                  <a:schemeClr val="tx2">
                    <a:lumMod val="25000"/>
                  </a:schemeClr>
                </a:solidFill>
                <a:ea typeface="Adobe Gothic Std B" panose="020B0800000000000000" pitchFamily="34" charset="-128"/>
              </a:rPr>
              <a:t>OUR SOLUTION?</a:t>
            </a:r>
            <a:endParaRPr lang="en-US" sz="32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191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1" decel="81000" fill="hold" nodeType="withEffect">
                                  <p:stCondLst>
                                    <p:cond delay="900"/>
                                  </p:stCondLst>
                                  <p:iterate type="wd">
                                    <p:tmPct val="24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50199" y="3965329"/>
            <a:ext cx="6658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400" dirty="0" smtClean="0"/>
              <a:t>working </a:t>
            </a:r>
            <a:r>
              <a:rPr lang="en-PH" sz="2400" dirty="0"/>
              <a:t>together to keep car drivers awake and vigilant upon navigating towards their destination.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79238" y="2393435"/>
            <a:ext cx="65298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dirty="0" smtClean="0">
                <a:solidFill>
                  <a:schemeClr val="tx2">
                    <a:lumMod val="25000"/>
                  </a:schemeClr>
                </a:solidFill>
              </a:rPr>
              <a:t>WAKE</a:t>
            </a:r>
            <a:r>
              <a:rPr lang="en-PH" sz="2000" dirty="0" smtClean="0">
                <a:solidFill>
                  <a:schemeClr val="tx2">
                    <a:lumMod val="25000"/>
                  </a:schemeClr>
                </a:solidFill>
              </a:rPr>
              <a:t>APP</a:t>
            </a:r>
            <a:r>
              <a:rPr lang="en-PH" sz="2800" dirty="0" smtClean="0"/>
              <a:t> </a:t>
            </a:r>
            <a:r>
              <a:rPr lang="en-PH" sz="2800" dirty="0"/>
              <a:t>is an integration of </a:t>
            </a:r>
            <a:r>
              <a:rPr lang="en-PH" sz="2800" dirty="0">
                <a:solidFill>
                  <a:schemeClr val="tx2">
                    <a:lumMod val="25000"/>
                  </a:schemeClr>
                </a:solidFill>
              </a:rPr>
              <a:t>smartphones</a:t>
            </a:r>
            <a:r>
              <a:rPr lang="en-PH" sz="2800" dirty="0"/>
              <a:t> and the latest wearable technology </a:t>
            </a:r>
            <a:r>
              <a:rPr lang="en-PH" sz="2800" dirty="0">
                <a:solidFill>
                  <a:schemeClr val="tx2">
                    <a:lumMod val="25000"/>
                  </a:schemeClr>
                </a:solidFill>
              </a:rPr>
              <a:t>smartwatches</a:t>
            </a:r>
            <a:endParaRPr lang="en-US" sz="2800" spc="100" dirty="0">
              <a:solidFill>
                <a:schemeClr val="tx2">
                  <a:lumMod val="25000"/>
                </a:schemeClr>
              </a:solidFill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067800" cy="1447800"/>
          </a:xfrm>
          <a:prstGeom prst="rect">
            <a:avLst/>
          </a:prstGeom>
          <a:solidFill>
            <a:srgbClr val="FD7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00" y="3886200"/>
            <a:ext cx="6248400" cy="0"/>
          </a:xfrm>
          <a:prstGeom prst="line">
            <a:avLst/>
          </a:prstGeom>
          <a:ln w="38100"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2271711" y="838200"/>
            <a:ext cx="4448178" cy="570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200" spc="-150" dirty="0" smtClean="0">
                <a:solidFill>
                  <a:schemeClr val="tx2">
                    <a:lumMod val="25000"/>
                  </a:schemeClr>
                </a:solidFill>
                <a:ea typeface="Adobe Gothic Std B" panose="020B0800000000000000" pitchFamily="34" charset="-128"/>
              </a:rPr>
              <a:t>WHAT IS IT?</a:t>
            </a:r>
            <a:endParaRPr lang="en-US" sz="3200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212464"/>
            <a:ext cx="2390771" cy="23907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562" y="2278335"/>
            <a:ext cx="2261109" cy="226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95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8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3555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1" decel="7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1" decel="8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decel="84000" fill="hold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84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7409</TotalTime>
  <Words>388</Words>
  <Application>Microsoft Office PowerPoint</Application>
  <PresentationFormat>On-screen Show (4:3)</PresentationFormat>
  <Paragraphs>91</Paragraphs>
  <Slides>10</Slides>
  <Notes>8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PowerPoint Presentation</vt:lpstr>
      <vt:lpstr>at least 1 million people get killed on roads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WAKEAPP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Projectile Motion</dc:title>
  <dc:creator>camilo</dc:creator>
  <cp:lastModifiedBy>ntsp</cp:lastModifiedBy>
  <cp:revision>331</cp:revision>
  <dcterms:created xsi:type="dcterms:W3CDTF">2015-01-28T14:16:47Z</dcterms:created>
  <dcterms:modified xsi:type="dcterms:W3CDTF">2016-09-02T06:15:54Z</dcterms:modified>
</cp:coreProperties>
</file>