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2A54C80-263E-416B-A8E0-580EDEADCBDC}" type="datetimeFigureOut">
              <a:rPr lang="en-US" dirty="0"/>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BB3435-C9BC-4A77-8C95-645B270369DB}"/>
              </a:ext>
            </a:extLst>
          </p:cNvPr>
          <p:cNvSpPr>
            <a:spLocks noGrp="1"/>
          </p:cNvSpPr>
          <p:nvPr>
            <p:ph type="ctrTitle"/>
          </p:nvPr>
        </p:nvSpPr>
        <p:spPr>
          <a:xfrm>
            <a:off x="766119" y="2404533"/>
            <a:ext cx="8773298" cy="1024467"/>
          </a:xfrm>
        </p:spPr>
        <p:txBody>
          <a:bodyPr/>
          <a:lstStyle/>
          <a:p>
            <a:r>
              <a:rPr lang="fr-FR" sz="4800" dirty="0"/>
              <a:t>PRESENTATION DU LANGAGE C</a:t>
            </a:r>
          </a:p>
        </p:txBody>
      </p:sp>
      <p:sp>
        <p:nvSpPr>
          <p:cNvPr id="3" name="Sous-titre 2">
            <a:extLst>
              <a:ext uri="{FF2B5EF4-FFF2-40B4-BE49-F238E27FC236}">
                <a16:creationId xmlns:a16="http://schemas.microsoft.com/office/drawing/2014/main" id="{E0285369-52E2-467B-B8EE-FA1BA755B026}"/>
              </a:ext>
            </a:extLst>
          </p:cNvPr>
          <p:cNvSpPr>
            <a:spLocks noGrp="1"/>
          </p:cNvSpPr>
          <p:nvPr>
            <p:ph type="subTitle" idx="1"/>
          </p:nvPr>
        </p:nvSpPr>
        <p:spPr>
          <a:xfrm>
            <a:off x="2496064" y="3599529"/>
            <a:ext cx="6802652" cy="1120753"/>
          </a:xfrm>
        </p:spPr>
        <p:txBody>
          <a:bodyPr>
            <a:normAutofit/>
          </a:bodyPr>
          <a:lstStyle/>
          <a:p>
            <a:r>
              <a:rPr lang="fr-FR" sz="2400" dirty="0"/>
              <a:t>LES BASES</a:t>
            </a:r>
          </a:p>
        </p:txBody>
      </p:sp>
    </p:spTree>
    <p:extLst>
      <p:ext uri="{BB962C8B-B14F-4D97-AF65-F5344CB8AC3E}">
        <p14:creationId xmlns:p14="http://schemas.microsoft.com/office/powerpoint/2010/main" val="798610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27237C-E068-4D5F-9162-5E77BED96459}"/>
              </a:ext>
            </a:extLst>
          </p:cNvPr>
          <p:cNvSpPr>
            <a:spLocks noGrp="1"/>
          </p:cNvSpPr>
          <p:nvPr>
            <p:ph type="title"/>
          </p:nvPr>
        </p:nvSpPr>
        <p:spPr>
          <a:xfrm>
            <a:off x="1270459" y="3429000"/>
            <a:ext cx="8596668" cy="1320800"/>
          </a:xfrm>
        </p:spPr>
        <p:txBody>
          <a:bodyPr>
            <a:normAutofit/>
          </a:bodyPr>
          <a:lstStyle/>
          <a:p>
            <a:r>
              <a:rPr lang="fr-FR" sz="4000" dirty="0"/>
              <a:t>     INTRODUCTION AU LANGAGE C</a:t>
            </a:r>
          </a:p>
        </p:txBody>
      </p:sp>
    </p:spTree>
    <p:extLst>
      <p:ext uri="{BB962C8B-B14F-4D97-AF65-F5344CB8AC3E}">
        <p14:creationId xmlns:p14="http://schemas.microsoft.com/office/powerpoint/2010/main" val="3612539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FFDB03-41B2-49D9-8618-ED71367C747B}"/>
              </a:ext>
            </a:extLst>
          </p:cNvPr>
          <p:cNvSpPr>
            <a:spLocks noGrp="1"/>
          </p:cNvSpPr>
          <p:nvPr>
            <p:ph type="title"/>
          </p:nvPr>
        </p:nvSpPr>
        <p:spPr>
          <a:xfrm>
            <a:off x="2889194" y="906163"/>
            <a:ext cx="8596668" cy="1320800"/>
          </a:xfrm>
        </p:spPr>
        <p:txBody>
          <a:bodyPr/>
          <a:lstStyle/>
          <a:p>
            <a:r>
              <a:rPr lang="fr-FR" dirty="0"/>
              <a:t>        </a:t>
            </a:r>
            <a:r>
              <a:rPr lang="fr-FR" sz="5400" dirty="0"/>
              <a:t>VARIABLES</a:t>
            </a:r>
          </a:p>
        </p:txBody>
      </p:sp>
      <p:sp>
        <p:nvSpPr>
          <p:cNvPr id="4" name="Rectangle 3">
            <a:extLst>
              <a:ext uri="{FF2B5EF4-FFF2-40B4-BE49-F238E27FC236}">
                <a16:creationId xmlns:a16="http://schemas.microsoft.com/office/drawing/2014/main" id="{C1345202-1CD3-4AE3-9E3E-DD3481B55A75}"/>
              </a:ext>
            </a:extLst>
          </p:cNvPr>
          <p:cNvSpPr/>
          <p:nvPr/>
        </p:nvSpPr>
        <p:spPr>
          <a:xfrm>
            <a:off x="659130" y="2842904"/>
            <a:ext cx="7941173" cy="830997"/>
          </a:xfrm>
          <a:prstGeom prst="rect">
            <a:avLst/>
          </a:prstGeom>
        </p:spPr>
        <p:txBody>
          <a:bodyPr wrap="square">
            <a:spAutoFit/>
          </a:bodyPr>
          <a:lstStyle/>
          <a:p>
            <a:r>
              <a:rPr lang="fr-FR" sz="4800" dirty="0">
                <a:latin typeface="Calibri" panose="020F0502020204030204" pitchFamily="34" charset="0"/>
                <a:ea typeface="Calibri" panose="020F0502020204030204" pitchFamily="34" charset="0"/>
                <a:cs typeface="Times New Roman" panose="02020603050405020304" pitchFamily="18" charset="0"/>
              </a:rPr>
              <a:t>Déclaration et affectation </a:t>
            </a:r>
            <a:r>
              <a:rPr lang="fr-FR" dirty="0"/>
              <a:t> </a:t>
            </a:r>
          </a:p>
        </p:txBody>
      </p:sp>
      <p:sp>
        <p:nvSpPr>
          <p:cNvPr id="8" name="Rectangle 7">
            <a:extLst>
              <a:ext uri="{FF2B5EF4-FFF2-40B4-BE49-F238E27FC236}">
                <a16:creationId xmlns:a16="http://schemas.microsoft.com/office/drawing/2014/main" id="{E4291B02-F147-4B59-B818-E92E5F05F857}"/>
              </a:ext>
            </a:extLst>
          </p:cNvPr>
          <p:cNvSpPr/>
          <p:nvPr/>
        </p:nvSpPr>
        <p:spPr>
          <a:xfrm>
            <a:off x="2889194" y="5049101"/>
            <a:ext cx="6252518" cy="923330"/>
          </a:xfrm>
          <a:prstGeom prst="rect">
            <a:avLst/>
          </a:prstGeom>
        </p:spPr>
        <p:txBody>
          <a:bodyPr wrap="square">
            <a:spAutoFit/>
          </a:bodyPr>
          <a:lstStyle/>
          <a:p>
            <a:r>
              <a:rPr lang="fr-FR" sz="5400" dirty="0"/>
              <a:t> - Déclaration</a:t>
            </a:r>
          </a:p>
        </p:txBody>
      </p:sp>
    </p:spTree>
    <p:extLst>
      <p:ext uri="{BB962C8B-B14F-4D97-AF65-F5344CB8AC3E}">
        <p14:creationId xmlns:p14="http://schemas.microsoft.com/office/powerpoint/2010/main" val="1833128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a:extLst>
              <a:ext uri="{FF2B5EF4-FFF2-40B4-BE49-F238E27FC236}">
                <a16:creationId xmlns:a16="http://schemas.microsoft.com/office/drawing/2014/main" id="{F929765D-DEF6-4958-BA73-FED17A302AB8}"/>
              </a:ext>
            </a:extLst>
          </p:cNvPr>
          <p:cNvGraphicFramePr>
            <a:graphicFrameLocks noGrp="1"/>
          </p:cNvGraphicFramePr>
          <p:nvPr>
            <p:extLst>
              <p:ext uri="{D42A27DB-BD31-4B8C-83A1-F6EECF244321}">
                <p14:modId xmlns:p14="http://schemas.microsoft.com/office/powerpoint/2010/main" val="3656471192"/>
              </p:ext>
            </p:extLst>
          </p:nvPr>
        </p:nvGraphicFramePr>
        <p:xfrm>
          <a:off x="1235676" y="1359243"/>
          <a:ext cx="7401697" cy="3237471"/>
        </p:xfrm>
        <a:graphic>
          <a:graphicData uri="http://schemas.openxmlformats.org/drawingml/2006/table">
            <a:tbl>
              <a:tblPr firstRow="1" firstCol="1" bandRow="1">
                <a:tableStyleId>{5C22544A-7EE6-4342-B048-85BDC9FD1C3A}</a:tableStyleId>
              </a:tblPr>
              <a:tblGrid>
                <a:gridCol w="3697198">
                  <a:extLst>
                    <a:ext uri="{9D8B030D-6E8A-4147-A177-3AD203B41FA5}">
                      <a16:colId xmlns:a16="http://schemas.microsoft.com/office/drawing/2014/main" val="610585804"/>
                    </a:ext>
                  </a:extLst>
                </a:gridCol>
                <a:gridCol w="3704499">
                  <a:extLst>
                    <a:ext uri="{9D8B030D-6E8A-4147-A177-3AD203B41FA5}">
                      <a16:colId xmlns:a16="http://schemas.microsoft.com/office/drawing/2014/main" val="4137923296"/>
                    </a:ext>
                  </a:extLst>
                </a:gridCol>
              </a:tblGrid>
              <a:tr h="3237471">
                <a:tc>
                  <a:txBody>
                    <a:bodyPr/>
                    <a:lstStyle/>
                    <a:p>
                      <a:pPr>
                        <a:lnSpc>
                          <a:spcPct val="107000"/>
                        </a:lnSpc>
                        <a:spcAft>
                          <a:spcPts val="0"/>
                        </a:spcAft>
                      </a:pPr>
                      <a:r>
                        <a:rPr lang="fr-FR" sz="2400" dirty="0">
                          <a:effectLst/>
                        </a:rPr>
                        <a:t>Pseudo code</a:t>
                      </a:r>
                    </a:p>
                    <a:p>
                      <a:pPr>
                        <a:lnSpc>
                          <a:spcPct val="107000"/>
                        </a:lnSpc>
                        <a:spcAft>
                          <a:spcPts val="0"/>
                        </a:spcAft>
                      </a:pP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r>
                        <a:rPr lang="fr-FR" sz="1800" b="1" kern="1200" dirty="0">
                          <a:solidFill>
                            <a:schemeClr val="lt1"/>
                          </a:solidFill>
                          <a:effectLst/>
                          <a:latin typeface="+mn-lt"/>
                          <a:ea typeface="+mn-ea"/>
                          <a:cs typeface="+mn-cs"/>
                        </a:rPr>
                        <a:t>Variable </a:t>
                      </a:r>
                    </a:p>
                    <a:p>
                      <a:endParaRPr lang="fr-FR" sz="1800" b="1" kern="1200" dirty="0">
                        <a:solidFill>
                          <a:schemeClr val="lt1"/>
                        </a:solidFill>
                        <a:effectLst/>
                        <a:latin typeface="+mn-lt"/>
                        <a:ea typeface="+mn-ea"/>
                        <a:cs typeface="+mn-cs"/>
                      </a:endParaRPr>
                    </a:p>
                    <a:p>
                      <a:r>
                        <a:rPr lang="fr-FR" sz="1800" b="1" kern="1200" dirty="0">
                          <a:solidFill>
                            <a:schemeClr val="lt1"/>
                          </a:solidFill>
                          <a:effectLst/>
                          <a:latin typeface="+mn-lt"/>
                          <a:ea typeface="+mn-ea"/>
                          <a:cs typeface="+mn-cs"/>
                        </a:rPr>
                        <a:t>A,B,C : Entier </a:t>
                      </a:r>
                    </a:p>
                    <a:p>
                      <a:r>
                        <a:rPr lang="fr-FR" sz="1800" b="1" kern="1200" dirty="0">
                          <a:solidFill>
                            <a:schemeClr val="lt1"/>
                          </a:solidFill>
                          <a:effectLst/>
                          <a:latin typeface="+mn-lt"/>
                          <a:ea typeface="+mn-ea"/>
                          <a:cs typeface="+mn-cs"/>
                        </a:rPr>
                        <a:t>C,D : Réels </a:t>
                      </a:r>
                    </a:p>
                    <a:p>
                      <a:r>
                        <a:rPr lang="fr-FR" sz="1800" b="1" kern="1200" dirty="0">
                          <a:solidFill>
                            <a:schemeClr val="lt1"/>
                          </a:solidFill>
                          <a:effectLst/>
                          <a:latin typeface="+mn-lt"/>
                          <a:ea typeface="+mn-ea"/>
                          <a:cs typeface="+mn-cs"/>
                        </a:rPr>
                        <a:t>Chaine : Chaine de charactère </a:t>
                      </a:r>
                    </a:p>
                    <a:p>
                      <a:r>
                        <a:rPr lang="fr-FR" sz="1800" b="1" kern="1200" dirty="0">
                          <a:solidFill>
                            <a:schemeClr val="lt1"/>
                          </a:solidFill>
                          <a:effectLst/>
                          <a:latin typeface="+mn-lt"/>
                          <a:ea typeface="+mn-ea"/>
                          <a:cs typeface="+mn-cs"/>
                        </a:rPr>
                        <a:t>Tableau[100] : tableau d’entier</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fr-FR" sz="1100" dirty="0">
                          <a:effectLst/>
                        </a:rPr>
                        <a:t> </a:t>
                      </a:r>
                      <a:r>
                        <a:rPr lang="fr-FR" sz="2400" dirty="0">
                          <a:effectLst/>
                        </a:rPr>
                        <a:t>Langage C</a:t>
                      </a:r>
                    </a:p>
                    <a:p>
                      <a:pPr>
                        <a:lnSpc>
                          <a:spcPct val="107000"/>
                        </a:lnSpc>
                        <a:spcAft>
                          <a:spcPts val="0"/>
                        </a:spcAft>
                      </a:pP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r>
                        <a:rPr lang="fr-FR" sz="1800" b="1" kern="1200" dirty="0">
                          <a:solidFill>
                            <a:schemeClr val="lt1"/>
                          </a:solidFill>
                          <a:effectLst/>
                          <a:latin typeface="+mn-lt"/>
                          <a:ea typeface="+mn-ea"/>
                          <a:cs typeface="+mn-cs"/>
                        </a:rPr>
                        <a:t>int A,B,C ;</a:t>
                      </a:r>
                    </a:p>
                    <a:p>
                      <a:r>
                        <a:rPr lang="fr-FR" sz="1800" b="1" kern="1200" dirty="0">
                          <a:solidFill>
                            <a:schemeClr val="lt1"/>
                          </a:solidFill>
                          <a:effectLst/>
                          <a:latin typeface="+mn-lt"/>
                          <a:ea typeface="+mn-ea"/>
                          <a:cs typeface="+mn-cs"/>
                        </a:rPr>
                        <a:t>float C,D ;</a:t>
                      </a:r>
                    </a:p>
                    <a:p>
                      <a:r>
                        <a:rPr lang="fr-FR" sz="1800" b="1" kern="1200" dirty="0">
                          <a:solidFill>
                            <a:schemeClr val="lt1"/>
                          </a:solidFill>
                          <a:effectLst/>
                          <a:latin typeface="+mn-lt"/>
                          <a:ea typeface="+mn-ea"/>
                          <a:cs typeface="+mn-cs"/>
                        </a:rPr>
                        <a:t>string Chaine ;</a:t>
                      </a:r>
                    </a:p>
                    <a:p>
                      <a:r>
                        <a:rPr lang="fr-FR" sz="1800" b="1" kern="1200" dirty="0">
                          <a:solidFill>
                            <a:schemeClr val="lt1"/>
                          </a:solidFill>
                          <a:effectLst/>
                          <a:latin typeface="+mn-lt"/>
                          <a:ea typeface="+mn-ea"/>
                          <a:cs typeface="+mn-cs"/>
                        </a:rPr>
                        <a:t>int Tableau[100] ;</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7001733"/>
                  </a:ext>
                </a:extLst>
              </a:tr>
            </a:tbl>
          </a:graphicData>
        </a:graphic>
      </p:graphicFrame>
    </p:spTree>
    <p:extLst>
      <p:ext uri="{BB962C8B-B14F-4D97-AF65-F5344CB8AC3E}">
        <p14:creationId xmlns:p14="http://schemas.microsoft.com/office/powerpoint/2010/main" val="2205617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56A9A6-8D1C-4F81-A19A-15C1EF6BD442}"/>
              </a:ext>
            </a:extLst>
          </p:cNvPr>
          <p:cNvSpPr>
            <a:spLocks noGrp="1"/>
          </p:cNvSpPr>
          <p:nvPr>
            <p:ph type="title"/>
          </p:nvPr>
        </p:nvSpPr>
        <p:spPr>
          <a:xfrm>
            <a:off x="3408177" y="362464"/>
            <a:ext cx="8596668" cy="1320800"/>
          </a:xfrm>
        </p:spPr>
        <p:txBody>
          <a:bodyPr>
            <a:normAutofit/>
          </a:bodyPr>
          <a:lstStyle/>
          <a:p>
            <a:r>
              <a:rPr lang="fr-FR" sz="4400" dirty="0"/>
              <a:t> - Affectation</a:t>
            </a:r>
          </a:p>
        </p:txBody>
      </p:sp>
      <p:graphicFrame>
        <p:nvGraphicFramePr>
          <p:cNvPr id="4" name="Tableau 3">
            <a:extLst>
              <a:ext uri="{FF2B5EF4-FFF2-40B4-BE49-F238E27FC236}">
                <a16:creationId xmlns:a16="http://schemas.microsoft.com/office/drawing/2014/main" id="{D54C6AAD-557D-4700-B181-8AEB206D09D9}"/>
              </a:ext>
            </a:extLst>
          </p:cNvPr>
          <p:cNvGraphicFramePr>
            <a:graphicFrameLocks noGrp="1"/>
          </p:cNvGraphicFramePr>
          <p:nvPr>
            <p:extLst>
              <p:ext uri="{D42A27DB-BD31-4B8C-83A1-F6EECF244321}">
                <p14:modId xmlns:p14="http://schemas.microsoft.com/office/powerpoint/2010/main" val="1460895131"/>
              </p:ext>
            </p:extLst>
          </p:nvPr>
        </p:nvGraphicFramePr>
        <p:xfrm>
          <a:off x="2038864" y="2299546"/>
          <a:ext cx="6388444" cy="3236281"/>
        </p:xfrm>
        <a:graphic>
          <a:graphicData uri="http://schemas.openxmlformats.org/drawingml/2006/table">
            <a:tbl>
              <a:tblPr firstRow="1" firstCol="1" bandRow="1">
                <a:tableStyleId>{5C22544A-7EE6-4342-B048-85BDC9FD1C3A}</a:tableStyleId>
              </a:tblPr>
              <a:tblGrid>
                <a:gridCol w="3194222">
                  <a:extLst>
                    <a:ext uri="{9D8B030D-6E8A-4147-A177-3AD203B41FA5}">
                      <a16:colId xmlns:a16="http://schemas.microsoft.com/office/drawing/2014/main" val="3902951395"/>
                    </a:ext>
                  </a:extLst>
                </a:gridCol>
                <a:gridCol w="3194222">
                  <a:extLst>
                    <a:ext uri="{9D8B030D-6E8A-4147-A177-3AD203B41FA5}">
                      <a16:colId xmlns:a16="http://schemas.microsoft.com/office/drawing/2014/main" val="2269850409"/>
                    </a:ext>
                  </a:extLst>
                </a:gridCol>
              </a:tblGrid>
              <a:tr h="3236281">
                <a:tc>
                  <a:txBody>
                    <a:bodyPr/>
                    <a:lstStyle/>
                    <a:p>
                      <a:pPr>
                        <a:lnSpc>
                          <a:spcPct val="107000"/>
                        </a:lnSpc>
                        <a:spcAft>
                          <a:spcPts val="0"/>
                        </a:spcAft>
                      </a:pPr>
                      <a:r>
                        <a:rPr lang="fr-FR" sz="2800" dirty="0">
                          <a:effectLst/>
                        </a:rPr>
                        <a:t>Pseudo code</a:t>
                      </a:r>
                    </a:p>
                    <a:p>
                      <a:pPr>
                        <a:lnSpc>
                          <a:spcPct val="107000"/>
                        </a:lnSpc>
                        <a:spcAft>
                          <a:spcPts val="0"/>
                        </a:spcAft>
                      </a:pPr>
                      <a:endParaRPr lang="fr-FR" sz="2800" dirty="0">
                        <a:effectLst/>
                        <a:latin typeface="Calibri" panose="020F0502020204030204" pitchFamily="34" charset="0"/>
                        <a:ea typeface="Calibri" panose="020F0502020204030204" pitchFamily="34" charset="0"/>
                        <a:cs typeface="Times New Roman" panose="02020603050405020304" pitchFamily="18" charset="0"/>
                      </a:endParaRPr>
                    </a:p>
                    <a:p>
                      <a:r>
                        <a:rPr lang="fr-FR" sz="1800" b="1" kern="1200" dirty="0">
                          <a:solidFill>
                            <a:schemeClr val="lt1"/>
                          </a:solidFill>
                          <a:effectLst/>
                          <a:latin typeface="+mn-lt"/>
                          <a:ea typeface="+mn-ea"/>
                          <a:cs typeface="+mn-cs"/>
                        </a:rPr>
                        <a:t>A </a:t>
                      </a:r>
                      <a:r>
                        <a:rPr lang="fr-FR" sz="1800" b="1" kern="1200" dirty="0">
                          <a:solidFill>
                            <a:schemeClr val="lt1"/>
                          </a:solidFill>
                          <a:effectLst/>
                          <a:latin typeface="+mn-lt"/>
                          <a:ea typeface="+mn-ea"/>
                          <a:cs typeface="+mn-cs"/>
                          <a:sym typeface="Wingdings" panose="05000000000000000000" pitchFamily="2" charset="2"/>
                        </a:rPr>
                        <a:t></a:t>
                      </a:r>
                      <a:r>
                        <a:rPr lang="fr-FR" sz="1800" b="1" kern="1200" dirty="0">
                          <a:solidFill>
                            <a:schemeClr val="lt1"/>
                          </a:solidFill>
                          <a:effectLst/>
                          <a:latin typeface="+mn-lt"/>
                          <a:ea typeface="+mn-ea"/>
                          <a:cs typeface="+mn-cs"/>
                        </a:rPr>
                        <a:t> 6</a:t>
                      </a:r>
                    </a:p>
                    <a:p>
                      <a:r>
                        <a:rPr lang="fr-FR" sz="1800" b="1" kern="1200" dirty="0">
                          <a:solidFill>
                            <a:schemeClr val="lt1"/>
                          </a:solidFill>
                          <a:effectLst/>
                          <a:latin typeface="+mn-lt"/>
                          <a:ea typeface="+mn-ea"/>
                          <a:cs typeface="+mn-cs"/>
                        </a:rPr>
                        <a:t>D</a:t>
                      </a:r>
                      <a:r>
                        <a:rPr lang="fr-FR" sz="1800" b="1" kern="1200" dirty="0">
                          <a:solidFill>
                            <a:schemeClr val="lt1"/>
                          </a:solidFill>
                          <a:effectLst/>
                          <a:latin typeface="+mn-lt"/>
                          <a:ea typeface="+mn-ea"/>
                          <a:cs typeface="+mn-cs"/>
                          <a:sym typeface="Wingdings" panose="05000000000000000000" pitchFamily="2" charset="2"/>
                        </a:rPr>
                        <a:t></a:t>
                      </a:r>
                      <a:r>
                        <a:rPr lang="fr-FR" sz="1800" b="1" kern="1200" dirty="0">
                          <a:solidFill>
                            <a:schemeClr val="lt1"/>
                          </a:solidFill>
                          <a:effectLst/>
                          <a:latin typeface="+mn-lt"/>
                          <a:ea typeface="+mn-ea"/>
                          <a:cs typeface="+mn-cs"/>
                        </a:rPr>
                        <a:t>23.6</a:t>
                      </a:r>
                    </a:p>
                    <a:p>
                      <a:r>
                        <a:rPr lang="fr-FR" sz="1800" b="1" kern="1200" dirty="0">
                          <a:solidFill>
                            <a:schemeClr val="lt1"/>
                          </a:solidFill>
                          <a:effectLst/>
                          <a:latin typeface="+mn-lt"/>
                          <a:ea typeface="+mn-ea"/>
                          <a:cs typeface="+mn-cs"/>
                        </a:rPr>
                        <a:t>Tableau[0]</a:t>
                      </a:r>
                      <a:r>
                        <a:rPr lang="fr-FR" sz="1800" b="1" kern="1200" dirty="0">
                          <a:solidFill>
                            <a:schemeClr val="lt1"/>
                          </a:solidFill>
                          <a:effectLst/>
                          <a:latin typeface="+mn-lt"/>
                          <a:ea typeface="+mn-ea"/>
                          <a:cs typeface="+mn-cs"/>
                          <a:sym typeface="Wingdings" panose="05000000000000000000" pitchFamily="2" charset="2"/>
                        </a:rPr>
                        <a:t></a:t>
                      </a:r>
                      <a:r>
                        <a:rPr lang="fr-FR" sz="1800" b="1" kern="1200" dirty="0">
                          <a:solidFill>
                            <a:schemeClr val="lt1"/>
                          </a:solidFill>
                          <a:effectLst/>
                          <a:latin typeface="+mn-lt"/>
                          <a:ea typeface="+mn-ea"/>
                          <a:cs typeface="+mn-cs"/>
                        </a:rPr>
                        <a:t>4</a:t>
                      </a:r>
                    </a:p>
                    <a:p>
                      <a:r>
                        <a:rPr lang="fr-FR" sz="1800" b="1" kern="1200" dirty="0">
                          <a:solidFill>
                            <a:schemeClr val="lt1"/>
                          </a:solidFill>
                          <a:effectLst/>
                          <a:latin typeface="+mn-lt"/>
                          <a:ea typeface="+mn-ea"/>
                          <a:cs typeface="+mn-cs"/>
                        </a:rPr>
                        <a:t>Chaine </a:t>
                      </a:r>
                      <a:r>
                        <a:rPr lang="fr-FR" sz="1800" b="1" kern="1200" dirty="0">
                          <a:solidFill>
                            <a:schemeClr val="lt1"/>
                          </a:solidFill>
                          <a:effectLst/>
                          <a:latin typeface="+mn-lt"/>
                          <a:ea typeface="+mn-ea"/>
                          <a:cs typeface="+mn-cs"/>
                          <a:sym typeface="Wingdings" panose="05000000000000000000" pitchFamily="2" charset="2"/>
                        </a:rPr>
                        <a:t></a:t>
                      </a:r>
                      <a:r>
                        <a:rPr lang="fr-FR" sz="1800" b="1" kern="1200" dirty="0">
                          <a:solidFill>
                            <a:schemeClr val="lt1"/>
                          </a:solidFill>
                          <a:effectLst/>
                          <a:latin typeface="+mn-lt"/>
                          <a:ea typeface="+mn-ea"/>
                          <a:cs typeface="+mn-cs"/>
                        </a:rPr>
                        <a:t>’’bonjour’’ </a:t>
                      </a:r>
                      <a:endParaRPr lang="fr-F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fr-FR" sz="1100" dirty="0">
                          <a:effectLst/>
                        </a:rPr>
                        <a:t> </a:t>
                      </a:r>
                      <a:r>
                        <a:rPr lang="fr-FR" sz="2800" dirty="0">
                          <a:effectLst/>
                        </a:rPr>
                        <a:t>Langage C</a:t>
                      </a:r>
                    </a:p>
                    <a:p>
                      <a:endParaRPr lang="fr-FR" sz="1800" b="1" kern="1200" dirty="0">
                        <a:solidFill>
                          <a:schemeClr val="lt1"/>
                        </a:solidFill>
                        <a:effectLst/>
                        <a:latin typeface="+mn-lt"/>
                        <a:ea typeface="+mn-ea"/>
                        <a:cs typeface="+mn-cs"/>
                      </a:endParaRPr>
                    </a:p>
                    <a:p>
                      <a:endParaRPr lang="fr-FR" sz="1800" b="1" kern="1200" dirty="0">
                        <a:solidFill>
                          <a:schemeClr val="lt1"/>
                        </a:solidFill>
                        <a:effectLst/>
                        <a:latin typeface="+mn-lt"/>
                        <a:ea typeface="+mn-ea"/>
                        <a:cs typeface="+mn-cs"/>
                      </a:endParaRPr>
                    </a:p>
                    <a:p>
                      <a:r>
                        <a:rPr lang="fr-FR" sz="1800" b="1" kern="1200" dirty="0">
                          <a:solidFill>
                            <a:schemeClr val="lt1"/>
                          </a:solidFill>
                          <a:effectLst/>
                          <a:latin typeface="+mn-lt"/>
                          <a:ea typeface="+mn-ea"/>
                          <a:cs typeface="+mn-cs"/>
                        </a:rPr>
                        <a:t>A=6</a:t>
                      </a:r>
                    </a:p>
                    <a:p>
                      <a:r>
                        <a:rPr lang="fr-FR" sz="1800" b="1" kern="1200" dirty="0">
                          <a:solidFill>
                            <a:schemeClr val="lt1"/>
                          </a:solidFill>
                          <a:effectLst/>
                          <a:latin typeface="+mn-lt"/>
                          <a:ea typeface="+mn-ea"/>
                          <a:cs typeface="+mn-cs"/>
                        </a:rPr>
                        <a:t>D=23.6</a:t>
                      </a:r>
                    </a:p>
                    <a:p>
                      <a:r>
                        <a:rPr lang="fr-FR" sz="1800" b="1" kern="1200" dirty="0">
                          <a:solidFill>
                            <a:schemeClr val="lt1"/>
                          </a:solidFill>
                          <a:effectLst/>
                          <a:latin typeface="+mn-lt"/>
                          <a:ea typeface="+mn-ea"/>
                          <a:cs typeface="+mn-cs"/>
                        </a:rPr>
                        <a:t>Tableau[0]=4</a:t>
                      </a:r>
                    </a:p>
                    <a:p>
                      <a:r>
                        <a:rPr lang="fr-FR" sz="1800" b="1" kern="1200" dirty="0">
                          <a:solidFill>
                            <a:schemeClr val="lt1"/>
                          </a:solidFill>
                          <a:effectLst/>
                          <a:latin typeface="+mn-lt"/>
                          <a:ea typeface="+mn-ea"/>
                          <a:cs typeface="+mn-cs"/>
                        </a:rPr>
                        <a:t>Chaine= ’’bonjour’’ </a:t>
                      </a:r>
                      <a:endParaRPr lang="fr-F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4670462"/>
                  </a:ext>
                </a:extLst>
              </a:tr>
            </a:tbl>
          </a:graphicData>
        </a:graphic>
      </p:graphicFrame>
    </p:spTree>
    <p:extLst>
      <p:ext uri="{BB962C8B-B14F-4D97-AF65-F5344CB8AC3E}">
        <p14:creationId xmlns:p14="http://schemas.microsoft.com/office/powerpoint/2010/main" val="3983705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011FC9-16BA-4CE4-8770-F9D988A8702A}"/>
              </a:ext>
            </a:extLst>
          </p:cNvPr>
          <p:cNvSpPr>
            <a:spLocks noGrp="1"/>
          </p:cNvSpPr>
          <p:nvPr>
            <p:ph type="title"/>
          </p:nvPr>
        </p:nvSpPr>
        <p:spPr>
          <a:xfrm>
            <a:off x="2234285" y="535460"/>
            <a:ext cx="8596668" cy="1320800"/>
          </a:xfrm>
        </p:spPr>
        <p:txBody>
          <a:bodyPr>
            <a:normAutofit/>
          </a:bodyPr>
          <a:lstStyle/>
          <a:p>
            <a:r>
              <a:rPr lang="fr-FR" dirty="0"/>
              <a:t>     - </a:t>
            </a:r>
            <a:r>
              <a:rPr lang="fr-FR" sz="4000" dirty="0"/>
              <a:t>Lecture et écriture</a:t>
            </a:r>
            <a:r>
              <a:rPr lang="fr-FR" dirty="0"/>
              <a:t/>
            </a:r>
            <a:br>
              <a:rPr lang="fr-FR" dirty="0"/>
            </a:br>
            <a:endParaRPr lang="fr-FR" dirty="0"/>
          </a:p>
        </p:txBody>
      </p:sp>
      <p:graphicFrame>
        <p:nvGraphicFramePr>
          <p:cNvPr id="4" name="Tableau 3">
            <a:extLst>
              <a:ext uri="{FF2B5EF4-FFF2-40B4-BE49-F238E27FC236}">
                <a16:creationId xmlns:a16="http://schemas.microsoft.com/office/drawing/2014/main" id="{BC1B310E-B959-4BF8-BB10-8A283104BBA7}"/>
              </a:ext>
            </a:extLst>
          </p:cNvPr>
          <p:cNvGraphicFramePr>
            <a:graphicFrameLocks noGrp="1"/>
          </p:cNvGraphicFramePr>
          <p:nvPr>
            <p:extLst>
              <p:ext uri="{D42A27DB-BD31-4B8C-83A1-F6EECF244321}">
                <p14:modId xmlns:p14="http://schemas.microsoft.com/office/powerpoint/2010/main" val="65526890"/>
              </p:ext>
            </p:extLst>
          </p:nvPr>
        </p:nvGraphicFramePr>
        <p:xfrm>
          <a:off x="1828798" y="2359774"/>
          <a:ext cx="6722078" cy="3003058"/>
        </p:xfrm>
        <a:graphic>
          <a:graphicData uri="http://schemas.openxmlformats.org/drawingml/2006/table">
            <a:tbl>
              <a:tblPr firstRow="1" firstCol="1" bandRow="1">
                <a:tableStyleId>{5C22544A-7EE6-4342-B048-85BDC9FD1C3A}</a:tableStyleId>
              </a:tblPr>
              <a:tblGrid>
                <a:gridCol w="3361039">
                  <a:extLst>
                    <a:ext uri="{9D8B030D-6E8A-4147-A177-3AD203B41FA5}">
                      <a16:colId xmlns:a16="http://schemas.microsoft.com/office/drawing/2014/main" val="2536889377"/>
                    </a:ext>
                  </a:extLst>
                </a:gridCol>
                <a:gridCol w="3361039">
                  <a:extLst>
                    <a:ext uri="{9D8B030D-6E8A-4147-A177-3AD203B41FA5}">
                      <a16:colId xmlns:a16="http://schemas.microsoft.com/office/drawing/2014/main" val="1617977634"/>
                    </a:ext>
                  </a:extLst>
                </a:gridCol>
              </a:tblGrid>
              <a:tr h="3003058">
                <a:tc>
                  <a:txBody>
                    <a:bodyPr/>
                    <a:lstStyle/>
                    <a:p>
                      <a:pPr>
                        <a:lnSpc>
                          <a:spcPct val="107000"/>
                        </a:lnSpc>
                        <a:spcAft>
                          <a:spcPts val="0"/>
                        </a:spcAft>
                      </a:pPr>
                      <a:r>
                        <a:rPr lang="fr-FR" sz="2800" dirty="0">
                          <a:effectLst/>
                        </a:rPr>
                        <a:t>Pseudo code</a:t>
                      </a:r>
                    </a:p>
                    <a:p>
                      <a:pPr>
                        <a:lnSpc>
                          <a:spcPct val="107000"/>
                        </a:lnSpc>
                        <a:spcAft>
                          <a:spcPts val="0"/>
                        </a:spcAft>
                      </a:pPr>
                      <a:endParaRPr lang="fr-FR" sz="2800" dirty="0">
                        <a:effectLst/>
                        <a:latin typeface="Calibri" panose="020F0502020204030204" pitchFamily="34" charset="0"/>
                        <a:ea typeface="Calibri" panose="020F0502020204030204" pitchFamily="34" charset="0"/>
                        <a:cs typeface="Times New Roman" panose="02020603050405020304" pitchFamily="18" charset="0"/>
                      </a:endParaRPr>
                    </a:p>
                    <a:p>
                      <a:r>
                        <a:rPr lang="fr-FR" sz="1800" b="1" kern="1200" dirty="0">
                          <a:solidFill>
                            <a:schemeClr val="lt1"/>
                          </a:solidFill>
                          <a:effectLst/>
                          <a:latin typeface="+mn-lt"/>
                          <a:ea typeface="+mn-ea"/>
                          <a:cs typeface="+mn-cs"/>
                        </a:rPr>
                        <a:t>Ecrire( ‘’entrer une valeur’’)</a:t>
                      </a:r>
                    </a:p>
                    <a:p>
                      <a:r>
                        <a:rPr lang="fr-FR" sz="1800" b="1" kern="1200" dirty="0">
                          <a:solidFill>
                            <a:schemeClr val="lt1"/>
                          </a:solidFill>
                          <a:effectLst/>
                          <a:latin typeface="+mn-lt"/>
                          <a:ea typeface="+mn-ea"/>
                          <a:cs typeface="+mn-cs"/>
                        </a:rPr>
                        <a:t>Lire(A)</a:t>
                      </a:r>
                    </a:p>
                    <a:p>
                      <a:r>
                        <a:rPr lang="fr-FR" sz="1800" b="1" kern="1200" dirty="0">
                          <a:solidFill>
                            <a:schemeClr val="lt1"/>
                          </a:solidFill>
                          <a:effectLst/>
                          <a:latin typeface="+mn-lt"/>
                          <a:ea typeface="+mn-ea"/>
                          <a:cs typeface="+mn-cs"/>
                        </a:rPr>
                        <a:t>Afficher(A)</a:t>
                      </a:r>
                      <a:endParaRPr lang="fr-F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fr-FR" sz="1100" dirty="0">
                          <a:effectLst/>
                        </a:rPr>
                        <a:t> </a:t>
                      </a:r>
                      <a:r>
                        <a:rPr lang="fr-FR" sz="2800" dirty="0">
                          <a:effectLst/>
                        </a:rPr>
                        <a:t>Langage C</a:t>
                      </a:r>
                    </a:p>
                    <a:p>
                      <a:pPr>
                        <a:lnSpc>
                          <a:spcPct val="107000"/>
                        </a:lnSpc>
                        <a:spcAft>
                          <a:spcPts val="0"/>
                        </a:spcAft>
                      </a:pPr>
                      <a:endParaRPr lang="fr-FR" sz="2800" dirty="0">
                        <a:effectLst/>
                        <a:latin typeface="Calibri" panose="020F0502020204030204" pitchFamily="34" charset="0"/>
                        <a:ea typeface="Calibri" panose="020F0502020204030204" pitchFamily="34" charset="0"/>
                        <a:cs typeface="Times New Roman" panose="02020603050405020304" pitchFamily="18" charset="0"/>
                      </a:endParaRPr>
                    </a:p>
                    <a:p>
                      <a:r>
                        <a:rPr lang="fr-FR" sz="1800" b="1" kern="1200" dirty="0">
                          <a:solidFill>
                            <a:schemeClr val="lt1"/>
                          </a:solidFill>
                          <a:effectLst/>
                          <a:latin typeface="+mn-lt"/>
                          <a:ea typeface="+mn-ea"/>
                          <a:cs typeface="+mn-cs"/>
                        </a:rPr>
                        <a:t>printf(‘’entrer une valeur’’) ;</a:t>
                      </a:r>
                    </a:p>
                    <a:p>
                      <a:r>
                        <a:rPr lang="fr-FR" sz="1800" b="1" kern="1200" dirty="0" err="1">
                          <a:solidFill>
                            <a:schemeClr val="lt1"/>
                          </a:solidFill>
                          <a:effectLst/>
                          <a:latin typeface="+mn-lt"/>
                          <a:ea typeface="+mn-ea"/>
                          <a:cs typeface="+mn-cs"/>
                        </a:rPr>
                        <a:t>scanf</a:t>
                      </a:r>
                      <a:r>
                        <a:rPr lang="fr-FR" sz="1800" b="1" kern="1200" dirty="0">
                          <a:solidFill>
                            <a:schemeClr val="lt1"/>
                          </a:solidFill>
                          <a:effectLst/>
                          <a:latin typeface="+mn-lt"/>
                          <a:ea typeface="+mn-ea"/>
                          <a:cs typeface="+mn-cs"/>
                        </a:rPr>
                        <a:t>(‘’%d’’,&amp;A) ;</a:t>
                      </a:r>
                    </a:p>
                    <a:p>
                      <a:r>
                        <a:rPr lang="fr-FR" sz="1800" b="1" kern="1200" dirty="0">
                          <a:solidFill>
                            <a:schemeClr val="lt1"/>
                          </a:solidFill>
                          <a:effectLst/>
                          <a:latin typeface="+mn-lt"/>
                          <a:ea typeface="+mn-ea"/>
                          <a:cs typeface="+mn-cs"/>
                        </a:rPr>
                        <a:t>printf(‘’%d’’,A) ;</a:t>
                      </a:r>
                      <a:endParaRPr lang="fr-F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7196619"/>
                  </a:ext>
                </a:extLst>
              </a:tr>
            </a:tbl>
          </a:graphicData>
        </a:graphic>
      </p:graphicFrame>
    </p:spTree>
    <p:extLst>
      <p:ext uri="{BB962C8B-B14F-4D97-AF65-F5344CB8AC3E}">
        <p14:creationId xmlns:p14="http://schemas.microsoft.com/office/powerpoint/2010/main" val="3263649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F3683B-BC43-4E64-AAC1-79ED7EB82E30}"/>
              </a:ext>
            </a:extLst>
          </p:cNvPr>
          <p:cNvSpPr>
            <a:spLocks noGrp="1"/>
          </p:cNvSpPr>
          <p:nvPr>
            <p:ph type="title"/>
          </p:nvPr>
        </p:nvSpPr>
        <p:spPr>
          <a:xfrm>
            <a:off x="3198113" y="350108"/>
            <a:ext cx="8596668" cy="1320800"/>
          </a:xfrm>
        </p:spPr>
        <p:txBody>
          <a:bodyPr>
            <a:normAutofit/>
          </a:bodyPr>
          <a:lstStyle/>
          <a:p>
            <a:r>
              <a:rPr lang="fr-FR" sz="4400" dirty="0"/>
              <a:t> - Condition</a:t>
            </a:r>
          </a:p>
        </p:txBody>
      </p:sp>
      <p:graphicFrame>
        <p:nvGraphicFramePr>
          <p:cNvPr id="4" name="Tableau 3">
            <a:extLst>
              <a:ext uri="{FF2B5EF4-FFF2-40B4-BE49-F238E27FC236}">
                <a16:creationId xmlns:a16="http://schemas.microsoft.com/office/drawing/2014/main" id="{5A4788D0-FD4E-417A-BEA5-6ADB06880B62}"/>
              </a:ext>
            </a:extLst>
          </p:cNvPr>
          <p:cNvGraphicFramePr>
            <a:graphicFrameLocks noGrp="1"/>
          </p:cNvGraphicFramePr>
          <p:nvPr>
            <p:extLst>
              <p:ext uri="{D42A27DB-BD31-4B8C-83A1-F6EECF244321}">
                <p14:modId xmlns:p14="http://schemas.microsoft.com/office/powerpoint/2010/main" val="3025296391"/>
              </p:ext>
            </p:extLst>
          </p:nvPr>
        </p:nvGraphicFramePr>
        <p:xfrm>
          <a:off x="1940010" y="1939645"/>
          <a:ext cx="6425512" cy="3539109"/>
        </p:xfrm>
        <a:graphic>
          <a:graphicData uri="http://schemas.openxmlformats.org/drawingml/2006/table">
            <a:tbl>
              <a:tblPr firstRow="1" firstCol="1" bandRow="1">
                <a:tableStyleId>{5C22544A-7EE6-4342-B048-85BDC9FD1C3A}</a:tableStyleId>
              </a:tblPr>
              <a:tblGrid>
                <a:gridCol w="3200401">
                  <a:extLst>
                    <a:ext uri="{9D8B030D-6E8A-4147-A177-3AD203B41FA5}">
                      <a16:colId xmlns:a16="http://schemas.microsoft.com/office/drawing/2014/main" val="2250541408"/>
                    </a:ext>
                  </a:extLst>
                </a:gridCol>
                <a:gridCol w="3225111">
                  <a:extLst>
                    <a:ext uri="{9D8B030D-6E8A-4147-A177-3AD203B41FA5}">
                      <a16:colId xmlns:a16="http://schemas.microsoft.com/office/drawing/2014/main" val="4189953916"/>
                    </a:ext>
                  </a:extLst>
                </a:gridCol>
              </a:tblGrid>
              <a:tr h="3311977">
                <a:tc>
                  <a:txBody>
                    <a:bodyPr/>
                    <a:lstStyle/>
                    <a:p>
                      <a:pPr algn="l">
                        <a:lnSpc>
                          <a:spcPct val="107000"/>
                        </a:lnSpc>
                        <a:spcAft>
                          <a:spcPts val="800"/>
                        </a:spcAft>
                      </a:pPr>
                      <a:r>
                        <a:rPr lang="fr-FR" sz="2400" dirty="0">
                          <a:effectLst/>
                          <a:latin typeface="Calibri" panose="020F0502020204030204" pitchFamily="34" charset="0"/>
                          <a:ea typeface="Calibri" panose="020F0502020204030204" pitchFamily="34" charset="0"/>
                          <a:cs typeface="Times New Roman" panose="02020603050405020304" pitchFamily="18" charset="0"/>
                        </a:rPr>
                        <a:t>Pseudo-code</a:t>
                      </a:r>
                    </a:p>
                    <a:p>
                      <a:pPr algn="l">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Si A =0 alors</a:t>
                      </a:r>
                    </a:p>
                    <a:p>
                      <a:pPr algn="l">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    B</a:t>
                      </a:r>
                      <a:r>
                        <a:rPr lang="fr-FR"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fr-FR" sz="1800" dirty="0">
                          <a:effectLst/>
                          <a:latin typeface="Calibri" panose="020F0502020204030204" pitchFamily="34" charset="0"/>
                          <a:ea typeface="Calibri" panose="020F0502020204030204" pitchFamily="34" charset="0"/>
                          <a:cs typeface="Times New Roman" panose="02020603050405020304" pitchFamily="18" charset="0"/>
                        </a:rPr>
                        <a:t>B+ 1</a:t>
                      </a:r>
                    </a:p>
                    <a:p>
                      <a:pPr algn="l">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Sinon Si A&gt;0 faire </a:t>
                      </a:r>
                    </a:p>
                    <a:p>
                      <a:pPr algn="l">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    C</a:t>
                      </a:r>
                      <a:r>
                        <a:rPr lang="fr-FR"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fr-FR" sz="1800" dirty="0">
                          <a:effectLst/>
                          <a:latin typeface="Calibri" panose="020F0502020204030204" pitchFamily="34" charset="0"/>
                          <a:ea typeface="Calibri" panose="020F0502020204030204" pitchFamily="34" charset="0"/>
                          <a:cs typeface="Times New Roman" panose="02020603050405020304" pitchFamily="18" charset="0"/>
                        </a:rPr>
                        <a:t>0 </a:t>
                      </a:r>
                    </a:p>
                    <a:p>
                      <a:pPr algn="l">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Sinon </a:t>
                      </a:r>
                    </a:p>
                    <a:p>
                      <a:pPr algn="l">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     D</a:t>
                      </a:r>
                      <a:r>
                        <a:rPr lang="fr-FR"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fr-FR" sz="1800" dirty="0">
                          <a:effectLst/>
                          <a:latin typeface="Calibri" panose="020F0502020204030204" pitchFamily="34" charset="0"/>
                          <a:ea typeface="Calibri" panose="020F0502020204030204" pitchFamily="34" charset="0"/>
                          <a:cs typeface="Times New Roman" panose="02020603050405020304" pitchFamily="18" charset="0"/>
                        </a:rPr>
                        <a:t>2.5</a:t>
                      </a:r>
                    </a:p>
                    <a:p>
                      <a:pPr algn="l">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finSi</a:t>
                      </a:r>
                    </a:p>
                  </a:txBody>
                  <a:tcPr marL="89535" marR="89535" marT="0" marB="0"/>
                </a:tc>
                <a:tc>
                  <a:txBody>
                    <a:bodyPr/>
                    <a:lstStyle/>
                    <a:p>
                      <a:pPr algn="l">
                        <a:lnSpc>
                          <a:spcPct val="107000"/>
                        </a:lnSpc>
                        <a:spcAft>
                          <a:spcPts val="800"/>
                        </a:spcAft>
                      </a:pPr>
                      <a:r>
                        <a:rPr lang="fr-FR" sz="2400" dirty="0">
                          <a:effectLst/>
                          <a:latin typeface="Calibri" panose="020F0502020204030204" pitchFamily="34" charset="0"/>
                          <a:ea typeface="Calibri" panose="020F0502020204030204" pitchFamily="34" charset="0"/>
                          <a:cs typeface="Times New Roman" panose="02020603050405020304" pitchFamily="18" charset="0"/>
                        </a:rPr>
                        <a:t>Langage C</a:t>
                      </a:r>
                    </a:p>
                    <a:p>
                      <a:pPr algn="l">
                        <a:lnSpc>
                          <a:spcPct val="107000"/>
                        </a:lnSpc>
                        <a:spcAft>
                          <a:spcPts val="800"/>
                        </a:spcAft>
                      </a:pP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fr-FR" sz="2400" dirty="0">
                          <a:effectLst/>
                          <a:latin typeface="Calibri" panose="020F0502020204030204" pitchFamily="34" charset="0"/>
                          <a:ea typeface="Calibri" panose="020F0502020204030204" pitchFamily="34" charset="0"/>
                          <a:cs typeface="Times New Roman" panose="02020603050405020304" pitchFamily="18" charset="0"/>
                        </a:rPr>
                        <a:t>If (A==0)    { </a:t>
                      </a:r>
                    </a:p>
                    <a:p>
                      <a:pPr algn="l">
                        <a:lnSpc>
                          <a:spcPct val="107000"/>
                        </a:lnSpc>
                        <a:spcAft>
                          <a:spcPts val="800"/>
                        </a:spcAft>
                      </a:pPr>
                      <a:r>
                        <a:rPr lang="fr-FR" sz="2400" dirty="0">
                          <a:effectLst/>
                          <a:latin typeface="Calibri" panose="020F0502020204030204" pitchFamily="34" charset="0"/>
                          <a:ea typeface="Calibri" panose="020F0502020204030204" pitchFamily="34" charset="0"/>
                          <a:cs typeface="Times New Roman" panose="02020603050405020304" pitchFamily="18" charset="0"/>
                        </a:rPr>
                        <a:t>B=B+1 ;}</a:t>
                      </a:r>
                    </a:p>
                    <a:p>
                      <a:pPr algn="l">
                        <a:lnSpc>
                          <a:spcPct val="107000"/>
                        </a:lnSpc>
                        <a:spcAft>
                          <a:spcPts val="800"/>
                        </a:spcAft>
                      </a:pPr>
                      <a:r>
                        <a:rPr lang="fr-FR" sz="2400" dirty="0" err="1">
                          <a:effectLst/>
                          <a:latin typeface="Calibri" panose="020F0502020204030204" pitchFamily="34" charset="0"/>
                          <a:ea typeface="Calibri" panose="020F0502020204030204" pitchFamily="34" charset="0"/>
                          <a:cs typeface="Times New Roman" panose="02020603050405020304" pitchFamily="18" charset="0"/>
                        </a:rPr>
                        <a:t>else</a:t>
                      </a:r>
                      <a:r>
                        <a:rPr lang="fr-FR" sz="2400" dirty="0">
                          <a:effectLst/>
                          <a:latin typeface="Calibri" panose="020F0502020204030204" pitchFamily="34" charset="0"/>
                          <a:ea typeface="Calibri" panose="020F0502020204030204" pitchFamily="34" charset="0"/>
                          <a:cs typeface="Times New Roman" panose="02020603050405020304" pitchFamily="18" charset="0"/>
                        </a:rPr>
                        <a:t> if (A&gt;0) { </a:t>
                      </a:r>
                    </a:p>
                    <a:p>
                      <a:pPr algn="l">
                        <a:lnSpc>
                          <a:spcPct val="107000"/>
                        </a:lnSpc>
                        <a:spcAft>
                          <a:spcPts val="800"/>
                        </a:spcAft>
                      </a:pPr>
                      <a:r>
                        <a:rPr lang="fr-FR" sz="2400" dirty="0">
                          <a:effectLst/>
                          <a:latin typeface="Calibri" panose="020F0502020204030204" pitchFamily="34" charset="0"/>
                          <a:ea typeface="Calibri" panose="020F0502020204030204" pitchFamily="34" charset="0"/>
                          <a:cs typeface="Times New Roman" panose="02020603050405020304" pitchFamily="18" charset="0"/>
                        </a:rPr>
                        <a:t>C=0 ;}</a:t>
                      </a:r>
                    </a:p>
                    <a:p>
                      <a:pPr algn="l">
                        <a:lnSpc>
                          <a:spcPct val="107000"/>
                        </a:lnSpc>
                        <a:spcAft>
                          <a:spcPts val="800"/>
                        </a:spcAft>
                      </a:pPr>
                      <a:r>
                        <a:rPr lang="fr-FR" sz="2400" dirty="0" err="1">
                          <a:effectLst/>
                          <a:latin typeface="Calibri" panose="020F0502020204030204" pitchFamily="34" charset="0"/>
                          <a:ea typeface="Calibri" panose="020F0502020204030204" pitchFamily="34" charset="0"/>
                          <a:cs typeface="Times New Roman" panose="02020603050405020304" pitchFamily="18" charset="0"/>
                        </a:rPr>
                        <a:t>else</a:t>
                      </a:r>
                      <a:r>
                        <a:rPr lang="fr-FR" sz="2400" dirty="0">
                          <a:effectLst/>
                          <a:latin typeface="Calibri" panose="020F0502020204030204" pitchFamily="34" charset="0"/>
                          <a:ea typeface="Calibri" panose="020F0502020204030204" pitchFamily="34" charset="0"/>
                          <a:cs typeface="Times New Roman" panose="02020603050405020304" pitchFamily="18" charset="0"/>
                        </a:rPr>
                        <a:t> { </a:t>
                      </a:r>
                    </a:p>
                  </a:txBody>
                  <a:tcPr marL="89535" marR="89535" marT="0" marB="0"/>
                </a:tc>
                <a:extLst>
                  <a:ext uri="{0D108BD9-81ED-4DB2-BD59-A6C34878D82A}">
                    <a16:rowId xmlns:a16="http://schemas.microsoft.com/office/drawing/2014/main" val="1580086572"/>
                  </a:ext>
                </a:extLst>
              </a:tr>
            </a:tbl>
          </a:graphicData>
        </a:graphic>
      </p:graphicFrame>
    </p:spTree>
    <p:extLst>
      <p:ext uri="{BB962C8B-B14F-4D97-AF65-F5344CB8AC3E}">
        <p14:creationId xmlns:p14="http://schemas.microsoft.com/office/powerpoint/2010/main" val="906080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CC02A5-4E0E-44E5-9FF9-752865820C6F}"/>
              </a:ext>
            </a:extLst>
          </p:cNvPr>
          <p:cNvSpPr>
            <a:spLocks noGrp="1"/>
          </p:cNvSpPr>
          <p:nvPr>
            <p:ph type="title"/>
          </p:nvPr>
        </p:nvSpPr>
        <p:spPr>
          <a:xfrm>
            <a:off x="3593044" y="263611"/>
            <a:ext cx="8596668" cy="1320800"/>
          </a:xfrm>
        </p:spPr>
        <p:txBody>
          <a:bodyPr/>
          <a:lstStyle/>
          <a:p>
            <a:r>
              <a:rPr lang="fr-FR" dirty="0"/>
              <a:t>  - </a:t>
            </a:r>
            <a:r>
              <a:rPr lang="fr-FR" sz="4400" dirty="0"/>
              <a:t>Boucle Pour</a:t>
            </a:r>
            <a:r>
              <a:rPr lang="fr-FR" dirty="0"/>
              <a:t/>
            </a:r>
            <a:br>
              <a:rPr lang="fr-FR" dirty="0"/>
            </a:br>
            <a:endParaRPr lang="fr-FR" dirty="0"/>
          </a:p>
        </p:txBody>
      </p:sp>
      <p:graphicFrame>
        <p:nvGraphicFramePr>
          <p:cNvPr id="4" name="Tableau 3">
            <a:extLst>
              <a:ext uri="{FF2B5EF4-FFF2-40B4-BE49-F238E27FC236}">
                <a16:creationId xmlns:a16="http://schemas.microsoft.com/office/drawing/2014/main" id="{0DC02928-67A7-4DE2-8144-4CBEAC3B5546}"/>
              </a:ext>
            </a:extLst>
          </p:cNvPr>
          <p:cNvGraphicFramePr>
            <a:graphicFrameLocks noGrp="1"/>
          </p:cNvGraphicFramePr>
          <p:nvPr>
            <p:extLst>
              <p:ext uri="{D42A27DB-BD31-4B8C-83A1-F6EECF244321}">
                <p14:modId xmlns:p14="http://schemas.microsoft.com/office/powerpoint/2010/main" val="4177456696"/>
              </p:ext>
            </p:extLst>
          </p:nvPr>
        </p:nvGraphicFramePr>
        <p:xfrm>
          <a:off x="2100647" y="2139596"/>
          <a:ext cx="6376086" cy="3408588"/>
        </p:xfrm>
        <a:graphic>
          <a:graphicData uri="http://schemas.openxmlformats.org/drawingml/2006/table">
            <a:tbl>
              <a:tblPr firstRow="1" firstCol="1" bandRow="1">
                <a:tableStyleId>{5C22544A-7EE6-4342-B048-85BDC9FD1C3A}</a:tableStyleId>
              </a:tblPr>
              <a:tblGrid>
                <a:gridCol w="3188043">
                  <a:extLst>
                    <a:ext uri="{9D8B030D-6E8A-4147-A177-3AD203B41FA5}">
                      <a16:colId xmlns:a16="http://schemas.microsoft.com/office/drawing/2014/main" val="1914439285"/>
                    </a:ext>
                  </a:extLst>
                </a:gridCol>
                <a:gridCol w="3188043">
                  <a:extLst>
                    <a:ext uri="{9D8B030D-6E8A-4147-A177-3AD203B41FA5}">
                      <a16:colId xmlns:a16="http://schemas.microsoft.com/office/drawing/2014/main" val="1176529889"/>
                    </a:ext>
                  </a:extLst>
                </a:gridCol>
              </a:tblGrid>
              <a:tr h="3408588">
                <a:tc>
                  <a:txBody>
                    <a:bodyPr/>
                    <a:lstStyle/>
                    <a:p>
                      <a:pPr>
                        <a:lnSpc>
                          <a:spcPct val="107000"/>
                        </a:lnSpc>
                        <a:spcAft>
                          <a:spcPts val="0"/>
                        </a:spcAft>
                      </a:pPr>
                      <a:r>
                        <a:rPr lang="fr-FR" sz="2400" dirty="0">
                          <a:effectLst/>
                        </a:rPr>
                        <a:t>Pseudo code</a:t>
                      </a:r>
                    </a:p>
                    <a:p>
                      <a:pPr>
                        <a:lnSpc>
                          <a:spcPct val="107000"/>
                        </a:lnSpc>
                        <a:spcAft>
                          <a:spcPts val="0"/>
                        </a:spcAft>
                      </a:pP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r>
                        <a:rPr lang="fr-FR" sz="1800" b="1" kern="1200" dirty="0">
                          <a:solidFill>
                            <a:schemeClr val="lt1"/>
                          </a:solidFill>
                          <a:effectLst/>
                          <a:latin typeface="+mn-lt"/>
                          <a:ea typeface="+mn-ea"/>
                          <a:cs typeface="+mn-cs"/>
                        </a:rPr>
                        <a:t>Pour i allant de 0 a N faire</a:t>
                      </a:r>
                    </a:p>
                    <a:p>
                      <a:r>
                        <a:rPr lang="fr-FR" sz="1800" b="1" kern="1200" dirty="0">
                          <a:solidFill>
                            <a:schemeClr val="lt1"/>
                          </a:solidFill>
                          <a:effectLst/>
                          <a:latin typeface="+mn-lt"/>
                          <a:ea typeface="+mn-ea"/>
                          <a:cs typeface="+mn-cs"/>
                        </a:rPr>
                        <a:t>………….</a:t>
                      </a:r>
                    </a:p>
                    <a:p>
                      <a:r>
                        <a:rPr lang="fr-FR" sz="1800" b="1" kern="1200" dirty="0" err="1">
                          <a:solidFill>
                            <a:schemeClr val="lt1"/>
                          </a:solidFill>
                          <a:effectLst/>
                          <a:latin typeface="+mn-lt"/>
                          <a:ea typeface="+mn-ea"/>
                          <a:cs typeface="+mn-cs"/>
                        </a:rPr>
                        <a:t>FinPour</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fr-FR" sz="1100" dirty="0">
                          <a:effectLst/>
                        </a:rPr>
                        <a:t> </a:t>
                      </a:r>
                      <a:r>
                        <a:rPr lang="fr-FR" sz="2400" dirty="0">
                          <a:effectLst/>
                        </a:rPr>
                        <a:t>Langage C</a:t>
                      </a:r>
                    </a:p>
                    <a:p>
                      <a:pPr>
                        <a:lnSpc>
                          <a:spcPct val="107000"/>
                        </a:lnSpc>
                        <a:spcAft>
                          <a:spcPts val="0"/>
                        </a:spcAft>
                      </a:pP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sz="1800" b="1" kern="1200" dirty="0">
                        <a:solidFill>
                          <a:schemeClr val="lt1"/>
                        </a:solidFill>
                        <a:effectLst/>
                        <a:latin typeface="+mn-lt"/>
                        <a:ea typeface="+mn-ea"/>
                        <a:cs typeface="+mn-cs"/>
                      </a:endParaRPr>
                    </a:p>
                    <a:p>
                      <a:r>
                        <a:rPr lang="fr-FR" sz="1800" b="1" kern="1200" dirty="0">
                          <a:solidFill>
                            <a:schemeClr val="lt1"/>
                          </a:solidFill>
                          <a:effectLst/>
                          <a:latin typeface="+mn-lt"/>
                          <a:ea typeface="+mn-ea"/>
                          <a:cs typeface="+mn-cs"/>
                        </a:rPr>
                        <a:t>for(i=0 ; i &gt; 0 ; i++)</a:t>
                      </a:r>
                    </a:p>
                    <a:p>
                      <a:r>
                        <a:rPr lang="fr-FR" sz="1800" b="1" kern="1200" dirty="0">
                          <a:solidFill>
                            <a:schemeClr val="lt1"/>
                          </a:solidFill>
                          <a:effectLst/>
                          <a:latin typeface="+mn-lt"/>
                          <a:ea typeface="+mn-ea"/>
                          <a:cs typeface="+mn-cs"/>
                        </a:rPr>
                        <a:t> {     </a:t>
                      </a:r>
                    </a:p>
                    <a:p>
                      <a:r>
                        <a:rPr lang="fr-FR" sz="1800" b="1" kern="1200" dirty="0">
                          <a:solidFill>
                            <a:schemeClr val="lt1"/>
                          </a:solidFill>
                          <a:effectLst/>
                          <a:latin typeface="+mn-lt"/>
                          <a:ea typeface="+mn-ea"/>
                          <a:cs typeface="+mn-cs"/>
                        </a:rPr>
                        <a:t>……….. ;</a:t>
                      </a:r>
                    </a:p>
                    <a:p>
                      <a:r>
                        <a:rPr lang="fr-FR" sz="1800" b="1" kern="1200" dirty="0">
                          <a:solidFill>
                            <a:schemeClr val="lt1"/>
                          </a:solidFill>
                          <a:effectLst/>
                          <a:latin typeface="+mn-lt"/>
                          <a:ea typeface="+mn-ea"/>
                          <a:cs typeface="+mn-cs"/>
                        </a:rPr>
                        <a:t>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1319758"/>
                  </a:ext>
                </a:extLst>
              </a:tr>
            </a:tbl>
          </a:graphicData>
        </a:graphic>
      </p:graphicFrame>
    </p:spTree>
    <p:extLst>
      <p:ext uri="{BB962C8B-B14F-4D97-AF65-F5344CB8AC3E}">
        <p14:creationId xmlns:p14="http://schemas.microsoft.com/office/powerpoint/2010/main" val="2656793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12F759-48CE-4641-823D-73F60B140579}"/>
              </a:ext>
            </a:extLst>
          </p:cNvPr>
          <p:cNvSpPr>
            <a:spLocks noGrp="1"/>
          </p:cNvSpPr>
          <p:nvPr>
            <p:ph type="title"/>
          </p:nvPr>
        </p:nvSpPr>
        <p:spPr>
          <a:xfrm>
            <a:off x="3877734" y="538206"/>
            <a:ext cx="8596668" cy="1320800"/>
          </a:xfrm>
        </p:spPr>
        <p:txBody>
          <a:bodyPr>
            <a:normAutofit/>
          </a:bodyPr>
          <a:lstStyle/>
          <a:p>
            <a:r>
              <a:rPr lang="fr-FR" dirty="0"/>
              <a:t>  - Boucle </a:t>
            </a:r>
            <a:r>
              <a:rPr lang="fr-FR" dirty="0" err="1"/>
              <a:t>TantQue</a:t>
            </a:r>
            <a:endParaRPr lang="fr-FR" dirty="0"/>
          </a:p>
        </p:txBody>
      </p:sp>
      <p:graphicFrame>
        <p:nvGraphicFramePr>
          <p:cNvPr id="4" name="Tableau 3">
            <a:extLst>
              <a:ext uri="{FF2B5EF4-FFF2-40B4-BE49-F238E27FC236}">
                <a16:creationId xmlns:a16="http://schemas.microsoft.com/office/drawing/2014/main" id="{DE4D7DF5-AF31-4CAA-B09D-8A9F7D7164F4}"/>
              </a:ext>
            </a:extLst>
          </p:cNvPr>
          <p:cNvGraphicFramePr>
            <a:graphicFrameLocks noGrp="1"/>
          </p:cNvGraphicFramePr>
          <p:nvPr>
            <p:extLst>
              <p:ext uri="{D42A27DB-BD31-4B8C-83A1-F6EECF244321}">
                <p14:modId xmlns:p14="http://schemas.microsoft.com/office/powerpoint/2010/main" val="666244833"/>
              </p:ext>
            </p:extLst>
          </p:nvPr>
        </p:nvGraphicFramePr>
        <p:xfrm>
          <a:off x="2248930" y="2186780"/>
          <a:ext cx="6437870" cy="2657070"/>
        </p:xfrm>
        <a:graphic>
          <a:graphicData uri="http://schemas.openxmlformats.org/drawingml/2006/table">
            <a:tbl>
              <a:tblPr firstRow="1" firstCol="1" bandRow="1">
                <a:tableStyleId>{5C22544A-7EE6-4342-B048-85BDC9FD1C3A}</a:tableStyleId>
              </a:tblPr>
              <a:tblGrid>
                <a:gridCol w="3218935">
                  <a:extLst>
                    <a:ext uri="{9D8B030D-6E8A-4147-A177-3AD203B41FA5}">
                      <a16:colId xmlns:a16="http://schemas.microsoft.com/office/drawing/2014/main" val="280106895"/>
                    </a:ext>
                  </a:extLst>
                </a:gridCol>
                <a:gridCol w="3218935">
                  <a:extLst>
                    <a:ext uri="{9D8B030D-6E8A-4147-A177-3AD203B41FA5}">
                      <a16:colId xmlns:a16="http://schemas.microsoft.com/office/drawing/2014/main" val="3616824881"/>
                    </a:ext>
                  </a:extLst>
                </a:gridCol>
              </a:tblGrid>
              <a:tr h="2657070">
                <a:tc>
                  <a:txBody>
                    <a:bodyPr/>
                    <a:lstStyle/>
                    <a:p>
                      <a:pPr>
                        <a:lnSpc>
                          <a:spcPct val="107000"/>
                        </a:lnSpc>
                        <a:spcAft>
                          <a:spcPts val="0"/>
                        </a:spcAft>
                      </a:pPr>
                      <a:r>
                        <a:rPr lang="fr-FR" sz="2400" dirty="0">
                          <a:effectLst/>
                        </a:rPr>
                        <a:t>Pseudo code</a:t>
                      </a:r>
                    </a:p>
                    <a:p>
                      <a:pPr>
                        <a:lnSpc>
                          <a:spcPct val="107000"/>
                        </a:lnSpc>
                        <a:spcAft>
                          <a:spcPts val="0"/>
                        </a:spcAft>
                      </a:pP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r>
                        <a:rPr lang="fr-FR" sz="1800" b="1" kern="1200" dirty="0" err="1">
                          <a:solidFill>
                            <a:schemeClr val="lt1"/>
                          </a:solidFill>
                          <a:effectLst/>
                          <a:latin typeface="+mn-lt"/>
                          <a:ea typeface="+mn-ea"/>
                          <a:cs typeface="+mn-cs"/>
                        </a:rPr>
                        <a:t>Tantque</a:t>
                      </a:r>
                      <a:r>
                        <a:rPr lang="fr-FR" sz="1800" b="1" kern="1200" dirty="0">
                          <a:solidFill>
                            <a:schemeClr val="lt1"/>
                          </a:solidFill>
                          <a:effectLst/>
                          <a:latin typeface="+mn-lt"/>
                          <a:ea typeface="+mn-ea"/>
                          <a:cs typeface="+mn-cs"/>
                        </a:rPr>
                        <a:t> A=0 faire</a:t>
                      </a:r>
                    </a:p>
                    <a:p>
                      <a:r>
                        <a:rPr lang="fr-FR" sz="1800" b="1" kern="1200" dirty="0">
                          <a:solidFill>
                            <a:schemeClr val="lt1"/>
                          </a:solidFill>
                          <a:effectLst/>
                          <a:latin typeface="+mn-lt"/>
                          <a:ea typeface="+mn-ea"/>
                          <a:cs typeface="+mn-cs"/>
                        </a:rPr>
                        <a:t>      ………..</a:t>
                      </a:r>
                    </a:p>
                    <a:p>
                      <a:r>
                        <a:rPr lang="fr-FR" sz="1800" b="1" kern="1200" dirty="0" err="1">
                          <a:solidFill>
                            <a:schemeClr val="lt1"/>
                          </a:solidFill>
                          <a:effectLst/>
                          <a:latin typeface="+mn-lt"/>
                          <a:ea typeface="+mn-ea"/>
                          <a:cs typeface="+mn-cs"/>
                        </a:rPr>
                        <a:t>fintTanque</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fr-FR" sz="1100" dirty="0">
                          <a:effectLst/>
                        </a:rPr>
                        <a:t> </a:t>
                      </a:r>
                      <a:r>
                        <a:rPr lang="fr-FR" sz="2400" dirty="0">
                          <a:effectLst/>
                        </a:rPr>
                        <a:t>Langage C</a:t>
                      </a:r>
                    </a:p>
                    <a:p>
                      <a:pPr>
                        <a:lnSpc>
                          <a:spcPct val="107000"/>
                        </a:lnSpc>
                        <a:spcAft>
                          <a:spcPts val="0"/>
                        </a:spcAft>
                      </a:pP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r>
                        <a:rPr lang="fr-FR" sz="1800" b="1" kern="1200" dirty="0" err="1">
                          <a:solidFill>
                            <a:schemeClr val="lt1"/>
                          </a:solidFill>
                          <a:effectLst/>
                          <a:latin typeface="+mn-lt"/>
                          <a:ea typeface="+mn-ea"/>
                          <a:cs typeface="+mn-cs"/>
                        </a:rPr>
                        <a:t>While</a:t>
                      </a:r>
                      <a:r>
                        <a:rPr lang="fr-FR" sz="1800" b="1" kern="1200" dirty="0">
                          <a:solidFill>
                            <a:schemeClr val="lt1"/>
                          </a:solidFill>
                          <a:effectLst/>
                          <a:latin typeface="+mn-lt"/>
                          <a:ea typeface="+mn-ea"/>
                          <a:cs typeface="+mn-cs"/>
                        </a:rPr>
                        <a:t>(A==0)</a:t>
                      </a:r>
                    </a:p>
                    <a:p>
                      <a:r>
                        <a:rPr lang="fr-FR" sz="1800" b="1" kern="1200" dirty="0">
                          <a:solidFill>
                            <a:schemeClr val="lt1"/>
                          </a:solidFill>
                          <a:effectLst/>
                          <a:latin typeface="+mn-lt"/>
                          <a:ea typeface="+mn-ea"/>
                          <a:cs typeface="+mn-cs"/>
                        </a:rPr>
                        <a:t>{</a:t>
                      </a:r>
                    </a:p>
                    <a:p>
                      <a:r>
                        <a:rPr lang="fr-FR" sz="1800" b="1" kern="1200" dirty="0">
                          <a:solidFill>
                            <a:schemeClr val="lt1"/>
                          </a:solidFill>
                          <a:effectLst/>
                          <a:latin typeface="+mn-lt"/>
                          <a:ea typeface="+mn-ea"/>
                          <a:cs typeface="+mn-cs"/>
                        </a:rPr>
                        <a:t>………..</a:t>
                      </a:r>
                    </a:p>
                    <a:p>
                      <a:r>
                        <a:rPr lang="fr-FR" sz="1800" b="1" kern="1200" dirty="0">
                          <a:solidFill>
                            <a:schemeClr val="lt1"/>
                          </a:solidFill>
                          <a:effectLst/>
                          <a:latin typeface="+mn-lt"/>
                          <a:ea typeface="+mn-ea"/>
                          <a:cs typeface="+mn-cs"/>
                        </a:rPr>
                        <a:t>}</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2662890"/>
                  </a:ext>
                </a:extLst>
              </a:tr>
            </a:tbl>
          </a:graphicData>
        </a:graphic>
      </p:graphicFrame>
    </p:spTree>
    <p:extLst>
      <p:ext uri="{BB962C8B-B14F-4D97-AF65-F5344CB8AC3E}">
        <p14:creationId xmlns:p14="http://schemas.microsoft.com/office/powerpoint/2010/main" val="1439064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59D8D5-8378-4F78-BCF3-3F6794068461}"/>
              </a:ext>
            </a:extLst>
          </p:cNvPr>
          <p:cNvSpPr>
            <a:spLocks noGrp="1"/>
          </p:cNvSpPr>
          <p:nvPr>
            <p:ph type="title"/>
          </p:nvPr>
        </p:nvSpPr>
        <p:spPr>
          <a:xfrm>
            <a:off x="2024220" y="486033"/>
            <a:ext cx="8596668" cy="1320800"/>
          </a:xfrm>
        </p:spPr>
        <p:txBody>
          <a:bodyPr/>
          <a:lstStyle/>
          <a:p>
            <a:r>
              <a:rPr lang="fr-FR" dirty="0"/>
              <a:t>Structure minimale du code</a:t>
            </a:r>
          </a:p>
        </p:txBody>
      </p:sp>
      <p:sp>
        <p:nvSpPr>
          <p:cNvPr id="4" name="Rectangle 3">
            <a:extLst>
              <a:ext uri="{FF2B5EF4-FFF2-40B4-BE49-F238E27FC236}">
                <a16:creationId xmlns:a16="http://schemas.microsoft.com/office/drawing/2014/main" id="{59D9B16D-9D4B-477B-9281-40D0BCD51191}"/>
              </a:ext>
            </a:extLst>
          </p:cNvPr>
          <p:cNvSpPr/>
          <p:nvPr/>
        </p:nvSpPr>
        <p:spPr>
          <a:xfrm>
            <a:off x="2417805" y="1806833"/>
            <a:ext cx="6096000" cy="2862322"/>
          </a:xfrm>
          <a:prstGeom prst="rect">
            <a:avLst/>
          </a:prstGeom>
        </p:spPr>
        <p:txBody>
          <a:bodyPr>
            <a:spAutoFit/>
          </a:bodyPr>
          <a:lstStyle/>
          <a:p>
            <a:r>
              <a:rPr lang="fr-FR" dirty="0"/>
              <a:t>#</a:t>
            </a:r>
            <a:r>
              <a:rPr lang="fr-FR" dirty="0" err="1"/>
              <a:t>include</a:t>
            </a:r>
            <a:r>
              <a:rPr lang="fr-FR" dirty="0"/>
              <a:t> &lt;</a:t>
            </a:r>
            <a:r>
              <a:rPr lang="fr-FR" dirty="0" err="1"/>
              <a:t>stdio.h</a:t>
            </a:r>
            <a:r>
              <a:rPr lang="fr-FR" dirty="0"/>
              <a:t>&gt;</a:t>
            </a:r>
          </a:p>
          <a:p>
            <a:r>
              <a:rPr lang="fr-FR" dirty="0"/>
              <a:t>#</a:t>
            </a:r>
            <a:r>
              <a:rPr lang="fr-FR" dirty="0" err="1"/>
              <a:t>include</a:t>
            </a:r>
            <a:r>
              <a:rPr lang="fr-FR" dirty="0"/>
              <a:t> &lt;</a:t>
            </a:r>
            <a:r>
              <a:rPr lang="fr-FR" dirty="0" err="1"/>
              <a:t>stdlib.h</a:t>
            </a:r>
            <a:r>
              <a:rPr lang="fr-FR" dirty="0"/>
              <a:t>&gt;</a:t>
            </a:r>
          </a:p>
          <a:p>
            <a:endParaRPr lang="fr-FR" dirty="0"/>
          </a:p>
          <a:p>
            <a:r>
              <a:rPr lang="fr-FR" dirty="0"/>
              <a:t>/* run </a:t>
            </a:r>
            <a:r>
              <a:rPr lang="fr-FR" dirty="0" err="1"/>
              <a:t>this</a:t>
            </a:r>
            <a:r>
              <a:rPr lang="fr-FR" dirty="0"/>
              <a:t> program </a:t>
            </a:r>
            <a:r>
              <a:rPr lang="fr-FR" dirty="0" err="1"/>
              <a:t>using</a:t>
            </a:r>
            <a:r>
              <a:rPr lang="fr-FR" dirty="0"/>
              <a:t> the console pauser or </a:t>
            </a:r>
            <a:r>
              <a:rPr lang="fr-FR" dirty="0" err="1"/>
              <a:t>add</a:t>
            </a:r>
            <a:r>
              <a:rPr lang="fr-FR" dirty="0"/>
              <a:t> </a:t>
            </a:r>
            <a:r>
              <a:rPr lang="fr-FR" dirty="0" err="1"/>
              <a:t>your</a:t>
            </a:r>
            <a:r>
              <a:rPr lang="fr-FR" dirty="0"/>
              <a:t> </a:t>
            </a:r>
            <a:r>
              <a:rPr lang="fr-FR" dirty="0" err="1"/>
              <a:t>own</a:t>
            </a:r>
            <a:r>
              <a:rPr lang="fr-FR" dirty="0"/>
              <a:t> </a:t>
            </a:r>
            <a:r>
              <a:rPr lang="fr-FR" dirty="0" err="1"/>
              <a:t>getch</a:t>
            </a:r>
            <a:r>
              <a:rPr lang="fr-FR" dirty="0"/>
              <a:t>, system("pause") or input </a:t>
            </a:r>
            <a:r>
              <a:rPr lang="fr-FR" dirty="0" err="1"/>
              <a:t>loop</a:t>
            </a:r>
            <a:r>
              <a:rPr lang="fr-FR" dirty="0"/>
              <a:t> */</a:t>
            </a:r>
          </a:p>
          <a:p>
            <a:endParaRPr lang="fr-FR" dirty="0"/>
          </a:p>
          <a:p>
            <a:r>
              <a:rPr lang="fr-FR" dirty="0"/>
              <a:t>int main() {</a:t>
            </a:r>
          </a:p>
          <a:p>
            <a:r>
              <a:rPr lang="fr-FR" dirty="0"/>
              <a:t>	printf("Bonjour la classe");</a:t>
            </a:r>
          </a:p>
          <a:p>
            <a:r>
              <a:rPr lang="fr-FR" dirty="0"/>
              <a:t>	return 0;</a:t>
            </a:r>
          </a:p>
          <a:p>
            <a:r>
              <a:rPr lang="fr-FR" dirty="0"/>
              <a:t>}</a:t>
            </a:r>
          </a:p>
        </p:txBody>
      </p:sp>
    </p:spTree>
    <p:extLst>
      <p:ext uri="{BB962C8B-B14F-4D97-AF65-F5344CB8AC3E}">
        <p14:creationId xmlns:p14="http://schemas.microsoft.com/office/powerpoint/2010/main" val="67891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02B847-1BE7-4A13-9619-87FBBB567F7A}"/>
              </a:ext>
            </a:extLst>
          </p:cNvPr>
          <p:cNvSpPr>
            <a:spLocks noGrp="1"/>
          </p:cNvSpPr>
          <p:nvPr>
            <p:ph type="title"/>
          </p:nvPr>
        </p:nvSpPr>
        <p:spPr>
          <a:xfrm>
            <a:off x="677334" y="609600"/>
            <a:ext cx="8596668" cy="1058562"/>
          </a:xfrm>
        </p:spPr>
        <p:txBody>
          <a:bodyPr/>
          <a:lstStyle/>
          <a:p>
            <a:r>
              <a:rPr lang="fr-FR" dirty="0"/>
              <a:t>PLAN</a:t>
            </a:r>
          </a:p>
        </p:txBody>
      </p:sp>
      <p:sp>
        <p:nvSpPr>
          <p:cNvPr id="3" name="Espace réservé du contenu 2">
            <a:extLst>
              <a:ext uri="{FF2B5EF4-FFF2-40B4-BE49-F238E27FC236}">
                <a16:creationId xmlns:a16="http://schemas.microsoft.com/office/drawing/2014/main" id="{51590ECA-6623-4EB1-830E-425CFB1B6617}"/>
              </a:ext>
            </a:extLst>
          </p:cNvPr>
          <p:cNvSpPr>
            <a:spLocks noGrp="1"/>
          </p:cNvSpPr>
          <p:nvPr>
            <p:ph idx="1"/>
          </p:nvPr>
        </p:nvSpPr>
        <p:spPr>
          <a:xfrm>
            <a:off x="677334" y="2160589"/>
            <a:ext cx="8429596" cy="3894222"/>
          </a:xfrm>
        </p:spPr>
        <p:txBody>
          <a:bodyPr>
            <a:normAutofit/>
          </a:bodyPr>
          <a:lstStyle/>
          <a:p>
            <a:r>
              <a:rPr lang="fr-FR" sz="2800" dirty="0"/>
              <a:t>Introduction</a:t>
            </a:r>
          </a:p>
          <a:p>
            <a:endParaRPr lang="fr-FR" sz="2800" dirty="0"/>
          </a:p>
          <a:p>
            <a:r>
              <a:rPr lang="fr-FR" sz="2800" dirty="0"/>
              <a:t>Vocabulaire de base</a:t>
            </a:r>
          </a:p>
          <a:p>
            <a:endParaRPr lang="fr-FR" sz="2800" dirty="0"/>
          </a:p>
          <a:p>
            <a:r>
              <a:rPr lang="fr-FR" sz="2800" dirty="0"/>
              <a:t>Outils nécessaires</a:t>
            </a:r>
          </a:p>
          <a:p>
            <a:endParaRPr lang="fr-FR" sz="2800" dirty="0"/>
          </a:p>
          <a:p>
            <a:r>
              <a:rPr lang="fr-FR" sz="2800" dirty="0"/>
              <a:t>Introduction au langage C</a:t>
            </a:r>
          </a:p>
        </p:txBody>
      </p:sp>
    </p:spTree>
    <p:extLst>
      <p:ext uri="{BB962C8B-B14F-4D97-AF65-F5344CB8AC3E}">
        <p14:creationId xmlns:p14="http://schemas.microsoft.com/office/powerpoint/2010/main" val="2410187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76E0D4-1394-4358-880C-A65AC178FE9A}"/>
              </a:ext>
            </a:extLst>
          </p:cNvPr>
          <p:cNvSpPr>
            <a:spLocks noGrp="1"/>
          </p:cNvSpPr>
          <p:nvPr>
            <p:ph type="title"/>
          </p:nvPr>
        </p:nvSpPr>
        <p:spPr/>
        <p:txBody>
          <a:bodyPr/>
          <a:lstStyle/>
          <a:p>
            <a:r>
              <a:rPr lang="fr-FR" dirty="0"/>
              <a:t>                  INTRODUCTION</a:t>
            </a:r>
          </a:p>
        </p:txBody>
      </p:sp>
      <p:sp>
        <p:nvSpPr>
          <p:cNvPr id="3" name="Espace réservé du contenu 2">
            <a:extLst>
              <a:ext uri="{FF2B5EF4-FFF2-40B4-BE49-F238E27FC236}">
                <a16:creationId xmlns:a16="http://schemas.microsoft.com/office/drawing/2014/main" id="{D6E397A1-591F-42C4-B584-4CEE65B988F5}"/>
              </a:ext>
            </a:extLst>
          </p:cNvPr>
          <p:cNvSpPr>
            <a:spLocks noGrp="1"/>
          </p:cNvSpPr>
          <p:nvPr>
            <p:ph idx="1"/>
          </p:nvPr>
        </p:nvSpPr>
        <p:spPr/>
        <p:txBody>
          <a:bodyPr/>
          <a:lstStyle/>
          <a:p>
            <a:r>
              <a:rPr lang="fr-FR" sz="2800" dirty="0"/>
              <a:t>C est un langage de programmation impératif généraliste de bas niveau inventé au début des années 1970 pour réécrire Unix(OS) . C est devenu un des langages les plus utilisés encore de nos jours. De nombreux langages plus modernes comme C++ C#. Java et PHP ou JS ONT REPRIS UNE SYNTAXE Similaire au C et reprennent une partie de sa logique.</a:t>
            </a:r>
          </a:p>
          <a:p>
            <a:endParaRPr lang="fr-FR" dirty="0"/>
          </a:p>
        </p:txBody>
      </p:sp>
    </p:spTree>
    <p:extLst>
      <p:ext uri="{BB962C8B-B14F-4D97-AF65-F5344CB8AC3E}">
        <p14:creationId xmlns:p14="http://schemas.microsoft.com/office/powerpoint/2010/main" val="667148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3A5901-0907-479D-A1EC-BBFB3A3F8012}"/>
              </a:ext>
            </a:extLst>
          </p:cNvPr>
          <p:cNvSpPr>
            <a:spLocks noGrp="1"/>
          </p:cNvSpPr>
          <p:nvPr>
            <p:ph type="title"/>
          </p:nvPr>
        </p:nvSpPr>
        <p:spPr>
          <a:xfrm>
            <a:off x="568411" y="3429000"/>
            <a:ext cx="9669418" cy="1034535"/>
          </a:xfrm>
        </p:spPr>
        <p:txBody>
          <a:bodyPr>
            <a:noAutofit/>
          </a:bodyPr>
          <a:lstStyle/>
          <a:p>
            <a:r>
              <a:rPr lang="fr-FR" sz="6000" dirty="0"/>
              <a:t>I -  VOCABULAIRE DE BASE </a:t>
            </a:r>
            <a:br>
              <a:rPr lang="fr-FR" sz="6000" dirty="0"/>
            </a:br>
            <a:endParaRPr lang="fr-FR" sz="6000" dirty="0"/>
          </a:p>
        </p:txBody>
      </p:sp>
    </p:spTree>
    <p:extLst>
      <p:ext uri="{BB962C8B-B14F-4D97-AF65-F5344CB8AC3E}">
        <p14:creationId xmlns:p14="http://schemas.microsoft.com/office/powerpoint/2010/main" val="922361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9FB513-7B85-45D3-977C-31E8BCBF29A9}"/>
              </a:ext>
            </a:extLst>
          </p:cNvPr>
          <p:cNvSpPr>
            <a:spLocks noGrp="1"/>
          </p:cNvSpPr>
          <p:nvPr>
            <p:ph type="title"/>
          </p:nvPr>
        </p:nvSpPr>
        <p:spPr/>
        <p:txBody>
          <a:bodyPr/>
          <a:lstStyle/>
          <a:p>
            <a:r>
              <a:rPr lang="fr-FR" dirty="0"/>
              <a:t>							PROGRAMMER</a:t>
            </a:r>
          </a:p>
        </p:txBody>
      </p:sp>
      <p:sp>
        <p:nvSpPr>
          <p:cNvPr id="3" name="Espace réservé du contenu 2">
            <a:extLst>
              <a:ext uri="{FF2B5EF4-FFF2-40B4-BE49-F238E27FC236}">
                <a16:creationId xmlns:a16="http://schemas.microsoft.com/office/drawing/2014/main" id="{B1391C70-B4F5-4A29-9D26-0575D8CD88A9}"/>
              </a:ext>
            </a:extLst>
          </p:cNvPr>
          <p:cNvSpPr>
            <a:spLocks noGrp="1"/>
          </p:cNvSpPr>
          <p:nvPr>
            <p:ph idx="1"/>
          </p:nvPr>
        </p:nvSpPr>
        <p:spPr>
          <a:xfrm>
            <a:off x="677334" y="1930400"/>
            <a:ext cx="8596668" cy="3880773"/>
          </a:xfrm>
        </p:spPr>
        <p:txBody>
          <a:bodyPr>
            <a:noAutofit/>
          </a:bodyPr>
          <a:lstStyle/>
          <a:p>
            <a:pPr marL="0" lvl="0" indent="0">
              <a:buNone/>
            </a:pPr>
            <a:r>
              <a:rPr lang="fr-FR" sz="2800" dirty="0"/>
              <a:t>Programmer signifie réaliser des « programmes informatiques ». Les programmes demandent à l'ordinateur d'effectuer des actions.</a:t>
            </a:r>
          </a:p>
          <a:p>
            <a:pPr marL="0" indent="0">
              <a:buNone/>
            </a:pPr>
            <a:r>
              <a:rPr lang="fr-FR" sz="2800" dirty="0"/>
              <a:t>Ex :</a:t>
            </a:r>
          </a:p>
          <a:p>
            <a:r>
              <a:rPr lang="fr-FR" sz="2800" dirty="0"/>
              <a:t> la calculatrice est un programme ;</a:t>
            </a:r>
          </a:p>
          <a:p>
            <a:r>
              <a:rPr lang="fr-FR" sz="2800" dirty="0"/>
              <a:t> votre traitement de texte est un programme ; </a:t>
            </a:r>
          </a:p>
          <a:p>
            <a:r>
              <a:rPr lang="fr-FR" sz="2800" dirty="0"/>
              <a:t>votre logiciel de « chat » est un programme ;</a:t>
            </a:r>
          </a:p>
          <a:p>
            <a:r>
              <a:rPr lang="fr-FR" sz="2800" dirty="0"/>
              <a:t> les jeux vidéo sont des programmes.-</a:t>
            </a:r>
          </a:p>
          <a:p>
            <a:pPr marL="0" indent="0">
              <a:buNone/>
            </a:pPr>
            <a:endParaRPr lang="fr-FR" sz="2800" dirty="0"/>
          </a:p>
        </p:txBody>
      </p:sp>
    </p:spTree>
    <p:extLst>
      <p:ext uri="{BB962C8B-B14F-4D97-AF65-F5344CB8AC3E}">
        <p14:creationId xmlns:p14="http://schemas.microsoft.com/office/powerpoint/2010/main" val="3195470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C09C10-5E5C-4F34-A67E-A24F8AB35117}"/>
              </a:ext>
            </a:extLst>
          </p:cNvPr>
          <p:cNvSpPr>
            <a:spLocks noGrp="1"/>
          </p:cNvSpPr>
          <p:nvPr>
            <p:ph type="title"/>
          </p:nvPr>
        </p:nvSpPr>
        <p:spPr/>
        <p:txBody>
          <a:bodyPr/>
          <a:lstStyle/>
          <a:p>
            <a:r>
              <a:rPr lang="fr-FR" dirty="0"/>
              <a:t>							CODE SOURCE</a:t>
            </a:r>
          </a:p>
        </p:txBody>
      </p:sp>
      <p:sp>
        <p:nvSpPr>
          <p:cNvPr id="3" name="Espace réservé du contenu 2">
            <a:extLst>
              <a:ext uri="{FF2B5EF4-FFF2-40B4-BE49-F238E27FC236}">
                <a16:creationId xmlns:a16="http://schemas.microsoft.com/office/drawing/2014/main" id="{BDF44438-7670-4785-B638-3F79DF878C4B}"/>
              </a:ext>
            </a:extLst>
          </p:cNvPr>
          <p:cNvSpPr>
            <a:spLocks noGrp="1"/>
          </p:cNvSpPr>
          <p:nvPr>
            <p:ph idx="1"/>
          </p:nvPr>
        </p:nvSpPr>
        <p:spPr/>
        <p:txBody>
          <a:bodyPr/>
          <a:lstStyle/>
          <a:p>
            <a:pPr marL="0" indent="0">
              <a:buNone/>
            </a:pPr>
            <a:r>
              <a:rPr lang="fr-FR" sz="3600" dirty="0"/>
              <a:t>C’est un code écrit dans un langage de programmation et qui peut être converti pour constituer un programme exécutable. C'est donc vous qui écrivez le code source, qui sera ensuite traduit en binaire.</a:t>
            </a:r>
          </a:p>
          <a:p>
            <a:pPr marL="0" indent="0">
              <a:buNone/>
            </a:pPr>
            <a:endParaRPr lang="fr-FR" dirty="0"/>
          </a:p>
        </p:txBody>
      </p:sp>
    </p:spTree>
    <p:extLst>
      <p:ext uri="{BB962C8B-B14F-4D97-AF65-F5344CB8AC3E}">
        <p14:creationId xmlns:p14="http://schemas.microsoft.com/office/powerpoint/2010/main" val="2128247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04866-64ED-4170-B876-4C2736647BA0}"/>
              </a:ext>
            </a:extLst>
          </p:cNvPr>
          <p:cNvSpPr>
            <a:spLocks noGrp="1"/>
          </p:cNvSpPr>
          <p:nvPr>
            <p:ph type="title"/>
          </p:nvPr>
        </p:nvSpPr>
        <p:spPr/>
        <p:txBody>
          <a:bodyPr/>
          <a:lstStyle/>
          <a:p>
            <a:r>
              <a:rPr lang="fr-FR" dirty="0"/>
              <a:t>   L’outil de traduction : Le compilateur</a:t>
            </a:r>
            <a:br>
              <a:rPr lang="fr-FR" dirty="0"/>
            </a:br>
            <a:endParaRPr lang="fr-FR" dirty="0"/>
          </a:p>
        </p:txBody>
      </p:sp>
      <p:sp>
        <p:nvSpPr>
          <p:cNvPr id="3" name="Espace réservé du contenu 2">
            <a:extLst>
              <a:ext uri="{FF2B5EF4-FFF2-40B4-BE49-F238E27FC236}">
                <a16:creationId xmlns:a16="http://schemas.microsoft.com/office/drawing/2014/main" id="{5DAA7F9E-365E-47B0-840E-8C4FA7D0FC9A}"/>
              </a:ext>
            </a:extLst>
          </p:cNvPr>
          <p:cNvSpPr>
            <a:spLocks noGrp="1"/>
          </p:cNvSpPr>
          <p:nvPr>
            <p:ph idx="1"/>
          </p:nvPr>
        </p:nvSpPr>
        <p:spPr/>
        <p:txBody>
          <a:bodyPr>
            <a:normAutofit lnSpcReduction="10000"/>
          </a:bodyPr>
          <a:lstStyle/>
          <a:p>
            <a:r>
              <a:rPr lang="fr-FR" sz="3200" dirty="0"/>
              <a:t>Un programme de traduction qui traduit le code source en binaire. L’opération de traduction s’appelle la compilation.</a:t>
            </a:r>
          </a:p>
          <a:p>
            <a:pPr marL="0" indent="0">
              <a:buNone/>
            </a:pPr>
            <a:r>
              <a:rPr lang="fr-FR" sz="3200" dirty="0"/>
              <a:t>EX : </a:t>
            </a:r>
          </a:p>
          <a:p>
            <a:r>
              <a:rPr lang="fr-FR" sz="3200" dirty="0" err="1"/>
              <a:t>Gcc</a:t>
            </a:r>
            <a:r>
              <a:rPr lang="fr-FR" sz="3200" dirty="0"/>
              <a:t> (Gnu C Compiler)</a:t>
            </a:r>
          </a:p>
          <a:p>
            <a:r>
              <a:rPr lang="fr-FR" sz="3200" dirty="0"/>
              <a:t>	</a:t>
            </a:r>
            <a:r>
              <a:rPr lang="fr-FR" sz="3200" dirty="0" err="1"/>
              <a:t>MinGW</a:t>
            </a:r>
            <a:r>
              <a:rPr lang="fr-FR" sz="3200" dirty="0"/>
              <a:t> ( </a:t>
            </a:r>
            <a:r>
              <a:rPr lang="fr-FR" sz="3200" dirty="0" err="1"/>
              <a:t>minimalist</a:t>
            </a:r>
            <a:r>
              <a:rPr lang="fr-FR" sz="3200" dirty="0"/>
              <a:t> </a:t>
            </a:r>
            <a:r>
              <a:rPr lang="fr-FR" sz="3200" dirty="0" err="1"/>
              <a:t>gnu</a:t>
            </a:r>
            <a:r>
              <a:rPr lang="fr-FR" sz="3200" dirty="0"/>
              <a:t> for </a:t>
            </a:r>
            <a:r>
              <a:rPr lang="fr-FR" sz="3200" dirty="0" err="1"/>
              <a:t>windows</a:t>
            </a:r>
            <a:r>
              <a:rPr lang="fr-FR" sz="3200" dirty="0"/>
              <a:t>) </a:t>
            </a:r>
          </a:p>
          <a:p>
            <a:r>
              <a:rPr lang="fr-FR" sz="3200" dirty="0"/>
              <a:t>	</a:t>
            </a:r>
            <a:r>
              <a:rPr lang="fr-FR" sz="3200" dirty="0" err="1"/>
              <a:t>Clang</a:t>
            </a:r>
            <a:endParaRPr lang="fr-FR" sz="3200" dirty="0"/>
          </a:p>
          <a:p>
            <a:pPr marL="0" indent="0">
              <a:buNone/>
            </a:pPr>
            <a:endParaRPr lang="fr-FR" sz="3200" dirty="0"/>
          </a:p>
        </p:txBody>
      </p:sp>
    </p:spTree>
    <p:extLst>
      <p:ext uri="{BB962C8B-B14F-4D97-AF65-F5344CB8AC3E}">
        <p14:creationId xmlns:p14="http://schemas.microsoft.com/office/powerpoint/2010/main" val="3479671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659">
            <a:extLst>
              <a:ext uri="{FF2B5EF4-FFF2-40B4-BE49-F238E27FC236}">
                <a16:creationId xmlns:a16="http://schemas.microsoft.com/office/drawing/2014/main" id="{CB53B4E6-35E9-4F5D-ABCE-F79D9AA7BE03}"/>
              </a:ext>
            </a:extLst>
          </p:cNvPr>
          <p:cNvPicPr>
            <a:picLocks noGrp="1"/>
          </p:cNvPicPr>
          <p:nvPr>
            <p:ph idx="1"/>
          </p:nvPr>
        </p:nvPicPr>
        <p:blipFill>
          <a:blip r:embed="rId2"/>
          <a:stretch>
            <a:fillRect/>
          </a:stretch>
        </p:blipFill>
        <p:spPr>
          <a:xfrm>
            <a:off x="681111" y="1736124"/>
            <a:ext cx="9018943" cy="3385751"/>
          </a:xfrm>
          <a:prstGeom prst="rect">
            <a:avLst/>
          </a:prstGeom>
        </p:spPr>
      </p:pic>
    </p:spTree>
    <p:extLst>
      <p:ext uri="{BB962C8B-B14F-4D97-AF65-F5344CB8AC3E}">
        <p14:creationId xmlns:p14="http://schemas.microsoft.com/office/powerpoint/2010/main" val="713661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E726CA-1103-4FF0-A52D-30B8DFEE6C2D}"/>
              </a:ext>
            </a:extLst>
          </p:cNvPr>
          <p:cNvSpPr>
            <a:spLocks noGrp="1"/>
          </p:cNvSpPr>
          <p:nvPr>
            <p:ph type="title"/>
          </p:nvPr>
        </p:nvSpPr>
        <p:spPr/>
        <p:txBody>
          <a:bodyPr>
            <a:normAutofit/>
          </a:bodyPr>
          <a:lstStyle/>
          <a:p>
            <a:r>
              <a:rPr lang="fr-FR" sz="4000" b="1" dirty="0"/>
              <a:t>     Outils de développement</a:t>
            </a:r>
          </a:p>
        </p:txBody>
      </p:sp>
      <p:sp>
        <p:nvSpPr>
          <p:cNvPr id="3" name="Espace réservé du contenu 2">
            <a:extLst>
              <a:ext uri="{FF2B5EF4-FFF2-40B4-BE49-F238E27FC236}">
                <a16:creationId xmlns:a16="http://schemas.microsoft.com/office/drawing/2014/main" id="{31FC9FA0-D08F-4471-806A-763C3A0DE98B}"/>
              </a:ext>
            </a:extLst>
          </p:cNvPr>
          <p:cNvSpPr>
            <a:spLocks noGrp="1"/>
          </p:cNvSpPr>
          <p:nvPr>
            <p:ph idx="1"/>
          </p:nvPr>
        </p:nvSpPr>
        <p:spPr/>
        <p:txBody>
          <a:bodyPr/>
          <a:lstStyle/>
          <a:p>
            <a:pPr marL="0" indent="0">
              <a:buNone/>
            </a:pPr>
            <a:r>
              <a:rPr lang="fr-FR" sz="2400" dirty="0"/>
              <a:t>Un outils de développement est un logiciel qui va nous permettre d’</a:t>
            </a:r>
            <a:r>
              <a:rPr lang="fr-FR" sz="2400" dirty="0" err="1"/>
              <a:t>ecrire</a:t>
            </a:r>
            <a:r>
              <a:rPr lang="fr-FR" sz="2400" dirty="0"/>
              <a:t> du code</a:t>
            </a:r>
          </a:p>
          <a:p>
            <a:pPr marL="0" indent="0">
              <a:buNone/>
            </a:pPr>
            <a:endParaRPr lang="fr-FR" sz="2400" dirty="0"/>
          </a:p>
          <a:p>
            <a:pPr marL="0" indent="0">
              <a:buNone/>
            </a:pPr>
            <a:r>
              <a:rPr lang="fr-FR" sz="2400" dirty="0"/>
              <a:t>Ex :  </a:t>
            </a:r>
          </a:p>
          <a:p>
            <a:r>
              <a:rPr lang="fr-FR" sz="2400" dirty="0"/>
              <a:t> IDE ( environnement de développement </a:t>
            </a:r>
            <a:r>
              <a:rPr lang="fr-FR" sz="2400" dirty="0" err="1"/>
              <a:t>integré</a:t>
            </a:r>
            <a:r>
              <a:rPr lang="fr-FR" sz="2400" dirty="0"/>
              <a:t>)</a:t>
            </a:r>
          </a:p>
          <a:p>
            <a:r>
              <a:rPr lang="fr-FR" sz="2400" dirty="0" err="1"/>
              <a:t>Codeblock</a:t>
            </a:r>
            <a:endParaRPr lang="fr-FR" sz="2400" dirty="0"/>
          </a:p>
          <a:p>
            <a:r>
              <a:rPr lang="fr-FR" sz="2400" dirty="0"/>
              <a:t> </a:t>
            </a:r>
            <a:r>
              <a:rPr lang="fr-FR" sz="2400" dirty="0" err="1"/>
              <a:t>VScode</a:t>
            </a:r>
            <a:endParaRPr lang="fr-FR" sz="2400" dirty="0"/>
          </a:p>
          <a:p>
            <a:pPr marL="0" indent="0">
              <a:buNone/>
            </a:pPr>
            <a:endParaRPr lang="fr-FR" dirty="0"/>
          </a:p>
        </p:txBody>
      </p:sp>
    </p:spTree>
    <p:extLst>
      <p:ext uri="{BB962C8B-B14F-4D97-AF65-F5344CB8AC3E}">
        <p14:creationId xmlns:p14="http://schemas.microsoft.com/office/powerpoint/2010/main" val="3110291584"/>
      </p:ext>
    </p:extLst>
  </p:cSld>
  <p:clrMapOvr>
    <a:masterClrMapping/>
  </p:clrMapOvr>
</p:sld>
</file>

<file path=ppt/theme/theme1.xml><?xml version="1.0" encoding="utf-8"?>
<a:theme xmlns:a="http://schemas.openxmlformats.org/drawingml/2006/main" name="Facette">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194</TotalTime>
  <Words>362</Words>
  <Application>Microsoft Office PowerPoint</Application>
  <PresentationFormat>Grand écran</PresentationFormat>
  <Paragraphs>133</Paragraphs>
  <Slides>18</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18</vt:i4>
      </vt:variant>
    </vt:vector>
  </HeadingPairs>
  <TitlesOfParts>
    <vt:vector size="25" baseType="lpstr">
      <vt:lpstr>Arial</vt:lpstr>
      <vt:lpstr>Calibri</vt:lpstr>
      <vt:lpstr>Times New Roman</vt:lpstr>
      <vt:lpstr>Trebuchet MS</vt:lpstr>
      <vt:lpstr>Wingdings</vt:lpstr>
      <vt:lpstr>Wingdings 3</vt:lpstr>
      <vt:lpstr>Facette</vt:lpstr>
      <vt:lpstr>PRESENTATION DU LANGAGE C</vt:lpstr>
      <vt:lpstr>PLAN</vt:lpstr>
      <vt:lpstr>                  INTRODUCTION</vt:lpstr>
      <vt:lpstr>I -  VOCABULAIRE DE BASE  </vt:lpstr>
      <vt:lpstr>       PROGRAMMER</vt:lpstr>
      <vt:lpstr>       CODE SOURCE</vt:lpstr>
      <vt:lpstr>   L’outil de traduction : Le compilateur </vt:lpstr>
      <vt:lpstr>Présentation PowerPoint</vt:lpstr>
      <vt:lpstr>     Outils de développement</vt:lpstr>
      <vt:lpstr>     INTRODUCTION AU LANGAGE C</vt:lpstr>
      <vt:lpstr>        VARIABLES</vt:lpstr>
      <vt:lpstr>Présentation PowerPoint</vt:lpstr>
      <vt:lpstr> - Affectation</vt:lpstr>
      <vt:lpstr>     - Lecture et écriture </vt:lpstr>
      <vt:lpstr> - Condition</vt:lpstr>
      <vt:lpstr>  - Boucle Pour </vt:lpstr>
      <vt:lpstr>  - Boucle TantQue</vt:lpstr>
      <vt:lpstr>Structure minimale du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DU LANGAGE C</dc:title>
  <dc:creator>T S</dc:creator>
  <cp:lastModifiedBy>user</cp:lastModifiedBy>
  <cp:revision>9</cp:revision>
  <dcterms:created xsi:type="dcterms:W3CDTF">2022-02-11T10:39:11Z</dcterms:created>
  <dcterms:modified xsi:type="dcterms:W3CDTF">2022-02-14T23:13:29Z</dcterms:modified>
</cp:coreProperties>
</file>