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0AV9KerJ3MwZVMqFxtNSTS97c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https://www.canva.com/design/DAGXfhTPVps/gSojjreQiLPxlV8yT_5nMQ/edit?utm_content=DAGXfhTPVps&amp;utm_campaign=designshare&amp;utm_medium=link2&amp;utm_source=sharebutton</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https://www.canva.com/design/DAGXfauLQw8/WEtJW6UJ6uM9KKmh7LQeEg/edit?utm_content=DAGXfauLQw8&amp;utm_campaign=designshare&amp;utm_medium=link2&amp;utm_source=sharebutton</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4400" u="none" cap="none" strike="noStrike">
                <a:solidFill>
                  <a:schemeClr val="dk1"/>
                </a:solidFill>
                <a:latin typeface="Calibri"/>
                <a:ea typeface="Calibri"/>
                <a:cs typeface="Calibri"/>
                <a:sym typeface="Calibri"/>
              </a:rPr>
              <a:t>PROYECTO “Safe City”</a:t>
            </a:r>
            <a:endParaRPr/>
          </a:p>
          <a:p>
            <a:pPr indent="0" lvl="0" marL="0" marR="0" rtl="0" algn="ctr">
              <a:spcBef>
                <a:spcPts val="0"/>
              </a:spcBef>
              <a:spcAft>
                <a:spcPts val="0"/>
              </a:spcAft>
              <a:buNone/>
            </a:pPr>
            <a:r>
              <a:rPr b="0" i="0" lang="es-MX"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EscuelaIT Duoc UC - Escuela de Informática y Telecomunicaciones Duoc UC - Duoc  UC | LinkedIn" id="173" name="Google Shape;173;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4" name="Google Shape;174;p11"/>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Resultados obtenidos</a:t>
            </a:r>
            <a:endParaRPr/>
          </a:p>
        </p:txBody>
      </p:sp>
      <p:sp>
        <p:nvSpPr>
          <p:cNvPr id="175" name="Google Shape;175;p11"/>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pic>
        <p:nvPicPr>
          <p:cNvPr id="176" name="Google Shape;176;p11"/>
          <p:cNvPicPr preferRelativeResize="0"/>
          <p:nvPr/>
        </p:nvPicPr>
        <p:blipFill>
          <a:blip r:embed="rId4">
            <a:alphaModFix/>
          </a:blip>
          <a:stretch>
            <a:fillRect/>
          </a:stretch>
        </p:blipFill>
        <p:spPr>
          <a:xfrm>
            <a:off x="152400" y="2380936"/>
            <a:ext cx="2016049" cy="4324664"/>
          </a:xfrm>
          <a:prstGeom prst="rect">
            <a:avLst/>
          </a:prstGeom>
          <a:noFill/>
          <a:ln>
            <a:noFill/>
          </a:ln>
        </p:spPr>
      </p:pic>
      <p:pic>
        <p:nvPicPr>
          <p:cNvPr id="177" name="Google Shape;177;p11"/>
          <p:cNvPicPr preferRelativeResize="0"/>
          <p:nvPr/>
        </p:nvPicPr>
        <p:blipFill>
          <a:blip r:embed="rId5">
            <a:alphaModFix/>
          </a:blip>
          <a:stretch>
            <a:fillRect/>
          </a:stretch>
        </p:blipFill>
        <p:spPr>
          <a:xfrm>
            <a:off x="2499048" y="2380936"/>
            <a:ext cx="1955639" cy="4324665"/>
          </a:xfrm>
          <a:prstGeom prst="rect">
            <a:avLst/>
          </a:prstGeom>
          <a:noFill/>
          <a:ln>
            <a:noFill/>
          </a:ln>
        </p:spPr>
      </p:pic>
      <p:pic>
        <p:nvPicPr>
          <p:cNvPr id="178" name="Google Shape;178;p11"/>
          <p:cNvPicPr preferRelativeResize="0"/>
          <p:nvPr/>
        </p:nvPicPr>
        <p:blipFill>
          <a:blip r:embed="rId6">
            <a:alphaModFix/>
          </a:blip>
          <a:stretch>
            <a:fillRect/>
          </a:stretch>
        </p:blipFill>
        <p:spPr>
          <a:xfrm>
            <a:off x="4650162" y="2380936"/>
            <a:ext cx="1977742" cy="4324664"/>
          </a:xfrm>
          <a:prstGeom prst="rect">
            <a:avLst/>
          </a:prstGeom>
          <a:noFill/>
          <a:ln>
            <a:noFill/>
          </a:ln>
        </p:spPr>
      </p:pic>
      <p:pic>
        <p:nvPicPr>
          <p:cNvPr id="179" name="Google Shape;179;p11"/>
          <p:cNvPicPr preferRelativeResize="0"/>
          <p:nvPr/>
        </p:nvPicPr>
        <p:blipFill>
          <a:blip r:embed="rId7">
            <a:alphaModFix/>
          </a:blip>
          <a:stretch>
            <a:fillRect/>
          </a:stretch>
        </p:blipFill>
        <p:spPr>
          <a:xfrm>
            <a:off x="6823379" y="2380936"/>
            <a:ext cx="1963750" cy="4324664"/>
          </a:xfrm>
          <a:prstGeom prst="rect">
            <a:avLst/>
          </a:prstGeom>
          <a:noFill/>
          <a:ln>
            <a:noFill/>
          </a:ln>
        </p:spPr>
      </p:pic>
      <p:pic>
        <p:nvPicPr>
          <p:cNvPr id="180" name="Google Shape;180;p11"/>
          <p:cNvPicPr preferRelativeResize="0"/>
          <p:nvPr/>
        </p:nvPicPr>
        <p:blipFill>
          <a:blip r:embed="rId8">
            <a:alphaModFix/>
          </a:blip>
          <a:stretch>
            <a:fillRect/>
          </a:stretch>
        </p:blipFill>
        <p:spPr>
          <a:xfrm>
            <a:off x="8939529" y="2380936"/>
            <a:ext cx="2004497" cy="4324663"/>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EscuelaIT Duoc UC - Escuela de Informática y Telecomunicaciones Duoc UC - Duoc  UC | LinkedIn" id="185" name="Google Shape;18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6" name="Google Shape;186;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Obstáculos presentados durante el desarrollo</a:t>
            </a:r>
            <a:endParaRPr/>
          </a:p>
        </p:txBody>
      </p:sp>
      <p:sp>
        <p:nvSpPr>
          <p:cNvPr id="187" name="Google Shape;187;p12"/>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
        <p:nvSpPr>
          <p:cNvPr id="188" name="Google Shape;188;p12"/>
          <p:cNvSpPr txBox="1"/>
          <p:nvPr/>
        </p:nvSpPr>
        <p:spPr>
          <a:xfrm>
            <a:off x="1097750" y="2498100"/>
            <a:ext cx="9237300" cy="38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s-MX" sz="1800">
                <a:solidFill>
                  <a:schemeClr val="dk1"/>
                </a:solidFill>
              </a:rPr>
              <a:t>Falta de tiempo: Tuvimos que ajustar plazos debido a nuestras responsabilidades.</a:t>
            </a:r>
            <a:br>
              <a:rPr lang="es-MX"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s-MX" sz="1800">
                <a:solidFill>
                  <a:schemeClr val="dk1"/>
                </a:solidFill>
              </a:rPr>
              <a:t>Errores en el código: Nos enfrentamos a varios bugs al integrar mapas y la geolocalización, lo que nos llevó tiempo resolver juntos.</a:t>
            </a:r>
            <a:br>
              <a:rPr lang="es-MX"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s-MX" sz="1800">
                <a:solidFill>
                  <a:schemeClr val="dk1"/>
                </a:solidFill>
              </a:rPr>
              <a:t>Coordinación: En algunos momentos fue complicado sincronizar nuestro trabajo y avances entre los tres, ya que nos entregaba errores.</a:t>
            </a:r>
            <a:br>
              <a:rPr lang="es-MX" sz="1800">
                <a:solidFill>
                  <a:schemeClr val="dk1"/>
                </a:solidFill>
              </a:rPr>
            </a:br>
            <a:br>
              <a:rPr lang="es-MX" sz="1800">
                <a:solidFill>
                  <a:schemeClr val="dk1"/>
                </a:solidFill>
              </a:rPr>
            </a:b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EscuelaIT Duoc UC - Escuela de Informática y Telecomunicaciones Duoc UC - Duoc  UC | LinkedIn" id="193" name="Google Shape;193;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4" name="Google Shape;194;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MX"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
        <p:nvSpPr>
          <p:cNvPr id="195" name="Google Shape;195;p13"/>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EscuelaIT Duoc UC - Escuela de Informática y Telecomunicaciones Duoc UC - Duoc  UC | LinkedIn" id="200" name="Google Shape;200;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1" name="Google Shape;201;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PREGUNTAS DE LA COMISIÓN</a:t>
            </a:r>
            <a:endParaRPr/>
          </a:p>
        </p:txBody>
      </p:sp>
      <p:sp>
        <p:nvSpPr>
          <p:cNvPr id="202" name="Google Shape;202;p1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rgbClr val="757070"/>
                </a:solidFill>
                <a:latin typeface="Calibri"/>
                <a:ea typeface="Calibri"/>
                <a:cs typeface="Calibri"/>
                <a:sym typeface="Calibri"/>
              </a:rPr>
              <a:t>PROYECTO “Safe City”</a:t>
            </a:r>
            <a:endParaRPr/>
          </a:p>
        </p:txBody>
      </p:sp>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4" name="Google Shape;94;p2"/>
          <p:cNvGrpSpPr/>
          <p:nvPr/>
        </p:nvGrpSpPr>
        <p:grpSpPr>
          <a:xfrm>
            <a:off x="4121026" y="1710819"/>
            <a:ext cx="7633548" cy="4350606"/>
            <a:chOff x="0" y="0"/>
            <a:chExt cx="7633548" cy="4350606"/>
          </a:xfrm>
        </p:grpSpPr>
        <p:sp>
          <p:nvSpPr>
            <p:cNvPr id="95" name="Google Shape;95;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5223" y="6"/>
              <a:ext cx="74682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 Ignacio Orozco</a:t>
              </a:r>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Scrum Master</a:t>
              </a:r>
              <a:endParaRPr/>
            </a:p>
            <a:p>
              <a:pPr indent="-228600" lvl="1" marL="228600" marR="0" rtl="0" algn="l">
                <a:lnSpc>
                  <a:spcPct val="90000"/>
                </a:lnSpc>
                <a:spcBef>
                  <a:spcPts val="30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sp>
          <p:nvSpPr>
            <p:cNvPr id="97" name="Google Shape;97;p2"/>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65223" y="1495506"/>
              <a:ext cx="73587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Iván Flores</a:t>
              </a:r>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sp>
          <p:nvSpPr>
            <p:cNvPr id="99" name="Google Shape;99;p2"/>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95448" y="2991006"/>
              <a:ext cx="75381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German Valdivia </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gr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es-MX" sz="1800">
                <a:solidFill>
                  <a:schemeClr val="dk1"/>
                </a:solidFill>
                <a:latin typeface="Calibri"/>
                <a:ea typeface="Calibri"/>
                <a:cs typeface="Calibri"/>
                <a:sym typeface="Calibri"/>
              </a:rPr>
              <a:t>En los últimos años, la delincuencia en la comuna de Pedro Aguirre Cerda ha mostrado tendencias variadas. La comuna enfrenta una serie de problemas relacionados con la violencia, el crimen organizado, la delincuencia común y distintos tipos de accidentes en la vía pública. Los delitos más comunes incluyen robos con violencia, hurtos, asaltos y vandalismo.</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1915127"/>
            <a:ext cx="4348705" cy="4735323"/>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Propuesta de solución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br>
              <a:rPr lang="es-MX" sz="1800">
                <a:solidFill>
                  <a:schemeClr val="dk1"/>
                </a:solidFill>
                <a:latin typeface="Calibri"/>
                <a:ea typeface="Calibri"/>
                <a:cs typeface="Calibri"/>
                <a:sym typeface="Calibri"/>
              </a:rPr>
            </a:br>
            <a:r>
              <a:rPr lang="es-MX" sz="1800">
                <a:solidFill>
                  <a:schemeClr val="dk1"/>
                </a:solidFill>
                <a:latin typeface="Calibri"/>
                <a:ea typeface="Calibri"/>
                <a:cs typeface="Calibri"/>
                <a:sym typeface="Calibri"/>
              </a:rPr>
              <a:t>Desarrollaremos una solución tecnológica para aumentar la seguridad pública en Pedro Aguirre Cerda. La plataforma permitirá reportar emergencias, </a:t>
            </a:r>
            <a:r>
              <a:rPr lang="es-MX" sz="1800">
                <a:solidFill>
                  <a:schemeClr val="dk1"/>
                </a:solidFill>
                <a:latin typeface="Calibri"/>
                <a:ea typeface="Calibri"/>
                <a:cs typeface="Calibri"/>
                <a:sym typeface="Calibri"/>
              </a:rPr>
              <a:t>ayudará</a:t>
            </a:r>
            <a:r>
              <a:rPr lang="es-MX" sz="1800">
                <a:solidFill>
                  <a:schemeClr val="dk1"/>
                </a:solidFill>
                <a:latin typeface="Calibri"/>
                <a:ea typeface="Calibri"/>
                <a:cs typeface="Calibri"/>
                <a:sym typeface="Calibri"/>
              </a:rPr>
              <a:t> a prevenir robos y delitos. Al </a:t>
            </a:r>
            <a:r>
              <a:rPr lang="es-MX" sz="1800">
                <a:solidFill>
                  <a:schemeClr val="dk1"/>
                </a:solidFill>
                <a:latin typeface="Calibri"/>
                <a:ea typeface="Calibri"/>
                <a:cs typeface="Calibri"/>
                <a:sym typeface="Calibri"/>
              </a:rPr>
              <a:t>integrar</a:t>
            </a:r>
            <a:r>
              <a:rPr lang="es-MX" sz="1800">
                <a:solidFill>
                  <a:schemeClr val="dk1"/>
                </a:solidFill>
                <a:latin typeface="Calibri"/>
                <a:ea typeface="Calibri"/>
                <a:cs typeface="Calibri"/>
                <a:sym typeface="Calibri"/>
              </a:rPr>
              <a:t> con las operaciones locales, mejorará la detección y respuesta de las autoridades, promoviendo un entorno más seguro para los ciudadanos.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18" name="Google Shape;118;p4"/>
          <p:cNvSpPr txBox="1"/>
          <p:nvPr/>
        </p:nvSpPr>
        <p:spPr>
          <a:xfrm>
            <a:off x="-4" y="758027"/>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3514842"/>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4" y="1679774"/>
            <a:ext cx="10962967" cy="1663385"/>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0" lang="es-MX" sz="1800">
                <a:solidFill>
                  <a:schemeClr val="dk1"/>
                </a:solidFill>
                <a:latin typeface="Quattrocento Sans"/>
                <a:ea typeface="Quattrocento Sans"/>
                <a:cs typeface="Quattrocento Sans"/>
                <a:sym typeface="Quattrocento Sans"/>
              </a:rPr>
              <a:t>Objetivo General: Desarrollar e implementar una plataforma tecnológica basada en inteligencia artificial para mejorar la seguridad pública en la comuna de Pedro Aguirre Cerda, contribuyendo a la reducción de delitos, el fortalecimiento de la calidad de vida de los habitantes y el apoyo a las autoridades en la prevención y gestión eficiente de incidentes</a:t>
            </a:r>
            <a:endParaRPr sz="1800">
              <a:solidFill>
                <a:schemeClr val="dk1"/>
              </a:solidFill>
              <a:latin typeface="Calibri"/>
              <a:ea typeface="Calibri"/>
              <a:cs typeface="Calibri"/>
              <a:sym typeface="Calibri"/>
            </a:endParaRPr>
          </a:p>
        </p:txBody>
      </p:sp>
      <p:sp>
        <p:nvSpPr>
          <p:cNvPr id="122" name="Google Shape;122;p4"/>
          <p:cNvSpPr/>
          <p:nvPr/>
        </p:nvSpPr>
        <p:spPr>
          <a:xfrm>
            <a:off x="614514" y="4161174"/>
            <a:ext cx="10962967" cy="2110484"/>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1.Desarrollar una plataforma de inteligencia artificial para prevenir e identificar delitos.</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2.Optimizar la eficacia de las fuerzas de seguridad mediante tecnología avanzada.</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3.Mejorar la seguridad y calidad de vida de los habitantes.</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4.Proveer datos precisos para la toma de decisiones en seguridad pública.</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5.Facilitar la colaboración entre comunidad y autoridades.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29" name="Google Shape;12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Alcances y limitaciones del proyecto</a:t>
            </a:r>
            <a:endParaRPr/>
          </a:p>
        </p:txBody>
      </p:sp>
      <p:cxnSp>
        <p:nvCxnSpPr>
          <p:cNvPr id="130" name="Google Shape;13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1" name="Google Shape;131;p5"/>
          <p:cNvSpPr txBox="1"/>
          <p:nvPr/>
        </p:nvSpPr>
        <p:spPr>
          <a:xfrm>
            <a:off x="681135" y="2267339"/>
            <a:ext cx="11038200" cy="23088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Los requerimientos se definieron virtualmente con la Municipalidad y cuerpos de seguridad.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Los plazos pueden verse afectados por contingencias nacionales o globales.</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sistema debe garantizar la confidencialidad y acceso restringido a la información sensible.</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La interfaz debe alinearse con la identidad visual de la Municipalidad.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sistema debe gestionar alertas, identificaciones y reportes de seguridad.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Cambios en los requerimientos deberán acordarse y ajustarse al presupuesto.</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proyecto no debe superar el presupuesto inicial.</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Se evaluará el uso de servidores en la nube ante posibles limitaciones de infraestructura local.</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38" name="Google Shape;138;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9" name="Google Shape;13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0" name="Google Shape;140;p6"/>
          <p:cNvSpPr txBox="1"/>
          <p:nvPr/>
        </p:nvSpPr>
        <p:spPr>
          <a:xfrm>
            <a:off x="1035698" y="2351314"/>
            <a:ext cx="9899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a:solidFill>
                  <a:srgbClr val="ECECEC"/>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Scrum es adecuado para este proyecto porque combina flexibilidad, colaboración y eficiencia, elementos clave para abordar las necesidades específicas de un sistema de seguridad pública en un entorno dinámico y con múltiples actores involucrados.</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rot="-98">
            <a:off x="838170" y="89283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s-MX" sz="3600"/>
              <a:t>Cronograma para el desarrollo del proyecto</a:t>
            </a:r>
            <a:endParaRPr/>
          </a:p>
        </p:txBody>
      </p:sp>
      <p:pic>
        <p:nvPicPr>
          <p:cNvPr descr="EscuelaIT Duoc UC - Escuela de Informática y Telecomunicaciones Duoc UC - Duoc  UC | LinkedIn" id="146" name="Google Shape;146;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7" name="Google Shape;147;p7"/>
          <p:cNvSpPr txBox="1"/>
          <p:nvPr/>
        </p:nvSpPr>
        <p:spPr>
          <a:xfrm>
            <a:off x="278442" y="415560"/>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pic>
        <p:nvPicPr>
          <p:cNvPr id="148" name="Google Shape;148;p7"/>
          <p:cNvPicPr preferRelativeResize="0"/>
          <p:nvPr/>
        </p:nvPicPr>
        <p:blipFill>
          <a:blip r:embed="rId4">
            <a:alphaModFix/>
          </a:blip>
          <a:stretch>
            <a:fillRect/>
          </a:stretch>
        </p:blipFill>
        <p:spPr>
          <a:xfrm>
            <a:off x="278462" y="2107250"/>
            <a:ext cx="6097550" cy="4327275"/>
          </a:xfrm>
          <a:prstGeom prst="rect">
            <a:avLst/>
          </a:prstGeom>
          <a:noFill/>
          <a:ln cap="flat" cmpd="sng" w="9525">
            <a:solidFill>
              <a:schemeClr val="dk2"/>
            </a:solidFill>
            <a:prstDash val="solid"/>
            <a:round/>
            <a:headEnd len="sm" w="sm" type="none"/>
            <a:tailEnd len="sm" w="sm" type="none"/>
          </a:ln>
        </p:spPr>
      </p:pic>
      <p:pic>
        <p:nvPicPr>
          <p:cNvPr id="149" name="Google Shape;149;p7"/>
          <p:cNvPicPr preferRelativeResize="0"/>
          <p:nvPr/>
        </p:nvPicPr>
        <p:blipFill>
          <a:blip r:embed="rId5">
            <a:alphaModFix/>
          </a:blip>
          <a:stretch>
            <a:fillRect/>
          </a:stretch>
        </p:blipFill>
        <p:spPr>
          <a:xfrm>
            <a:off x="6780300" y="2029150"/>
            <a:ext cx="4633300" cy="4743450"/>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56" name="Google Shape;156;p8"/>
          <p:cNvSpPr txBox="1"/>
          <p:nvPr/>
        </p:nvSpPr>
        <p:spPr>
          <a:xfrm>
            <a:off x="-820875" y="9929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57" name="Google Shape;15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p8"/>
          <p:cNvPicPr preferRelativeResize="0"/>
          <p:nvPr/>
        </p:nvPicPr>
        <p:blipFill>
          <a:blip r:embed="rId4">
            <a:alphaModFix/>
          </a:blip>
          <a:stretch>
            <a:fillRect/>
          </a:stretch>
        </p:blipFill>
        <p:spPr>
          <a:xfrm>
            <a:off x="1355763" y="2522463"/>
            <a:ext cx="8982075" cy="1095375"/>
          </a:xfrm>
          <a:prstGeom prst="rect">
            <a:avLst/>
          </a:prstGeom>
          <a:noFill/>
          <a:ln cap="flat" cmpd="sng" w="9525">
            <a:solidFill>
              <a:schemeClr val="dk2"/>
            </a:solidFill>
            <a:prstDash val="solid"/>
            <a:round/>
            <a:headEnd len="sm" w="sm" type="none"/>
            <a:tailEnd len="sm" w="sm" type="none"/>
          </a:ln>
        </p:spPr>
      </p:pic>
      <p:sp>
        <p:nvSpPr>
          <p:cNvPr id="159" name="Google Shape;159;p8"/>
          <p:cNvSpPr txBox="1"/>
          <p:nvPr/>
        </p:nvSpPr>
        <p:spPr>
          <a:xfrm flipH="1">
            <a:off x="9590750" y="2885975"/>
            <a:ext cx="1504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1200">
                <a:solidFill>
                  <a:schemeClr val="dk1"/>
                </a:solidFill>
                <a:latin typeface="Calibri"/>
                <a:ea typeface="Calibri"/>
                <a:cs typeface="Calibri"/>
                <a:sym typeface="Calibri"/>
              </a:rPr>
              <a:t>firebase</a:t>
            </a:r>
            <a:endParaRPr sz="12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EscuelaIT Duoc UC - Escuela de Informática y Telecomunicaciones Duoc UC - Duoc  UC | LinkedIn" id="164" name="Google Shape;164;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5" name="Google Shape;165;p10"/>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MX" sz="1800">
                <a:solidFill>
                  <a:srgbClr val="757070"/>
                </a:solidFill>
                <a:latin typeface="Calibri"/>
                <a:ea typeface="Calibri"/>
                <a:cs typeface="Calibri"/>
                <a:sym typeface="Calibri"/>
              </a:rPr>
              <a:t>PROYECTO “Safe City”</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66" name="Google Shape;166;p10"/>
          <p:cNvSpPr txBox="1"/>
          <p:nvPr/>
        </p:nvSpPr>
        <p:spPr>
          <a:xfrm>
            <a:off x="-384475" y="8092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Tecnologías utilizadas</a:t>
            </a:r>
            <a:endParaRPr/>
          </a:p>
        </p:txBody>
      </p:sp>
      <p:cxnSp>
        <p:nvCxnSpPr>
          <p:cNvPr id="167" name="Google Shape;167;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8" name="Google Shape;168;p10"/>
          <p:cNvPicPr preferRelativeResize="0"/>
          <p:nvPr/>
        </p:nvPicPr>
        <p:blipFill>
          <a:blip r:embed="rId4">
            <a:alphaModFix/>
          </a:blip>
          <a:stretch>
            <a:fillRect/>
          </a:stretch>
        </p:blipFill>
        <p:spPr>
          <a:xfrm>
            <a:off x="290950" y="1455700"/>
            <a:ext cx="11218775" cy="5422675"/>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