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0AV9KerJ3MwZVMqFxtNSTS97c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Quattrocento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QuattrocentoSans-bold.fntdata"/><Relationship Id="rId6" Type="http://schemas.openxmlformats.org/officeDocument/2006/relationships/slide" Target="slides/slide2.xml"/><Relationship Id="rId18" Type="http://schemas.openxmlformats.org/officeDocument/2006/relationships/font" Target="fonts/Quattrocento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t>https://www.canva.com/design/DAGXfhTPVps/gSojjreQiLPxlV8yT_5nMQ/edit?utm_content=DAGXfhTPVps&amp;utm_campaign=designshare&amp;utm_medium=link2&amp;utm_source=sharebutton</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t>https://www.canva.com/design/DAGXfauLQw8/WEtJW6UJ6uM9KKmh7LQeEg/edit?utm_content=DAGXfauLQw8&amp;utm_campaign=designshare&amp;utm_medium=link2&amp;utm_source=sharebutton</a:t>
            </a:r>
            <a:endParaRPr/>
          </a:p>
        </p:txBody>
      </p:sp>
      <p:sp>
        <p:nvSpPr>
          <p:cNvPr id="162" name="Google Shape;1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0.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4400" u="none" cap="none" strike="noStrike">
                <a:solidFill>
                  <a:schemeClr val="dk1"/>
                </a:solidFill>
                <a:latin typeface="Calibri"/>
                <a:ea typeface="Calibri"/>
                <a:cs typeface="Calibri"/>
                <a:sym typeface="Calibri"/>
              </a:rPr>
              <a:t>PROYECTO “Safe City”</a:t>
            </a:r>
            <a:endParaRPr/>
          </a:p>
          <a:p>
            <a:pPr indent="0" lvl="0" marL="0" marR="0" rtl="0" algn="ctr">
              <a:spcBef>
                <a:spcPts val="0"/>
              </a:spcBef>
              <a:spcAft>
                <a:spcPts val="0"/>
              </a:spcAft>
              <a:buNone/>
            </a:pPr>
            <a:r>
              <a:rPr b="0" i="0" lang="es-MX" sz="2400" u="none" cap="none" strike="noStrike">
                <a:solidFill>
                  <a:schemeClr val="dk1"/>
                </a:solidFill>
                <a:latin typeface="Calibri"/>
                <a:ea typeface="Calibri"/>
                <a:cs typeface="Calibri"/>
                <a:sym typeface="Calibri"/>
              </a:rPr>
              <a:t>PRESENTACIÓN FINAL CAPSTONE</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EscuelaIT Duoc UC - Escuela de Informática y Telecomunicaciones Duoc UC - Duoc  UC | LinkedIn" id="173" name="Google Shape;173;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4" name="Google Shape;174;p11"/>
          <p:cNvSpPr txBox="1"/>
          <p:nvPr/>
        </p:nvSpPr>
        <p:spPr>
          <a:xfrm>
            <a:off x="1" y="1459095"/>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4400">
                <a:solidFill>
                  <a:schemeClr val="dk1"/>
                </a:solidFill>
                <a:latin typeface="Calibri"/>
                <a:ea typeface="Calibri"/>
                <a:cs typeface="Calibri"/>
                <a:sym typeface="Calibri"/>
              </a:rPr>
              <a:t>Resultados obtenidos</a:t>
            </a:r>
            <a:endParaRPr/>
          </a:p>
        </p:txBody>
      </p:sp>
      <p:sp>
        <p:nvSpPr>
          <p:cNvPr id="175" name="Google Shape;175;p11"/>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800">
                <a:solidFill>
                  <a:srgbClr val="757070"/>
                </a:solidFill>
                <a:latin typeface="Calibri"/>
                <a:ea typeface="Calibri"/>
                <a:cs typeface="Calibri"/>
                <a:sym typeface="Calibri"/>
              </a:rPr>
              <a:t>PROYECTO “Safe City”</a:t>
            </a:r>
            <a:endParaRPr>
              <a:solidFill>
                <a:schemeClr val="dk1"/>
              </a:solidFill>
            </a:endParaRPr>
          </a:p>
        </p:txBody>
      </p:sp>
      <p:pic>
        <p:nvPicPr>
          <p:cNvPr id="176" name="Google Shape;176;p11"/>
          <p:cNvPicPr preferRelativeResize="0"/>
          <p:nvPr/>
        </p:nvPicPr>
        <p:blipFill>
          <a:blip r:embed="rId4">
            <a:alphaModFix/>
          </a:blip>
          <a:stretch>
            <a:fillRect/>
          </a:stretch>
        </p:blipFill>
        <p:spPr>
          <a:xfrm>
            <a:off x="152400" y="2380936"/>
            <a:ext cx="2016049" cy="4324664"/>
          </a:xfrm>
          <a:prstGeom prst="rect">
            <a:avLst/>
          </a:prstGeom>
          <a:noFill/>
          <a:ln>
            <a:noFill/>
          </a:ln>
        </p:spPr>
      </p:pic>
      <p:pic>
        <p:nvPicPr>
          <p:cNvPr id="177" name="Google Shape;177;p11"/>
          <p:cNvPicPr preferRelativeResize="0"/>
          <p:nvPr/>
        </p:nvPicPr>
        <p:blipFill>
          <a:blip r:embed="rId5">
            <a:alphaModFix/>
          </a:blip>
          <a:stretch>
            <a:fillRect/>
          </a:stretch>
        </p:blipFill>
        <p:spPr>
          <a:xfrm>
            <a:off x="2499048" y="2380936"/>
            <a:ext cx="1955639" cy="4324665"/>
          </a:xfrm>
          <a:prstGeom prst="rect">
            <a:avLst/>
          </a:prstGeom>
          <a:noFill/>
          <a:ln>
            <a:noFill/>
          </a:ln>
        </p:spPr>
      </p:pic>
      <p:pic>
        <p:nvPicPr>
          <p:cNvPr id="178" name="Google Shape;178;p11"/>
          <p:cNvPicPr preferRelativeResize="0"/>
          <p:nvPr/>
        </p:nvPicPr>
        <p:blipFill>
          <a:blip r:embed="rId6">
            <a:alphaModFix/>
          </a:blip>
          <a:stretch>
            <a:fillRect/>
          </a:stretch>
        </p:blipFill>
        <p:spPr>
          <a:xfrm>
            <a:off x="4650162" y="2380936"/>
            <a:ext cx="1977742" cy="4324664"/>
          </a:xfrm>
          <a:prstGeom prst="rect">
            <a:avLst/>
          </a:prstGeom>
          <a:noFill/>
          <a:ln>
            <a:noFill/>
          </a:ln>
        </p:spPr>
      </p:pic>
      <p:pic>
        <p:nvPicPr>
          <p:cNvPr id="179" name="Google Shape;179;p11"/>
          <p:cNvPicPr preferRelativeResize="0"/>
          <p:nvPr/>
        </p:nvPicPr>
        <p:blipFill>
          <a:blip r:embed="rId7">
            <a:alphaModFix/>
          </a:blip>
          <a:stretch>
            <a:fillRect/>
          </a:stretch>
        </p:blipFill>
        <p:spPr>
          <a:xfrm>
            <a:off x="6823379" y="2380936"/>
            <a:ext cx="1963750" cy="4324664"/>
          </a:xfrm>
          <a:prstGeom prst="rect">
            <a:avLst/>
          </a:prstGeom>
          <a:noFill/>
          <a:ln>
            <a:noFill/>
          </a:ln>
        </p:spPr>
      </p:pic>
      <p:pic>
        <p:nvPicPr>
          <p:cNvPr id="180" name="Google Shape;180;p11"/>
          <p:cNvPicPr preferRelativeResize="0"/>
          <p:nvPr/>
        </p:nvPicPr>
        <p:blipFill>
          <a:blip r:embed="rId8">
            <a:alphaModFix/>
          </a:blip>
          <a:stretch>
            <a:fillRect/>
          </a:stretch>
        </p:blipFill>
        <p:spPr>
          <a:xfrm>
            <a:off x="8939529" y="2380936"/>
            <a:ext cx="2004497" cy="4324663"/>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EscuelaIT Duoc UC - Escuela de Informática y Telecomunicaciones Duoc UC - Duoc  UC | LinkedIn" id="185" name="Google Shape;185;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6" name="Google Shape;186;p12"/>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4400">
                <a:solidFill>
                  <a:schemeClr val="dk1"/>
                </a:solidFill>
                <a:latin typeface="Calibri"/>
                <a:ea typeface="Calibri"/>
                <a:cs typeface="Calibri"/>
                <a:sym typeface="Calibri"/>
              </a:rPr>
              <a:t>Obstáculos presentados durante el desarrollo</a:t>
            </a:r>
            <a:endParaRPr/>
          </a:p>
        </p:txBody>
      </p:sp>
      <p:sp>
        <p:nvSpPr>
          <p:cNvPr id="187" name="Google Shape;187;p12"/>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800">
                <a:solidFill>
                  <a:srgbClr val="757070"/>
                </a:solidFill>
                <a:latin typeface="Calibri"/>
                <a:ea typeface="Calibri"/>
                <a:cs typeface="Calibri"/>
                <a:sym typeface="Calibri"/>
              </a:rPr>
              <a:t>PROYECTO “Safe City”</a:t>
            </a:r>
            <a:endParaRPr>
              <a:solidFill>
                <a:schemeClr val="dk1"/>
              </a:solidFill>
            </a:endParaRPr>
          </a:p>
        </p:txBody>
      </p:sp>
      <p:sp>
        <p:nvSpPr>
          <p:cNvPr id="188" name="Google Shape;188;p12"/>
          <p:cNvSpPr txBox="1"/>
          <p:nvPr/>
        </p:nvSpPr>
        <p:spPr>
          <a:xfrm>
            <a:off x="1097750" y="2498100"/>
            <a:ext cx="9237300" cy="380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s-MX" sz="1800">
                <a:solidFill>
                  <a:schemeClr val="dk1"/>
                </a:solidFill>
              </a:rPr>
              <a:t>Falta de tiempo: Tuvimos que ajustar plazos debido a nuestras responsabilidades.</a:t>
            </a:r>
            <a:br>
              <a:rPr lang="es-MX"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s-MX" sz="1800">
                <a:solidFill>
                  <a:schemeClr val="dk1"/>
                </a:solidFill>
              </a:rPr>
              <a:t>Errores en el código: Nos enfrentamos a varios bugs al integrar mapas y la geolocalización, lo que nos llevó tiempo resolver juntos.</a:t>
            </a:r>
            <a:br>
              <a:rPr lang="es-MX"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s-MX" sz="1800">
                <a:solidFill>
                  <a:schemeClr val="dk1"/>
                </a:solidFill>
              </a:rPr>
              <a:t>Coordinación: En algunos momentos fue complicado sincronizar nuestro trabajo y avances entre los tres, ya que nos entregaba errores.</a:t>
            </a:r>
            <a:br>
              <a:rPr lang="es-MX" sz="1800">
                <a:solidFill>
                  <a:schemeClr val="dk1"/>
                </a:solidFill>
              </a:rPr>
            </a:br>
            <a:br>
              <a:rPr lang="es-MX" sz="1800">
                <a:solidFill>
                  <a:schemeClr val="dk1"/>
                </a:solidFill>
              </a:rPr>
            </a:b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descr="EscuelaIT Duoc UC - Escuela de Informática y Telecomunicaciones Duoc UC - Duoc  UC | LinkedIn" id="193" name="Google Shape;193;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4" name="Google Shape;194;p13"/>
          <p:cNvSpPr txBox="1"/>
          <p:nvPr/>
        </p:nvSpPr>
        <p:spPr>
          <a:xfrm>
            <a:off x="1" y="2707792"/>
            <a:ext cx="12191999"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4400">
                <a:solidFill>
                  <a:schemeClr val="dk1"/>
                </a:solidFill>
                <a:latin typeface="Calibri"/>
                <a:ea typeface="Calibri"/>
                <a:cs typeface="Calibri"/>
                <a:sym typeface="Calibri"/>
              </a:rPr>
              <a:t>DEMOSTRACIÓN DEL RESULTADO DEL PROYECTO</a:t>
            </a:r>
            <a:endParaRPr/>
          </a:p>
          <a:p>
            <a:pPr indent="0" lvl="0" marL="0" marR="0" rtl="0" algn="ctr">
              <a:spcBef>
                <a:spcPts val="0"/>
              </a:spcBef>
              <a:spcAft>
                <a:spcPts val="0"/>
              </a:spcAft>
              <a:buNone/>
            </a:pPr>
            <a:r>
              <a:rPr lang="es-MX" sz="2400">
                <a:solidFill>
                  <a:srgbClr val="757070"/>
                </a:solidFill>
                <a:latin typeface="Calibri"/>
                <a:ea typeface="Calibri"/>
                <a:cs typeface="Calibri"/>
                <a:sym typeface="Calibri"/>
              </a:rPr>
              <a:t>*Exposición del sistema</a:t>
            </a:r>
            <a:endParaRPr sz="2400">
              <a:solidFill>
                <a:srgbClr val="757070"/>
              </a:solidFill>
              <a:latin typeface="Calibri"/>
              <a:ea typeface="Calibri"/>
              <a:cs typeface="Calibri"/>
              <a:sym typeface="Calibri"/>
            </a:endParaRPr>
          </a:p>
        </p:txBody>
      </p:sp>
      <p:sp>
        <p:nvSpPr>
          <p:cNvPr id="195" name="Google Shape;195;p13"/>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800">
                <a:solidFill>
                  <a:srgbClr val="757070"/>
                </a:solidFill>
                <a:latin typeface="Calibri"/>
                <a:ea typeface="Calibri"/>
                <a:cs typeface="Calibri"/>
                <a:sym typeface="Calibri"/>
              </a:rPr>
              <a:t>PROYECTO “Safe City”</a:t>
            </a:r>
            <a:endParaRPr>
              <a:solidFill>
                <a:schemeClr val="dk1"/>
              </a:solidFill>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EscuelaIT Duoc UC - Escuela de Informática y Telecomunicaciones Duoc UC - Duoc  UC | LinkedIn" id="200" name="Google Shape;200;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1" name="Google Shape;201;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4400">
                <a:solidFill>
                  <a:schemeClr val="dk1"/>
                </a:solidFill>
                <a:latin typeface="Calibri"/>
                <a:ea typeface="Calibri"/>
                <a:cs typeface="Calibri"/>
                <a:sym typeface="Calibri"/>
              </a:rPr>
              <a:t>PREGUNTAS DE LA COMISIÓN</a:t>
            </a:r>
            <a:endParaRPr/>
          </a:p>
        </p:txBody>
      </p:sp>
      <p:sp>
        <p:nvSpPr>
          <p:cNvPr id="202" name="Google Shape;202;p14"/>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800">
                <a:solidFill>
                  <a:srgbClr val="757070"/>
                </a:solidFill>
                <a:latin typeface="Calibri"/>
                <a:ea typeface="Calibri"/>
                <a:cs typeface="Calibri"/>
                <a:sym typeface="Calibri"/>
              </a:rPr>
              <a:t>PROYECTO “Safe City”</a:t>
            </a:r>
            <a:endParaRPr>
              <a:solidFill>
                <a:schemeClr val="dk1"/>
              </a:solidFill>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91" name="Google Shape;91;p2"/>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800" u="none" cap="none" strike="noStrike">
                <a:solidFill>
                  <a:srgbClr val="757070"/>
                </a:solidFill>
                <a:latin typeface="Calibri"/>
                <a:ea typeface="Calibri"/>
                <a:cs typeface="Calibri"/>
                <a:sym typeface="Calibri"/>
              </a:rPr>
              <a:t>PROYECTO “Safe City”</a:t>
            </a:r>
            <a:endParaRPr/>
          </a:p>
        </p:txBody>
      </p:sp>
      <p:sp>
        <p:nvSpPr>
          <p:cNvPr id="92" name="Google Shape;92;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93" name="Google Shape;93;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grpSp>
        <p:nvGrpSpPr>
          <p:cNvPr id="94" name="Google Shape;94;p2"/>
          <p:cNvGrpSpPr/>
          <p:nvPr/>
        </p:nvGrpSpPr>
        <p:grpSpPr>
          <a:xfrm>
            <a:off x="4121026" y="1710819"/>
            <a:ext cx="7633548" cy="4350606"/>
            <a:chOff x="0" y="0"/>
            <a:chExt cx="7633548" cy="4350606"/>
          </a:xfrm>
        </p:grpSpPr>
        <p:sp>
          <p:nvSpPr>
            <p:cNvPr id="95" name="Google Shape;95;p2"/>
            <p:cNvSpPr/>
            <p:nvPr/>
          </p:nvSpPr>
          <p:spPr>
            <a:xfrm>
              <a:off x="0" y="0"/>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65223" y="6"/>
              <a:ext cx="74682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MX" sz="2600" u="none" cap="none" strike="noStrike">
                  <a:solidFill>
                    <a:schemeClr val="lt1"/>
                  </a:solidFill>
                  <a:latin typeface="Calibri"/>
                  <a:ea typeface="Calibri"/>
                  <a:cs typeface="Calibri"/>
                  <a:sym typeface="Calibri"/>
                </a:rPr>
                <a:t> Ignacio Orozco</a:t>
              </a:r>
              <a:endParaRPr/>
            </a:p>
            <a:p>
              <a:pPr indent="-228600" lvl="1" marL="228600" marR="0" rtl="0" algn="l">
                <a:lnSpc>
                  <a:spcPct val="90000"/>
                </a:lnSpc>
                <a:spcBef>
                  <a:spcPts val="910"/>
                </a:spcBef>
                <a:spcAft>
                  <a:spcPts val="0"/>
                </a:spcAft>
                <a:buClr>
                  <a:schemeClr val="lt1"/>
                </a:buClr>
                <a:buSzPts val="2000"/>
                <a:buFont typeface="Calibri"/>
                <a:buChar char="•"/>
              </a:pPr>
              <a:r>
                <a:rPr b="0" i="0" lang="es-MX" sz="2000" u="none" cap="none" strike="noStrike">
                  <a:solidFill>
                    <a:schemeClr val="lt1"/>
                  </a:solidFill>
                  <a:latin typeface="Calibri"/>
                  <a:ea typeface="Calibri"/>
                  <a:cs typeface="Calibri"/>
                  <a:sym typeface="Calibri"/>
                </a:rPr>
                <a:t>Scrum Master</a:t>
              </a:r>
              <a:endParaRPr/>
            </a:p>
            <a:p>
              <a:pPr indent="-228600" lvl="1" marL="228600" marR="0" rtl="0" algn="l">
                <a:lnSpc>
                  <a:spcPct val="90000"/>
                </a:lnSpc>
                <a:spcBef>
                  <a:spcPts val="300"/>
                </a:spcBef>
                <a:spcAft>
                  <a:spcPts val="0"/>
                </a:spcAft>
                <a:buClr>
                  <a:schemeClr val="lt1"/>
                </a:buClr>
                <a:buSzPts val="2000"/>
                <a:buFont typeface="Calibri"/>
                <a:buChar char="•"/>
              </a:pPr>
              <a:r>
                <a:rPr b="0" i="0" lang="es-MX" sz="2000" u="none" cap="none" strike="noStrike">
                  <a:solidFill>
                    <a:schemeClr val="lt1"/>
                  </a:solidFill>
                  <a:latin typeface="Calibri"/>
                  <a:ea typeface="Calibri"/>
                  <a:cs typeface="Calibri"/>
                  <a:sym typeface="Calibri"/>
                </a:rPr>
                <a:t>Equipo de desarrollo</a:t>
              </a:r>
              <a:endParaRPr/>
            </a:p>
          </p:txBody>
        </p:sp>
        <p:sp>
          <p:nvSpPr>
            <p:cNvPr id="97" name="Google Shape;97;p2"/>
            <p:cNvSpPr/>
            <p:nvPr/>
          </p:nvSpPr>
          <p:spPr>
            <a:xfrm>
              <a:off x="0" y="1495502"/>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165223" y="1495506"/>
              <a:ext cx="73587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MX" sz="2600" u="none" cap="none" strike="noStrike">
                  <a:solidFill>
                    <a:schemeClr val="lt1"/>
                  </a:solidFill>
                  <a:latin typeface="Calibri"/>
                  <a:ea typeface="Calibri"/>
                  <a:cs typeface="Calibri"/>
                  <a:sym typeface="Calibri"/>
                </a:rPr>
                <a:t>Iván Flores</a:t>
              </a:r>
              <a:endParaRPr/>
            </a:p>
            <a:p>
              <a:pPr indent="-228600" lvl="1" marL="228600" marR="0" rtl="0" algn="l">
                <a:lnSpc>
                  <a:spcPct val="90000"/>
                </a:lnSpc>
                <a:spcBef>
                  <a:spcPts val="910"/>
                </a:spcBef>
                <a:spcAft>
                  <a:spcPts val="0"/>
                </a:spcAft>
                <a:buClr>
                  <a:schemeClr val="lt1"/>
                </a:buClr>
                <a:buSzPts val="2000"/>
                <a:buFont typeface="Calibri"/>
                <a:buChar char="•"/>
              </a:pPr>
              <a:r>
                <a:rPr b="0" i="0" lang="es-MX" sz="2000" u="none" cap="none" strike="noStrike">
                  <a:solidFill>
                    <a:schemeClr val="lt1"/>
                  </a:solidFill>
                  <a:latin typeface="Calibri"/>
                  <a:ea typeface="Calibri"/>
                  <a:cs typeface="Calibri"/>
                  <a:sym typeface="Calibri"/>
                </a:rPr>
                <a:t>Product Owner</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s-MX" sz="2000" u="none" cap="none" strike="noStrike">
                  <a:solidFill>
                    <a:schemeClr val="lt1"/>
                  </a:solidFill>
                  <a:latin typeface="Calibri"/>
                  <a:ea typeface="Calibri"/>
                  <a:cs typeface="Calibri"/>
                  <a:sym typeface="Calibri"/>
                </a:rPr>
                <a:t>Equipo de desarrollo</a:t>
              </a:r>
              <a:endParaRPr/>
            </a:p>
          </p:txBody>
        </p:sp>
        <p:sp>
          <p:nvSpPr>
            <p:cNvPr id="99" name="Google Shape;99;p2"/>
            <p:cNvSpPr/>
            <p:nvPr/>
          </p:nvSpPr>
          <p:spPr>
            <a:xfrm>
              <a:off x="0" y="2991005"/>
              <a:ext cx="7633500" cy="1359600"/>
            </a:xfrm>
            <a:prstGeom prst="roundRect">
              <a:avLst>
                <a:gd fmla="val 10000" name="adj"/>
              </a:avLst>
            </a:prstGeom>
            <a:gradFill>
              <a:gsLst>
                <a:gs pos="0">
                  <a:srgbClr val="6EA5DA"/>
                </a:gs>
                <a:gs pos="50000">
                  <a:srgbClr val="529BDA"/>
                </a:gs>
                <a:gs pos="100000">
                  <a:srgbClr val="4188C8"/>
                </a:gs>
              </a:gsLst>
              <a:lin ang="5400012" scaled="0"/>
            </a:gradFill>
            <a:ln>
              <a:noFill/>
            </a:ln>
            <a:effectLst>
              <a:outerShdw blurRad="57150" rotWithShape="0" algn="ctr" dir="5400000" dist="19050">
                <a:srgbClr val="000000">
                  <a:alpha val="627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95448" y="2991006"/>
              <a:ext cx="75381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MX" sz="2600" u="none" cap="none" strike="noStrike">
                  <a:solidFill>
                    <a:schemeClr val="lt1"/>
                  </a:solidFill>
                  <a:latin typeface="Calibri"/>
                  <a:ea typeface="Calibri"/>
                  <a:cs typeface="Calibri"/>
                  <a:sym typeface="Calibri"/>
                </a:rPr>
                <a:t>German Valdivia </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b="0" i="0" lang="es-MX" sz="2000" u="none" cap="none" strike="noStrike">
                  <a:solidFill>
                    <a:schemeClr val="lt1"/>
                  </a:solidFill>
                  <a:latin typeface="Calibri"/>
                  <a:ea typeface="Calibri"/>
                  <a:cs typeface="Calibri"/>
                  <a:sym typeface="Calibri"/>
                </a:rPr>
                <a:t>Equipo de Desarrollo</a:t>
              </a:r>
              <a:endParaRPr/>
            </a:p>
          </p:txBody>
        </p:sp>
      </p:gr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EscuelaIT Duoc UC - Escuela de Informática y Telecomunicaciones Duoc UC - Duoc  UC | LinkedIn" id="105" name="Google Shape;105;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6" name="Google Shape;106;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“Safe City”</a:t>
            </a:r>
            <a:endParaRPr/>
          </a:p>
        </p:txBody>
      </p:sp>
      <p:sp>
        <p:nvSpPr>
          <p:cNvPr id="107" name="Google Shape;107;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08" name="Google Shape;108;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09" name="Google Shape;109;p3"/>
          <p:cNvSpPr/>
          <p:nvPr/>
        </p:nvSpPr>
        <p:spPr>
          <a:xfrm>
            <a:off x="714909" y="2169769"/>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t/>
            </a:r>
            <a:endParaRPr/>
          </a:p>
          <a:p>
            <a:pPr indent="0" lvl="0" marL="0" marR="0" rtl="0" algn="just">
              <a:spcBef>
                <a:spcPts val="0"/>
              </a:spcBef>
              <a:spcAft>
                <a:spcPts val="0"/>
              </a:spcAft>
              <a:buNone/>
            </a:pPr>
            <a:r>
              <a:rPr lang="es-MX" sz="1800">
                <a:solidFill>
                  <a:schemeClr val="dk1"/>
                </a:solidFill>
                <a:latin typeface="Calibri"/>
                <a:ea typeface="Calibri"/>
                <a:cs typeface="Calibri"/>
                <a:sym typeface="Calibri"/>
              </a:rPr>
              <a:t>En los últimos años, la delincuencia en la comuna de Pedro Aguirre Cerda ha mostrado tendencias variadas. La comuna enfrenta una serie de problemas relacionados con la violencia, el crimen organizado, la delincuencia común y distintos tipos de accidentes en la vía pública. Los delitos más comunes incluyen robos con violencia, hurtos, asaltos y vandalismo.</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p:txBody>
      </p:sp>
      <p:sp>
        <p:nvSpPr>
          <p:cNvPr id="110" name="Google Shape;110;p3"/>
          <p:cNvSpPr/>
          <p:nvPr/>
        </p:nvSpPr>
        <p:spPr>
          <a:xfrm>
            <a:off x="6912079" y="1915127"/>
            <a:ext cx="4348705" cy="4735323"/>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800" u="sng">
                <a:solidFill>
                  <a:schemeClr val="dk1"/>
                </a:solidFill>
                <a:latin typeface="Calibri"/>
                <a:ea typeface="Calibri"/>
                <a:cs typeface="Calibri"/>
                <a:sym typeface="Calibri"/>
              </a:rPr>
              <a:t>Propuesta de solución</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br>
              <a:rPr lang="es-MX" sz="1800">
                <a:solidFill>
                  <a:schemeClr val="dk1"/>
                </a:solidFill>
                <a:latin typeface="Calibri"/>
                <a:ea typeface="Calibri"/>
                <a:cs typeface="Calibri"/>
                <a:sym typeface="Calibri"/>
              </a:rPr>
            </a:br>
            <a:r>
              <a:rPr lang="es-MX" sz="1800">
                <a:solidFill>
                  <a:schemeClr val="dk1"/>
                </a:solidFill>
                <a:latin typeface="Calibri"/>
                <a:ea typeface="Calibri"/>
                <a:cs typeface="Calibri"/>
                <a:sym typeface="Calibri"/>
              </a:rPr>
              <a:t>Desarrollaremos una solución tecnológica para aumentar la seguridad pública en Pedro Aguirre Cerda. La plataforma permitirá reportar emergencias, </a:t>
            </a:r>
            <a:r>
              <a:rPr lang="es-MX" sz="1800">
                <a:solidFill>
                  <a:schemeClr val="dk1"/>
                </a:solidFill>
                <a:latin typeface="Calibri"/>
                <a:ea typeface="Calibri"/>
                <a:cs typeface="Calibri"/>
                <a:sym typeface="Calibri"/>
              </a:rPr>
              <a:t>ayudará</a:t>
            </a:r>
            <a:r>
              <a:rPr lang="es-MX" sz="1800">
                <a:solidFill>
                  <a:schemeClr val="dk1"/>
                </a:solidFill>
                <a:latin typeface="Calibri"/>
                <a:ea typeface="Calibri"/>
                <a:cs typeface="Calibri"/>
                <a:sym typeface="Calibri"/>
              </a:rPr>
              <a:t> a prevenir robos y delitos. Al </a:t>
            </a:r>
            <a:r>
              <a:rPr lang="es-MX" sz="1800">
                <a:solidFill>
                  <a:schemeClr val="dk1"/>
                </a:solidFill>
                <a:latin typeface="Calibri"/>
                <a:ea typeface="Calibri"/>
                <a:cs typeface="Calibri"/>
                <a:sym typeface="Calibri"/>
              </a:rPr>
              <a:t>integrar</a:t>
            </a:r>
            <a:r>
              <a:rPr lang="es-MX" sz="1800">
                <a:solidFill>
                  <a:schemeClr val="dk1"/>
                </a:solidFill>
                <a:latin typeface="Calibri"/>
                <a:ea typeface="Calibri"/>
                <a:cs typeface="Calibri"/>
                <a:sym typeface="Calibri"/>
              </a:rPr>
              <a:t> con las operaciones locales, mejorará la detección y respuesta de las autoridades, promoviendo un entorno más seguro para los ciudadanos.</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EscuelaIT Duoc UC - Escuela de Informática y Telecomunicaciones Duoc UC - Duoc  UC | LinkedIn" id="116" name="Google Shape;116;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7" name="Google Shape;117;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“Safe City”</a:t>
            </a:r>
            <a:endParaRPr/>
          </a:p>
        </p:txBody>
      </p:sp>
      <p:sp>
        <p:nvSpPr>
          <p:cNvPr id="118" name="Google Shape;118;p4"/>
          <p:cNvSpPr txBox="1"/>
          <p:nvPr/>
        </p:nvSpPr>
        <p:spPr>
          <a:xfrm>
            <a:off x="-4" y="758027"/>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19" name="Google Shape;119;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0" name="Google Shape;120;p4"/>
          <p:cNvSpPr txBox="1"/>
          <p:nvPr/>
        </p:nvSpPr>
        <p:spPr>
          <a:xfrm>
            <a:off x="1" y="3514842"/>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1" name="Google Shape;121;p4"/>
          <p:cNvSpPr/>
          <p:nvPr/>
        </p:nvSpPr>
        <p:spPr>
          <a:xfrm>
            <a:off x="614514" y="1679774"/>
            <a:ext cx="10962967" cy="1663385"/>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i="0" lang="es-MX" sz="1800">
                <a:solidFill>
                  <a:schemeClr val="dk1"/>
                </a:solidFill>
                <a:latin typeface="Quattrocento Sans"/>
                <a:ea typeface="Quattrocento Sans"/>
                <a:cs typeface="Quattrocento Sans"/>
                <a:sym typeface="Quattrocento Sans"/>
              </a:rPr>
              <a:t>Objetivo General: Desarrollar e implementar una plataforma tecnológica basada en inteligencia artificial para mejorar la seguridad pública en la comuna de Pedro Aguirre Cerda, contribuyendo a la reducción de delitos, el fortalecimiento de la calidad de vida de los habitantes y el apoyo a las autoridades en la prevención y gestión eficiente de incidentes</a:t>
            </a:r>
            <a:endParaRPr sz="1800">
              <a:solidFill>
                <a:schemeClr val="dk1"/>
              </a:solidFill>
              <a:latin typeface="Calibri"/>
              <a:ea typeface="Calibri"/>
              <a:cs typeface="Calibri"/>
              <a:sym typeface="Calibri"/>
            </a:endParaRPr>
          </a:p>
        </p:txBody>
      </p:sp>
      <p:sp>
        <p:nvSpPr>
          <p:cNvPr id="122" name="Google Shape;122;p4"/>
          <p:cNvSpPr/>
          <p:nvPr/>
        </p:nvSpPr>
        <p:spPr>
          <a:xfrm>
            <a:off x="614514" y="4161174"/>
            <a:ext cx="10962967" cy="2110484"/>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1.Desarrollar una plataforma de inteligencia artificial para prevenir e identificar delitos.</a:t>
            </a:r>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2.Optimizar la eficacia de las fuerzas de seguridad mediante tecnología avanzada.</a:t>
            </a:r>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3.Mejorar la seguridad y calidad de vida de los habitantes.</a:t>
            </a:r>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4.Proveer datos precisos para la toma de decisiones en seguridad pública.</a:t>
            </a:r>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5.Facilitar la colaboración entre comunidad y autoridades.</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EscuelaIT Duoc UC - Escuela de Informática y Telecomunicaciones Duoc UC - Duoc  UC | LinkedIn" id="127" name="Google Shape;127;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8" name="Google Shape;128;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“Safe City”</a:t>
            </a:r>
            <a:endParaRPr/>
          </a:p>
        </p:txBody>
      </p:sp>
      <p:sp>
        <p:nvSpPr>
          <p:cNvPr id="129" name="Google Shape;129;p5"/>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Alcances y limitaciones del proyecto</a:t>
            </a:r>
            <a:endParaRPr/>
          </a:p>
        </p:txBody>
      </p:sp>
      <p:cxnSp>
        <p:nvCxnSpPr>
          <p:cNvPr id="130" name="Google Shape;130;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1" name="Google Shape;131;p5"/>
          <p:cNvSpPr txBox="1"/>
          <p:nvPr/>
        </p:nvSpPr>
        <p:spPr>
          <a:xfrm>
            <a:off x="681135" y="2267339"/>
            <a:ext cx="11038200" cy="230880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Los requerimientos se definieron virtualmente con la Municipalidad y cuerpos de seguridad.</a:t>
            </a:r>
            <a:endParaRPr/>
          </a:p>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Los plazos pueden verse afectados por contingencias nacionales o globales.</a:t>
            </a:r>
            <a:endParaRPr/>
          </a:p>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El sistema debe garantizar la confidencialidad y acceso restringido a la información sensible.</a:t>
            </a:r>
            <a:endParaRPr/>
          </a:p>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La interfaz debe alinearse con la identidad visual de la Municipalidad.</a:t>
            </a:r>
            <a:endParaRPr/>
          </a:p>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El sistema debe gestionar alertas, identificaciones y reportes de seguridad.</a:t>
            </a:r>
            <a:endParaRPr/>
          </a:p>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Cambios en los requerimientos deberán acordarse y ajustarse al presupuesto.</a:t>
            </a:r>
            <a:endParaRPr/>
          </a:p>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El proyecto no debe superar el presupuesto inicial.</a:t>
            </a:r>
            <a:endParaRPr/>
          </a:p>
          <a:p>
            <a:pPr indent="-114300" lvl="0" marL="0" marR="0" rtl="0" algn="l">
              <a:spcBef>
                <a:spcPts val="0"/>
              </a:spcBef>
              <a:spcAft>
                <a:spcPts val="0"/>
              </a:spcAft>
              <a:buClr>
                <a:schemeClr val="dk1"/>
              </a:buClr>
              <a:buSzPts val="1800"/>
              <a:buFont typeface="Calibri"/>
              <a:buAutoNum type="arabicPeriod"/>
            </a:pPr>
            <a:r>
              <a:rPr lang="es-MX" sz="1800">
                <a:solidFill>
                  <a:schemeClr val="dk1"/>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Se evaluará el uso de servidores en la nube ante posibles limitaciones de infraestructura local.</a:t>
            </a:r>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EscuelaIT Duoc UC - Escuela de Informática y Telecomunicaciones Duoc UC - Duoc  UC | LinkedIn" id="136" name="Google Shape;136;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7" name="Google Shape;137;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“Safe city”</a:t>
            </a:r>
            <a:endParaRPr/>
          </a:p>
        </p:txBody>
      </p:sp>
      <p:sp>
        <p:nvSpPr>
          <p:cNvPr id="138" name="Google Shape;138;p6"/>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39" name="Google Shape;139;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0" name="Google Shape;140;p6"/>
          <p:cNvSpPr txBox="1"/>
          <p:nvPr/>
        </p:nvSpPr>
        <p:spPr>
          <a:xfrm>
            <a:off x="1035698" y="2351314"/>
            <a:ext cx="98997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800">
                <a:solidFill>
                  <a:srgbClr val="ECECEC"/>
                </a:solidFill>
                <a:latin typeface="Quattrocento Sans"/>
                <a:ea typeface="Quattrocento Sans"/>
                <a:cs typeface="Quattrocento Sans"/>
                <a:sym typeface="Quattrocento Sans"/>
              </a:rPr>
              <a:t> </a:t>
            </a:r>
            <a:r>
              <a:rPr b="0" i="0" lang="es-MX" sz="1800">
                <a:solidFill>
                  <a:schemeClr val="dk1"/>
                </a:solidFill>
                <a:latin typeface="Quattrocento Sans"/>
                <a:ea typeface="Quattrocento Sans"/>
                <a:cs typeface="Quattrocento Sans"/>
                <a:sym typeface="Quattrocento Sans"/>
              </a:rPr>
              <a:t>Scrum es adecuado para este proyecto porque combina flexibilidad, colaboración y eficiencia, elementos clave para abordar las necesidades específicas de un sistema de seguridad pública en un entorno dinámico y con múltiples actores involucrados.</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rot="-98">
            <a:off x="838170" y="892831"/>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lang="es-MX" sz="3600"/>
              <a:t>Cronograma para el desarrollo del proyecto</a:t>
            </a:r>
            <a:endParaRPr/>
          </a:p>
        </p:txBody>
      </p:sp>
      <p:pic>
        <p:nvPicPr>
          <p:cNvPr descr="EscuelaIT Duoc UC - Escuela de Informática y Telecomunicaciones Duoc UC - Duoc  UC | LinkedIn" id="146" name="Google Shape;146;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7" name="Google Shape;147;p7"/>
          <p:cNvSpPr txBox="1"/>
          <p:nvPr/>
        </p:nvSpPr>
        <p:spPr>
          <a:xfrm>
            <a:off x="278442" y="415560"/>
            <a:ext cx="6097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“Safe city”</a:t>
            </a:r>
            <a:endParaRPr/>
          </a:p>
        </p:txBody>
      </p:sp>
      <p:pic>
        <p:nvPicPr>
          <p:cNvPr id="148" name="Google Shape;148;p7"/>
          <p:cNvPicPr preferRelativeResize="0"/>
          <p:nvPr/>
        </p:nvPicPr>
        <p:blipFill>
          <a:blip r:embed="rId4">
            <a:alphaModFix/>
          </a:blip>
          <a:stretch>
            <a:fillRect/>
          </a:stretch>
        </p:blipFill>
        <p:spPr>
          <a:xfrm>
            <a:off x="278462" y="2107250"/>
            <a:ext cx="6097550" cy="4327275"/>
          </a:xfrm>
          <a:prstGeom prst="rect">
            <a:avLst/>
          </a:prstGeom>
          <a:noFill/>
          <a:ln cap="flat" cmpd="sng" w="9525">
            <a:solidFill>
              <a:schemeClr val="dk2"/>
            </a:solidFill>
            <a:prstDash val="solid"/>
            <a:round/>
            <a:headEnd len="sm" w="sm" type="none"/>
            <a:tailEnd len="sm" w="sm" type="none"/>
          </a:ln>
        </p:spPr>
      </p:pic>
      <p:pic>
        <p:nvPicPr>
          <p:cNvPr id="149" name="Google Shape;149;p7"/>
          <p:cNvPicPr preferRelativeResize="0"/>
          <p:nvPr/>
        </p:nvPicPr>
        <p:blipFill>
          <a:blip r:embed="rId5">
            <a:alphaModFix/>
          </a:blip>
          <a:stretch>
            <a:fillRect/>
          </a:stretch>
        </p:blipFill>
        <p:spPr>
          <a:xfrm>
            <a:off x="6780300" y="2029150"/>
            <a:ext cx="4633300" cy="4743450"/>
          </a:xfrm>
          <a:prstGeom prst="rect">
            <a:avLst/>
          </a:prstGeom>
          <a:noFill/>
          <a:ln cap="flat" cmpd="sng" w="9525">
            <a:solidFill>
              <a:schemeClr val="dk2"/>
            </a:solidFill>
            <a:prstDash val="solid"/>
            <a:round/>
            <a:headEnd len="sm" w="sm" type="none"/>
            <a:tailEnd len="sm" w="sm" type="none"/>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EscuelaIT Duoc UC - Escuela de Informática y Telecomunicaciones Duoc UC - Duoc  UC | LinkedIn" id="154" name="Google Shape;154;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5" name="Google Shape;155;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“Safe City”</a:t>
            </a:r>
            <a:endParaRPr/>
          </a:p>
        </p:txBody>
      </p:sp>
      <p:sp>
        <p:nvSpPr>
          <p:cNvPr id="156" name="Google Shape;156;p8"/>
          <p:cNvSpPr txBox="1"/>
          <p:nvPr/>
        </p:nvSpPr>
        <p:spPr>
          <a:xfrm>
            <a:off x="-820875" y="992905"/>
            <a:ext cx="121920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Arquitectura del software</a:t>
            </a:r>
            <a:endParaRPr/>
          </a:p>
          <a:p>
            <a:pPr indent="0" lvl="0" marL="0" marR="0" rtl="0" algn="ctr">
              <a:spcBef>
                <a:spcPts val="0"/>
              </a:spcBef>
              <a:spcAft>
                <a:spcPts val="0"/>
              </a:spcAft>
              <a:buNone/>
            </a:pPr>
            <a:r>
              <a:t/>
            </a:r>
            <a:endParaRPr/>
          </a:p>
        </p:txBody>
      </p:sp>
      <p:cxnSp>
        <p:nvCxnSpPr>
          <p:cNvPr id="157" name="Google Shape;157;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58" name="Google Shape;158;p8"/>
          <p:cNvPicPr preferRelativeResize="0"/>
          <p:nvPr/>
        </p:nvPicPr>
        <p:blipFill>
          <a:blip r:embed="rId4">
            <a:alphaModFix/>
          </a:blip>
          <a:stretch>
            <a:fillRect/>
          </a:stretch>
        </p:blipFill>
        <p:spPr>
          <a:xfrm>
            <a:off x="1355763" y="2522463"/>
            <a:ext cx="8982075" cy="1095375"/>
          </a:xfrm>
          <a:prstGeom prst="rect">
            <a:avLst/>
          </a:prstGeom>
          <a:noFill/>
          <a:ln cap="flat" cmpd="sng" w="9525">
            <a:solidFill>
              <a:schemeClr val="dk2"/>
            </a:solidFill>
            <a:prstDash val="solid"/>
            <a:round/>
            <a:headEnd len="sm" w="sm" type="none"/>
            <a:tailEnd len="sm" w="sm" type="none"/>
          </a:ln>
        </p:spPr>
      </p:pic>
      <p:sp>
        <p:nvSpPr>
          <p:cNvPr id="159" name="Google Shape;159;p8"/>
          <p:cNvSpPr txBox="1"/>
          <p:nvPr/>
        </p:nvSpPr>
        <p:spPr>
          <a:xfrm flipH="1">
            <a:off x="9590750" y="2885975"/>
            <a:ext cx="15042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MX" sz="1200">
                <a:solidFill>
                  <a:schemeClr val="dk1"/>
                </a:solidFill>
                <a:latin typeface="Calibri"/>
                <a:ea typeface="Calibri"/>
                <a:cs typeface="Calibri"/>
                <a:sym typeface="Calibri"/>
              </a:rPr>
              <a:t>firebase</a:t>
            </a:r>
            <a:endParaRPr sz="12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EscuelaIT Duoc UC - Escuela de Informática y Telecomunicaciones Duoc UC - Duoc  UC | LinkedIn" id="164" name="Google Shape;164;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5" name="Google Shape;165;p10"/>
          <p:cNvSpPr txBox="1"/>
          <p:nvPr/>
        </p:nvSpPr>
        <p:spPr>
          <a:xfrm>
            <a:off x="136188" y="368928"/>
            <a:ext cx="12192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MX" sz="1800">
                <a:solidFill>
                  <a:srgbClr val="757070"/>
                </a:solidFill>
                <a:latin typeface="Calibri"/>
                <a:ea typeface="Calibri"/>
                <a:cs typeface="Calibri"/>
                <a:sym typeface="Calibri"/>
              </a:rPr>
              <a:t>PROYECTO “Safe City”</a:t>
            </a:r>
            <a:endParaRPr>
              <a:solidFill>
                <a:schemeClr val="dk1"/>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66" name="Google Shape;166;p10"/>
          <p:cNvSpPr txBox="1"/>
          <p:nvPr/>
        </p:nvSpPr>
        <p:spPr>
          <a:xfrm>
            <a:off x="-384475" y="8092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Tecnologías utilizadas</a:t>
            </a:r>
            <a:endParaRPr/>
          </a:p>
        </p:txBody>
      </p:sp>
      <p:cxnSp>
        <p:nvCxnSpPr>
          <p:cNvPr id="167" name="Google Shape;167;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68" name="Google Shape;168;p10"/>
          <p:cNvPicPr preferRelativeResize="0"/>
          <p:nvPr/>
        </p:nvPicPr>
        <p:blipFill>
          <a:blip r:embed="rId4">
            <a:alphaModFix/>
          </a:blip>
          <a:stretch>
            <a:fillRect/>
          </a:stretch>
        </p:blipFill>
        <p:spPr>
          <a:xfrm>
            <a:off x="102125" y="1455708"/>
            <a:ext cx="11218775" cy="5422675"/>
          </a:xfrm>
          <a:prstGeom prst="rect">
            <a:avLst/>
          </a:prstGeom>
          <a:noFill/>
          <a:ln cap="flat" cmpd="sng" w="9525">
            <a:solidFill>
              <a:schemeClr val="dk2"/>
            </a:solidFill>
            <a:prstDash val="solid"/>
            <a:round/>
            <a:headEnd len="sm" w="sm" type="none"/>
            <a:tailEnd len="sm" w="sm" type="none"/>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