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81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s-ES" dirty="0" smtClean="0"/>
              <a:t>Validación documento XML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764704"/>
            <a:ext cx="878497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Documentos válidos</a:t>
            </a:r>
          </a:p>
          <a:p>
            <a:pPr algn="just"/>
            <a:endParaRPr lang="es-ES" dirty="0" smtClean="0"/>
          </a:p>
          <a:p>
            <a:r>
              <a:rPr lang="es-ES" dirty="0" smtClean="0"/>
              <a:t>Un documento XML </a:t>
            </a:r>
            <a:r>
              <a:rPr lang="es-ES" dirty="0" smtClean="0">
                <a:solidFill>
                  <a:srgbClr val="0070C0"/>
                </a:solidFill>
              </a:rPr>
              <a:t>bien formado </a:t>
            </a:r>
            <a:r>
              <a:rPr lang="es-ES" dirty="0" smtClean="0"/>
              <a:t>puede ser </a:t>
            </a:r>
            <a:r>
              <a:rPr lang="es-ES" b="1" dirty="0" smtClean="0">
                <a:solidFill>
                  <a:srgbClr val="FF0000"/>
                </a:solidFill>
              </a:rPr>
              <a:t>válido</a:t>
            </a:r>
            <a:r>
              <a:rPr lang="es-ES" dirty="0" smtClean="0"/>
              <a:t>. </a:t>
            </a:r>
          </a:p>
          <a:p>
            <a:endParaRPr lang="es-ES" dirty="0" smtClean="0"/>
          </a:p>
          <a:p>
            <a:r>
              <a:rPr lang="es-ES" dirty="0" smtClean="0"/>
              <a:t>Para ser válido, un documento XML debe:</a:t>
            </a:r>
          </a:p>
          <a:p>
            <a:endParaRPr lang="es-ES" dirty="0" smtClean="0"/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incluir una referencia a una gramática,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incluir únicamente elementos y atributos definidos en la gramática,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cumplir las reglas gramaticales definidas en la gramática.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Existen varios formas de definir una gramática para documentos XML, las más empleadas son :</a:t>
            </a:r>
          </a:p>
          <a:p>
            <a:endParaRPr lang="es-ES" dirty="0" smtClean="0"/>
          </a:p>
          <a:p>
            <a:pPr lvl="1">
              <a:buFont typeface="Arial" pitchFamily="34" charset="0"/>
              <a:buChar char="•"/>
            </a:pPr>
            <a:r>
              <a:rPr lang="es-ES" b="1" dirty="0" smtClean="0">
                <a:solidFill>
                  <a:srgbClr val="FF0000"/>
                </a:solidFill>
              </a:rPr>
              <a:t>DTD</a:t>
            </a:r>
            <a:r>
              <a:rPr lang="es-ES" dirty="0" smtClean="0"/>
              <a:t> (</a:t>
            </a:r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Definition</a:t>
            </a:r>
            <a:r>
              <a:rPr lang="es-ES" dirty="0" smtClean="0"/>
              <a:t> = Definición de Tipo de Documento). Es el modelo más antiguo, heredado del SGML.</a:t>
            </a:r>
          </a:p>
          <a:p>
            <a:pPr lvl="1">
              <a:buFont typeface="Arial" pitchFamily="34" charset="0"/>
              <a:buChar char="•"/>
            </a:pPr>
            <a:r>
              <a:rPr lang="es-ES" b="1" dirty="0" smtClean="0">
                <a:solidFill>
                  <a:srgbClr val="FF0000"/>
                </a:solidFill>
              </a:rPr>
              <a:t>XML </a:t>
            </a:r>
            <a:r>
              <a:rPr lang="es-ES" b="1" dirty="0" err="1" smtClean="0">
                <a:solidFill>
                  <a:srgbClr val="FF0000"/>
                </a:solidFill>
              </a:rPr>
              <a:t>Schema</a:t>
            </a:r>
            <a:r>
              <a:rPr lang="es-ES" dirty="0" smtClean="0"/>
              <a:t>. Es un modelo creado por el W3C como sucesor de las </a:t>
            </a:r>
            <a:r>
              <a:rPr lang="es-ES" dirty="0" err="1" smtClean="0"/>
              <a:t>DTDs.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Relax NG. Es un modelo creado por OASIS, más sencillo que XML </a:t>
            </a:r>
            <a:r>
              <a:rPr lang="es-ES" dirty="0" err="1" smtClean="0"/>
              <a:t>Schema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 mediante DTD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Tipos: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ANY</a:t>
            </a:r>
            <a:r>
              <a:rPr lang="es-ES" sz="2000" dirty="0" smtClean="0"/>
              <a:t>: significa que el elemento puede contener cualquier cosa (texto y otros elementos). </a:t>
            </a:r>
          </a:p>
          <a:p>
            <a:pPr lvl="1" algn="just"/>
            <a:r>
              <a:rPr lang="es-ES" sz="2000" dirty="0" smtClean="0"/>
              <a:t>ANY debe escribirse sin paréntesis.</a:t>
            </a:r>
          </a:p>
          <a:p>
            <a:pPr lvl="1" algn="just"/>
            <a:endParaRPr lang="es-ES" sz="2000" b="1" dirty="0" smtClean="0"/>
          </a:p>
          <a:p>
            <a:pPr lvl="1" algn="just"/>
            <a:r>
              <a:rPr lang="es-ES" sz="2000" dirty="0" smtClean="0"/>
              <a:t>	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&lt;!DOCTYPE ejemplo [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	&lt;!ELEMENT ejemplo </a:t>
            </a:r>
            <a:r>
              <a:rPr lang="es-ES" sz="2000" b="1" dirty="0" smtClean="0">
                <a:solidFill>
                  <a:srgbClr val="FF0000"/>
                </a:solidFill>
              </a:rPr>
              <a:t>ANY</a:t>
            </a:r>
            <a:r>
              <a:rPr lang="es-ES" sz="2000" dirty="0" smtClean="0">
                <a:solidFill>
                  <a:srgbClr val="FF0000"/>
                </a:solidFill>
              </a:rPr>
              <a:t>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	&lt;!ELEMENT a </a:t>
            </a:r>
            <a:r>
              <a:rPr lang="es-ES" sz="2000" b="1" dirty="0" smtClean="0">
                <a:solidFill>
                  <a:srgbClr val="FF0000"/>
                </a:solidFill>
              </a:rPr>
              <a:t>ANY</a:t>
            </a:r>
            <a:r>
              <a:rPr lang="es-ES" sz="2000" dirty="0" smtClean="0">
                <a:solidFill>
                  <a:srgbClr val="FF0000"/>
                </a:solidFill>
              </a:rPr>
              <a:t>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]&gt;</a:t>
            </a: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	</a:t>
            </a:r>
            <a:r>
              <a:rPr lang="es-ES" sz="2000" dirty="0" smtClean="0">
                <a:solidFill>
                  <a:srgbClr val="FF0000"/>
                </a:solidFill>
              </a:rPr>
              <a:t> &lt;ejemplo /&gt;			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	</a:t>
            </a:r>
            <a:r>
              <a:rPr lang="es-ES" sz="2000" dirty="0" smtClean="0">
                <a:solidFill>
                  <a:srgbClr val="FF0000"/>
                </a:solidFill>
              </a:rPr>
              <a:t> &lt;ejemplo&gt;Esto es un ejemplo&lt;/ejemplo&gt;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	</a:t>
            </a:r>
            <a:r>
              <a:rPr lang="es-ES" sz="2000" dirty="0" smtClean="0">
                <a:solidFill>
                  <a:srgbClr val="FF0000"/>
                </a:solidFill>
              </a:rPr>
              <a:t> &lt;ejemplo&gt;Esto es &lt;a&gt;un ejemplo&lt;/a&gt;&lt;/ejemplo&gt;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VÁLIDO --&gt;</a:t>
            </a:r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Conectores y modificadores 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, (coma)</a:t>
            </a:r>
            <a:r>
              <a:rPr lang="es-ES" sz="2000" dirty="0" smtClean="0">
                <a:solidFill>
                  <a:srgbClr val="FF0000"/>
                </a:solidFill>
              </a:rPr>
              <a:t>: </a:t>
            </a:r>
            <a:r>
              <a:rPr lang="es-ES" sz="2000" dirty="0" smtClean="0"/>
              <a:t>significa que el elemento contiene los elementos en el orden indicado.</a:t>
            </a:r>
          </a:p>
          <a:p>
            <a:pPr lvl="1" algn="just"/>
            <a:endParaRPr lang="es-ES" sz="2000" dirty="0" smtClean="0"/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&lt;!DOCTYPE ejemplo [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ejemplo (a, b)&gt;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a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b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]&gt;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&lt;ejemplo&gt;&lt;a/&gt;&lt;b/&gt;&lt;/ejemplo&gt;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&lt;ejemplo&gt;&lt;a/&gt;&lt;b/&gt;&lt;c/&gt;&lt;/ejemplo&gt;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&lt;!—ERROR: contiene un elemento &lt;c /&gt;--&gt;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&lt;ejemplo&gt;&lt;a/&gt;&lt;/ejemplo&gt; 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falta el elemento &lt;b /&gt; --&gt;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&lt;ejemplo&gt;&lt;b/&gt;&lt;a/&gt;&lt;/ejemplo&gt; 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el orden no es correcto --&gt;</a:t>
            </a: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Conectores y modificadores 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| (o lógico)</a:t>
            </a:r>
            <a:r>
              <a:rPr lang="es-ES" sz="2000" dirty="0" smtClean="0"/>
              <a:t>: significa que el elemento contiene uno de los dos elementos.</a:t>
            </a:r>
          </a:p>
          <a:p>
            <a:pPr lvl="1" algn="just"/>
            <a:endParaRPr lang="es-ES" sz="2000" dirty="0" smtClean="0"/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&lt;!DOCTYPE ejemplo [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ejemplo (a | b)&gt;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a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b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]&gt;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&lt;ejemplo&gt;&lt;b/&gt;&lt;/ejemplo&gt;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&lt;ejemplo&gt;&lt;a/&gt;&lt;b/&gt;&lt;/ejemplo&gt;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están los dos elementos --&gt;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no hay ningún elemento --&gt;</a:t>
            </a: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Conectores y modificadores 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?</a:t>
            </a:r>
            <a:r>
              <a:rPr lang="es-ES" sz="2000" dirty="0" smtClean="0"/>
              <a:t>: significa que el elemento puede aparecer o no, pero sólo una vez.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&lt;!DOCTYPE ejemplo [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ejemplo (a , b?)&gt;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a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b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]&gt;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&lt;ejemplo&gt;&lt;a/&gt;&lt;/ejemplo&gt;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&lt;ejemplo&gt;&lt;a/&gt;&lt;b/&gt;&lt;/ejemplo&gt;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</a:p>
          <a:p>
            <a:pPr lvl="1"/>
            <a:r>
              <a:rPr lang="es-ES" sz="2000" dirty="0" smtClean="0">
                <a:solidFill>
                  <a:srgbClr val="FF0000"/>
                </a:solidFill>
              </a:rPr>
              <a:t>&lt;ejemplo&gt;&lt;b/&gt;&lt;/ejemplo&gt; </a:t>
            </a:r>
            <a:r>
              <a:rPr lang="es-ES" sz="2000" dirty="0" smtClean="0"/>
              <a:t>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falta el elemento &lt;a/&gt; --&gt;</a:t>
            </a:r>
            <a:r>
              <a:rPr lang="es-ES" sz="2000" dirty="0" smtClean="0"/>
              <a:t> </a:t>
            </a:r>
            <a:r>
              <a:rPr lang="es-ES" sz="2000" dirty="0" smtClean="0">
                <a:solidFill>
                  <a:srgbClr val="FF0000"/>
                </a:solidFill>
              </a:rPr>
              <a:t>&lt;ejemplo&gt;&lt;b/&gt;&lt;b/&gt;&lt;/ejemplo&gt; </a:t>
            </a:r>
            <a:r>
              <a:rPr lang="es-ES" sz="2000" dirty="0" smtClean="0"/>
              <a:t>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el elemento &lt;b/&gt; aparece 					dos veces--&gt;</a:t>
            </a: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Conectores y modificadores 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*</a:t>
            </a:r>
            <a:r>
              <a:rPr lang="es-ES" sz="2000" dirty="0" smtClean="0"/>
              <a:t>: significa que el elemento puede no aparecer o aparecer una o más veces.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&lt;!DOCTYPE ejemplo [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ejemplo (a* , b)&gt;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a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b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]&gt;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&lt;ejemplo&gt;&lt;b/&gt;&lt;/ejemplo&gt;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&lt;ejemplo&gt;&lt;a/&gt;&lt;b/&gt;&lt;/ejemplo&gt;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</a:p>
          <a:p>
            <a:pPr lvl="1"/>
            <a:r>
              <a:rPr lang="es-ES" sz="2000" dirty="0" smtClean="0">
                <a:solidFill>
                  <a:srgbClr val="FF0000"/>
                </a:solidFill>
              </a:rPr>
              <a:t>&lt;ejemplo&gt;&lt;a/&gt;&lt;a/&gt;&lt;b/&gt;&lt;/ejemplo&gt; </a:t>
            </a:r>
            <a:r>
              <a:rPr lang="es-ES" sz="2000" dirty="0" smtClean="0"/>
              <a:t>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VÁLIDO --&gt; </a:t>
            </a:r>
            <a:r>
              <a:rPr lang="es-ES" sz="2000" dirty="0" smtClean="0">
                <a:solidFill>
                  <a:srgbClr val="FF0000"/>
                </a:solidFill>
              </a:rPr>
              <a:t>&lt;ejemplo&gt;&lt;b/&gt;&lt;a/&gt;&lt;/ejemplo&gt; </a:t>
            </a:r>
            <a:r>
              <a:rPr lang="es-ES" sz="2000" dirty="0" smtClean="0"/>
              <a:t>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el elemento &lt;a /&gt; aparece 					después de &lt;b /&gt; --&gt;</a:t>
            </a: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Conectores y modificadores 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+</a:t>
            </a:r>
            <a:r>
              <a:rPr lang="es-ES" sz="2000" dirty="0" smtClean="0"/>
              <a:t>: significa que el elemento tiene que aparecer una o más veces (no puede no aparecer).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&lt;!DOCTYPE ejemplo [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ejemplo (a+ , b)&gt;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a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b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]&gt;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&lt;ejemplo&gt;&lt;a/&gt;&lt;b/&gt;&lt;/ejemplo&gt;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</a:p>
          <a:p>
            <a:pPr lvl="1"/>
            <a:r>
              <a:rPr lang="es-ES" sz="2000" dirty="0" smtClean="0">
                <a:solidFill>
                  <a:srgbClr val="FF0000"/>
                </a:solidFill>
              </a:rPr>
              <a:t>&lt;ejemplo&gt;&lt;a/&gt;&lt;a/&gt;&lt;b/&gt;&lt;/ejemplo&gt; </a:t>
            </a:r>
            <a:r>
              <a:rPr lang="es-ES" sz="2000" dirty="0" smtClean="0"/>
              <a:t>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 </a:t>
            </a:r>
            <a:r>
              <a:rPr lang="es-ES" sz="2000" dirty="0" smtClean="0">
                <a:solidFill>
                  <a:srgbClr val="FF0000"/>
                </a:solidFill>
              </a:rPr>
              <a:t>&lt;ejemplo&gt;&lt;b/&gt;&lt;/ejemplo&gt; </a:t>
            </a:r>
            <a:r>
              <a:rPr lang="es-ES" sz="2000" dirty="0" smtClean="0"/>
              <a:t>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falta el elemento &lt;a /&gt; --&gt;</a:t>
            </a: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Conectores y modificadores 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()</a:t>
            </a:r>
            <a:r>
              <a:rPr lang="es-ES" sz="2000" dirty="0" smtClean="0"/>
              <a:t>: permite agrupar expresiones.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&lt;!DOCTYPE ejemplo [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ejemplo (a , (</a:t>
            </a:r>
            <a:r>
              <a:rPr lang="es-ES" sz="2000" dirty="0" err="1" smtClean="0">
                <a:solidFill>
                  <a:srgbClr val="FF0000"/>
                </a:solidFill>
              </a:rPr>
              <a:t>a|b</a:t>
            </a:r>
            <a:r>
              <a:rPr lang="es-ES" sz="2000" dirty="0" smtClean="0">
                <a:solidFill>
                  <a:srgbClr val="FF0000"/>
                </a:solidFill>
              </a:rPr>
              <a:t>) )&gt;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a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&lt;!ELEMENT b EMPTY&gt;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]&gt;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&lt;ejemplo&gt;&lt;a/&gt;&lt;a/&gt;&lt;/ejemplo&gt;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</a:p>
          <a:p>
            <a:pPr lvl="1"/>
            <a:r>
              <a:rPr lang="es-ES" sz="2000" dirty="0" smtClean="0">
                <a:solidFill>
                  <a:srgbClr val="FF0000"/>
                </a:solidFill>
              </a:rPr>
              <a:t>&lt;ejemplo&gt;&lt;a/&gt;&lt;b/&gt;&lt;/ejemplo&gt;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 </a:t>
            </a:r>
          </a:p>
          <a:p>
            <a:pPr lvl="1"/>
            <a:r>
              <a:rPr lang="es-ES" sz="2000" dirty="0" smtClean="0">
                <a:solidFill>
                  <a:srgbClr val="FF0000"/>
                </a:solidFill>
              </a:rPr>
              <a:t>&lt;ejemplo&gt;&lt;a/&gt;&lt;/ejemplo&gt; </a:t>
            </a:r>
            <a:r>
              <a:rPr lang="es-ES" sz="2000" dirty="0" smtClean="0"/>
              <a:t>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falta el elemento &lt;a /&gt; o &lt;b /&gt; --&gt;</a:t>
            </a: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pPr lvl="1" algn="just"/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DTD: Definición de Tipo de Documento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764704"/>
            <a:ext cx="87849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Ejercicios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 smtClean="0"/>
              <a:t>DTD básico 01. Dado un DTD indicar si un documento es válido.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 smtClean="0"/>
              <a:t>DTD básico 05. Dado un DTD indicar si un documento es válido.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 smtClean="0"/>
              <a:t>DTD Básico 11. Confeccionar un DTD que valide un XML.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 smtClean="0"/>
              <a:t>DTD Básico 12. Confeccionar un DTD que valide un XML.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 smtClean="0"/>
              <a:t>DTD Básico 13. Confeccionar un DTD que valide un XML.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 smtClean="0"/>
              <a:t>DTD Básico 14. Confeccionar un DTD que valide un XML.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 smtClean="0"/>
              <a:t>DTD Básico 15. Confeccionar un DTD que valide un XML.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 smtClean="0"/>
              <a:t>DTD Básico 21. Obtener XML y DTD de unos datos y requisitos.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764704"/>
            <a:ext cx="87849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Qué es un DTD</a:t>
            </a:r>
          </a:p>
          <a:p>
            <a:endParaRPr lang="es-ES" sz="3200" b="1" dirty="0" smtClean="0"/>
          </a:p>
          <a:p>
            <a:pPr algn="just"/>
            <a:r>
              <a:rPr lang="es-ES" sz="2800" dirty="0" err="1" smtClean="0"/>
              <a:t>Document</a:t>
            </a:r>
            <a:r>
              <a:rPr lang="es-ES" sz="2800" dirty="0" smtClean="0"/>
              <a:t> </a:t>
            </a:r>
            <a:r>
              <a:rPr lang="es-ES" sz="2800" dirty="0" err="1" smtClean="0"/>
              <a:t>Type</a:t>
            </a:r>
            <a:r>
              <a:rPr lang="es-ES" sz="2800" dirty="0" smtClean="0"/>
              <a:t> </a:t>
            </a:r>
            <a:r>
              <a:rPr lang="es-ES" sz="2800" dirty="0" err="1" smtClean="0"/>
              <a:t>Definition</a:t>
            </a:r>
            <a:r>
              <a:rPr lang="es-ES" sz="2800" dirty="0" smtClean="0"/>
              <a:t> (Definición de Tipo de Documento), es un documento que define la estructura de un documento XML: </a:t>
            </a:r>
          </a:p>
          <a:p>
            <a:pPr algn="just"/>
            <a:endParaRPr lang="es-E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s-ES" sz="2800" dirty="0" smtClean="0"/>
              <a:t>los elementos, atributos, entidades, notaciones, </a:t>
            </a:r>
            <a:r>
              <a:rPr lang="es-ES" sz="2800" dirty="0" err="1" smtClean="0"/>
              <a:t>etc</a:t>
            </a:r>
            <a:r>
              <a:rPr lang="es-ES" sz="2800" dirty="0" smtClean="0"/>
              <a:t>, que pueden aparecer, </a:t>
            </a:r>
          </a:p>
          <a:p>
            <a:pPr lvl="1" algn="just">
              <a:buFont typeface="Arial" pitchFamily="34" charset="0"/>
              <a:buChar char="•"/>
            </a:pPr>
            <a:r>
              <a:rPr lang="es-ES" sz="2800" dirty="0" smtClean="0"/>
              <a:t>el orden y el número de veces que pueden aparecer, </a:t>
            </a:r>
          </a:p>
          <a:p>
            <a:pPr lvl="1" algn="just">
              <a:buFont typeface="Arial" pitchFamily="34" charset="0"/>
              <a:buChar char="•"/>
            </a:pPr>
            <a:r>
              <a:rPr lang="es-ES" sz="2800" dirty="0" smtClean="0"/>
              <a:t>cuáles pueden ser hijos de cuáles, etc. </a:t>
            </a:r>
          </a:p>
          <a:p>
            <a:pPr lvl="1" algn="just"/>
            <a:endParaRPr lang="es-ES" sz="2800" dirty="0" smtClean="0"/>
          </a:p>
          <a:p>
            <a:pPr marL="0" lvl="1" algn="just"/>
            <a:r>
              <a:rPr lang="es-ES" sz="2800" dirty="0" smtClean="0"/>
              <a:t>El analizador sintáctico XML utiliza la DTD para verificar si un documento es válido, es decir, si el documento cumple las reglas del DTD.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764704"/>
            <a:ext cx="87849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/>
              <a:t>Parser</a:t>
            </a:r>
            <a:r>
              <a:rPr lang="es-ES" sz="2800" b="1" dirty="0" smtClean="0"/>
              <a:t> o procesador</a:t>
            </a:r>
          </a:p>
          <a:p>
            <a:endParaRPr lang="es-ES" sz="2800" b="1" dirty="0" smtClean="0"/>
          </a:p>
          <a:p>
            <a:pPr algn="just"/>
            <a:r>
              <a:rPr lang="es-ES" sz="2400" dirty="0" smtClean="0"/>
              <a:t>Un </a:t>
            </a:r>
            <a:r>
              <a:rPr lang="es-ES" sz="2400" b="1" dirty="0" err="1" smtClean="0">
                <a:solidFill>
                  <a:srgbClr val="FF0000"/>
                </a:solidFill>
              </a:rPr>
              <a:t>parser</a:t>
            </a:r>
            <a:r>
              <a:rPr lang="es-ES" sz="2400" dirty="0" smtClean="0"/>
              <a:t> o </a:t>
            </a:r>
            <a:r>
              <a:rPr lang="es-ES" sz="2400" b="1" dirty="0" smtClean="0">
                <a:solidFill>
                  <a:srgbClr val="FF0000"/>
                </a:solidFill>
              </a:rPr>
              <a:t>procesador</a:t>
            </a:r>
            <a:r>
              <a:rPr lang="es-ES" sz="2400" dirty="0" smtClean="0"/>
              <a:t> o </a:t>
            </a:r>
            <a:r>
              <a:rPr lang="es-ES" sz="2400" b="1" dirty="0" smtClean="0">
                <a:solidFill>
                  <a:srgbClr val="FF0000"/>
                </a:solidFill>
              </a:rPr>
              <a:t>analizador sintáctico </a:t>
            </a:r>
            <a:r>
              <a:rPr lang="es-ES" sz="2400" dirty="0" smtClean="0"/>
              <a:t>lee el documento XML y verifica que es XML </a:t>
            </a:r>
            <a:r>
              <a:rPr lang="es-ES" sz="2400" b="1" dirty="0" smtClean="0">
                <a:solidFill>
                  <a:srgbClr val="0070C0"/>
                </a:solidFill>
              </a:rPr>
              <a:t>bien formado</a:t>
            </a:r>
            <a:r>
              <a:rPr lang="es-ES" sz="2400" dirty="0" smtClean="0"/>
              <a:t>, algunos también comprueban que el código XML sea </a:t>
            </a:r>
            <a:r>
              <a:rPr lang="es-ES" sz="2400" b="1" dirty="0" smtClean="0">
                <a:solidFill>
                  <a:srgbClr val="0070C0"/>
                </a:solidFill>
              </a:rPr>
              <a:t>válido</a:t>
            </a:r>
            <a:r>
              <a:rPr lang="es-ES" sz="2400" dirty="0" smtClean="0"/>
              <a:t>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Podemos dividir los </a:t>
            </a:r>
            <a:r>
              <a:rPr lang="es-ES" sz="2400" dirty="0" err="1" smtClean="0"/>
              <a:t>parsers</a:t>
            </a:r>
            <a:r>
              <a:rPr lang="es-ES" sz="2400" dirty="0" smtClean="0"/>
              <a:t> XML en dos grupos principales:</a:t>
            </a:r>
          </a:p>
          <a:p>
            <a:pPr algn="just"/>
            <a:endParaRPr lang="es-E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s-ES" sz="2400" b="1" dirty="0" smtClean="0">
                <a:solidFill>
                  <a:srgbClr val="0070C0"/>
                </a:solidFill>
              </a:rPr>
              <a:t> Sin validación</a:t>
            </a:r>
            <a:r>
              <a:rPr lang="es-ES" sz="2400" dirty="0" smtClean="0"/>
              <a:t>: Sólo chequea que el documento esté bien formado de acuerdo a las reglas de sintaxis de XML (sólo hay una etiqueta raíz, las etiquetas están cerradas, </a:t>
            </a:r>
            <a:r>
              <a:rPr lang="es-ES" sz="2400" dirty="0" err="1" smtClean="0"/>
              <a:t>etc</a:t>
            </a:r>
            <a:r>
              <a:rPr lang="es-ES" sz="2400" dirty="0" smtClean="0"/>
              <a:t>).</a:t>
            </a:r>
          </a:p>
          <a:p>
            <a:pPr lvl="1" algn="just"/>
            <a:endParaRPr lang="es-E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s-ES" sz="2400" b="1" dirty="0" smtClean="0">
                <a:solidFill>
                  <a:srgbClr val="0070C0"/>
                </a:solidFill>
              </a:rPr>
              <a:t> Con validación</a:t>
            </a:r>
            <a:r>
              <a:rPr lang="es-ES" sz="2400" dirty="0" smtClean="0"/>
              <a:t>: además de comprobar que el documento está bien formado según las reglas anteriores, comprueba el documento utilizando un DTD (ya sea interno o externo).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764704"/>
            <a:ext cx="87849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Referencia a un DTD en un documento XML</a:t>
            </a:r>
          </a:p>
          <a:p>
            <a:endParaRPr lang="es-ES" sz="2000" b="1" dirty="0" smtClean="0"/>
          </a:p>
          <a:p>
            <a:pPr algn="just"/>
            <a:r>
              <a:rPr lang="es-ES" dirty="0" smtClean="0"/>
              <a:t>El DTD que debe utilizar el analizador sintáctico XML para validar el documento XML se indica mediante la etiqueta </a:t>
            </a:r>
            <a:r>
              <a:rPr lang="es-ES" b="1" dirty="0" smtClean="0">
                <a:solidFill>
                  <a:srgbClr val="FF0000"/>
                </a:solidFill>
              </a:rPr>
              <a:t>DOCTYPE</a:t>
            </a:r>
            <a:r>
              <a:rPr lang="es-ES" dirty="0" smtClean="0"/>
              <a:t>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DTD puede incluirse </a:t>
            </a:r>
            <a:r>
              <a:rPr lang="es-ES" b="1" dirty="0" smtClean="0">
                <a:solidFill>
                  <a:srgbClr val="0070C0"/>
                </a:solidFill>
              </a:rPr>
              <a:t>en el propio documento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	</a:t>
            </a:r>
            <a:r>
              <a:rPr lang="es-ES" b="1" dirty="0" smtClean="0">
                <a:solidFill>
                  <a:srgbClr val="FF0000"/>
                </a:solidFill>
              </a:rPr>
              <a:t>&lt;!DOCTYPE </a:t>
            </a:r>
            <a:r>
              <a:rPr lang="es-ES" dirty="0" err="1" smtClean="0">
                <a:solidFill>
                  <a:srgbClr val="FF0000"/>
                </a:solidFill>
              </a:rPr>
              <a:t>nombreraíz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[</a:t>
            </a:r>
            <a:r>
              <a:rPr lang="es-ES" dirty="0" smtClean="0">
                <a:solidFill>
                  <a:srgbClr val="FF0000"/>
                </a:solidFill>
              </a:rPr>
              <a:t>....</a:t>
            </a:r>
            <a:r>
              <a:rPr lang="es-ES" dirty="0" err="1" smtClean="0">
                <a:solidFill>
                  <a:srgbClr val="FF0000"/>
                </a:solidFill>
              </a:rPr>
              <a:t>códigoDTD</a:t>
            </a:r>
            <a:r>
              <a:rPr lang="es-ES" dirty="0" smtClean="0">
                <a:solidFill>
                  <a:srgbClr val="FF0000"/>
                </a:solidFill>
              </a:rPr>
              <a:t>...</a:t>
            </a:r>
            <a:r>
              <a:rPr lang="es-ES" b="1" dirty="0" smtClean="0">
                <a:solidFill>
                  <a:srgbClr val="FF0000"/>
                </a:solidFill>
              </a:rPr>
              <a:t>]&gt;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Ejemplo: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	</a:t>
            </a:r>
            <a:r>
              <a:rPr lang="es-ES" dirty="0" smtClean="0">
                <a:solidFill>
                  <a:srgbClr val="FF0000"/>
                </a:solidFill>
              </a:rPr>
              <a:t>&lt;?</a:t>
            </a:r>
            <a:r>
              <a:rPr lang="es-ES" dirty="0" err="1" smtClean="0">
                <a:solidFill>
                  <a:srgbClr val="FF0000"/>
                </a:solidFill>
              </a:rPr>
              <a:t>xml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version</a:t>
            </a:r>
            <a:r>
              <a:rPr lang="es-ES" dirty="0" smtClean="0">
                <a:solidFill>
                  <a:srgbClr val="FF0000"/>
                </a:solidFill>
              </a:rPr>
              <a:t>=”1.0” </a:t>
            </a:r>
            <a:r>
              <a:rPr lang="es-ES" dirty="0" err="1" smtClean="0">
                <a:solidFill>
                  <a:srgbClr val="FF0000"/>
                </a:solidFill>
              </a:rPr>
              <a:t>encoding</a:t>
            </a:r>
            <a:r>
              <a:rPr lang="es-ES" dirty="0" smtClean="0">
                <a:solidFill>
                  <a:srgbClr val="FF0000"/>
                </a:solidFill>
              </a:rPr>
              <a:t>=”UTF-8”?&gt;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	&lt;!DOCTYPE </a:t>
            </a:r>
            <a:r>
              <a:rPr lang="es-ES" dirty="0" smtClean="0">
                <a:solidFill>
                  <a:srgbClr val="0070C0"/>
                </a:solidFill>
              </a:rPr>
              <a:t>persona</a:t>
            </a:r>
            <a:r>
              <a:rPr lang="es-ES" b="1" dirty="0" smtClean="0">
                <a:solidFill>
                  <a:srgbClr val="FF0000"/>
                </a:solidFill>
              </a:rPr>
              <a:t> [ 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		&lt;!ELEMENT </a:t>
            </a:r>
            <a:r>
              <a:rPr lang="es-ES" dirty="0" smtClean="0">
                <a:solidFill>
                  <a:srgbClr val="FF0000"/>
                </a:solidFill>
              </a:rPr>
              <a:t>persona</a:t>
            </a:r>
            <a:r>
              <a:rPr lang="es-ES" b="1" dirty="0" smtClean="0">
                <a:solidFill>
                  <a:srgbClr val="FF0000"/>
                </a:solidFill>
              </a:rPr>
              <a:t> (</a:t>
            </a:r>
            <a:r>
              <a:rPr lang="es-ES" dirty="0" smtClean="0">
                <a:solidFill>
                  <a:srgbClr val="FF0000"/>
                </a:solidFill>
              </a:rPr>
              <a:t>nombre</a:t>
            </a:r>
            <a:r>
              <a:rPr lang="es-ES" b="1" dirty="0" smtClean="0">
                <a:solidFill>
                  <a:srgbClr val="FF0000"/>
                </a:solidFill>
              </a:rPr>
              <a:t>)&gt; 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		&lt;!ELEMENT </a:t>
            </a:r>
            <a:r>
              <a:rPr lang="es-ES" dirty="0" smtClean="0">
                <a:solidFill>
                  <a:srgbClr val="FF0000"/>
                </a:solidFill>
              </a:rPr>
              <a:t>nombre</a:t>
            </a:r>
            <a:r>
              <a:rPr lang="es-ES" b="1" dirty="0" smtClean="0">
                <a:solidFill>
                  <a:srgbClr val="FF0000"/>
                </a:solidFill>
              </a:rPr>
              <a:t> (#PCDATA)&gt; 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	]&gt;</a:t>
            </a:r>
          </a:p>
          <a:p>
            <a:pPr algn="just"/>
            <a:endParaRPr lang="es-ES" b="1" dirty="0" smtClean="0">
              <a:solidFill>
                <a:srgbClr val="FF0000"/>
              </a:solidFill>
            </a:endParaRP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	&lt;</a:t>
            </a:r>
            <a:r>
              <a:rPr lang="es-ES" b="1" dirty="0" smtClean="0">
                <a:solidFill>
                  <a:srgbClr val="0070C0"/>
                </a:solidFill>
              </a:rPr>
              <a:t>persona</a:t>
            </a:r>
            <a:r>
              <a:rPr lang="es-ES" b="1" dirty="0" smtClean="0">
                <a:solidFill>
                  <a:srgbClr val="FF0000"/>
                </a:solidFill>
              </a:rPr>
              <a:t>&gt; 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		&lt;nombre&gt;</a:t>
            </a:r>
            <a:r>
              <a:rPr lang="es-ES" dirty="0" smtClean="0">
                <a:solidFill>
                  <a:srgbClr val="FF0000"/>
                </a:solidFill>
              </a:rPr>
              <a:t>Antonio</a:t>
            </a:r>
            <a:r>
              <a:rPr lang="es-ES" b="1" dirty="0" smtClean="0">
                <a:solidFill>
                  <a:srgbClr val="FF0000"/>
                </a:solidFill>
              </a:rPr>
              <a:t>&lt;/nombre&gt;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	&lt;/persona&gt;</a:t>
            </a:r>
            <a:endParaRPr lang="es-ES" dirty="0" smtClean="0">
              <a:solidFill>
                <a:srgbClr val="FF0000"/>
              </a:solidFill>
            </a:endParaRPr>
          </a:p>
          <a:p>
            <a:pPr algn="just"/>
            <a:endParaRPr lang="es-ES" dirty="0" smtClean="0"/>
          </a:p>
          <a:p>
            <a:pPr algn="just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764704"/>
            <a:ext cx="87849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Referencia a un DTD en un documento XML</a:t>
            </a:r>
          </a:p>
          <a:p>
            <a:endParaRPr lang="es-ES" sz="2000" b="1" dirty="0" smtClean="0"/>
          </a:p>
          <a:p>
            <a:pPr algn="just"/>
            <a:r>
              <a:rPr lang="es-ES" dirty="0" smtClean="0"/>
              <a:t>El DTD que debe utilizar el analizador sintáctico XML para validar el documento XML se indica mediante la etiqueta </a:t>
            </a:r>
            <a:r>
              <a:rPr lang="es-ES" b="1" dirty="0" smtClean="0">
                <a:solidFill>
                  <a:srgbClr val="FF0000"/>
                </a:solidFill>
              </a:rPr>
              <a:t>DOCTYPE</a:t>
            </a:r>
            <a:r>
              <a:rPr lang="es-ES" dirty="0" smtClean="0"/>
              <a:t>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DTD puede incluirse </a:t>
            </a:r>
            <a:r>
              <a:rPr lang="es-ES" b="1" dirty="0" smtClean="0">
                <a:solidFill>
                  <a:srgbClr val="0070C0"/>
                </a:solidFill>
              </a:rPr>
              <a:t>en un documento externo e independiente</a:t>
            </a:r>
            <a:r>
              <a:rPr lang="es-ES" dirty="0" smtClean="0"/>
              <a:t>: </a:t>
            </a:r>
          </a:p>
          <a:p>
            <a:pPr algn="just"/>
            <a:endParaRPr lang="es-ES" dirty="0" smtClean="0"/>
          </a:p>
          <a:p>
            <a:pPr marL="447675" algn="just"/>
            <a:r>
              <a:rPr lang="es-ES" b="1" dirty="0" smtClean="0">
                <a:solidFill>
                  <a:srgbClr val="FF0000"/>
                </a:solidFill>
              </a:rPr>
              <a:t>&lt;!DOCTYPE </a:t>
            </a:r>
            <a:r>
              <a:rPr lang="es-ES" dirty="0" err="1" smtClean="0">
                <a:solidFill>
                  <a:srgbClr val="FF0000"/>
                </a:solidFill>
              </a:rPr>
              <a:t>nombreraiz</a:t>
            </a:r>
            <a:r>
              <a:rPr lang="es-ES" dirty="0" smtClean="0">
                <a:solidFill>
                  <a:srgbClr val="FF0000"/>
                </a:solidFill>
              </a:rPr>
              <a:t> </a:t>
            </a:r>
            <a:r>
              <a:rPr lang="es-ES" b="1" dirty="0" smtClean="0">
                <a:solidFill>
                  <a:srgbClr val="FF0000"/>
                </a:solidFill>
              </a:rPr>
              <a:t>SYSTEM </a:t>
            </a:r>
            <a:r>
              <a:rPr lang="es-ES" dirty="0" smtClean="0">
                <a:solidFill>
                  <a:srgbClr val="FF0000"/>
                </a:solidFill>
              </a:rPr>
              <a:t>“</a:t>
            </a:r>
            <a:r>
              <a:rPr lang="es-ES" dirty="0" err="1" smtClean="0">
                <a:solidFill>
                  <a:srgbClr val="FF0000"/>
                </a:solidFill>
              </a:rPr>
              <a:t>ruta_URL_al_DTD</a:t>
            </a:r>
            <a:r>
              <a:rPr lang="es-ES" dirty="0" smtClean="0">
                <a:solidFill>
                  <a:srgbClr val="FF0000"/>
                </a:solidFill>
              </a:rPr>
              <a:t>”</a:t>
            </a:r>
            <a:r>
              <a:rPr lang="es-ES" b="1" dirty="0" smtClean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dirty="0" smtClean="0"/>
              <a:t>Ejemplos:</a:t>
            </a:r>
          </a:p>
          <a:p>
            <a:pPr algn="just"/>
            <a:endParaRPr lang="es-ES" dirty="0" smtClean="0"/>
          </a:p>
          <a:p>
            <a:pPr lvl="1"/>
            <a:r>
              <a:rPr lang="es-ES" dirty="0" smtClean="0"/>
              <a:t>Ruta absoluta mediante URL:</a:t>
            </a:r>
          </a:p>
          <a:p>
            <a:pPr lvl="1"/>
            <a:endParaRPr lang="es-ES" dirty="0" smtClean="0"/>
          </a:p>
          <a:p>
            <a:pPr lvl="1" algn="just"/>
            <a:r>
              <a:rPr lang="es-ES" b="1" dirty="0" smtClean="0">
                <a:solidFill>
                  <a:srgbClr val="FF0000"/>
                </a:solidFill>
              </a:rPr>
              <a:t>&lt;!DOCTYPE </a:t>
            </a:r>
            <a:r>
              <a:rPr lang="es-ES" dirty="0" err="1" smtClean="0">
                <a:solidFill>
                  <a:srgbClr val="FF0000"/>
                </a:solidFill>
              </a:rPr>
              <a:t>nombreraiz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SYSTEM</a:t>
            </a:r>
            <a:r>
              <a:rPr lang="es-ES" dirty="0" smtClean="0">
                <a:solidFill>
                  <a:srgbClr val="FF0000"/>
                </a:solidFill>
              </a:rPr>
              <a:t> “http://www.empresa.com/dtds/docs.dtd”</a:t>
            </a:r>
            <a:r>
              <a:rPr lang="es-ES" b="1" dirty="0" smtClean="0">
                <a:solidFill>
                  <a:srgbClr val="FF0000"/>
                </a:solidFill>
              </a:rPr>
              <a:t>&gt;</a:t>
            </a:r>
          </a:p>
          <a:p>
            <a:pPr lvl="1" algn="just"/>
            <a:endParaRPr lang="es-ES" b="1" dirty="0" smtClean="0"/>
          </a:p>
          <a:p>
            <a:pPr lvl="1" algn="just"/>
            <a:r>
              <a:rPr lang="es-ES" dirty="0" smtClean="0"/>
              <a:t>Ruta relativa:</a:t>
            </a:r>
          </a:p>
          <a:p>
            <a:pPr lvl="1" algn="just"/>
            <a:endParaRPr lang="es-ES" dirty="0" smtClean="0"/>
          </a:p>
          <a:p>
            <a:pPr lvl="1" algn="just"/>
            <a:r>
              <a:rPr lang="es-ES" b="1" dirty="0" smtClean="0">
                <a:solidFill>
                  <a:srgbClr val="FF0000"/>
                </a:solidFill>
              </a:rPr>
              <a:t>&lt;!DOCTYPE </a:t>
            </a:r>
            <a:r>
              <a:rPr lang="es-ES" dirty="0" err="1" smtClean="0">
                <a:solidFill>
                  <a:srgbClr val="FF0000"/>
                </a:solidFill>
              </a:rPr>
              <a:t>nombreraiz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SYSTEM</a:t>
            </a:r>
            <a:r>
              <a:rPr lang="es-ES" dirty="0" smtClean="0">
                <a:solidFill>
                  <a:srgbClr val="FF0000"/>
                </a:solidFill>
              </a:rPr>
              <a:t> “</a:t>
            </a:r>
            <a:r>
              <a:rPr lang="es-ES" dirty="0" err="1" smtClean="0">
                <a:solidFill>
                  <a:srgbClr val="FF0000"/>
                </a:solidFill>
              </a:rPr>
              <a:t>dtds</a:t>
            </a:r>
            <a:r>
              <a:rPr lang="es-ES" dirty="0" smtClean="0">
                <a:solidFill>
                  <a:srgbClr val="FF0000"/>
                </a:solidFill>
              </a:rPr>
              <a:t>/docs.dtd”</a:t>
            </a:r>
            <a:r>
              <a:rPr lang="es-ES" b="1" dirty="0" smtClean="0">
                <a:solidFill>
                  <a:srgbClr val="FF0000"/>
                </a:solidFill>
              </a:rPr>
              <a:t>&gt;</a:t>
            </a:r>
            <a:endParaRPr lang="es-ES" dirty="0" smtClean="0">
              <a:solidFill>
                <a:srgbClr val="FF0000"/>
              </a:solidFill>
            </a:endParaRPr>
          </a:p>
          <a:p>
            <a:pPr algn="just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764704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Referencia a un DTD en un documento XML</a:t>
            </a:r>
          </a:p>
          <a:p>
            <a:endParaRPr lang="es-ES" sz="2000" b="1" dirty="0" smtClean="0"/>
          </a:p>
          <a:p>
            <a:pPr algn="just"/>
            <a:r>
              <a:rPr lang="es-ES" dirty="0" smtClean="0"/>
              <a:t>El DTD que debe utilizar el analizador sintáctico XML para validar el documento XML se indica mediante la etiqueta </a:t>
            </a:r>
            <a:r>
              <a:rPr lang="es-ES" b="1" dirty="0" smtClean="0">
                <a:solidFill>
                  <a:srgbClr val="FF0000"/>
                </a:solidFill>
              </a:rPr>
              <a:t>DOCTYPE</a:t>
            </a:r>
            <a:r>
              <a:rPr lang="es-ES" dirty="0" smtClean="0"/>
              <a:t>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DTD puede incluirse </a:t>
            </a:r>
            <a:r>
              <a:rPr lang="es-ES" b="1" dirty="0" smtClean="0">
                <a:solidFill>
                  <a:srgbClr val="0070C0"/>
                </a:solidFill>
              </a:rPr>
              <a:t>en un documento externo e independiente y público</a:t>
            </a:r>
            <a:r>
              <a:rPr lang="es-ES" dirty="0" smtClean="0"/>
              <a:t>: </a:t>
            </a:r>
          </a:p>
          <a:p>
            <a:pPr algn="just"/>
            <a:endParaRPr lang="es-ES" dirty="0" smtClean="0"/>
          </a:p>
          <a:p>
            <a:pPr marL="447675" algn="just"/>
            <a:r>
              <a:rPr lang="es-ES" b="1" dirty="0" smtClean="0">
                <a:solidFill>
                  <a:srgbClr val="FF0000"/>
                </a:solidFill>
              </a:rPr>
              <a:t>&lt;!DOCTYPE </a:t>
            </a:r>
            <a:r>
              <a:rPr lang="es-ES" dirty="0" err="1" smtClean="0">
                <a:solidFill>
                  <a:srgbClr val="FF0000"/>
                </a:solidFill>
              </a:rPr>
              <a:t>nombreraiz</a:t>
            </a:r>
            <a:r>
              <a:rPr lang="es-ES" dirty="0" smtClean="0">
                <a:solidFill>
                  <a:srgbClr val="FF0000"/>
                </a:solidFill>
              </a:rPr>
              <a:t> </a:t>
            </a:r>
            <a:r>
              <a:rPr lang="es-ES" b="1" dirty="0" smtClean="0">
                <a:solidFill>
                  <a:srgbClr val="FF0000"/>
                </a:solidFill>
              </a:rPr>
              <a:t>PUBLIC </a:t>
            </a:r>
            <a:r>
              <a:rPr lang="es-ES" dirty="0" smtClean="0">
                <a:solidFill>
                  <a:srgbClr val="FF0000"/>
                </a:solidFill>
              </a:rPr>
              <a:t>“</a:t>
            </a:r>
            <a:r>
              <a:rPr lang="es-ES" dirty="0" err="1" smtClean="0">
                <a:solidFill>
                  <a:srgbClr val="FF0000"/>
                </a:solidFill>
              </a:rPr>
              <a:t>ruta_URL_al_DTD</a:t>
            </a:r>
            <a:r>
              <a:rPr lang="es-ES" dirty="0" smtClean="0">
                <a:solidFill>
                  <a:srgbClr val="FF0000"/>
                </a:solidFill>
              </a:rPr>
              <a:t>”</a:t>
            </a:r>
            <a:r>
              <a:rPr lang="es-ES" b="1" dirty="0" smtClean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dirty="0" smtClean="0"/>
              <a:t>Ejemplos:</a:t>
            </a:r>
          </a:p>
          <a:p>
            <a:pPr algn="just"/>
            <a:endParaRPr lang="es-ES" dirty="0" smtClean="0"/>
          </a:p>
          <a:p>
            <a:pPr lvl="1"/>
            <a:endParaRPr lang="es-ES" dirty="0" smtClean="0"/>
          </a:p>
          <a:p>
            <a:pPr marL="447675"/>
            <a:r>
              <a:rPr lang="en-US" b="1" dirty="0" smtClean="0">
                <a:solidFill>
                  <a:srgbClr val="FF0000"/>
                </a:solidFill>
              </a:rPr>
              <a:t>&lt;!DOCTYPE 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b="1" dirty="0" smtClean="0">
                <a:solidFill>
                  <a:srgbClr val="FF0000"/>
                </a:solidFill>
              </a:rPr>
              <a:t> PUBLIC </a:t>
            </a:r>
            <a:r>
              <a:rPr lang="en-US" dirty="0" smtClean="0">
                <a:solidFill>
                  <a:srgbClr val="FF0000"/>
                </a:solidFill>
              </a:rPr>
              <a:t>“-//W3C//DTD XHTML 1.0 Strict//EN”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“http://www.w3.org/TR/xhtml1/DTD/xhtml1-strict.dtd”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/>
            <a:endParaRPr lang="es-ES" b="1" dirty="0" smtClean="0"/>
          </a:p>
          <a:p>
            <a:pPr algn="just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 mediante DTD</a:t>
            </a:r>
          </a:p>
          <a:p>
            <a:endParaRPr lang="es-ES" sz="2000" b="1" dirty="0" smtClean="0"/>
          </a:p>
          <a:p>
            <a:endParaRPr lang="es-ES" sz="2000" b="1" dirty="0" smtClean="0"/>
          </a:p>
          <a:p>
            <a:r>
              <a:rPr lang="es-ES" sz="2000" dirty="0" smtClean="0"/>
              <a:t>Podemos especificar que elementos se pueden utilizar en un XML mediante una etiqueta</a:t>
            </a:r>
            <a:r>
              <a:rPr lang="es-ES" sz="2000" dirty="0" smtClean="0">
                <a:solidFill>
                  <a:srgbClr val="FF0000"/>
                </a:solidFill>
              </a:rPr>
              <a:t> </a:t>
            </a:r>
            <a:r>
              <a:rPr lang="es-ES" sz="2000" b="1" dirty="0" smtClean="0">
                <a:solidFill>
                  <a:srgbClr val="FF0000"/>
                </a:solidFill>
              </a:rPr>
              <a:t>!ELEMENT</a:t>
            </a:r>
            <a:r>
              <a:rPr lang="es-ES" sz="2000" dirty="0" smtClean="0"/>
              <a:t>. </a:t>
            </a:r>
          </a:p>
          <a:p>
            <a:endParaRPr lang="es-ES" sz="2000" dirty="0" smtClean="0"/>
          </a:p>
          <a:p>
            <a:r>
              <a:rPr lang="es-ES" sz="2000" dirty="0" smtClean="0"/>
              <a:t>La sintaxis de la misma es:</a:t>
            </a:r>
          </a:p>
          <a:p>
            <a:r>
              <a:rPr lang="es-ES" sz="2000" b="1" dirty="0" smtClean="0"/>
              <a:t>	</a:t>
            </a:r>
            <a:r>
              <a:rPr lang="es-ES" sz="2000" b="1" dirty="0" smtClean="0">
                <a:solidFill>
                  <a:srgbClr val="FF0000"/>
                </a:solidFill>
              </a:rPr>
              <a:t>&lt;!ELEMENT </a:t>
            </a:r>
            <a:r>
              <a:rPr lang="es-ES" sz="2000" b="1" dirty="0" smtClean="0">
                <a:solidFill>
                  <a:srgbClr val="0070C0"/>
                </a:solidFill>
              </a:rPr>
              <a:t>nombre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b="1" dirty="0" smtClean="0">
                <a:solidFill>
                  <a:srgbClr val="00B050"/>
                </a:solidFill>
              </a:rPr>
              <a:t>tipo</a:t>
            </a:r>
            <a:r>
              <a:rPr lang="es-ES" sz="2000" b="1" dirty="0" smtClean="0">
                <a:solidFill>
                  <a:srgbClr val="FF0000"/>
                </a:solidFill>
              </a:rPr>
              <a:t>&gt;</a:t>
            </a:r>
          </a:p>
          <a:p>
            <a:endParaRPr lang="es-ES" sz="2000" b="1" dirty="0" smtClean="0"/>
          </a:p>
          <a:p>
            <a:r>
              <a:rPr lang="es-ES" sz="2000" dirty="0" smtClean="0"/>
              <a:t>Donde:</a:t>
            </a:r>
          </a:p>
          <a:p>
            <a:r>
              <a:rPr lang="es-ES" sz="2000" dirty="0" smtClean="0"/>
              <a:t>	El </a:t>
            </a:r>
            <a:r>
              <a:rPr lang="es-ES" sz="2000" b="1" dirty="0" smtClean="0">
                <a:solidFill>
                  <a:srgbClr val="0070C0"/>
                </a:solidFill>
              </a:rPr>
              <a:t>nombre</a:t>
            </a:r>
            <a:r>
              <a:rPr lang="es-ES" sz="2000" dirty="0" smtClean="0"/>
              <a:t> es el identificador que tendrá el elemento en el documento 	XML (hay que recordar que se distingue entre mayúsculas y minúsculas).</a:t>
            </a:r>
          </a:p>
          <a:p>
            <a:endParaRPr lang="es-ES" sz="2000" dirty="0" smtClean="0"/>
          </a:p>
          <a:p>
            <a:r>
              <a:rPr lang="es-ES" sz="2000" dirty="0" smtClean="0"/>
              <a:t>	El </a:t>
            </a:r>
            <a:r>
              <a:rPr lang="es-ES" sz="2000" b="1" dirty="0" smtClean="0">
                <a:solidFill>
                  <a:srgbClr val="00B050"/>
                </a:solidFill>
              </a:rPr>
              <a:t>tipo</a:t>
            </a:r>
            <a:r>
              <a:rPr lang="es-ES" sz="2000" dirty="0" smtClean="0"/>
              <a:t> indica el funcionamiento del elemento, relativo al contenido que 	puede tener.</a:t>
            </a:r>
          </a:p>
          <a:p>
            <a:endParaRPr lang="es-ES" sz="2000" b="1" dirty="0" smtClean="0"/>
          </a:p>
          <a:p>
            <a:endParaRPr lang="es-ES" sz="2000" b="1" dirty="0" smtClean="0"/>
          </a:p>
          <a:p>
            <a:pPr lvl="1" algn="just"/>
            <a:endParaRPr lang="es-ES" b="1" dirty="0" smtClean="0"/>
          </a:p>
          <a:p>
            <a:pPr algn="just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 mediante DTD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Tipos: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EMPTY</a:t>
            </a:r>
            <a:r>
              <a:rPr lang="es-ES" sz="2000" dirty="0" smtClean="0"/>
              <a:t>: significa que el elemento es vacío, es decir, que no puede tener contenido. Los elementos vacíos pueden escribirse con etiquetas de apertura y cierre sin nada entre ellos, ni siquiera espacios, o con una etiqueta vacía. EMPTY debe escribirse sin paréntesis.</a:t>
            </a:r>
          </a:p>
          <a:p>
            <a:pPr lvl="1" algn="just"/>
            <a:endParaRPr lang="es-ES" sz="2000" b="1" dirty="0" smtClean="0"/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</a:rPr>
              <a:t>&lt;!DOCTYPE ejemplo [ 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</a:rPr>
              <a:t>	&lt;!ELEMENT ejemplo EMPTY&gt; 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</a:rPr>
              <a:t>]&gt;</a:t>
            </a:r>
          </a:p>
          <a:p>
            <a:pPr lvl="2" algn="just"/>
            <a:endParaRPr lang="es-ES" sz="2000" b="1" dirty="0" smtClean="0">
              <a:solidFill>
                <a:srgbClr val="FF0000"/>
              </a:solidFill>
            </a:endParaRP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</a:rPr>
              <a:t>&lt;ejemplo&gt;&lt;/ejemplo&gt;	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VÁLIDO --&gt;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</a:rPr>
              <a:t>&lt;ejemplo /&gt;		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</a:rPr>
              <a:t>&lt;ejemplo&gt;Esto es un ejemplo&lt;/ejemplo&gt;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ERROR--&gt;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</a:rPr>
              <a:t>&lt;ejemplo&gt;&lt;a&gt;&lt;/a&gt;&lt;/ejemplo&gt;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ERROR--&gt;</a:t>
            </a:r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DTD: Definición de Tipo de Documento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9024" y="764704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Definición de elementos mediante DTD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Tipos:</a:t>
            </a:r>
          </a:p>
          <a:p>
            <a:endParaRPr lang="es-ES" sz="2000" b="1" dirty="0" smtClean="0"/>
          </a:p>
          <a:p>
            <a:pPr lvl="1" algn="just"/>
            <a:r>
              <a:rPr lang="es-ES" sz="2000" b="1" dirty="0" smtClean="0">
                <a:solidFill>
                  <a:srgbClr val="FF0000"/>
                </a:solidFill>
              </a:rPr>
              <a:t>(#PCDATA)</a:t>
            </a:r>
            <a:r>
              <a:rPr lang="es-ES" sz="2000" dirty="0" smtClean="0"/>
              <a:t>: significa que el elemento puede contener texto. </a:t>
            </a:r>
          </a:p>
          <a:p>
            <a:pPr lvl="1" algn="just"/>
            <a:r>
              <a:rPr lang="es-ES" sz="2000" dirty="0" smtClean="0"/>
              <a:t>#PCDATA debe escribirse entre paréntesis. </a:t>
            </a:r>
          </a:p>
          <a:p>
            <a:pPr lvl="1" algn="just"/>
            <a:r>
              <a:rPr lang="es-ES" sz="2000" b="1" dirty="0" err="1" smtClean="0"/>
              <a:t>Parsed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Character</a:t>
            </a:r>
            <a:r>
              <a:rPr lang="es-ES" sz="2000" b="1" dirty="0" smtClean="0"/>
              <a:t> Data </a:t>
            </a:r>
            <a:r>
              <a:rPr lang="es-ES" sz="2000" dirty="0" smtClean="0"/>
              <a:t>son </a:t>
            </a:r>
            <a:r>
              <a:rPr lang="es-ES" sz="2000" i="1" dirty="0" smtClean="0"/>
              <a:t>datos carácter analizados sintácticamente </a:t>
            </a:r>
            <a:r>
              <a:rPr lang="es-ES" sz="2000" dirty="0" smtClean="0"/>
              <a:t>a diferencia de los CDATA que el procesador no los analiza.</a:t>
            </a:r>
          </a:p>
          <a:p>
            <a:pPr lvl="1" algn="just"/>
            <a:endParaRPr lang="es-ES" sz="2000" dirty="0" smtClean="0"/>
          </a:p>
          <a:p>
            <a:pPr lvl="1" algn="just"/>
            <a:r>
              <a:rPr lang="es-ES" sz="2000" dirty="0" smtClean="0"/>
              <a:t>	</a:t>
            </a:r>
            <a:r>
              <a:rPr lang="es-ES" sz="2000" dirty="0" smtClean="0">
                <a:solidFill>
                  <a:srgbClr val="FF0000"/>
                </a:solidFill>
              </a:rPr>
              <a:t>&lt;!DOCTYPE ejemplo [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	&lt;!ELEMENT ejemplo </a:t>
            </a:r>
            <a:r>
              <a:rPr lang="es-ES" sz="2000" b="1" dirty="0" smtClean="0">
                <a:solidFill>
                  <a:srgbClr val="FF0000"/>
                </a:solidFill>
              </a:rPr>
              <a:t>(#PCDATA)</a:t>
            </a:r>
            <a:r>
              <a:rPr lang="es-ES" sz="2000" dirty="0" smtClean="0">
                <a:solidFill>
                  <a:srgbClr val="FF0000"/>
                </a:solidFill>
              </a:rPr>
              <a:t>&gt; </a:t>
            </a: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]&gt;</a:t>
            </a:r>
          </a:p>
          <a:p>
            <a:pPr lvl="1" algn="just"/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&lt;ejemplo /&gt;			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&lt;ejemplo&gt;Esto es un ejemplo&lt;/ejemplo&gt;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&lt;!-- VÁLIDO --&gt;</a:t>
            </a:r>
            <a:endParaRPr lang="es-E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s-ES" sz="2000" dirty="0" smtClean="0">
                <a:solidFill>
                  <a:srgbClr val="FF0000"/>
                </a:solidFill>
              </a:rPr>
              <a:t>	&lt;ejemplo&gt;&lt;a&gt;&lt;/a&gt;&lt;/ejemplo&gt;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&lt;!-- ERROR: contiene un elemento &lt;a&gt; --&gt;</a:t>
            </a:r>
          </a:p>
          <a:p>
            <a:pPr lvl="1" algn="just"/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  <a:p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21297</TotalTime>
  <Words>960</Words>
  <Application>Microsoft Office PowerPoint</Application>
  <PresentationFormat>Presentación en pantalla (4:3)</PresentationFormat>
  <Paragraphs>300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Validación documento XML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  <vt:lpstr>DTD: Definición de Tipo de Documento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antonio</dc:creator>
  <cp:lastModifiedBy>Usuario de Windows</cp:lastModifiedBy>
  <cp:revision>221</cp:revision>
  <dcterms:created xsi:type="dcterms:W3CDTF">2017-12-24T07:16:37Z</dcterms:created>
  <dcterms:modified xsi:type="dcterms:W3CDTF">2018-01-08T10:21:27Z</dcterms:modified>
</cp:coreProperties>
</file>