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4" r:id="rId4"/>
    <p:sldId id="304" r:id="rId5"/>
    <p:sldId id="295" r:id="rId6"/>
    <p:sldId id="296" r:id="rId7"/>
    <p:sldId id="297" r:id="rId8"/>
    <p:sldId id="298" r:id="rId9"/>
    <p:sldId id="299" r:id="rId10"/>
    <p:sldId id="300" r:id="rId11"/>
    <p:sldId id="301" r:id="rId12"/>
    <p:sldId id="302" r:id="rId13"/>
    <p:sldId id="303" r:id="rId14"/>
    <p:sldId id="305" r:id="rId15"/>
    <p:sldId id="306" r:id="rId16"/>
    <p:sldId id="307" r:id="rId17"/>
    <p:sldId id="308" r:id="rId18"/>
    <p:sldId id="309" r:id="rId19"/>
    <p:sldId id="317" r:id="rId20"/>
    <p:sldId id="319" r:id="rId21"/>
    <p:sldId id="322" r:id="rId22"/>
    <p:sldId id="320" r:id="rId23"/>
    <p:sldId id="321" r:id="rId24"/>
    <p:sldId id="318" r:id="rId25"/>
    <p:sldId id="310"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69" y="7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28/01/2018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5339923"/>
          </a:xfrm>
          <a:prstGeom prst="rect">
            <a:avLst/>
          </a:prstGeom>
          <a:noFill/>
        </p:spPr>
        <p:txBody>
          <a:bodyPr wrap="square" rtlCol="0">
            <a:spAutoFit/>
          </a:bodyPr>
          <a:lstStyle/>
          <a:p>
            <a:r>
              <a:rPr lang="es-ES" sz="2000" b="1" dirty="0" smtClean="0"/>
              <a:t>Declaración de atributos</a:t>
            </a:r>
          </a:p>
          <a:p>
            <a:endParaRPr lang="es-ES" sz="2000" b="1" dirty="0" smtClean="0"/>
          </a:p>
          <a:p>
            <a:pPr lvl="1" algn="just"/>
            <a:endParaRPr lang="es-ES" sz="2000" b="1" dirty="0" smtClean="0"/>
          </a:p>
          <a:p>
            <a:pPr marL="0" lvl="1" algn="just"/>
            <a:r>
              <a:rPr lang="it-IT" sz="2100" dirty="0" smtClean="0">
                <a:solidFill>
                  <a:srgbClr val="FF0000"/>
                </a:solidFill>
              </a:rPr>
              <a:t>&lt;!</a:t>
            </a:r>
            <a:r>
              <a:rPr lang="it-IT" sz="2100" b="1" dirty="0" smtClean="0">
                <a:solidFill>
                  <a:srgbClr val="FF0000"/>
                </a:solidFill>
              </a:rPr>
              <a:t>ATTLIST</a:t>
            </a:r>
            <a:r>
              <a:rPr lang="it-IT" sz="2100" dirty="0" smtClean="0">
                <a:solidFill>
                  <a:srgbClr val="FF0000"/>
                </a:solidFill>
              </a:rPr>
              <a:t> </a:t>
            </a:r>
            <a:r>
              <a:rPr lang="it-IT" sz="2100" dirty="0" smtClean="0">
                <a:solidFill>
                  <a:srgbClr val="0070C0"/>
                </a:solidFill>
              </a:rPr>
              <a:t>nombreElemento</a:t>
            </a:r>
            <a:r>
              <a:rPr lang="it-IT" sz="2100" dirty="0" smtClean="0">
                <a:solidFill>
                  <a:srgbClr val="FF0000"/>
                </a:solidFill>
              </a:rPr>
              <a:t> </a:t>
            </a:r>
            <a:r>
              <a:rPr lang="it-IT" sz="2100" dirty="0" smtClean="0">
                <a:solidFill>
                  <a:schemeClr val="accent6">
                    <a:lumMod val="50000"/>
                  </a:schemeClr>
                </a:solidFill>
              </a:rPr>
              <a:t>nombreAtributo</a:t>
            </a:r>
            <a:r>
              <a:rPr lang="it-IT" sz="2100" dirty="0" smtClean="0">
                <a:solidFill>
                  <a:srgbClr val="FF0000"/>
                </a:solidFill>
              </a:rPr>
              <a:t> </a:t>
            </a:r>
            <a:r>
              <a:rPr lang="it-IT" sz="2100" dirty="0" smtClean="0">
                <a:solidFill>
                  <a:srgbClr val="00B050"/>
                </a:solidFill>
              </a:rPr>
              <a:t>tipoAtributo</a:t>
            </a:r>
            <a:r>
              <a:rPr lang="it-IT" sz="2100" dirty="0" smtClean="0">
                <a:solidFill>
                  <a:srgbClr val="FF0000"/>
                </a:solidFill>
              </a:rPr>
              <a:t> </a:t>
            </a:r>
            <a:r>
              <a:rPr lang="it-IT" sz="2100" dirty="0" smtClean="0">
                <a:solidFill>
                  <a:schemeClr val="accent1">
                    <a:lumMod val="50000"/>
                  </a:schemeClr>
                </a:solidFill>
              </a:rPr>
              <a:t>valorInicialAtributo</a:t>
            </a:r>
            <a:r>
              <a:rPr lang="it-IT" sz="2100" dirty="0" smtClean="0">
                <a:solidFill>
                  <a:srgbClr val="FF0000"/>
                </a:solidFill>
              </a:rPr>
              <a:t> &gt;</a:t>
            </a:r>
          </a:p>
          <a:p>
            <a:pPr lvl="1" algn="just"/>
            <a:endParaRPr lang="it-IT" sz="2000" b="1" dirty="0" smtClean="0">
              <a:solidFill>
                <a:srgbClr val="FF0000"/>
              </a:solidFill>
            </a:endParaRPr>
          </a:p>
          <a:p>
            <a:pPr lvl="1">
              <a:buFont typeface="Arial" pitchFamily="34" charset="0"/>
              <a:buChar char="•"/>
            </a:pPr>
            <a:r>
              <a:rPr lang="es-ES" sz="2000" dirty="0" smtClean="0"/>
              <a:t>"</a:t>
            </a:r>
            <a:r>
              <a:rPr lang="es-ES" sz="2000" dirty="0" err="1" smtClean="0">
                <a:solidFill>
                  <a:srgbClr val="0070C0"/>
                </a:solidFill>
              </a:rPr>
              <a:t>nombreElemento</a:t>
            </a:r>
            <a:r>
              <a:rPr lang="es-ES" sz="2000" dirty="0" smtClean="0"/>
              <a:t> " es el nombre del elemento para el que se define un atributo.</a:t>
            </a:r>
          </a:p>
          <a:p>
            <a:pPr lvl="1">
              <a:buFont typeface="Arial" pitchFamily="34" charset="0"/>
              <a:buChar char="•"/>
            </a:pPr>
            <a:r>
              <a:rPr lang="es-ES" sz="2000" dirty="0" smtClean="0"/>
              <a:t>" </a:t>
            </a:r>
            <a:r>
              <a:rPr lang="es-ES" sz="2000" dirty="0" err="1" smtClean="0">
                <a:solidFill>
                  <a:schemeClr val="accent6">
                    <a:lumMod val="50000"/>
                  </a:schemeClr>
                </a:solidFill>
              </a:rPr>
              <a:t>nombreAtributo</a:t>
            </a:r>
            <a:r>
              <a:rPr lang="es-ES" sz="2000" dirty="0" smtClean="0"/>
              <a:t> " es el nombre del atributo.</a:t>
            </a:r>
          </a:p>
          <a:p>
            <a:pPr lvl="1">
              <a:buFont typeface="Arial" pitchFamily="34" charset="0"/>
              <a:buChar char="•"/>
            </a:pPr>
            <a:r>
              <a:rPr lang="es-ES" sz="2000" dirty="0" smtClean="0"/>
              <a:t>" </a:t>
            </a:r>
            <a:r>
              <a:rPr lang="es-ES" sz="2000" dirty="0" err="1" smtClean="0">
                <a:solidFill>
                  <a:srgbClr val="00B050"/>
                </a:solidFill>
              </a:rPr>
              <a:t>tipoAtributo</a:t>
            </a:r>
            <a:r>
              <a:rPr lang="es-ES" sz="2000" dirty="0" smtClean="0"/>
              <a:t> " es el tipo de datos .</a:t>
            </a:r>
          </a:p>
          <a:p>
            <a:pPr lvl="1">
              <a:buFont typeface="Arial" pitchFamily="34" charset="0"/>
              <a:buChar char="•"/>
            </a:pPr>
            <a:r>
              <a:rPr lang="es-ES" sz="2000" dirty="0" smtClean="0"/>
              <a:t>" </a:t>
            </a:r>
            <a:r>
              <a:rPr lang="es-ES" sz="2000" dirty="0" err="1" smtClean="0">
                <a:solidFill>
                  <a:schemeClr val="accent1">
                    <a:lumMod val="50000"/>
                  </a:schemeClr>
                </a:solidFill>
              </a:rPr>
              <a:t>valorInicialAtributo</a:t>
            </a:r>
            <a:r>
              <a:rPr lang="es-ES" sz="2000" dirty="0" smtClean="0"/>
              <a:t> " es el valor predeterminado del atributo (aunque también puede indicar otras cosas).</a:t>
            </a:r>
          </a:p>
          <a:p>
            <a:pPr lvl="1" algn="just"/>
            <a:endParaRPr lang="es-ES" sz="2000"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832640"/>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IDREF</a:t>
            </a:r>
            <a:r>
              <a:rPr lang="es-ES" sz="2000" dirty="0" smtClean="0"/>
              <a:t>: el valor del atributo debe </a:t>
            </a:r>
            <a:r>
              <a:rPr lang="es-ES" sz="2000" dirty="0" smtClean="0">
                <a:solidFill>
                  <a:srgbClr val="0070C0"/>
                </a:solidFill>
              </a:rPr>
              <a:t>coincidir</a:t>
            </a:r>
            <a:r>
              <a:rPr lang="es-ES" sz="2000" dirty="0" smtClean="0"/>
              <a:t> con </a:t>
            </a:r>
            <a:r>
              <a:rPr lang="es-ES" sz="2000" dirty="0" smtClean="0">
                <a:solidFill>
                  <a:srgbClr val="0070C0"/>
                </a:solidFill>
              </a:rPr>
              <a:t>el valor </a:t>
            </a:r>
            <a:r>
              <a:rPr lang="es-ES" sz="2000" dirty="0" smtClean="0"/>
              <a:t>de un atributo </a:t>
            </a:r>
            <a:r>
              <a:rPr lang="es-ES" sz="2000" dirty="0" smtClean="0">
                <a:solidFill>
                  <a:srgbClr val="0070C0"/>
                </a:solidFill>
              </a:rPr>
              <a:t>de tipo ID</a:t>
            </a:r>
            <a:r>
              <a:rPr lang="es-ES" sz="2000" dirty="0" smtClean="0"/>
              <a:t> de </a:t>
            </a:r>
            <a:r>
              <a:rPr lang="es-ES" sz="2000" dirty="0" smtClean="0">
                <a:solidFill>
                  <a:srgbClr val="0070C0"/>
                </a:solidFill>
              </a:rPr>
              <a:t>otro elemento</a:t>
            </a:r>
            <a:r>
              <a:rPr lang="es-ES" sz="2000" dirty="0" smtClean="0"/>
              <a:t>.</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a:t>
            </a:r>
            <a:r>
              <a:rPr lang="es-ES" sz="2000" dirty="0" err="1" smtClean="0">
                <a:solidFill>
                  <a:srgbClr val="FF0000"/>
                </a:solidFill>
              </a:rPr>
              <a:t>libro|prestamo</a:t>
            </a:r>
            <a:r>
              <a:rPr lang="es-ES" sz="2000" dirty="0" smtClean="0">
                <a:solidFill>
                  <a:srgbClr val="FF0000"/>
                </a:solidFill>
              </a:rPr>
              <a:t>)*)&gt; </a:t>
            </a:r>
          </a:p>
          <a:p>
            <a:pPr marL="0" lvl="1" algn="just"/>
            <a:r>
              <a:rPr lang="es-ES" sz="2000" dirty="0" smtClean="0">
                <a:solidFill>
                  <a:srgbClr val="FF0000"/>
                </a:solidFill>
              </a:rPr>
              <a:t>	&lt;!ELEMENT libro (#PCDATA) &gt;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ID #REQUIRED&gt; </a:t>
            </a:r>
          </a:p>
          <a:p>
            <a:pPr marL="0" lvl="1" algn="just"/>
            <a:r>
              <a:rPr lang="es-ES" sz="2000" dirty="0" smtClean="0">
                <a:solidFill>
                  <a:srgbClr val="FF0000"/>
                </a:solidFill>
              </a:rPr>
              <a:t>	&lt;!ELEMENT </a:t>
            </a:r>
            <a:r>
              <a:rPr lang="es-ES" sz="2000" dirty="0" err="1" smtClean="0">
                <a:solidFill>
                  <a:srgbClr val="FF0000"/>
                </a:solidFill>
              </a:rPr>
              <a:t>prestamo</a:t>
            </a:r>
            <a:r>
              <a:rPr lang="es-ES" sz="2000" dirty="0" smtClean="0">
                <a:solidFill>
                  <a:srgbClr val="FF0000"/>
                </a:solidFill>
              </a:rPr>
              <a:t> (#PCDATA) &gt; </a:t>
            </a:r>
          </a:p>
          <a:p>
            <a:pPr marL="0" lvl="1" algn="just"/>
            <a:r>
              <a:rPr lang="es-ES" sz="2000" dirty="0" smtClean="0">
                <a:solidFill>
                  <a:srgbClr val="FF0000"/>
                </a:solidFill>
              </a:rPr>
              <a:t>	&lt;!ATTLIST </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 </a:t>
            </a:r>
            <a:r>
              <a:rPr lang="es-ES" sz="2000" b="1" dirty="0" smtClean="0">
                <a:solidFill>
                  <a:srgbClr val="FF0000"/>
                </a:solidFill>
              </a:rPr>
              <a:t>IDREF</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="L1"&gt;Rebelión en la granja&lt;/libro&gt; </a:t>
            </a:r>
          </a:p>
          <a:p>
            <a:pPr marL="0" lvl="1" algn="just"/>
            <a:r>
              <a:rPr lang="es-ES" sz="2000" dirty="0" smtClean="0">
                <a:solidFill>
                  <a:srgbClr val="FF0000"/>
                </a:solidFill>
              </a:rPr>
              <a:t>	&lt;</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="L2"&gt;Olga Cantalapiedra&lt;/</a:t>
            </a:r>
            <a:r>
              <a:rPr lang="es-ES" sz="2000" dirty="0" err="1" smtClean="0">
                <a:solidFill>
                  <a:srgbClr val="FF0000"/>
                </a:solidFill>
              </a:rPr>
              <a:t>prestamo</a:t>
            </a:r>
            <a:r>
              <a:rPr lang="es-ES" sz="2000" dirty="0" smtClean="0">
                <a:solidFill>
                  <a:srgbClr val="FF0000"/>
                </a:solidFill>
              </a:rPr>
              <a:t>&gt; </a:t>
            </a:r>
            <a:r>
              <a:rPr lang="es-ES" dirty="0" smtClean="0">
                <a:solidFill>
                  <a:schemeClr val="bg1">
                    <a:lumMod val="50000"/>
                  </a:schemeClr>
                </a:solidFill>
              </a:rPr>
              <a:t>&lt;!-- ERROR: el valor 					           "L2" no es ID de ningún elemento --&gt;</a:t>
            </a:r>
            <a:endParaRPr lang="es-ES" sz="2000" dirty="0" smtClean="0">
              <a:solidFill>
                <a:schemeClr val="bg1">
                  <a:lumMod val="50000"/>
                </a:schemeClr>
              </a:solidFill>
            </a:endParaRP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863417"/>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IDREFS</a:t>
            </a:r>
            <a:r>
              <a:rPr lang="es-ES" sz="2000" dirty="0" smtClean="0"/>
              <a:t>: el valor del atributo es una serie de </a:t>
            </a:r>
            <a:r>
              <a:rPr lang="es-ES" sz="2000" dirty="0" smtClean="0">
                <a:solidFill>
                  <a:srgbClr val="0070C0"/>
                </a:solidFill>
              </a:rPr>
              <a:t>valores</a:t>
            </a:r>
            <a:r>
              <a:rPr lang="es-ES" sz="2000" dirty="0" smtClean="0"/>
              <a:t> separados por </a:t>
            </a:r>
            <a:r>
              <a:rPr lang="es-ES" sz="2000" dirty="0" smtClean="0">
                <a:solidFill>
                  <a:srgbClr val="0070C0"/>
                </a:solidFill>
              </a:rPr>
              <a:t>espacios</a:t>
            </a:r>
            <a:r>
              <a:rPr lang="es-ES" sz="2000" dirty="0" smtClean="0"/>
              <a:t> que coinciden con el valor de un atributo de </a:t>
            </a:r>
            <a:r>
              <a:rPr lang="es-ES" sz="2000" dirty="0" smtClean="0">
                <a:solidFill>
                  <a:srgbClr val="0070C0"/>
                </a:solidFill>
              </a:rPr>
              <a:t>tipo</a:t>
            </a:r>
            <a:r>
              <a:rPr lang="es-ES" sz="2000" dirty="0" smtClean="0"/>
              <a:t> </a:t>
            </a:r>
            <a:r>
              <a:rPr lang="es-ES" sz="2000" dirty="0" smtClean="0">
                <a:solidFill>
                  <a:srgbClr val="0070C0"/>
                </a:solidFill>
              </a:rPr>
              <a:t>ID </a:t>
            </a:r>
            <a:r>
              <a:rPr lang="es-ES" sz="2000" dirty="0" smtClean="0"/>
              <a:t>de</a:t>
            </a:r>
            <a:r>
              <a:rPr lang="es-ES" sz="2000" dirty="0" smtClean="0">
                <a:solidFill>
                  <a:srgbClr val="0070C0"/>
                </a:solidFill>
              </a:rPr>
              <a:t> otros elementos</a:t>
            </a:r>
            <a:r>
              <a:rPr lang="es-ES" sz="2000" dirty="0" smtClean="0"/>
              <a:t>.</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a:t>
            </a:r>
            <a:r>
              <a:rPr lang="es-ES" sz="2000" dirty="0" err="1" smtClean="0">
                <a:solidFill>
                  <a:srgbClr val="FF0000"/>
                </a:solidFill>
              </a:rPr>
              <a:t>libro|prestamo</a:t>
            </a:r>
            <a:r>
              <a:rPr lang="es-ES" sz="2000" dirty="0" smtClean="0">
                <a:solidFill>
                  <a:srgbClr val="FF0000"/>
                </a:solidFill>
              </a:rPr>
              <a:t>)*)&gt; </a:t>
            </a:r>
          </a:p>
          <a:p>
            <a:pPr marL="0" lvl="1" algn="just"/>
            <a:r>
              <a:rPr lang="es-ES" sz="2000" dirty="0" smtClean="0">
                <a:solidFill>
                  <a:srgbClr val="FF0000"/>
                </a:solidFill>
              </a:rPr>
              <a:t>	&lt;!ELEMENT libro (#PCDATA) &gt;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ID #REQUIRED&gt; </a:t>
            </a:r>
          </a:p>
          <a:p>
            <a:pPr marL="0" lvl="1" algn="just"/>
            <a:r>
              <a:rPr lang="es-ES" sz="2000" dirty="0" smtClean="0">
                <a:solidFill>
                  <a:srgbClr val="FF0000"/>
                </a:solidFill>
              </a:rPr>
              <a:t>	&lt;!ELEMENT </a:t>
            </a:r>
            <a:r>
              <a:rPr lang="es-ES" sz="2000" dirty="0" err="1" smtClean="0">
                <a:solidFill>
                  <a:srgbClr val="FF0000"/>
                </a:solidFill>
              </a:rPr>
              <a:t>prestamo</a:t>
            </a:r>
            <a:r>
              <a:rPr lang="es-ES" sz="2000" dirty="0" smtClean="0">
                <a:solidFill>
                  <a:srgbClr val="FF0000"/>
                </a:solidFill>
              </a:rPr>
              <a:t> (#PCDATA) &gt; </a:t>
            </a:r>
          </a:p>
          <a:p>
            <a:pPr marL="0" lvl="1" algn="just"/>
            <a:r>
              <a:rPr lang="es-ES" sz="2000" dirty="0" smtClean="0">
                <a:solidFill>
                  <a:srgbClr val="FF0000"/>
                </a:solidFill>
              </a:rPr>
              <a:t>	&lt;!ATTLIST </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 </a:t>
            </a:r>
            <a:r>
              <a:rPr lang="es-ES" sz="2000" b="1" dirty="0" smtClean="0">
                <a:solidFill>
                  <a:srgbClr val="FF0000"/>
                </a:solidFill>
              </a:rPr>
              <a:t>IDREFS</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r>
              <a:rPr lang="es-ES" sz="2000" dirty="0" smtClean="0">
                <a:solidFill>
                  <a:schemeClr val="bg1">
                    <a:lumMod val="50000"/>
                  </a:schemeClr>
                </a:solidFill>
              </a:rPr>
              <a:t> &lt;!-- VÁLIDO --&gt;</a:t>
            </a:r>
            <a:endParaRPr lang="es-ES" sz="2000" dirty="0" smtClean="0">
              <a:solidFill>
                <a:srgbClr val="FF0000"/>
              </a:solidFill>
            </a:endParaRP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="L1"&gt;Fundación e Imperio&lt;/libro&gt;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="L2"&gt;Segunda Fundación&lt;/libro&gt;</a:t>
            </a:r>
          </a:p>
          <a:p>
            <a:pPr marL="0" lvl="1" algn="just"/>
            <a:r>
              <a:rPr lang="es-ES" sz="2000" dirty="0" smtClean="0">
                <a:solidFill>
                  <a:srgbClr val="FF0000"/>
                </a:solidFill>
              </a:rPr>
              <a:t>	&lt;</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="L1 L2"&gt;Olga Cantalapiedra&lt;/</a:t>
            </a:r>
            <a:r>
              <a:rPr lang="es-ES" sz="2000" dirty="0" err="1" smtClean="0">
                <a:solidFill>
                  <a:srgbClr val="FF0000"/>
                </a:solidFill>
              </a:rPr>
              <a:t>prestamo</a:t>
            </a:r>
            <a:r>
              <a:rPr lang="es-ES" sz="2000" dirty="0" smtClean="0">
                <a:solidFill>
                  <a:srgbClr val="FF0000"/>
                </a:solidFill>
              </a:rPr>
              <a:t>&gt;</a:t>
            </a:r>
            <a:endParaRPr lang="es-ES" sz="2000" dirty="0" smtClean="0">
              <a:solidFill>
                <a:schemeClr val="bg1">
                  <a:lumMod val="50000"/>
                </a:schemeClr>
              </a:solidFill>
            </a:endParaRP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863417"/>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IDREFS</a:t>
            </a:r>
            <a:r>
              <a:rPr lang="es-ES" sz="2000" dirty="0" smtClean="0"/>
              <a:t>: el valor del atributo es una serie de </a:t>
            </a:r>
            <a:r>
              <a:rPr lang="es-ES" sz="2000" dirty="0" smtClean="0">
                <a:solidFill>
                  <a:srgbClr val="0070C0"/>
                </a:solidFill>
              </a:rPr>
              <a:t>valores</a:t>
            </a:r>
            <a:r>
              <a:rPr lang="es-ES" sz="2000" dirty="0" smtClean="0"/>
              <a:t> separados por </a:t>
            </a:r>
            <a:r>
              <a:rPr lang="es-ES" sz="2000" dirty="0" smtClean="0">
                <a:solidFill>
                  <a:srgbClr val="0070C0"/>
                </a:solidFill>
              </a:rPr>
              <a:t>espacios</a:t>
            </a:r>
            <a:r>
              <a:rPr lang="es-ES" sz="2000" dirty="0" smtClean="0"/>
              <a:t> que coinciden con el valor del atributo </a:t>
            </a:r>
            <a:r>
              <a:rPr lang="es-ES" sz="2000" dirty="0" smtClean="0">
                <a:solidFill>
                  <a:srgbClr val="0070C0"/>
                </a:solidFill>
              </a:rPr>
              <a:t>ID de otros elementos</a:t>
            </a:r>
            <a:r>
              <a:rPr lang="es-ES" sz="2000" dirty="0" smtClean="0"/>
              <a:t>.</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a:t>
            </a:r>
            <a:r>
              <a:rPr lang="es-ES" sz="2000" dirty="0" err="1" smtClean="0">
                <a:solidFill>
                  <a:srgbClr val="FF0000"/>
                </a:solidFill>
              </a:rPr>
              <a:t>libro|prestamo</a:t>
            </a:r>
            <a:r>
              <a:rPr lang="es-ES" sz="2000" dirty="0" smtClean="0">
                <a:solidFill>
                  <a:srgbClr val="FF0000"/>
                </a:solidFill>
              </a:rPr>
              <a:t>)*)&gt; </a:t>
            </a:r>
          </a:p>
          <a:p>
            <a:pPr marL="0" lvl="1" algn="just"/>
            <a:r>
              <a:rPr lang="es-ES" sz="2000" dirty="0" smtClean="0">
                <a:solidFill>
                  <a:srgbClr val="FF0000"/>
                </a:solidFill>
              </a:rPr>
              <a:t>	&lt;!ELEMENT libro (#PCDATA) &gt;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ID #REQUIRED&gt; </a:t>
            </a:r>
          </a:p>
          <a:p>
            <a:pPr marL="0" lvl="1" algn="just"/>
            <a:r>
              <a:rPr lang="es-ES" sz="2000" dirty="0" smtClean="0">
                <a:solidFill>
                  <a:srgbClr val="FF0000"/>
                </a:solidFill>
              </a:rPr>
              <a:t>	&lt;!ELEMENT </a:t>
            </a:r>
            <a:r>
              <a:rPr lang="es-ES" sz="2000" dirty="0" err="1" smtClean="0">
                <a:solidFill>
                  <a:srgbClr val="FF0000"/>
                </a:solidFill>
              </a:rPr>
              <a:t>prestamo</a:t>
            </a:r>
            <a:r>
              <a:rPr lang="es-ES" sz="2000" dirty="0" smtClean="0">
                <a:solidFill>
                  <a:srgbClr val="FF0000"/>
                </a:solidFill>
              </a:rPr>
              <a:t> (#PCDATA) &gt; </a:t>
            </a:r>
          </a:p>
          <a:p>
            <a:pPr marL="0" lvl="1" algn="just"/>
            <a:r>
              <a:rPr lang="es-ES" sz="2000" dirty="0" smtClean="0">
                <a:solidFill>
                  <a:srgbClr val="FF0000"/>
                </a:solidFill>
              </a:rPr>
              <a:t>	&lt;!ATTLIST </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 </a:t>
            </a:r>
            <a:r>
              <a:rPr lang="es-ES" sz="2000" b="1" dirty="0" smtClean="0">
                <a:solidFill>
                  <a:srgbClr val="FF0000"/>
                </a:solidFill>
              </a:rPr>
              <a:t>IDREFS</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r>
              <a:rPr lang="es-ES" sz="2000" dirty="0" smtClean="0">
                <a:solidFill>
                  <a:schemeClr val="bg1">
                    <a:lumMod val="50000"/>
                  </a:schemeClr>
                </a:solidFill>
              </a:rPr>
              <a:t> &lt;!-- VÁLIDO --&gt;</a:t>
            </a:r>
            <a:endParaRPr lang="es-ES" sz="2000" dirty="0" smtClean="0">
              <a:solidFill>
                <a:srgbClr val="FF0000"/>
              </a:solidFill>
            </a:endParaRP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="L1"&gt;Fundación e Imperio&lt;/libro&gt;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="L2"&gt;Segunda Fundación&lt;/libro&gt;</a:t>
            </a:r>
          </a:p>
          <a:p>
            <a:pPr marL="0" lvl="1" algn="just"/>
            <a:r>
              <a:rPr lang="es-ES" sz="2000" dirty="0" smtClean="0">
                <a:solidFill>
                  <a:srgbClr val="FF0000"/>
                </a:solidFill>
              </a:rPr>
              <a:t>	&lt;</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="L1"&gt;Olga Cantalapiedra&lt;/</a:t>
            </a:r>
            <a:r>
              <a:rPr lang="es-ES" sz="2000" dirty="0" err="1" smtClean="0">
                <a:solidFill>
                  <a:srgbClr val="FF0000"/>
                </a:solidFill>
              </a:rPr>
              <a:t>prestamo</a:t>
            </a:r>
            <a:r>
              <a:rPr lang="es-ES" sz="2000" dirty="0" smtClean="0">
                <a:solidFill>
                  <a:srgbClr val="FF0000"/>
                </a:solidFill>
              </a:rPr>
              <a:t>&gt;</a:t>
            </a:r>
            <a:endParaRPr lang="es-ES" sz="2000" dirty="0" smtClean="0">
              <a:solidFill>
                <a:schemeClr val="bg1">
                  <a:lumMod val="50000"/>
                </a:schemeClr>
              </a:solidFill>
            </a:endParaRP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7417415"/>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IDREFS</a:t>
            </a:r>
            <a:r>
              <a:rPr lang="es-ES" sz="2000" dirty="0" smtClean="0"/>
              <a:t>: el valor del atributo es una serie de </a:t>
            </a:r>
            <a:r>
              <a:rPr lang="es-ES" sz="2000" dirty="0" smtClean="0">
                <a:solidFill>
                  <a:srgbClr val="0070C0"/>
                </a:solidFill>
              </a:rPr>
              <a:t>valores</a:t>
            </a:r>
            <a:r>
              <a:rPr lang="es-ES" sz="2000" dirty="0" smtClean="0"/>
              <a:t> separados por </a:t>
            </a:r>
            <a:r>
              <a:rPr lang="es-ES" sz="2000" dirty="0" smtClean="0">
                <a:solidFill>
                  <a:srgbClr val="0070C0"/>
                </a:solidFill>
              </a:rPr>
              <a:t>espacios</a:t>
            </a:r>
            <a:r>
              <a:rPr lang="es-ES" sz="2000" dirty="0" smtClean="0"/>
              <a:t> que coinciden con el valor del atributo </a:t>
            </a:r>
            <a:r>
              <a:rPr lang="es-ES" sz="2000" dirty="0" smtClean="0">
                <a:solidFill>
                  <a:srgbClr val="0070C0"/>
                </a:solidFill>
              </a:rPr>
              <a:t>ID de otros elementos</a:t>
            </a:r>
            <a:r>
              <a:rPr lang="es-ES" sz="2000" dirty="0" smtClean="0"/>
              <a:t>.</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a:t>
            </a:r>
            <a:r>
              <a:rPr lang="es-ES" sz="2000" dirty="0" err="1" smtClean="0">
                <a:solidFill>
                  <a:srgbClr val="FF0000"/>
                </a:solidFill>
              </a:rPr>
              <a:t>libro|prestamo</a:t>
            </a:r>
            <a:r>
              <a:rPr lang="es-ES" sz="2000" dirty="0" smtClean="0">
                <a:solidFill>
                  <a:srgbClr val="FF0000"/>
                </a:solidFill>
              </a:rPr>
              <a:t>)*)&gt; </a:t>
            </a:r>
          </a:p>
          <a:p>
            <a:pPr marL="0" lvl="1" algn="just"/>
            <a:r>
              <a:rPr lang="es-ES" sz="2000" dirty="0" smtClean="0">
                <a:solidFill>
                  <a:srgbClr val="FF0000"/>
                </a:solidFill>
              </a:rPr>
              <a:t>	&lt;!ELEMENT libro (#PCDATA) &gt;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ID #REQUIRED&gt; </a:t>
            </a:r>
          </a:p>
          <a:p>
            <a:pPr marL="0" lvl="1" algn="just"/>
            <a:r>
              <a:rPr lang="es-ES" sz="2000" dirty="0" smtClean="0">
                <a:solidFill>
                  <a:srgbClr val="FF0000"/>
                </a:solidFill>
              </a:rPr>
              <a:t>	&lt;!ELEMENT </a:t>
            </a:r>
            <a:r>
              <a:rPr lang="es-ES" sz="2000" dirty="0" err="1" smtClean="0">
                <a:solidFill>
                  <a:srgbClr val="FF0000"/>
                </a:solidFill>
              </a:rPr>
              <a:t>prestamo</a:t>
            </a:r>
            <a:r>
              <a:rPr lang="es-ES" sz="2000" dirty="0" smtClean="0">
                <a:solidFill>
                  <a:srgbClr val="FF0000"/>
                </a:solidFill>
              </a:rPr>
              <a:t> (#PCDATA) &gt; </a:t>
            </a:r>
          </a:p>
          <a:p>
            <a:pPr marL="0" lvl="1" algn="just"/>
            <a:r>
              <a:rPr lang="es-ES" sz="2000" dirty="0" smtClean="0">
                <a:solidFill>
                  <a:srgbClr val="FF0000"/>
                </a:solidFill>
              </a:rPr>
              <a:t>	&lt;!ATTLIST </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 </a:t>
            </a:r>
            <a:r>
              <a:rPr lang="es-ES" sz="2000" b="1" dirty="0" smtClean="0">
                <a:solidFill>
                  <a:srgbClr val="FF0000"/>
                </a:solidFill>
              </a:rPr>
              <a:t>IDREFS</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="L1"&gt;Fundación e Imperio&lt;/libro&gt;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="L2"&gt;Segunda Fundación&lt;/libro&gt;</a:t>
            </a:r>
          </a:p>
          <a:p>
            <a:pPr marL="0" lvl="1" algn="just"/>
            <a:r>
              <a:rPr lang="es-ES" sz="2000" dirty="0" smtClean="0">
                <a:solidFill>
                  <a:srgbClr val="FF0000"/>
                </a:solidFill>
              </a:rPr>
              <a:t>	&lt;</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="L3"&gt;Olga Cantalapiedra&lt;/</a:t>
            </a:r>
            <a:r>
              <a:rPr lang="es-ES" sz="2000" dirty="0" err="1" smtClean="0">
                <a:solidFill>
                  <a:srgbClr val="FF0000"/>
                </a:solidFill>
              </a:rPr>
              <a:t>prestamo</a:t>
            </a:r>
            <a:r>
              <a:rPr lang="es-ES" sz="2000" dirty="0" smtClean="0">
                <a:solidFill>
                  <a:srgbClr val="FF0000"/>
                </a:solidFill>
              </a:rPr>
              <a:t>&gt; </a:t>
            </a:r>
            <a:r>
              <a:rPr lang="es-ES" dirty="0" smtClean="0">
                <a:solidFill>
                  <a:schemeClr val="bg1">
                    <a:lumMod val="50000"/>
                  </a:schemeClr>
                </a:solidFill>
              </a:rPr>
              <a:t>&lt;!-- ERROR: el valor     					           "L3" no es ID de ningún elemento --&gt;</a:t>
            </a:r>
            <a:endParaRPr lang="es-ES" sz="2000" dirty="0" smtClean="0">
              <a:solidFill>
                <a:schemeClr val="bg1">
                  <a:lumMod val="50000"/>
                </a:schemeClr>
              </a:solidFill>
            </a:endParaRP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3477875"/>
          </a:xfrm>
          <a:prstGeom prst="rect">
            <a:avLst/>
          </a:prstGeom>
          <a:noFill/>
        </p:spPr>
        <p:txBody>
          <a:bodyPr wrap="square" rtlCol="0">
            <a:spAutoFit/>
          </a:bodyPr>
          <a:lstStyle/>
          <a:p>
            <a:r>
              <a:rPr lang="es-ES" sz="2000" b="1" dirty="0" smtClean="0"/>
              <a:t>Valores iniciales</a:t>
            </a:r>
          </a:p>
          <a:p>
            <a:pPr marL="0" lvl="1" algn="just"/>
            <a:r>
              <a:rPr lang="es-ES" sz="2000" b="1" dirty="0" smtClean="0"/>
              <a:t>	 </a:t>
            </a:r>
          </a:p>
          <a:p>
            <a:pPr marL="914400" lvl="3" algn="just">
              <a:buFont typeface="Arial" pitchFamily="34" charset="0"/>
              <a:buChar char="•"/>
            </a:pPr>
            <a:r>
              <a:rPr lang="es-ES" sz="2000" b="1" dirty="0" smtClean="0"/>
              <a:t>#REQUIRED </a:t>
            </a:r>
          </a:p>
          <a:p>
            <a:pPr marL="914400" lvl="3" algn="just">
              <a:buFont typeface="Arial" pitchFamily="34" charset="0"/>
              <a:buChar char="•"/>
            </a:pPr>
            <a:r>
              <a:rPr lang="es-ES" sz="2000" b="1" dirty="0" smtClean="0"/>
              <a:t>#IMPLIED </a:t>
            </a:r>
          </a:p>
          <a:p>
            <a:pPr marL="914400" lvl="3" algn="just">
              <a:buFont typeface="Arial" pitchFamily="34" charset="0"/>
              <a:buChar char="•"/>
            </a:pPr>
            <a:r>
              <a:rPr lang="es-ES" sz="2000" b="1" dirty="0" smtClean="0"/>
              <a:t>#FIXED valor </a:t>
            </a:r>
          </a:p>
          <a:p>
            <a:pPr marL="914400" lvl="3" algn="just">
              <a:buFont typeface="Arial" pitchFamily="34" charset="0"/>
              <a:buChar char="•"/>
            </a:pPr>
            <a:r>
              <a:rPr lang="es-ES" sz="2000" b="1" dirty="0" smtClean="0"/>
              <a:t>valor</a:t>
            </a:r>
          </a:p>
          <a:p>
            <a:pPr marL="0" lvl="1" algn="just"/>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Valores iniciales</a:t>
            </a:r>
          </a:p>
          <a:p>
            <a:pPr marL="0" lvl="1" algn="just"/>
            <a:r>
              <a:rPr lang="es-ES" sz="2000" b="1" dirty="0" smtClean="0"/>
              <a:t>	 </a:t>
            </a:r>
          </a:p>
          <a:p>
            <a:pPr marL="447675" lvl="1" indent="-447675" algn="just"/>
            <a:r>
              <a:rPr lang="es-ES" sz="2000" b="1" dirty="0" smtClean="0"/>
              <a:t>	</a:t>
            </a:r>
            <a:r>
              <a:rPr lang="es-ES" sz="2000" b="1" dirty="0" smtClean="0">
                <a:solidFill>
                  <a:srgbClr val="FF0000"/>
                </a:solidFill>
              </a:rPr>
              <a:t>#REQUIRED</a:t>
            </a:r>
            <a:r>
              <a:rPr lang="es-ES" sz="2000" dirty="0" smtClean="0"/>
              <a:t>: el atributo es </a:t>
            </a:r>
            <a:r>
              <a:rPr lang="es-ES" sz="2000" dirty="0" smtClean="0">
                <a:solidFill>
                  <a:srgbClr val="0070C0"/>
                </a:solidFill>
              </a:rPr>
              <a:t>obligatorio</a:t>
            </a:r>
            <a:r>
              <a:rPr lang="es-ES" sz="2000" dirty="0" smtClean="0"/>
              <a:t>, aunque no se especifica ningún valor predeterminado.</a:t>
            </a: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r>
              <a:rPr lang="es-ES" sz="2000" dirty="0" smtClean="0">
                <a:solidFill>
                  <a:schemeClr val="bg1">
                    <a:lumMod val="50000"/>
                  </a:schemeClr>
                </a:solidFill>
              </a:rPr>
              <a:t>	</a:t>
            </a:r>
            <a:r>
              <a:rPr lang="es-ES" dirty="0" smtClean="0"/>
              <a:t/>
            </a:r>
            <a:br>
              <a:rPr lang="es-ES" dirty="0" smtClean="0"/>
            </a:br>
            <a:r>
              <a:rPr lang="es-ES" dirty="0" smtClean="0">
                <a:solidFill>
                  <a:srgbClr val="FF0000"/>
                </a:solidFill>
              </a:rPr>
              <a:t>&lt;!DOCTYPE ejemplo [ </a:t>
            </a:r>
          </a:p>
          <a:p>
            <a:pPr marL="447675" lvl="1" algn="just"/>
            <a:r>
              <a:rPr lang="es-ES" dirty="0" smtClean="0">
                <a:solidFill>
                  <a:srgbClr val="FF0000"/>
                </a:solidFill>
              </a:rPr>
              <a:t>	&lt;!ELEMENT ejemplo EMPTY&gt; </a:t>
            </a:r>
          </a:p>
          <a:p>
            <a:pPr marL="447675" lvl="1" algn="just"/>
            <a:r>
              <a:rPr lang="es-ES" dirty="0" smtClean="0">
                <a:solidFill>
                  <a:srgbClr val="FF0000"/>
                </a:solidFill>
              </a:rPr>
              <a:t>	&lt;!ATTLIST ejemplo </a:t>
            </a:r>
            <a:r>
              <a:rPr lang="es-ES" dirty="0" smtClean="0">
                <a:solidFill>
                  <a:srgbClr val="0070C0"/>
                </a:solidFill>
              </a:rPr>
              <a:t>color</a:t>
            </a:r>
            <a:r>
              <a:rPr lang="es-ES" dirty="0" smtClean="0">
                <a:solidFill>
                  <a:srgbClr val="FF0000"/>
                </a:solidFill>
              </a:rPr>
              <a:t> CDATA </a:t>
            </a:r>
            <a:r>
              <a:rPr lang="es-ES" b="1" dirty="0" smtClean="0">
                <a:solidFill>
                  <a:srgbClr val="FF0000"/>
                </a:solidFill>
              </a:rPr>
              <a:t>#REQUIRED</a:t>
            </a:r>
            <a:r>
              <a:rPr lang="es-ES" dirty="0" smtClean="0">
                <a:solidFill>
                  <a:srgbClr val="FF0000"/>
                </a:solidFill>
              </a:rPr>
              <a:t>&gt; </a:t>
            </a:r>
          </a:p>
          <a:p>
            <a:pPr marL="447675" lvl="1" algn="just"/>
            <a:r>
              <a:rPr lang="es-ES" dirty="0" smtClean="0">
                <a:solidFill>
                  <a:srgbClr val="FF0000"/>
                </a:solidFill>
              </a:rPr>
              <a:t>]&gt;</a:t>
            </a:r>
          </a:p>
          <a:p>
            <a:pPr marL="0" lvl="1" algn="just"/>
            <a:endParaRPr lang="es-ES" dirty="0" smtClean="0">
              <a:solidFill>
                <a:srgbClr val="FF0000"/>
              </a:solidFill>
            </a:endParaRPr>
          </a:p>
          <a:p>
            <a:pPr marL="0" lvl="1" algn="just"/>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 /&gt;			</a:t>
            </a:r>
            <a:r>
              <a:rPr lang="es-ES" dirty="0" smtClean="0">
                <a:solidFill>
                  <a:schemeClr val="bg1">
                    <a:lumMod val="50000"/>
                  </a:schemeClr>
                </a:solidFill>
              </a:rPr>
              <a:t>&lt;!-- VÁLIDO --&gt; </a:t>
            </a:r>
            <a:r>
              <a:rPr lang="es-ES" dirty="0" smtClean="0">
                <a:solidFill>
                  <a:srgbClr val="FF0000"/>
                </a:solidFill>
              </a:rPr>
              <a:t>			</a:t>
            </a: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amarillo</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azul marino #000080</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/&gt; 				</a:t>
            </a:r>
            <a:r>
              <a:rPr lang="es-ES" dirty="0" smtClean="0">
                <a:solidFill>
                  <a:schemeClr val="bg1">
                    <a:lumMod val="50000"/>
                  </a:schemeClr>
                </a:solidFill>
              </a:rPr>
              <a:t>&lt;!-- ERROR: falta el atributo "color"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Valores iniciales</a:t>
            </a:r>
          </a:p>
          <a:p>
            <a:pPr marL="0" lvl="1" algn="just"/>
            <a:r>
              <a:rPr lang="es-ES" sz="2000" b="1" dirty="0" smtClean="0"/>
              <a:t>	 </a:t>
            </a:r>
          </a:p>
          <a:p>
            <a:pPr marL="447675" lvl="1" indent="-447675" algn="just"/>
            <a:r>
              <a:rPr lang="es-ES" sz="2000" b="1" dirty="0" smtClean="0"/>
              <a:t>	 </a:t>
            </a:r>
            <a:r>
              <a:rPr lang="es-ES" sz="2000" b="1" dirty="0" smtClean="0">
                <a:solidFill>
                  <a:srgbClr val="FF0000"/>
                </a:solidFill>
              </a:rPr>
              <a:t>#IMPLIED</a:t>
            </a:r>
            <a:r>
              <a:rPr lang="es-ES" sz="2000" dirty="0" smtClean="0"/>
              <a:t>: el atributo </a:t>
            </a:r>
            <a:r>
              <a:rPr lang="es-ES" sz="2000" dirty="0" smtClean="0">
                <a:solidFill>
                  <a:srgbClr val="0070C0"/>
                </a:solidFill>
              </a:rPr>
              <a:t>no es obligatorio </a:t>
            </a:r>
            <a:r>
              <a:rPr lang="es-ES" sz="2000" dirty="0" smtClean="0"/>
              <a:t>y no se especifica ningún valor predeterminado.</a:t>
            </a: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r>
              <a:rPr lang="es-ES" sz="2000" dirty="0" smtClean="0">
                <a:solidFill>
                  <a:schemeClr val="bg1">
                    <a:lumMod val="50000"/>
                  </a:schemeClr>
                </a:solidFill>
              </a:rPr>
              <a:t>	</a:t>
            </a:r>
            <a:r>
              <a:rPr lang="es-ES" dirty="0" smtClean="0"/>
              <a:t/>
            </a:r>
            <a:br>
              <a:rPr lang="es-ES" dirty="0" smtClean="0"/>
            </a:br>
            <a:r>
              <a:rPr lang="es-ES" dirty="0" smtClean="0">
                <a:solidFill>
                  <a:srgbClr val="FF0000"/>
                </a:solidFill>
              </a:rPr>
              <a:t>&lt;!DOCTYPE ejemplo [ </a:t>
            </a:r>
          </a:p>
          <a:p>
            <a:pPr marL="447675" lvl="1" algn="just"/>
            <a:r>
              <a:rPr lang="es-ES" dirty="0" smtClean="0">
                <a:solidFill>
                  <a:srgbClr val="FF0000"/>
                </a:solidFill>
              </a:rPr>
              <a:t>	&lt;!ELEMENT ejemplo EMPTY&gt; </a:t>
            </a:r>
          </a:p>
          <a:p>
            <a:pPr marL="447675" lvl="1" algn="just"/>
            <a:r>
              <a:rPr lang="es-ES" dirty="0" smtClean="0">
                <a:solidFill>
                  <a:srgbClr val="FF0000"/>
                </a:solidFill>
              </a:rPr>
              <a:t>	&lt;!ATTLIST ejemplo </a:t>
            </a:r>
            <a:r>
              <a:rPr lang="es-ES" dirty="0" smtClean="0">
                <a:solidFill>
                  <a:srgbClr val="0070C0"/>
                </a:solidFill>
              </a:rPr>
              <a:t>color</a:t>
            </a:r>
            <a:r>
              <a:rPr lang="es-ES" dirty="0" smtClean="0">
                <a:solidFill>
                  <a:srgbClr val="FF0000"/>
                </a:solidFill>
              </a:rPr>
              <a:t> CDATA </a:t>
            </a:r>
            <a:r>
              <a:rPr lang="es-ES" b="1" dirty="0" smtClean="0">
                <a:solidFill>
                  <a:srgbClr val="FF0000"/>
                </a:solidFill>
              </a:rPr>
              <a:t>#IMPLIED</a:t>
            </a:r>
            <a:r>
              <a:rPr lang="es-ES" dirty="0" smtClean="0">
                <a:solidFill>
                  <a:srgbClr val="FF0000"/>
                </a:solidFill>
              </a:rPr>
              <a:t>&gt; </a:t>
            </a:r>
          </a:p>
          <a:p>
            <a:pPr marL="447675" lvl="1" algn="just"/>
            <a:r>
              <a:rPr lang="es-ES" dirty="0" smtClean="0">
                <a:solidFill>
                  <a:srgbClr val="FF0000"/>
                </a:solidFill>
              </a:rPr>
              <a:t>]&gt;</a:t>
            </a:r>
          </a:p>
          <a:p>
            <a:pPr marL="0" lvl="1" algn="just"/>
            <a:endParaRPr lang="es-ES" dirty="0" smtClean="0">
              <a:solidFill>
                <a:srgbClr val="FF0000"/>
              </a:solidFill>
            </a:endParaRPr>
          </a:p>
          <a:p>
            <a:pPr marL="0" lvl="1" algn="just"/>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 /&gt;			</a:t>
            </a:r>
            <a:r>
              <a:rPr lang="es-ES" dirty="0" smtClean="0">
                <a:solidFill>
                  <a:schemeClr val="bg1">
                    <a:lumMod val="50000"/>
                  </a:schemeClr>
                </a:solidFill>
              </a:rPr>
              <a:t>&lt;!-- VÁLIDO --&gt; </a:t>
            </a:r>
            <a:r>
              <a:rPr lang="es-ES" dirty="0" smtClean="0">
                <a:solidFill>
                  <a:srgbClr val="FF0000"/>
                </a:solidFill>
              </a:rPr>
              <a:t>			</a:t>
            </a: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amarillo</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azul marino #000080</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/&gt; 				</a:t>
            </a:r>
            <a:r>
              <a:rPr lang="es-ES" dirty="0" smtClean="0">
                <a:solidFill>
                  <a:schemeClr val="bg1">
                    <a:lumMod val="50000"/>
                  </a:schemeClr>
                </a:solidFill>
              </a:rPr>
              <a:t>&lt;!-- VÁLIDO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Valores iniciales</a:t>
            </a:r>
          </a:p>
          <a:p>
            <a:pPr marL="0" lvl="1" algn="just"/>
            <a:r>
              <a:rPr lang="es-ES" sz="2000" b="1" dirty="0" smtClean="0"/>
              <a:t>	 </a:t>
            </a:r>
          </a:p>
          <a:p>
            <a:pPr marL="447675" lvl="1" indent="-447675" algn="just"/>
            <a:r>
              <a:rPr lang="es-ES" sz="2000" b="1" dirty="0" smtClean="0"/>
              <a:t>	</a:t>
            </a:r>
            <a:r>
              <a:rPr lang="es-ES" sz="2000" b="1" dirty="0" smtClean="0">
                <a:solidFill>
                  <a:srgbClr val="FF0000"/>
                </a:solidFill>
              </a:rPr>
              <a:t> #FIXED valor</a:t>
            </a:r>
            <a:r>
              <a:rPr lang="es-ES" sz="2000" dirty="0" smtClean="0"/>
              <a:t>: el atributo tiene un valor fijo.</a:t>
            </a: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r>
              <a:rPr lang="es-ES" sz="2000" dirty="0" smtClean="0">
                <a:solidFill>
                  <a:schemeClr val="bg1">
                    <a:lumMod val="50000"/>
                  </a:schemeClr>
                </a:solidFill>
              </a:rPr>
              <a:t>	</a:t>
            </a:r>
            <a:r>
              <a:rPr lang="es-ES" dirty="0" smtClean="0"/>
              <a:t/>
            </a:r>
            <a:br>
              <a:rPr lang="es-ES" dirty="0" smtClean="0"/>
            </a:br>
            <a:r>
              <a:rPr lang="es-ES" dirty="0" smtClean="0">
                <a:solidFill>
                  <a:srgbClr val="FF0000"/>
                </a:solidFill>
              </a:rPr>
              <a:t>&lt;!DOCTYPE ejemplo [ </a:t>
            </a:r>
          </a:p>
          <a:p>
            <a:pPr marL="447675" lvl="1" algn="just"/>
            <a:r>
              <a:rPr lang="es-ES" dirty="0" smtClean="0">
                <a:solidFill>
                  <a:srgbClr val="FF0000"/>
                </a:solidFill>
              </a:rPr>
              <a:t>	&lt;!ELEMENT ejemplo EMPTY&gt; </a:t>
            </a:r>
          </a:p>
          <a:p>
            <a:pPr marL="447675" lvl="1" algn="just"/>
            <a:r>
              <a:rPr lang="es-ES" dirty="0" smtClean="0">
                <a:solidFill>
                  <a:srgbClr val="FF0000"/>
                </a:solidFill>
              </a:rPr>
              <a:t>	&lt;!ATTLIST ejemplo </a:t>
            </a:r>
            <a:r>
              <a:rPr lang="es-ES" dirty="0" smtClean="0">
                <a:solidFill>
                  <a:srgbClr val="0070C0"/>
                </a:solidFill>
              </a:rPr>
              <a:t>color</a:t>
            </a:r>
            <a:r>
              <a:rPr lang="es-ES" dirty="0" smtClean="0">
                <a:solidFill>
                  <a:srgbClr val="FF0000"/>
                </a:solidFill>
              </a:rPr>
              <a:t> CDATA </a:t>
            </a:r>
            <a:r>
              <a:rPr lang="es-ES" b="1" dirty="0" smtClean="0">
                <a:solidFill>
                  <a:srgbClr val="FF0000"/>
                </a:solidFill>
              </a:rPr>
              <a:t>#FIXED "verde"</a:t>
            </a:r>
            <a:r>
              <a:rPr lang="es-ES" dirty="0" smtClean="0">
                <a:solidFill>
                  <a:srgbClr val="FF0000"/>
                </a:solidFill>
              </a:rPr>
              <a:t>&gt; </a:t>
            </a:r>
          </a:p>
          <a:p>
            <a:pPr marL="447675" lvl="1" algn="just"/>
            <a:r>
              <a:rPr lang="es-ES" dirty="0" smtClean="0">
                <a:solidFill>
                  <a:srgbClr val="FF0000"/>
                </a:solidFill>
              </a:rPr>
              <a:t>]&gt;</a:t>
            </a:r>
          </a:p>
          <a:p>
            <a:pPr marL="0" lvl="1" algn="just"/>
            <a:endParaRPr lang="es-ES" dirty="0" smtClean="0">
              <a:solidFill>
                <a:srgbClr val="FF0000"/>
              </a:solidFill>
            </a:endParaRPr>
          </a:p>
          <a:p>
            <a:pPr marL="0" lvl="1" algn="just"/>
            <a:endParaRPr lang="es-ES" dirty="0" smtClean="0">
              <a:solidFill>
                <a:srgbClr val="FF0000"/>
              </a:solidFill>
            </a:endParaRPr>
          </a:p>
          <a:p>
            <a:pPr marL="457200" lvl="2" algn="just"/>
            <a:r>
              <a:rPr lang="es-ES" dirty="0" smtClean="0">
                <a:solidFill>
                  <a:srgbClr val="FF0000"/>
                </a:solidFill>
              </a:rPr>
              <a:t>&lt;ejemplo /&gt; 				</a:t>
            </a:r>
            <a:r>
              <a:rPr lang="es-ES" dirty="0" smtClean="0">
                <a:solidFill>
                  <a:schemeClr val="bg1">
                    <a:lumMod val="50000"/>
                  </a:schemeClr>
                </a:solidFill>
              </a:rPr>
              <a:t>&lt;!-- VÁLIDO --&gt; </a:t>
            </a:r>
            <a:r>
              <a:rPr lang="es-ES" dirty="0" smtClean="0">
                <a:solidFill>
                  <a:srgbClr val="FF0000"/>
                </a:solidFill>
              </a:rPr>
              <a:t>			</a:t>
            </a: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verde</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 /&gt;	        </a:t>
            </a:r>
            <a:r>
              <a:rPr lang="es-ES" dirty="0" smtClean="0">
                <a:solidFill>
                  <a:schemeClr val="bg1">
                    <a:lumMod val="50000"/>
                  </a:schemeClr>
                </a:solidFill>
              </a:rPr>
              <a:t>&lt;!-- ERROR: el atributo "color" no tiene el valor "verde" --&gt;</a:t>
            </a: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amarillo</a:t>
            </a:r>
            <a:r>
              <a:rPr lang="es-ES" dirty="0" smtClean="0">
                <a:solidFill>
                  <a:srgbClr val="FF0000"/>
                </a:solidFill>
              </a:rPr>
              <a:t>" /&gt;</a:t>
            </a:r>
            <a:r>
              <a:rPr lang="es-ES" dirty="0" smtClean="0">
                <a:solidFill>
                  <a:schemeClr val="bg1">
                    <a:lumMod val="50000"/>
                  </a:schemeClr>
                </a:solidFill>
              </a:rPr>
              <a:t>&lt;!-- ERROR: el atributo "color" no tiene el valor "verde"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Valores iniciales</a:t>
            </a:r>
          </a:p>
          <a:p>
            <a:pPr marL="0" lvl="1" algn="just"/>
            <a:r>
              <a:rPr lang="es-ES" sz="2000" b="1" dirty="0" smtClean="0"/>
              <a:t>	 </a:t>
            </a:r>
          </a:p>
          <a:p>
            <a:pPr marL="447675" lvl="1" indent="-447675" algn="just"/>
            <a:r>
              <a:rPr lang="es-ES" sz="2000" b="1" dirty="0" smtClean="0"/>
              <a:t>	 </a:t>
            </a:r>
            <a:r>
              <a:rPr lang="es-ES" sz="2000" b="1" dirty="0" smtClean="0">
                <a:solidFill>
                  <a:srgbClr val="FF0000"/>
                </a:solidFill>
              </a:rPr>
              <a:t>valor</a:t>
            </a:r>
            <a:r>
              <a:rPr lang="es-ES" sz="2000" dirty="0" smtClean="0"/>
              <a:t>: el atributo tiene un valor predeterminado.</a:t>
            </a: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endParaRPr lang="es-ES" sz="2000" dirty="0" smtClean="0">
              <a:solidFill>
                <a:schemeClr val="bg1">
                  <a:lumMod val="50000"/>
                </a:schemeClr>
              </a:solidFill>
            </a:endParaRPr>
          </a:p>
          <a:p>
            <a:pPr marL="447675" lvl="1" algn="just"/>
            <a:r>
              <a:rPr lang="es-ES" sz="2000" dirty="0" smtClean="0">
                <a:solidFill>
                  <a:schemeClr val="bg1">
                    <a:lumMod val="50000"/>
                  </a:schemeClr>
                </a:solidFill>
              </a:rPr>
              <a:t>	</a:t>
            </a:r>
            <a:r>
              <a:rPr lang="es-ES" dirty="0" smtClean="0"/>
              <a:t/>
            </a:r>
            <a:br>
              <a:rPr lang="es-ES" dirty="0" smtClean="0"/>
            </a:br>
            <a:r>
              <a:rPr lang="es-ES" dirty="0" smtClean="0">
                <a:solidFill>
                  <a:srgbClr val="FF0000"/>
                </a:solidFill>
              </a:rPr>
              <a:t>&lt;!DOCTYPE ejemplo [ </a:t>
            </a:r>
          </a:p>
          <a:p>
            <a:pPr marL="447675" lvl="1" algn="just"/>
            <a:r>
              <a:rPr lang="es-ES" dirty="0" smtClean="0">
                <a:solidFill>
                  <a:srgbClr val="FF0000"/>
                </a:solidFill>
              </a:rPr>
              <a:t>	&lt;!ELEMENT ejemplo EMPTY&gt; </a:t>
            </a:r>
          </a:p>
          <a:p>
            <a:pPr marL="447675" lvl="1" algn="just"/>
            <a:r>
              <a:rPr lang="es-ES" dirty="0" smtClean="0">
                <a:solidFill>
                  <a:srgbClr val="FF0000"/>
                </a:solidFill>
              </a:rPr>
              <a:t>	&lt;!ATTLIST ejemplo </a:t>
            </a:r>
            <a:r>
              <a:rPr lang="es-ES" dirty="0" smtClean="0">
                <a:solidFill>
                  <a:srgbClr val="0070C0"/>
                </a:solidFill>
              </a:rPr>
              <a:t>color</a:t>
            </a:r>
            <a:r>
              <a:rPr lang="es-ES" dirty="0" smtClean="0">
                <a:solidFill>
                  <a:srgbClr val="FF0000"/>
                </a:solidFill>
              </a:rPr>
              <a:t> CDATA </a:t>
            </a:r>
            <a:r>
              <a:rPr lang="es-ES" b="1" dirty="0" smtClean="0">
                <a:solidFill>
                  <a:srgbClr val="FF0000"/>
                </a:solidFill>
              </a:rPr>
              <a:t>"verde"</a:t>
            </a:r>
            <a:r>
              <a:rPr lang="es-ES" dirty="0" smtClean="0">
                <a:solidFill>
                  <a:srgbClr val="FF0000"/>
                </a:solidFill>
              </a:rPr>
              <a:t>&gt; </a:t>
            </a:r>
          </a:p>
          <a:p>
            <a:pPr marL="447675" lvl="1" algn="just"/>
            <a:r>
              <a:rPr lang="es-ES" dirty="0" smtClean="0">
                <a:solidFill>
                  <a:srgbClr val="FF0000"/>
                </a:solidFill>
              </a:rPr>
              <a:t>]&gt;</a:t>
            </a:r>
          </a:p>
          <a:p>
            <a:pPr marL="0" lvl="1" algn="just"/>
            <a:endParaRPr lang="es-ES" dirty="0" smtClean="0">
              <a:solidFill>
                <a:srgbClr val="FF0000"/>
              </a:solidFill>
            </a:endParaRPr>
          </a:p>
          <a:p>
            <a:pPr marL="0" lvl="1" algn="just"/>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 /&gt;			</a:t>
            </a:r>
            <a:r>
              <a:rPr lang="es-ES" dirty="0" smtClean="0">
                <a:solidFill>
                  <a:schemeClr val="bg1">
                    <a:lumMod val="50000"/>
                  </a:schemeClr>
                </a:solidFill>
              </a:rPr>
              <a:t>&lt;!-- VÁLIDO --&gt; </a:t>
            </a:r>
            <a:r>
              <a:rPr lang="es-ES" dirty="0" smtClean="0">
                <a:solidFill>
                  <a:srgbClr val="FF0000"/>
                </a:solidFill>
              </a:rPr>
              <a:t>			</a:t>
            </a: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amarillo</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a:t>
            </a:r>
            <a:r>
              <a:rPr lang="es-ES" dirty="0" smtClean="0">
                <a:solidFill>
                  <a:srgbClr val="0070C0"/>
                </a:solidFill>
              </a:rPr>
              <a:t>color</a:t>
            </a:r>
            <a:r>
              <a:rPr lang="es-ES" dirty="0" smtClean="0">
                <a:solidFill>
                  <a:srgbClr val="FF0000"/>
                </a:solidFill>
              </a:rPr>
              <a:t>="</a:t>
            </a:r>
            <a:r>
              <a:rPr lang="es-ES" dirty="0" smtClean="0"/>
              <a:t>verde</a:t>
            </a:r>
            <a:r>
              <a:rPr lang="es-ES" dirty="0" smtClean="0">
                <a:solidFill>
                  <a:srgbClr val="FF0000"/>
                </a:solidFill>
              </a:rPr>
              <a:t>" /&gt;		</a:t>
            </a:r>
            <a:r>
              <a:rPr lang="es-ES" dirty="0" smtClean="0">
                <a:solidFill>
                  <a:schemeClr val="bg1">
                    <a:lumMod val="50000"/>
                  </a:schemeClr>
                </a:solidFill>
              </a:rPr>
              <a:t>&lt;!-- VÁLIDO --&gt;</a:t>
            </a:r>
            <a:endParaRPr lang="es-ES" dirty="0" smtClean="0">
              <a:solidFill>
                <a:srgbClr val="FF0000"/>
              </a:solidFill>
            </a:endParaRPr>
          </a:p>
          <a:p>
            <a:pPr marL="457200" lvl="2" algn="just"/>
            <a:r>
              <a:rPr lang="es-ES" dirty="0" smtClean="0">
                <a:solidFill>
                  <a:srgbClr val="FF0000"/>
                </a:solidFill>
              </a:rPr>
              <a:t>&lt;ejemplo /&gt; 				</a:t>
            </a:r>
            <a:r>
              <a:rPr lang="es-ES" dirty="0" smtClean="0">
                <a:solidFill>
                  <a:schemeClr val="bg1">
                    <a:lumMod val="50000"/>
                  </a:schemeClr>
                </a:solidFill>
              </a:rPr>
              <a:t>&lt;!-- VÁLIDO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5940088"/>
          </a:xfrm>
          <a:prstGeom prst="rect">
            <a:avLst/>
          </a:prstGeom>
          <a:noFill/>
        </p:spPr>
        <p:txBody>
          <a:bodyPr wrap="square" rtlCol="0">
            <a:spAutoFit/>
          </a:bodyPr>
          <a:lstStyle/>
          <a:p>
            <a:r>
              <a:rPr lang="es-ES" sz="2000" b="1" dirty="0" smtClean="0"/>
              <a:t>Entidades</a:t>
            </a:r>
          </a:p>
          <a:p>
            <a:endParaRPr lang="es-ES" sz="2000" b="1" dirty="0" smtClean="0"/>
          </a:p>
          <a:p>
            <a:r>
              <a:rPr lang="es-ES" sz="2000" dirty="0" smtClean="0"/>
              <a:t>Una entidad consiste en un nombre y su valor. </a:t>
            </a:r>
          </a:p>
          <a:p>
            <a:endParaRPr lang="es-ES" sz="2000" dirty="0" smtClean="0"/>
          </a:p>
          <a:p>
            <a:r>
              <a:rPr lang="es-ES" sz="2000" dirty="0" smtClean="0"/>
              <a:t>El procesador XML sustituye las referencias a entidades por sus valores antes de procesar el documento. </a:t>
            </a:r>
          </a:p>
          <a:p>
            <a:endParaRPr lang="es-ES" sz="2000" dirty="0" smtClean="0"/>
          </a:p>
          <a:p>
            <a:r>
              <a:rPr lang="es-ES" sz="2000" dirty="0" smtClean="0"/>
              <a:t>Una vez definida la entidad, se utilizan como </a:t>
            </a:r>
            <a:r>
              <a:rPr lang="es-ES" sz="2000" b="1" dirty="0" smtClean="0">
                <a:solidFill>
                  <a:srgbClr val="FF0000"/>
                </a:solidFill>
              </a:rPr>
              <a:t>&amp;</a:t>
            </a:r>
            <a:r>
              <a:rPr lang="es-ES" sz="2000" b="1" dirty="0" err="1" smtClean="0">
                <a:solidFill>
                  <a:srgbClr val="FF0000"/>
                </a:solidFill>
              </a:rPr>
              <a:t>nombreEntidad</a:t>
            </a:r>
            <a:r>
              <a:rPr lang="es-ES" sz="2000" b="1" dirty="0" smtClean="0">
                <a:solidFill>
                  <a:srgbClr val="FF0000"/>
                </a:solidFill>
              </a:rPr>
              <a:t>;</a:t>
            </a:r>
          </a:p>
          <a:p>
            <a:endParaRPr lang="es-ES" sz="2000" b="1" dirty="0" smtClean="0">
              <a:solidFill>
                <a:srgbClr val="FF0000"/>
              </a:solidFill>
            </a:endParaRPr>
          </a:p>
          <a:p>
            <a:r>
              <a:rPr lang="es-ES" sz="2000" dirty="0" smtClean="0"/>
              <a:t>Las entidades pueden ser </a:t>
            </a:r>
            <a:r>
              <a:rPr lang="es-ES" sz="2000" b="1" dirty="0" smtClean="0">
                <a:solidFill>
                  <a:srgbClr val="FF0000"/>
                </a:solidFill>
              </a:rPr>
              <a:t>internas</a:t>
            </a:r>
            <a:r>
              <a:rPr lang="es-ES" sz="2000" dirty="0" smtClean="0"/>
              <a:t> o </a:t>
            </a:r>
            <a:r>
              <a:rPr lang="es-ES" sz="2000" b="1" dirty="0" smtClean="0">
                <a:solidFill>
                  <a:srgbClr val="FF0000"/>
                </a:solidFill>
              </a:rPr>
              <a:t>externas</a:t>
            </a:r>
            <a:r>
              <a:rPr lang="es-ES" sz="2000" dirty="0" smtClean="0"/>
              <a:t> y tanto unas como otras pueden ser </a:t>
            </a:r>
            <a:r>
              <a:rPr lang="es-ES" sz="2000" b="1" dirty="0" smtClean="0">
                <a:solidFill>
                  <a:srgbClr val="0070C0"/>
                </a:solidFill>
              </a:rPr>
              <a:t>generales</a:t>
            </a:r>
            <a:r>
              <a:rPr lang="es-ES" sz="2000" dirty="0" smtClean="0"/>
              <a:t> o </a:t>
            </a:r>
            <a:r>
              <a:rPr lang="es-ES" sz="2000" b="1" dirty="0" smtClean="0">
                <a:solidFill>
                  <a:srgbClr val="0070C0"/>
                </a:solidFill>
              </a:rPr>
              <a:t>paramétricas</a:t>
            </a:r>
            <a:r>
              <a:rPr lang="es-ES" sz="2000" dirty="0" smtClean="0"/>
              <a:t>.</a:t>
            </a:r>
            <a:endParaRPr lang="es-ES" sz="2000" b="1" dirty="0" smtClean="0">
              <a:solidFill>
                <a:srgbClr val="FF0000"/>
              </a:solidFill>
            </a:endParaRPr>
          </a:p>
          <a:p>
            <a:endParaRPr lang="es-ES" sz="2000" b="1" dirty="0" smtClean="0">
              <a:solidFill>
                <a:srgbClr val="FF0000"/>
              </a:solidFill>
            </a:endParaRPr>
          </a:p>
          <a:p>
            <a:endParaRPr lang="es-ES" sz="2000" b="1" dirty="0" smtClean="0"/>
          </a:p>
          <a:p>
            <a:pPr marL="0" lvl="1" algn="just"/>
            <a:r>
              <a:rPr lang="es-ES" sz="2000" b="1" dirty="0" smtClean="0">
                <a:solidFill>
                  <a:srgbClr val="FF0000"/>
                </a:solidFill>
              </a:rPr>
              <a:t>	</a:t>
            </a: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586418"/>
          </a:xfrm>
          <a:prstGeom prst="rect">
            <a:avLst/>
          </a:prstGeom>
          <a:noFill/>
        </p:spPr>
        <p:txBody>
          <a:bodyPr wrap="square" rtlCol="0">
            <a:spAutoFit/>
          </a:bodyPr>
          <a:lstStyle/>
          <a:p>
            <a:r>
              <a:rPr lang="es-ES" sz="2000" b="1" dirty="0" smtClean="0"/>
              <a:t>Declaración de atributos</a:t>
            </a:r>
          </a:p>
          <a:p>
            <a:endParaRPr lang="es-ES" sz="2000" b="1" dirty="0" smtClean="0"/>
          </a:p>
          <a:p>
            <a:pPr lvl="1" algn="just"/>
            <a:endParaRPr lang="es-ES" sz="2000" b="1" dirty="0" smtClean="0"/>
          </a:p>
          <a:p>
            <a:pPr marL="0" lvl="1" algn="just"/>
            <a:r>
              <a:rPr lang="es-ES" sz="2000" dirty="0" smtClean="0"/>
              <a:t>Para definir varios atributos de un mismo elemento, se puede utilizar una o varias declaraciones de atributos. </a:t>
            </a:r>
          </a:p>
          <a:p>
            <a:pPr marL="0" lvl="1" algn="just"/>
            <a:endParaRPr lang="es-ES" sz="2000" dirty="0" smtClean="0"/>
          </a:p>
          <a:p>
            <a:pPr marL="0" lvl="1" algn="just"/>
            <a:r>
              <a:rPr lang="es-ES" sz="2000" dirty="0" smtClean="0"/>
              <a:t>Los siguientes ejemplos son equivalentes:</a:t>
            </a:r>
          </a:p>
          <a:p>
            <a:pPr marL="0" lvl="1" algn="just"/>
            <a:endParaRPr lang="es-ES" sz="2000" b="1" dirty="0" smtClean="0">
              <a:solidFill>
                <a:srgbClr val="FF0000"/>
              </a:solidFill>
            </a:endParaRPr>
          </a:p>
          <a:p>
            <a:pPr marL="0" lvl="1" algn="just"/>
            <a:r>
              <a:rPr lang="es-ES" dirty="0" smtClean="0">
                <a:solidFill>
                  <a:srgbClr val="FF0000"/>
                </a:solidFill>
              </a:rPr>
              <a:t>&lt;!</a:t>
            </a:r>
            <a:r>
              <a:rPr lang="es-ES" b="1" dirty="0" smtClean="0">
                <a:solidFill>
                  <a:srgbClr val="FF0000"/>
                </a:solidFill>
              </a:rPr>
              <a:t>ATTLIST</a:t>
            </a:r>
            <a:r>
              <a:rPr lang="es-ES" dirty="0" smtClean="0">
                <a:solidFill>
                  <a:srgbClr val="FF0000"/>
                </a:solidFill>
              </a:rPr>
              <a:t> </a:t>
            </a:r>
            <a:r>
              <a:rPr lang="es-ES" dirty="0" err="1" smtClean="0">
                <a:solidFill>
                  <a:srgbClr val="FF0000"/>
                </a:solidFill>
              </a:rPr>
              <a:t>nombreElemento</a:t>
            </a:r>
            <a:r>
              <a:rPr lang="es-ES" dirty="0" smtClean="0">
                <a:solidFill>
                  <a:srgbClr val="FF0000"/>
                </a:solidFill>
              </a:rPr>
              <a:t> nombreAtributo1 tipoAtributo1 valorInicialAtributo1&gt; </a:t>
            </a:r>
          </a:p>
          <a:p>
            <a:pPr marL="0" lvl="1" algn="just"/>
            <a:r>
              <a:rPr lang="es-ES" dirty="0" smtClean="0">
                <a:solidFill>
                  <a:srgbClr val="FF0000"/>
                </a:solidFill>
              </a:rPr>
              <a:t>&lt;!</a:t>
            </a:r>
            <a:r>
              <a:rPr lang="es-ES" b="1" dirty="0" smtClean="0">
                <a:solidFill>
                  <a:srgbClr val="FF0000"/>
                </a:solidFill>
              </a:rPr>
              <a:t>ATTLIST</a:t>
            </a:r>
            <a:r>
              <a:rPr lang="es-ES" dirty="0" smtClean="0">
                <a:solidFill>
                  <a:srgbClr val="FF0000"/>
                </a:solidFill>
              </a:rPr>
              <a:t> </a:t>
            </a:r>
            <a:r>
              <a:rPr lang="es-ES" dirty="0" err="1" smtClean="0">
                <a:solidFill>
                  <a:srgbClr val="FF0000"/>
                </a:solidFill>
              </a:rPr>
              <a:t>nombreElemento</a:t>
            </a:r>
            <a:r>
              <a:rPr lang="es-ES" dirty="0" smtClean="0">
                <a:solidFill>
                  <a:srgbClr val="FF0000"/>
                </a:solidFill>
              </a:rPr>
              <a:t> nombreAtributo2 tipoAtributo2 valorInicialAtributo2&gt;</a:t>
            </a:r>
          </a:p>
          <a:p>
            <a:pPr marL="0" lvl="1" algn="just"/>
            <a:endParaRPr lang="es-ES" b="1" dirty="0" smtClean="0">
              <a:solidFill>
                <a:srgbClr val="FF0000"/>
              </a:solidFill>
            </a:endParaRPr>
          </a:p>
          <a:p>
            <a:pPr marL="0" lvl="1" algn="just"/>
            <a:endParaRPr lang="es-ES" b="1" dirty="0" smtClean="0">
              <a:solidFill>
                <a:srgbClr val="FF0000"/>
              </a:solidFill>
            </a:endParaRPr>
          </a:p>
          <a:p>
            <a:pPr marL="0" lvl="1" algn="just"/>
            <a:endParaRPr lang="es-ES" b="1" dirty="0" smtClean="0">
              <a:solidFill>
                <a:srgbClr val="FF0000"/>
              </a:solidFill>
            </a:endParaRPr>
          </a:p>
          <a:p>
            <a:pPr marL="0" lvl="1" algn="just"/>
            <a:r>
              <a:rPr lang="it-IT" dirty="0" smtClean="0">
                <a:solidFill>
                  <a:srgbClr val="FF0000"/>
                </a:solidFill>
              </a:rPr>
              <a:t>&lt;!</a:t>
            </a:r>
            <a:r>
              <a:rPr lang="it-IT" b="1" dirty="0" smtClean="0">
                <a:solidFill>
                  <a:srgbClr val="FF0000"/>
                </a:solidFill>
              </a:rPr>
              <a:t>ATTLIST</a:t>
            </a:r>
            <a:r>
              <a:rPr lang="it-IT" dirty="0" smtClean="0">
                <a:solidFill>
                  <a:srgbClr val="FF0000"/>
                </a:solidFill>
              </a:rPr>
              <a:t> nombreElemento </a:t>
            </a:r>
          </a:p>
          <a:p>
            <a:pPr marL="0" lvl="1" algn="just"/>
            <a:r>
              <a:rPr lang="it-IT" dirty="0" smtClean="0">
                <a:solidFill>
                  <a:srgbClr val="FF0000"/>
                </a:solidFill>
              </a:rPr>
              <a:t>	nombreAtributo1 tipoAtributo1 valorInicialAtributo1 </a:t>
            </a:r>
          </a:p>
          <a:p>
            <a:pPr marL="0" lvl="1" algn="just"/>
            <a:r>
              <a:rPr lang="it-IT" dirty="0" smtClean="0">
                <a:solidFill>
                  <a:srgbClr val="FF0000"/>
                </a:solidFill>
              </a:rPr>
              <a:t>	nombreAtributo2 tipoAtributo2 valorInicialAtributo2 </a:t>
            </a:r>
          </a:p>
          <a:p>
            <a:pPr marL="0" lvl="1" algn="just"/>
            <a:r>
              <a:rPr lang="it-IT" dirty="0" smtClean="0">
                <a:solidFill>
                  <a:srgbClr val="FF0000"/>
                </a:solidFill>
              </a:rPr>
              <a:t>&gt;</a:t>
            </a:r>
            <a:endParaRPr lang="es-ES"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8710077"/>
          </a:xfrm>
          <a:prstGeom prst="rect">
            <a:avLst/>
          </a:prstGeom>
          <a:noFill/>
        </p:spPr>
        <p:txBody>
          <a:bodyPr wrap="square" rtlCol="0">
            <a:spAutoFit/>
          </a:bodyPr>
          <a:lstStyle/>
          <a:p>
            <a:r>
              <a:rPr lang="es-ES" sz="2000" b="1" dirty="0" smtClean="0"/>
              <a:t>Declaración de entidades</a:t>
            </a:r>
          </a:p>
          <a:p>
            <a:endParaRPr lang="es-ES" sz="2000" b="1" dirty="0" smtClean="0"/>
          </a:p>
          <a:p>
            <a:r>
              <a:rPr lang="es-ES" sz="2000" b="1" dirty="0" smtClean="0">
                <a:solidFill>
                  <a:srgbClr val="FF0000"/>
                </a:solidFill>
              </a:rPr>
              <a:t>internas</a:t>
            </a:r>
            <a:r>
              <a:rPr lang="es-ES" sz="2000" dirty="0" smtClean="0"/>
              <a:t> (</a:t>
            </a:r>
            <a:r>
              <a:rPr lang="es-ES" sz="2000" b="1" dirty="0" smtClean="0">
                <a:solidFill>
                  <a:srgbClr val="0070C0"/>
                </a:solidFill>
              </a:rPr>
              <a:t>generales</a:t>
            </a:r>
            <a:r>
              <a:rPr lang="es-ES" sz="2000" dirty="0" smtClean="0"/>
              <a:t>)</a:t>
            </a:r>
            <a:endParaRPr lang="es-ES" sz="2000" b="1" dirty="0" smtClean="0">
              <a:solidFill>
                <a:srgbClr val="FF0000"/>
              </a:solidFill>
            </a:endParaRPr>
          </a:p>
          <a:p>
            <a:endParaRPr lang="es-ES" sz="2000" b="1" dirty="0" smtClean="0"/>
          </a:p>
          <a:p>
            <a:r>
              <a:rPr lang="es-ES" sz="2000" dirty="0" smtClean="0"/>
              <a:t>Se usan como abreviaturas que aparecerán en el documento XML. La razón de su uso es facilitar la escritura de nombres repetitivos (nombres de la empresa, direcciones muy utilizadas,…). </a:t>
            </a:r>
          </a:p>
          <a:p>
            <a:endParaRPr lang="es-ES" sz="2000" dirty="0" smtClean="0"/>
          </a:p>
          <a:p>
            <a:r>
              <a:rPr lang="es-ES" sz="2000" dirty="0" smtClean="0"/>
              <a:t>La sintaxis para declarar una entidad de este tipo es:</a:t>
            </a:r>
          </a:p>
          <a:p>
            <a:endParaRPr lang="es-ES" sz="2000" b="1" dirty="0" smtClean="0"/>
          </a:p>
          <a:p>
            <a:pPr marL="0" lvl="1" algn="just"/>
            <a:r>
              <a:rPr lang="es-ES" sz="2000" b="1" dirty="0" smtClean="0">
                <a:solidFill>
                  <a:srgbClr val="FF0000"/>
                </a:solidFill>
              </a:rPr>
              <a:t>	 &lt;!ENTITY </a:t>
            </a:r>
            <a:r>
              <a:rPr lang="es-ES" sz="2000" b="1" dirty="0" err="1" smtClean="0">
                <a:solidFill>
                  <a:srgbClr val="0070C0"/>
                </a:solidFill>
              </a:rPr>
              <a:t>nombreEntidad</a:t>
            </a:r>
            <a:r>
              <a:rPr lang="es-ES" sz="2000" b="1" dirty="0" smtClean="0">
                <a:solidFill>
                  <a:srgbClr val="FF0000"/>
                </a:solidFill>
              </a:rPr>
              <a:t> </a:t>
            </a:r>
            <a:r>
              <a:rPr lang="es-ES" sz="2000" b="1" dirty="0" smtClean="0"/>
              <a:t>“</a:t>
            </a:r>
            <a:r>
              <a:rPr lang="es-ES" sz="2000" b="1" dirty="0" err="1" smtClean="0"/>
              <a:t>valorEntidad</a:t>
            </a:r>
            <a:r>
              <a:rPr lang="es-ES" sz="2000" b="1" dirty="0" smtClean="0"/>
              <a:t>”</a:t>
            </a:r>
            <a:r>
              <a:rPr lang="es-ES" sz="2000" b="1" dirty="0" smtClean="0">
                <a:solidFill>
                  <a:srgbClr val="FF0000"/>
                </a:solidFill>
              </a:rPr>
              <a:t>&gt;</a:t>
            </a: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457200" lvl="2" algn="just"/>
            <a:r>
              <a:rPr lang="es-ES" sz="2000" dirty="0" smtClean="0">
                <a:solidFill>
                  <a:srgbClr val="FF0000"/>
                </a:solidFill>
              </a:rPr>
              <a:t>&lt;!ENTITY </a:t>
            </a:r>
            <a:r>
              <a:rPr lang="es-ES" sz="2000" dirty="0" smtClean="0">
                <a:solidFill>
                  <a:srgbClr val="0070C0"/>
                </a:solidFill>
              </a:rPr>
              <a:t>mayor</a:t>
            </a:r>
            <a:r>
              <a:rPr lang="es-ES" sz="2000" dirty="0" smtClean="0">
                <a:solidFill>
                  <a:srgbClr val="FF0000"/>
                </a:solidFill>
              </a:rPr>
              <a:t> “Calle Mayor Principal”&gt;</a:t>
            </a:r>
          </a:p>
          <a:p>
            <a:pPr marL="457200" lvl="2" algn="just"/>
            <a:endParaRPr lang="es-ES" sz="2000" dirty="0" smtClean="0">
              <a:solidFill>
                <a:srgbClr val="FF0000"/>
              </a:solidFill>
            </a:endParaRPr>
          </a:p>
          <a:p>
            <a:pPr marL="457200" lvl="2" algn="just"/>
            <a:endParaRPr lang="es-ES" sz="2000" dirty="0" smtClean="0">
              <a:solidFill>
                <a:srgbClr val="FF0000"/>
              </a:solidFill>
            </a:endParaRPr>
          </a:p>
          <a:p>
            <a:pPr marL="457200" lvl="2" algn="just"/>
            <a:r>
              <a:rPr lang="es-ES" sz="2000" dirty="0" smtClean="0">
                <a:solidFill>
                  <a:srgbClr val="FF0000"/>
                </a:solidFill>
              </a:rPr>
              <a:t>&lt;dirección&gt;</a:t>
            </a:r>
            <a:r>
              <a:rPr lang="es-ES" sz="2000" dirty="0" smtClean="0">
                <a:solidFill>
                  <a:srgbClr val="0070C0"/>
                </a:solidFill>
              </a:rPr>
              <a:t>&amp;mayor;</a:t>
            </a:r>
            <a:r>
              <a:rPr lang="es-ES" sz="2000" dirty="0" smtClean="0">
                <a:solidFill>
                  <a:srgbClr val="FF0000"/>
                </a:solidFill>
              </a:rPr>
              <a:t> 18&lt;/dirección&gt;</a:t>
            </a:r>
          </a:p>
          <a:p>
            <a:pPr marL="0" lvl="1" algn="just"/>
            <a:endParaRPr lang="es-ES" sz="2000" b="1" dirty="0" smtClean="0">
              <a:solidFill>
                <a:srgbClr val="FF0000"/>
              </a:solidFill>
            </a:endParaRPr>
          </a:p>
          <a:p>
            <a:pPr marL="0" lvl="1" algn="just"/>
            <a:endParaRPr lang="it-IT" sz="2000" dirty="0" smtClean="0">
              <a:solidFill>
                <a:srgbClr val="FF0000"/>
              </a:solidFill>
            </a:endParaRPr>
          </a:p>
          <a:p>
            <a:pPr lvl="1" algn="just"/>
            <a:endParaRPr lang="it-IT" sz="2000" b="1" dirty="0" smtClean="0">
              <a:solidFill>
                <a:srgbClr val="FF0000"/>
              </a:solidFill>
            </a:endParaRPr>
          </a:p>
          <a:p>
            <a:pPr lvl="1" algn="just"/>
            <a:endParaRPr lang="es-ES" sz="2000"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8325356"/>
          </a:xfrm>
          <a:prstGeom prst="rect">
            <a:avLst/>
          </a:prstGeom>
          <a:noFill/>
        </p:spPr>
        <p:txBody>
          <a:bodyPr wrap="square" rtlCol="0">
            <a:spAutoFit/>
          </a:bodyPr>
          <a:lstStyle/>
          <a:p>
            <a:r>
              <a:rPr lang="es-ES" sz="2000" b="1" dirty="0" smtClean="0"/>
              <a:t>Declaración de entidades</a:t>
            </a:r>
          </a:p>
          <a:p>
            <a:endParaRPr lang="es-ES" sz="2000" b="1" dirty="0" smtClean="0"/>
          </a:p>
          <a:p>
            <a:r>
              <a:rPr lang="es-ES" sz="2000" b="1" dirty="0" smtClean="0">
                <a:solidFill>
                  <a:srgbClr val="FF0000"/>
                </a:solidFill>
              </a:rPr>
              <a:t>externas</a:t>
            </a:r>
            <a:r>
              <a:rPr lang="es-ES" sz="2000" b="1" dirty="0" smtClean="0"/>
              <a:t> </a:t>
            </a:r>
            <a:r>
              <a:rPr lang="es-ES" sz="2000" dirty="0" smtClean="0"/>
              <a:t>(</a:t>
            </a:r>
            <a:r>
              <a:rPr lang="es-ES" sz="2000" b="1" dirty="0" smtClean="0">
                <a:solidFill>
                  <a:srgbClr val="0070C0"/>
                </a:solidFill>
              </a:rPr>
              <a:t>generales</a:t>
            </a:r>
            <a:r>
              <a:rPr lang="es-ES" sz="2000" dirty="0" smtClean="0"/>
              <a:t>)</a:t>
            </a:r>
            <a:r>
              <a:rPr lang="es-ES" sz="2000" b="1" dirty="0" smtClean="0"/>
              <a:t> </a:t>
            </a:r>
          </a:p>
          <a:p>
            <a:endParaRPr lang="es-ES" dirty="0" smtClean="0"/>
          </a:p>
          <a:p>
            <a:r>
              <a:rPr lang="es-ES" dirty="0" smtClean="0"/>
              <a:t>Se distinguen dos casos:</a:t>
            </a:r>
          </a:p>
          <a:p>
            <a:endParaRPr lang="es-ES" dirty="0" smtClean="0"/>
          </a:p>
          <a:p>
            <a:r>
              <a:rPr lang="es-ES" dirty="0" smtClean="0"/>
              <a:t>La entidad hace referencia a un </a:t>
            </a:r>
            <a:r>
              <a:rPr lang="es-ES" b="1" dirty="0" smtClean="0">
                <a:solidFill>
                  <a:srgbClr val="0070C0"/>
                </a:solidFill>
              </a:rPr>
              <a:t>fichero de texto </a:t>
            </a:r>
            <a:r>
              <a:rPr lang="es-ES" dirty="0" smtClean="0"/>
              <a:t>y en ese caso la entidad </a:t>
            </a:r>
            <a:r>
              <a:rPr lang="es-ES" b="1" dirty="0" smtClean="0">
                <a:solidFill>
                  <a:srgbClr val="0070C0"/>
                </a:solidFill>
              </a:rPr>
              <a:t>se sustituye </a:t>
            </a:r>
            <a:r>
              <a:rPr lang="es-ES" dirty="0" smtClean="0"/>
              <a:t>por el contenido del archivo.  </a:t>
            </a:r>
          </a:p>
          <a:p>
            <a:endParaRPr lang="es-ES" dirty="0" smtClean="0"/>
          </a:p>
          <a:p>
            <a:r>
              <a:rPr lang="es-ES" dirty="0" smtClean="0"/>
              <a:t>La entidad puede ser una entidad de sistema, con la siguiente sintaxis:</a:t>
            </a:r>
          </a:p>
          <a:p>
            <a:endParaRPr lang="es-ES" dirty="0" smtClean="0"/>
          </a:p>
          <a:p>
            <a:r>
              <a:rPr lang="es-ES" dirty="0" smtClean="0"/>
              <a:t>	</a:t>
            </a:r>
            <a:r>
              <a:rPr lang="es-ES" sz="2000" b="1" dirty="0" smtClean="0">
                <a:solidFill>
                  <a:srgbClr val="FF0000"/>
                </a:solidFill>
              </a:rPr>
              <a:t>&lt;!ENTITY </a:t>
            </a:r>
            <a:r>
              <a:rPr lang="es-ES" sz="2000" b="1" dirty="0" err="1" smtClean="0">
                <a:solidFill>
                  <a:srgbClr val="0070C0"/>
                </a:solidFill>
              </a:rPr>
              <a:t>nombreEntidad</a:t>
            </a:r>
            <a:r>
              <a:rPr lang="es-ES" dirty="0" smtClean="0"/>
              <a:t> </a:t>
            </a:r>
            <a:r>
              <a:rPr lang="es-ES" sz="2000" b="1" dirty="0" smtClean="0">
                <a:solidFill>
                  <a:srgbClr val="FF0000"/>
                </a:solidFill>
              </a:rPr>
              <a:t>SYSTEM</a:t>
            </a:r>
            <a:r>
              <a:rPr lang="es-ES" dirty="0" smtClean="0"/>
              <a:t> "</a:t>
            </a:r>
            <a:r>
              <a:rPr lang="es-ES" sz="2100" dirty="0" err="1" smtClean="0">
                <a:solidFill>
                  <a:srgbClr val="00B050"/>
                </a:solidFill>
              </a:rPr>
              <a:t>uri</a:t>
            </a:r>
            <a:r>
              <a:rPr lang="es-ES" dirty="0" smtClean="0"/>
              <a:t>"&gt;</a:t>
            </a:r>
          </a:p>
          <a:p>
            <a:endParaRPr lang="es-ES" dirty="0" smtClean="0"/>
          </a:p>
          <a:p>
            <a:r>
              <a:rPr lang="es-ES" dirty="0" smtClean="0"/>
              <a:t>o puede ser una entidad pública, con la siguiente sintaxis:</a:t>
            </a:r>
          </a:p>
          <a:p>
            <a:endParaRPr lang="es-ES" dirty="0" smtClean="0"/>
          </a:p>
          <a:p>
            <a:r>
              <a:rPr lang="es-ES" dirty="0" smtClean="0"/>
              <a:t>	</a:t>
            </a:r>
            <a:r>
              <a:rPr lang="es-ES" sz="2000" b="1" dirty="0" smtClean="0">
                <a:solidFill>
                  <a:srgbClr val="FF0000"/>
                </a:solidFill>
              </a:rPr>
              <a:t>&lt;!ENTITY </a:t>
            </a:r>
            <a:r>
              <a:rPr lang="es-ES" sz="2000" b="1" dirty="0" err="1" smtClean="0">
                <a:solidFill>
                  <a:srgbClr val="0070C0"/>
                </a:solidFill>
              </a:rPr>
              <a:t>nombreEntidad</a:t>
            </a:r>
            <a:r>
              <a:rPr lang="es-ES" dirty="0" smtClean="0"/>
              <a:t> </a:t>
            </a:r>
            <a:r>
              <a:rPr lang="es-ES" sz="2000" b="1" dirty="0" smtClean="0">
                <a:solidFill>
                  <a:srgbClr val="FF0000"/>
                </a:solidFill>
              </a:rPr>
              <a:t>PUBLIC</a:t>
            </a:r>
            <a:r>
              <a:rPr lang="es-ES" dirty="0" smtClean="0"/>
              <a:t> "</a:t>
            </a:r>
            <a:r>
              <a:rPr lang="es-ES" dirty="0" err="1" smtClean="0">
                <a:solidFill>
                  <a:schemeClr val="accent6">
                    <a:lumMod val="50000"/>
                  </a:schemeClr>
                </a:solidFill>
              </a:rPr>
              <a:t>fpi</a:t>
            </a:r>
            <a:r>
              <a:rPr lang="es-ES" dirty="0" smtClean="0"/>
              <a:t>" "</a:t>
            </a:r>
            <a:r>
              <a:rPr lang="es-ES" sz="2100" dirty="0" err="1" smtClean="0">
                <a:solidFill>
                  <a:srgbClr val="00B050"/>
                </a:solidFill>
              </a:rPr>
              <a:t>uri</a:t>
            </a:r>
            <a:r>
              <a:rPr lang="es-ES" dirty="0" smtClean="0"/>
              <a:t>"&gt;</a:t>
            </a:r>
          </a:p>
          <a:p>
            <a:endParaRPr lang="es-ES" dirty="0" smtClean="0"/>
          </a:p>
          <a:p>
            <a:r>
              <a:rPr lang="es-ES" dirty="0" smtClean="0"/>
              <a:t>"</a:t>
            </a:r>
            <a:r>
              <a:rPr lang="es-ES" sz="2000" b="1" dirty="0" err="1" smtClean="0">
                <a:solidFill>
                  <a:srgbClr val="0070C0"/>
                </a:solidFill>
              </a:rPr>
              <a:t>nombreEntidad</a:t>
            </a:r>
            <a:r>
              <a:rPr lang="es-ES" dirty="0" smtClean="0"/>
              <a:t>" es el nombre de la entidad.</a:t>
            </a:r>
          </a:p>
          <a:p>
            <a:r>
              <a:rPr lang="es-ES" dirty="0" smtClean="0"/>
              <a:t> "</a:t>
            </a:r>
            <a:r>
              <a:rPr lang="es-ES" sz="2100" dirty="0" err="1" smtClean="0">
                <a:solidFill>
                  <a:srgbClr val="00B050"/>
                </a:solidFill>
              </a:rPr>
              <a:t>uri</a:t>
            </a:r>
            <a:r>
              <a:rPr lang="es-ES" dirty="0" smtClean="0"/>
              <a:t>" es el camino (absoluto o relativo) hasta un archivo.</a:t>
            </a:r>
          </a:p>
          <a:p>
            <a:r>
              <a:rPr lang="es-ES" dirty="0" smtClean="0"/>
              <a:t>"tipo" es el tipo de archivo (</a:t>
            </a:r>
            <a:r>
              <a:rPr lang="es-ES" dirty="0" err="1" smtClean="0"/>
              <a:t>gif</a:t>
            </a:r>
            <a:r>
              <a:rPr lang="es-ES" dirty="0" smtClean="0"/>
              <a:t>, </a:t>
            </a:r>
            <a:r>
              <a:rPr lang="es-ES" dirty="0" err="1" smtClean="0"/>
              <a:t>jpg</a:t>
            </a:r>
            <a:r>
              <a:rPr lang="es-ES" dirty="0" smtClean="0"/>
              <a:t>, </a:t>
            </a:r>
            <a:r>
              <a:rPr lang="es-ES" dirty="0" err="1" smtClean="0"/>
              <a:t>etc</a:t>
            </a:r>
            <a:r>
              <a:rPr lang="es-ES" dirty="0" smtClean="0"/>
              <a:t>).</a:t>
            </a:r>
          </a:p>
          <a:p>
            <a:r>
              <a:rPr lang="es-ES" dirty="0" smtClean="0"/>
              <a:t>"</a:t>
            </a:r>
            <a:r>
              <a:rPr lang="es-ES" dirty="0" err="1" smtClean="0">
                <a:solidFill>
                  <a:schemeClr val="accent6">
                    <a:lumMod val="50000"/>
                  </a:schemeClr>
                </a:solidFill>
              </a:rPr>
              <a:t>fpi</a:t>
            </a:r>
            <a:r>
              <a:rPr lang="es-ES" dirty="0" smtClean="0"/>
              <a:t>" es un </a:t>
            </a:r>
            <a:r>
              <a:rPr lang="es-ES" dirty="0" err="1" smtClean="0"/>
              <a:t>indentificador</a:t>
            </a:r>
            <a:r>
              <a:rPr lang="es-ES" dirty="0" smtClean="0"/>
              <a:t> público formal (Formal </a:t>
            </a:r>
            <a:r>
              <a:rPr lang="es-ES" dirty="0" err="1" smtClean="0"/>
              <a:t>Public</a:t>
            </a:r>
            <a:r>
              <a:rPr lang="es-ES" dirty="0" smtClean="0"/>
              <a:t> </a:t>
            </a:r>
            <a:r>
              <a:rPr lang="es-ES" dirty="0" err="1" smtClean="0"/>
              <a:t>Identifier</a:t>
            </a:r>
            <a:r>
              <a:rPr lang="es-ES" dirty="0" smtClean="0"/>
              <a:t>).</a:t>
            </a:r>
          </a:p>
          <a:p>
            <a:pPr marL="0" lvl="1" algn="just"/>
            <a:endParaRPr lang="it-IT" sz="2000" b="1" dirty="0" smtClean="0">
              <a:solidFill>
                <a:srgbClr val="FF0000"/>
              </a:solidFill>
            </a:endParaRPr>
          </a:p>
          <a:p>
            <a:pPr lvl="1" algn="just"/>
            <a:endParaRPr lang="es-ES" sz="2000"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8325356"/>
          </a:xfrm>
          <a:prstGeom prst="rect">
            <a:avLst/>
          </a:prstGeom>
          <a:noFill/>
        </p:spPr>
        <p:txBody>
          <a:bodyPr wrap="square" rtlCol="0">
            <a:spAutoFit/>
          </a:bodyPr>
          <a:lstStyle/>
          <a:p>
            <a:r>
              <a:rPr lang="es-ES" sz="2000" b="1" dirty="0" smtClean="0"/>
              <a:t>Declaración de entidades</a:t>
            </a:r>
          </a:p>
          <a:p>
            <a:endParaRPr lang="es-ES" sz="2000" b="1" dirty="0" smtClean="0"/>
          </a:p>
          <a:p>
            <a:r>
              <a:rPr lang="es-ES" sz="2000" b="1" dirty="0" smtClean="0">
                <a:solidFill>
                  <a:srgbClr val="FF0000"/>
                </a:solidFill>
              </a:rPr>
              <a:t>externas</a:t>
            </a:r>
            <a:r>
              <a:rPr lang="es-ES" sz="2000" b="1" dirty="0" smtClean="0"/>
              <a:t> </a:t>
            </a:r>
            <a:r>
              <a:rPr lang="es-ES" sz="2000" dirty="0" smtClean="0"/>
              <a:t>(</a:t>
            </a:r>
            <a:r>
              <a:rPr lang="es-ES" sz="2000" b="1" dirty="0" smtClean="0">
                <a:solidFill>
                  <a:srgbClr val="0070C0"/>
                </a:solidFill>
              </a:rPr>
              <a:t>generales</a:t>
            </a:r>
            <a:r>
              <a:rPr lang="es-ES" sz="2000" dirty="0" smtClean="0"/>
              <a:t>)</a:t>
            </a:r>
            <a:r>
              <a:rPr lang="es-ES" sz="2000" b="1" dirty="0" smtClean="0"/>
              <a:t> </a:t>
            </a:r>
          </a:p>
          <a:p>
            <a:endParaRPr lang="es-ES" dirty="0" smtClean="0"/>
          </a:p>
          <a:p>
            <a:r>
              <a:rPr lang="es-ES" dirty="0" smtClean="0"/>
              <a:t>Se distinguen dos casos:</a:t>
            </a:r>
          </a:p>
          <a:p>
            <a:endParaRPr lang="es-ES" dirty="0" smtClean="0"/>
          </a:p>
          <a:p>
            <a:r>
              <a:rPr lang="es-ES" dirty="0" smtClean="0"/>
              <a:t>La entidad hace referencia a un </a:t>
            </a:r>
            <a:r>
              <a:rPr lang="es-ES" b="1" dirty="0" smtClean="0">
                <a:solidFill>
                  <a:srgbClr val="0070C0"/>
                </a:solidFill>
              </a:rPr>
              <a:t>fichero que </a:t>
            </a:r>
            <a:r>
              <a:rPr lang="es-ES" b="1" dirty="0" smtClean="0">
                <a:solidFill>
                  <a:srgbClr val="FF0000"/>
                </a:solidFill>
              </a:rPr>
              <a:t>no</a:t>
            </a:r>
            <a:r>
              <a:rPr lang="es-ES" b="1" dirty="0" smtClean="0">
                <a:solidFill>
                  <a:srgbClr val="0070C0"/>
                </a:solidFill>
              </a:rPr>
              <a:t> es de texto </a:t>
            </a:r>
            <a:r>
              <a:rPr lang="es-ES" dirty="0" smtClean="0"/>
              <a:t>(por ejemplo, una imagen) y en ese caso la entidad </a:t>
            </a:r>
            <a:r>
              <a:rPr lang="es-ES" b="1" dirty="0" smtClean="0">
                <a:solidFill>
                  <a:srgbClr val="FF0000"/>
                </a:solidFill>
              </a:rPr>
              <a:t>no</a:t>
            </a:r>
            <a:r>
              <a:rPr lang="es-ES" b="1" dirty="0" smtClean="0">
                <a:solidFill>
                  <a:srgbClr val="0070C0"/>
                </a:solidFill>
              </a:rPr>
              <a:t> se sustituye </a:t>
            </a:r>
            <a:r>
              <a:rPr lang="es-ES" dirty="0" smtClean="0"/>
              <a:t>por el contenido del archivo.</a:t>
            </a:r>
          </a:p>
          <a:p>
            <a:endParaRPr lang="es-ES" dirty="0" smtClean="0"/>
          </a:p>
          <a:p>
            <a:r>
              <a:rPr lang="es-ES" dirty="0" smtClean="0"/>
              <a:t>La entidad puede ser una entidad de sistema, con la siguiente sintaxis:</a:t>
            </a:r>
          </a:p>
          <a:p>
            <a:endParaRPr lang="es-ES" dirty="0" smtClean="0"/>
          </a:p>
          <a:p>
            <a:r>
              <a:rPr lang="es-ES" dirty="0" smtClean="0"/>
              <a:t>	</a:t>
            </a:r>
            <a:r>
              <a:rPr lang="es-ES" sz="2000" b="1" dirty="0" smtClean="0">
                <a:solidFill>
                  <a:srgbClr val="FF0000"/>
                </a:solidFill>
              </a:rPr>
              <a:t>&lt;!ENTITY </a:t>
            </a:r>
            <a:r>
              <a:rPr lang="es-ES" sz="2000" b="1" dirty="0" err="1" smtClean="0">
                <a:solidFill>
                  <a:srgbClr val="0070C0"/>
                </a:solidFill>
              </a:rPr>
              <a:t>nombreEntidad</a:t>
            </a:r>
            <a:r>
              <a:rPr lang="es-ES" dirty="0" smtClean="0"/>
              <a:t> </a:t>
            </a:r>
            <a:r>
              <a:rPr lang="es-ES" sz="2000" b="1" dirty="0" smtClean="0">
                <a:solidFill>
                  <a:srgbClr val="FF0000"/>
                </a:solidFill>
              </a:rPr>
              <a:t>SYSTEM</a:t>
            </a:r>
            <a:r>
              <a:rPr lang="es-ES" dirty="0" smtClean="0"/>
              <a:t> "</a:t>
            </a:r>
            <a:r>
              <a:rPr lang="es-ES" sz="2100" dirty="0" err="1" smtClean="0">
                <a:solidFill>
                  <a:srgbClr val="00B050"/>
                </a:solidFill>
              </a:rPr>
              <a:t>uri</a:t>
            </a:r>
            <a:r>
              <a:rPr lang="es-ES" dirty="0" smtClean="0"/>
              <a:t>" </a:t>
            </a:r>
            <a:r>
              <a:rPr lang="es-ES" sz="2000" b="1" dirty="0" smtClean="0">
                <a:solidFill>
                  <a:srgbClr val="FF0000"/>
                </a:solidFill>
              </a:rPr>
              <a:t>NDATA</a:t>
            </a:r>
            <a:r>
              <a:rPr lang="es-ES" dirty="0" smtClean="0"/>
              <a:t> tipo&gt;</a:t>
            </a:r>
          </a:p>
          <a:p>
            <a:endParaRPr lang="es-ES" dirty="0" smtClean="0"/>
          </a:p>
          <a:p>
            <a:r>
              <a:rPr lang="es-ES" dirty="0" smtClean="0"/>
              <a:t>o puede ser una entidad pública, con la siguiente sintaxis:</a:t>
            </a:r>
          </a:p>
          <a:p>
            <a:endParaRPr lang="es-ES" dirty="0" smtClean="0"/>
          </a:p>
          <a:p>
            <a:r>
              <a:rPr lang="es-ES" dirty="0" smtClean="0"/>
              <a:t>	</a:t>
            </a:r>
            <a:r>
              <a:rPr lang="es-ES" sz="2000" b="1" dirty="0" smtClean="0">
                <a:solidFill>
                  <a:srgbClr val="FF0000"/>
                </a:solidFill>
              </a:rPr>
              <a:t>&lt;!ENTITY </a:t>
            </a:r>
            <a:r>
              <a:rPr lang="es-ES" sz="2000" b="1" dirty="0" err="1" smtClean="0">
                <a:solidFill>
                  <a:srgbClr val="0070C0"/>
                </a:solidFill>
              </a:rPr>
              <a:t>nombreEntidad</a:t>
            </a:r>
            <a:r>
              <a:rPr lang="es-ES" dirty="0" smtClean="0"/>
              <a:t> </a:t>
            </a:r>
            <a:r>
              <a:rPr lang="es-ES" sz="2000" b="1" dirty="0" smtClean="0">
                <a:solidFill>
                  <a:srgbClr val="FF0000"/>
                </a:solidFill>
              </a:rPr>
              <a:t>PUBLIC</a:t>
            </a:r>
            <a:r>
              <a:rPr lang="es-ES" dirty="0" smtClean="0"/>
              <a:t> "</a:t>
            </a:r>
            <a:r>
              <a:rPr lang="es-ES" dirty="0" err="1" smtClean="0">
                <a:solidFill>
                  <a:schemeClr val="accent6">
                    <a:lumMod val="50000"/>
                  </a:schemeClr>
                </a:solidFill>
              </a:rPr>
              <a:t>fpi</a:t>
            </a:r>
            <a:r>
              <a:rPr lang="es-ES" dirty="0" smtClean="0"/>
              <a:t>" "</a:t>
            </a:r>
            <a:r>
              <a:rPr lang="es-ES" sz="2100" dirty="0" err="1" smtClean="0">
                <a:solidFill>
                  <a:srgbClr val="00B050"/>
                </a:solidFill>
              </a:rPr>
              <a:t>uri</a:t>
            </a:r>
            <a:r>
              <a:rPr lang="es-ES" dirty="0" smtClean="0"/>
              <a:t>" </a:t>
            </a:r>
            <a:r>
              <a:rPr lang="es-ES" sz="2000" b="1" dirty="0" smtClean="0">
                <a:solidFill>
                  <a:srgbClr val="FF0000"/>
                </a:solidFill>
              </a:rPr>
              <a:t>NDATA</a:t>
            </a:r>
            <a:r>
              <a:rPr lang="es-ES" dirty="0" smtClean="0"/>
              <a:t> tipo&gt;</a:t>
            </a:r>
          </a:p>
          <a:p>
            <a:endParaRPr lang="es-ES" dirty="0" smtClean="0"/>
          </a:p>
          <a:p>
            <a:r>
              <a:rPr lang="es-ES" dirty="0" smtClean="0"/>
              <a:t>"</a:t>
            </a:r>
            <a:r>
              <a:rPr lang="es-ES" sz="2000" b="1" dirty="0" err="1" smtClean="0">
                <a:solidFill>
                  <a:srgbClr val="0070C0"/>
                </a:solidFill>
              </a:rPr>
              <a:t>nombreEntidad</a:t>
            </a:r>
            <a:r>
              <a:rPr lang="es-ES" dirty="0" smtClean="0"/>
              <a:t>" es el nombre de la entidad.</a:t>
            </a:r>
          </a:p>
          <a:p>
            <a:r>
              <a:rPr lang="es-ES" dirty="0" smtClean="0"/>
              <a:t> "</a:t>
            </a:r>
            <a:r>
              <a:rPr lang="es-ES" sz="2100" dirty="0" err="1" smtClean="0">
                <a:solidFill>
                  <a:srgbClr val="00B050"/>
                </a:solidFill>
              </a:rPr>
              <a:t>uri</a:t>
            </a:r>
            <a:r>
              <a:rPr lang="es-ES" dirty="0" smtClean="0"/>
              <a:t>" es el camino (absoluto o relativo) hasta un archivo.</a:t>
            </a:r>
          </a:p>
          <a:p>
            <a:r>
              <a:rPr lang="es-ES" dirty="0" smtClean="0"/>
              <a:t>"tipo" es el tipo de archivo (</a:t>
            </a:r>
            <a:r>
              <a:rPr lang="es-ES" dirty="0" err="1" smtClean="0"/>
              <a:t>gif</a:t>
            </a:r>
            <a:r>
              <a:rPr lang="es-ES" dirty="0" smtClean="0"/>
              <a:t>, </a:t>
            </a:r>
            <a:r>
              <a:rPr lang="es-ES" dirty="0" err="1" smtClean="0"/>
              <a:t>jpg</a:t>
            </a:r>
            <a:r>
              <a:rPr lang="es-ES" dirty="0" smtClean="0"/>
              <a:t>, </a:t>
            </a:r>
            <a:r>
              <a:rPr lang="es-ES" dirty="0" err="1" smtClean="0"/>
              <a:t>etc</a:t>
            </a:r>
            <a:r>
              <a:rPr lang="es-ES" dirty="0" smtClean="0"/>
              <a:t>).</a:t>
            </a:r>
          </a:p>
          <a:p>
            <a:r>
              <a:rPr lang="es-ES" dirty="0" smtClean="0"/>
              <a:t>"</a:t>
            </a:r>
            <a:r>
              <a:rPr lang="es-ES" dirty="0" err="1" smtClean="0">
                <a:solidFill>
                  <a:schemeClr val="accent6">
                    <a:lumMod val="50000"/>
                  </a:schemeClr>
                </a:solidFill>
              </a:rPr>
              <a:t>fpi</a:t>
            </a:r>
            <a:r>
              <a:rPr lang="es-ES" dirty="0" smtClean="0"/>
              <a:t>" es un </a:t>
            </a:r>
            <a:r>
              <a:rPr lang="es-ES" dirty="0" err="1" smtClean="0"/>
              <a:t>indentificador</a:t>
            </a:r>
            <a:r>
              <a:rPr lang="es-ES" dirty="0" smtClean="0"/>
              <a:t> público formal (Formal </a:t>
            </a:r>
            <a:r>
              <a:rPr lang="es-ES" dirty="0" err="1" smtClean="0"/>
              <a:t>Public</a:t>
            </a:r>
            <a:r>
              <a:rPr lang="es-ES" dirty="0" smtClean="0"/>
              <a:t> </a:t>
            </a:r>
            <a:r>
              <a:rPr lang="es-ES" dirty="0" err="1" smtClean="0"/>
              <a:t>Identifier</a:t>
            </a:r>
            <a:r>
              <a:rPr lang="es-ES" dirty="0" smtClean="0"/>
              <a:t>).</a:t>
            </a:r>
          </a:p>
          <a:p>
            <a:pPr marL="0" lvl="1" algn="just"/>
            <a:endParaRPr lang="it-IT" sz="2000" b="1" dirty="0" smtClean="0">
              <a:solidFill>
                <a:srgbClr val="FF0000"/>
              </a:solidFill>
            </a:endParaRPr>
          </a:p>
          <a:p>
            <a:pPr lvl="1" algn="just"/>
            <a:endParaRPr lang="es-ES" sz="2000"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7201972"/>
          </a:xfrm>
          <a:prstGeom prst="rect">
            <a:avLst/>
          </a:prstGeom>
          <a:noFill/>
        </p:spPr>
        <p:txBody>
          <a:bodyPr wrap="square" rtlCol="0">
            <a:spAutoFit/>
          </a:bodyPr>
          <a:lstStyle/>
          <a:p>
            <a:r>
              <a:rPr lang="es-ES" sz="2000" b="1" dirty="0" smtClean="0"/>
              <a:t>Declaración de entidades</a:t>
            </a:r>
          </a:p>
          <a:p>
            <a:endParaRPr lang="es-ES" sz="2000" b="1" dirty="0" smtClean="0"/>
          </a:p>
          <a:p>
            <a:r>
              <a:rPr lang="es-ES" sz="2000" b="1" dirty="0" smtClean="0"/>
              <a:t>entidades de parámetros</a:t>
            </a:r>
          </a:p>
          <a:p>
            <a:endParaRPr lang="es-ES" sz="2000" b="1" dirty="0" smtClean="0"/>
          </a:p>
          <a:p>
            <a:r>
              <a:rPr lang="es-ES" dirty="0" smtClean="0"/>
              <a:t>Las declaraciones de entidades paramétricas siguen la mismas sintaxis que las generales, pero llevan el carácter "</a:t>
            </a:r>
            <a:r>
              <a:rPr lang="es-ES" b="1" dirty="0" smtClean="0">
                <a:solidFill>
                  <a:srgbClr val="FF0000"/>
                </a:solidFill>
              </a:rPr>
              <a:t>%</a:t>
            </a:r>
            <a:r>
              <a:rPr lang="es-ES" dirty="0" smtClean="0"/>
              <a:t>" antes del nombre de la entidad. </a:t>
            </a:r>
          </a:p>
          <a:p>
            <a:endParaRPr lang="es-ES" dirty="0" smtClean="0"/>
          </a:p>
          <a:p>
            <a:pPr lvl="1"/>
            <a:r>
              <a:rPr lang="es-ES" sz="2000" b="1" dirty="0" smtClean="0">
                <a:solidFill>
                  <a:srgbClr val="FF0000"/>
                </a:solidFill>
              </a:rPr>
              <a:t>&lt;!ENTITY </a:t>
            </a:r>
            <a:r>
              <a:rPr lang="es-ES" b="1" dirty="0" smtClean="0">
                <a:solidFill>
                  <a:srgbClr val="FF0000"/>
                </a:solidFill>
              </a:rPr>
              <a:t>%</a:t>
            </a:r>
            <a:r>
              <a:rPr lang="es-ES" dirty="0" smtClean="0"/>
              <a:t> </a:t>
            </a:r>
            <a:r>
              <a:rPr lang="es-ES" sz="2000" b="1" dirty="0" err="1" smtClean="0">
                <a:solidFill>
                  <a:srgbClr val="0070C0"/>
                </a:solidFill>
              </a:rPr>
              <a:t>nombreEntidad</a:t>
            </a:r>
            <a:r>
              <a:rPr lang="es-ES" dirty="0" smtClean="0"/>
              <a:t> "</a:t>
            </a:r>
            <a:r>
              <a:rPr lang="es-ES" dirty="0" err="1" smtClean="0"/>
              <a:t>valorEntidad</a:t>
            </a:r>
            <a:r>
              <a:rPr lang="es-ES" dirty="0" smtClean="0"/>
              <a:t>"</a:t>
            </a:r>
            <a:r>
              <a:rPr lang="es-ES" sz="2000" b="1" dirty="0" smtClean="0">
                <a:solidFill>
                  <a:srgbClr val="FF0000"/>
                </a:solidFill>
              </a:rPr>
              <a:t>&gt;</a:t>
            </a:r>
          </a:p>
          <a:p>
            <a:pPr lvl="1"/>
            <a:r>
              <a:rPr lang="es-ES" sz="2000" b="1" dirty="0" smtClean="0">
                <a:solidFill>
                  <a:srgbClr val="FF0000"/>
                </a:solidFill>
              </a:rPr>
              <a:t>&lt;!ENTITY </a:t>
            </a:r>
            <a:r>
              <a:rPr lang="es-ES" b="1" dirty="0" smtClean="0">
                <a:solidFill>
                  <a:srgbClr val="FF0000"/>
                </a:solidFill>
              </a:rPr>
              <a:t>%</a:t>
            </a:r>
            <a:r>
              <a:rPr lang="es-ES" dirty="0" smtClean="0"/>
              <a:t> </a:t>
            </a:r>
            <a:r>
              <a:rPr lang="es-ES" sz="2000" b="1" dirty="0" err="1" smtClean="0">
                <a:solidFill>
                  <a:srgbClr val="0070C0"/>
                </a:solidFill>
              </a:rPr>
              <a:t>nombreEntidad</a:t>
            </a:r>
            <a:r>
              <a:rPr lang="es-ES" dirty="0" smtClean="0"/>
              <a:t> </a:t>
            </a:r>
            <a:r>
              <a:rPr lang="es-ES" sz="2000" b="1" dirty="0" smtClean="0">
                <a:solidFill>
                  <a:srgbClr val="FF0000"/>
                </a:solidFill>
              </a:rPr>
              <a:t>SYSTEM</a:t>
            </a:r>
            <a:r>
              <a:rPr lang="es-ES" dirty="0" smtClean="0"/>
              <a:t> "</a:t>
            </a:r>
            <a:r>
              <a:rPr lang="es-ES" sz="2100" dirty="0" err="1" smtClean="0">
                <a:solidFill>
                  <a:srgbClr val="00B050"/>
                </a:solidFill>
              </a:rPr>
              <a:t>uri</a:t>
            </a:r>
            <a:r>
              <a:rPr lang="es-ES" dirty="0" smtClean="0"/>
              <a:t>"</a:t>
            </a:r>
            <a:r>
              <a:rPr lang="es-ES" sz="2000" b="1" dirty="0" smtClean="0">
                <a:solidFill>
                  <a:srgbClr val="FF0000"/>
                </a:solidFill>
              </a:rPr>
              <a:t>&gt;</a:t>
            </a:r>
          </a:p>
          <a:p>
            <a:pPr lvl="1"/>
            <a:r>
              <a:rPr lang="es-ES" sz="2000" b="1" dirty="0" smtClean="0">
                <a:solidFill>
                  <a:srgbClr val="FF0000"/>
                </a:solidFill>
              </a:rPr>
              <a:t>&lt;!ENTITY </a:t>
            </a:r>
            <a:r>
              <a:rPr lang="es-ES" b="1" dirty="0" smtClean="0">
                <a:solidFill>
                  <a:srgbClr val="FF0000"/>
                </a:solidFill>
              </a:rPr>
              <a:t>%</a:t>
            </a:r>
            <a:r>
              <a:rPr lang="es-ES" dirty="0" smtClean="0"/>
              <a:t> </a:t>
            </a:r>
            <a:r>
              <a:rPr lang="es-ES" sz="2000" b="1" dirty="0" err="1" smtClean="0">
                <a:solidFill>
                  <a:srgbClr val="0070C0"/>
                </a:solidFill>
              </a:rPr>
              <a:t>nombreEntidad</a:t>
            </a:r>
            <a:r>
              <a:rPr lang="es-ES" dirty="0" smtClean="0"/>
              <a:t> </a:t>
            </a:r>
            <a:r>
              <a:rPr lang="es-ES" sz="2000" b="1" dirty="0" smtClean="0">
                <a:solidFill>
                  <a:srgbClr val="FF0000"/>
                </a:solidFill>
              </a:rPr>
              <a:t>SYSTEM</a:t>
            </a:r>
            <a:r>
              <a:rPr lang="es-ES" dirty="0" smtClean="0"/>
              <a:t> "</a:t>
            </a:r>
            <a:r>
              <a:rPr lang="es-ES" sz="2100" dirty="0" err="1" smtClean="0">
                <a:solidFill>
                  <a:srgbClr val="00B050"/>
                </a:solidFill>
              </a:rPr>
              <a:t>uri</a:t>
            </a:r>
            <a:r>
              <a:rPr lang="es-ES" dirty="0" smtClean="0"/>
              <a:t>" </a:t>
            </a:r>
            <a:r>
              <a:rPr lang="es-ES" sz="2000" b="1" dirty="0" smtClean="0">
                <a:solidFill>
                  <a:srgbClr val="FF0000"/>
                </a:solidFill>
              </a:rPr>
              <a:t>NDATA</a:t>
            </a:r>
            <a:r>
              <a:rPr lang="es-ES" dirty="0" smtClean="0"/>
              <a:t> tipo</a:t>
            </a:r>
            <a:r>
              <a:rPr lang="es-ES" sz="2000" b="1" dirty="0" smtClean="0">
                <a:solidFill>
                  <a:srgbClr val="FF0000"/>
                </a:solidFill>
              </a:rPr>
              <a:t>&gt;</a:t>
            </a:r>
          </a:p>
          <a:p>
            <a:endParaRPr lang="es-ES" dirty="0" smtClean="0"/>
          </a:p>
          <a:p>
            <a:r>
              <a:rPr lang="es-ES" dirty="0" smtClean="0"/>
              <a:t>La diferencia entre entidades generales y paramétricas es que las entidades paramétricas se sustituyen por su valor en todo el documento (incluso en la propia declaración de tipo de documento) mientras que las generales no se sustituyen en la declaración de tipo de documento.</a:t>
            </a:r>
          </a:p>
          <a:p>
            <a:r>
              <a:rPr lang="es-ES" dirty="0" smtClean="0"/>
              <a:t/>
            </a:r>
            <a:br>
              <a:rPr lang="es-ES" dirty="0" smtClean="0"/>
            </a:br>
            <a:endParaRPr lang="it-IT" sz="2000" dirty="0" smtClean="0">
              <a:solidFill>
                <a:srgbClr val="FF0000"/>
              </a:solidFill>
            </a:endParaRPr>
          </a:p>
          <a:p>
            <a:pPr lvl="1" algn="just"/>
            <a:endParaRPr lang="it-IT" sz="2000" b="1" dirty="0" smtClean="0">
              <a:solidFill>
                <a:srgbClr val="FF0000"/>
              </a:solidFill>
            </a:endParaRPr>
          </a:p>
          <a:p>
            <a:pPr lvl="1" algn="just"/>
            <a:endParaRPr lang="es-ES" sz="2000" b="1" dirty="0" smtClean="0">
              <a:solidFill>
                <a:srgbClr val="FF0000"/>
              </a:solidFill>
            </a:endParaRPr>
          </a:p>
          <a:p>
            <a:pPr lvl="1" algn="just"/>
            <a:endParaRPr lang="es-ES" sz="2000" b="1" dirty="0" smtClean="0">
              <a:solidFill>
                <a:srgbClr val="FF0000"/>
              </a:solidFill>
            </a:endParaRP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179512" y="764704"/>
            <a:ext cx="8964488" cy="7725192"/>
          </a:xfrm>
          <a:prstGeom prst="rect">
            <a:avLst/>
          </a:prstGeom>
          <a:noFill/>
        </p:spPr>
        <p:txBody>
          <a:bodyPr wrap="square" rtlCol="0">
            <a:spAutoFit/>
          </a:bodyPr>
          <a:lstStyle/>
          <a:p>
            <a:r>
              <a:rPr lang="es-ES" sz="2000" b="1" dirty="0" smtClean="0"/>
              <a:t>Notaciones</a:t>
            </a:r>
            <a:endParaRPr lang="es-ES" sz="2100" b="1" dirty="0" smtClean="0">
              <a:solidFill>
                <a:srgbClr val="FF0000"/>
              </a:solidFill>
            </a:endParaRPr>
          </a:p>
          <a:p>
            <a:endParaRPr lang="es-ES" sz="2000" b="1" dirty="0" smtClean="0">
              <a:solidFill>
                <a:srgbClr val="FF0000"/>
              </a:solidFill>
            </a:endParaRPr>
          </a:p>
          <a:p>
            <a:pPr marL="449263"/>
            <a:r>
              <a:rPr lang="es-ES" sz="2000" b="1" dirty="0" smtClean="0">
                <a:solidFill>
                  <a:srgbClr val="FF0000"/>
                </a:solidFill>
              </a:rPr>
              <a:t>&lt;!NOTATION </a:t>
            </a:r>
            <a:r>
              <a:rPr lang="es-ES" sz="2000" b="1" dirty="0" err="1" smtClean="0">
                <a:solidFill>
                  <a:srgbClr val="0070C0"/>
                </a:solidFill>
              </a:rPr>
              <a:t>nombreNotación</a:t>
            </a:r>
            <a:r>
              <a:rPr lang="es-ES" sz="2000" b="1" dirty="0" smtClean="0">
                <a:solidFill>
                  <a:srgbClr val="FF0000"/>
                </a:solidFill>
              </a:rPr>
              <a:t> SYSTEM </a:t>
            </a:r>
            <a:r>
              <a:rPr lang="es-ES" sz="2000" b="1" dirty="0" smtClean="0"/>
              <a:t>“i</a:t>
            </a:r>
            <a:r>
              <a:rPr lang="es-ES" sz="2100" b="1" dirty="0" smtClean="0"/>
              <a:t>dentificador-del-sistema”</a:t>
            </a:r>
            <a:r>
              <a:rPr lang="es-ES" sz="2100" b="1" dirty="0" smtClean="0">
                <a:solidFill>
                  <a:srgbClr val="FF0000"/>
                </a:solidFill>
              </a:rPr>
              <a:t>&gt;</a:t>
            </a:r>
          </a:p>
          <a:p>
            <a:endParaRPr lang="es-ES" sz="2100" b="1" dirty="0" smtClean="0">
              <a:solidFill>
                <a:srgbClr val="FF0000"/>
              </a:solidFill>
            </a:endParaRPr>
          </a:p>
          <a:p>
            <a:r>
              <a:rPr lang="es-ES" sz="2000" dirty="0" smtClean="0"/>
              <a:t>Se pueden utilizar para especificar el formato de entidades externas (datos no XML), como por ejemplo un archivo que contenga una imagen. Dichas entidades externas no las analizará un procesador XML, sino que serán tratadas por el programa que procese el documento.</a:t>
            </a:r>
          </a:p>
          <a:p>
            <a:endParaRPr lang="es-ES" dirty="0" smtClean="0"/>
          </a:p>
          <a:p>
            <a:pPr lvl="1"/>
            <a:r>
              <a:rPr lang="es-ES" dirty="0" smtClean="0"/>
              <a:t>&lt;?</a:t>
            </a:r>
            <a:r>
              <a:rPr lang="es-ES" dirty="0" err="1" smtClean="0"/>
              <a:t>xml</a:t>
            </a:r>
            <a:r>
              <a:rPr lang="es-ES" dirty="0" smtClean="0"/>
              <a:t> </a:t>
            </a:r>
            <a:r>
              <a:rPr lang="es-ES" dirty="0" err="1" smtClean="0"/>
              <a:t>version</a:t>
            </a:r>
            <a:r>
              <a:rPr lang="es-ES" dirty="0" smtClean="0"/>
              <a:t>="1.0" </a:t>
            </a:r>
            <a:r>
              <a:rPr lang="es-ES" dirty="0" err="1" smtClean="0"/>
              <a:t>encoding</a:t>
            </a:r>
            <a:r>
              <a:rPr lang="es-ES" dirty="0" smtClean="0"/>
              <a:t>="UTF-8" </a:t>
            </a:r>
            <a:r>
              <a:rPr lang="es-ES" dirty="0" err="1" smtClean="0"/>
              <a:t>standalone</a:t>
            </a:r>
            <a:r>
              <a:rPr lang="es-ES" dirty="0" smtClean="0"/>
              <a:t>="no"?&gt; </a:t>
            </a:r>
          </a:p>
          <a:p>
            <a:pPr lvl="1"/>
            <a:r>
              <a:rPr lang="es-ES" dirty="0" smtClean="0"/>
              <a:t>&lt;!DOCTYPE frutas [ </a:t>
            </a:r>
          </a:p>
          <a:p>
            <a:pPr lvl="1"/>
            <a:r>
              <a:rPr lang="es-ES" dirty="0" smtClean="0"/>
              <a:t>	&lt;!ELEMENT frutas (fruta)*&gt; </a:t>
            </a:r>
          </a:p>
          <a:p>
            <a:pPr lvl="1"/>
            <a:r>
              <a:rPr lang="es-ES" dirty="0" smtClean="0"/>
              <a:t>	&lt;!ELEMENT fruta EMPTY&gt; </a:t>
            </a:r>
          </a:p>
          <a:p>
            <a:pPr lvl="1"/>
            <a:r>
              <a:rPr lang="es-ES" dirty="0" smtClean="0"/>
              <a:t>	&lt;!ATTLIST fruta foto ENTITY #REQUIRED&gt; </a:t>
            </a:r>
          </a:p>
          <a:p>
            <a:pPr lvl="1"/>
            <a:r>
              <a:rPr lang="es-ES" dirty="0" smtClean="0"/>
              <a:t>	&lt;!ENTITY manzana SYSTEM "manzana.gif" NDATA </a:t>
            </a:r>
            <a:r>
              <a:rPr lang="es-ES" b="1" dirty="0" err="1" smtClean="0">
                <a:solidFill>
                  <a:srgbClr val="0070C0"/>
                </a:solidFill>
              </a:rPr>
              <a:t>gif</a:t>
            </a:r>
            <a:r>
              <a:rPr lang="es-ES" dirty="0" smtClean="0"/>
              <a:t>&gt; </a:t>
            </a:r>
          </a:p>
          <a:p>
            <a:pPr lvl="1"/>
            <a:r>
              <a:rPr lang="es-ES" dirty="0" smtClean="0"/>
              <a:t>	 </a:t>
            </a:r>
            <a:r>
              <a:rPr lang="es-ES" b="1" dirty="0" smtClean="0">
                <a:solidFill>
                  <a:srgbClr val="FF0000"/>
                </a:solidFill>
              </a:rPr>
              <a:t>&lt;!NOTATION </a:t>
            </a:r>
            <a:r>
              <a:rPr lang="es-ES" b="1" dirty="0" err="1" smtClean="0">
                <a:solidFill>
                  <a:srgbClr val="0070C0"/>
                </a:solidFill>
              </a:rPr>
              <a:t>gif</a:t>
            </a:r>
            <a:r>
              <a:rPr lang="es-ES" dirty="0" smtClean="0"/>
              <a:t> </a:t>
            </a:r>
            <a:r>
              <a:rPr lang="es-ES" b="1" dirty="0" smtClean="0">
                <a:solidFill>
                  <a:srgbClr val="FF0000"/>
                </a:solidFill>
              </a:rPr>
              <a:t>SYSTEM</a:t>
            </a:r>
            <a:r>
              <a:rPr lang="es-ES" dirty="0" smtClean="0"/>
              <a:t> </a:t>
            </a:r>
            <a:r>
              <a:rPr lang="es-ES" b="1" dirty="0" smtClean="0"/>
              <a:t>"aplicaciones/procesadorGIF.exe"</a:t>
            </a:r>
            <a:r>
              <a:rPr lang="es-ES" dirty="0" smtClean="0"/>
              <a:t>&gt; </a:t>
            </a:r>
          </a:p>
          <a:p>
            <a:pPr lvl="1"/>
            <a:r>
              <a:rPr lang="es-ES" dirty="0" smtClean="0"/>
              <a:t>]&gt;</a:t>
            </a:r>
          </a:p>
          <a:p>
            <a:pPr lvl="1"/>
            <a:endParaRPr lang="es-ES" dirty="0" smtClean="0"/>
          </a:p>
          <a:p>
            <a:pPr lvl="1"/>
            <a:r>
              <a:rPr lang="es-ES" dirty="0" smtClean="0"/>
              <a:t> &lt;frutas&gt; &lt;fruta foto="manzana"/&gt; &lt;/frutas&gt;</a:t>
            </a:r>
          </a:p>
          <a:p>
            <a:endParaRPr lang="es-ES" sz="2000" b="1" dirty="0" smtClean="0">
              <a:solidFill>
                <a:srgbClr val="FF0000"/>
              </a:solidFill>
            </a:endParaRPr>
          </a:p>
          <a:p>
            <a:r>
              <a:rPr lang="es-ES" sz="2000" b="1" dirty="0" smtClean="0">
                <a:solidFill>
                  <a:srgbClr val="FF0000"/>
                </a:solidFill>
              </a:rPr>
              <a:t>	</a:t>
            </a:r>
          </a:p>
          <a:p>
            <a:endParaRPr lang="es-ES" sz="2000" b="1" dirty="0" smtClean="0"/>
          </a:p>
          <a:p>
            <a:endParaRPr lang="es-ES" sz="2000" b="1" dirty="0" smtClean="0"/>
          </a:p>
          <a:p>
            <a:endParaRPr lang="es-ES" sz="2000" b="1" dirty="0" smtClean="0"/>
          </a:p>
          <a:p>
            <a:pPr lvl="1" algn="just"/>
            <a:endParaRPr lang="es-ES" b="1" dirty="0" smtClean="0"/>
          </a:p>
          <a:p>
            <a:pPr algn="just"/>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315416"/>
            <a:ext cx="8229600" cy="1143000"/>
          </a:xfrm>
        </p:spPr>
        <p:txBody>
          <a:bodyPr>
            <a:normAutofit fontScale="90000"/>
          </a:bodyPr>
          <a:lstStyle/>
          <a:p>
            <a:r>
              <a:rPr lang="es-ES" dirty="0" smtClean="0"/>
              <a:t>DTD: Definición de Tipo de Documento</a:t>
            </a:r>
            <a:endParaRPr lang="es-ES" dirty="0"/>
          </a:p>
        </p:txBody>
      </p:sp>
      <p:sp>
        <p:nvSpPr>
          <p:cNvPr id="5" name="4 CuadroTexto"/>
          <p:cNvSpPr txBox="1"/>
          <p:nvPr/>
        </p:nvSpPr>
        <p:spPr>
          <a:xfrm>
            <a:off x="251520" y="764704"/>
            <a:ext cx="8784976" cy="4062651"/>
          </a:xfrm>
          <a:prstGeom prst="rect">
            <a:avLst/>
          </a:prstGeom>
          <a:noFill/>
        </p:spPr>
        <p:txBody>
          <a:bodyPr wrap="square" rtlCol="0">
            <a:spAutoFit/>
          </a:bodyPr>
          <a:lstStyle/>
          <a:p>
            <a:r>
              <a:rPr lang="es-ES" sz="2000" b="1" dirty="0" smtClean="0"/>
              <a:t>Atributos </a:t>
            </a:r>
          </a:p>
          <a:p>
            <a:endParaRPr lang="es-ES" sz="2000" b="1" dirty="0" smtClean="0"/>
          </a:p>
          <a:p>
            <a:r>
              <a:rPr lang="es-ES" sz="2000" b="1" dirty="0" smtClean="0"/>
              <a:t>Ejercicios</a:t>
            </a:r>
          </a:p>
          <a:p>
            <a:pPr algn="just"/>
            <a:endParaRPr lang="es-ES" dirty="0" smtClean="0"/>
          </a:p>
          <a:p>
            <a:pPr algn="just"/>
            <a:endParaRPr lang="es-ES" dirty="0" smtClean="0"/>
          </a:p>
          <a:p>
            <a:pPr algn="just"/>
            <a:endParaRPr lang="es-ES" dirty="0" smtClean="0"/>
          </a:p>
          <a:p>
            <a:pPr marL="800100" lvl="1" indent="-342900" algn="just">
              <a:buFont typeface="+mj-lt"/>
              <a:buAutoNum type="arabicPeriod"/>
            </a:pPr>
            <a:r>
              <a:rPr lang="es-ES" dirty="0" smtClean="0"/>
              <a:t>DTD avanzado 1. Creación de un DTD de una factura XML y validación.</a:t>
            </a:r>
          </a:p>
          <a:p>
            <a:pPr marL="800100" lvl="1" indent="-342900" algn="just">
              <a:buFont typeface="+mj-lt"/>
              <a:buAutoNum type="arabicPeriod"/>
            </a:pPr>
            <a:r>
              <a:rPr lang="es-ES" dirty="0" smtClean="0"/>
              <a:t>DTD avanzado 2. Creación de un DTD de un fichero de películas.</a:t>
            </a:r>
          </a:p>
          <a:p>
            <a:pPr marL="800100" lvl="1" indent="-342900" algn="just">
              <a:buFont typeface="+mj-lt"/>
              <a:buAutoNum type="arabicPeriod"/>
            </a:pPr>
            <a:r>
              <a:rPr lang="es-ES" dirty="0" smtClean="0"/>
              <a:t>DTD avanzado 3. Creación de un XML y un DTD de los coches de un concesionario (</a:t>
            </a:r>
            <a:r>
              <a:rPr lang="es-ES" b="1" dirty="0" smtClean="0"/>
              <a:t>IDREF</a:t>
            </a:r>
            <a:r>
              <a:rPr lang="es-ES" dirty="0" smtClean="0"/>
              <a:t> e </a:t>
            </a:r>
            <a:r>
              <a:rPr lang="es-ES" b="1" dirty="0" smtClean="0"/>
              <a:t>IDREFS</a:t>
            </a:r>
            <a:r>
              <a:rPr lang="es-ES" dirty="0" smtClean="0"/>
              <a:t>).</a:t>
            </a:r>
          </a:p>
          <a:p>
            <a:pPr marL="800100" lvl="1" indent="-342900" algn="just">
              <a:buFont typeface="+mj-lt"/>
              <a:buAutoNum type="arabicPeriod"/>
            </a:pPr>
            <a:r>
              <a:rPr lang="es-ES" dirty="0" smtClean="0"/>
              <a:t>DTD avanzado 4. Creación de un XML y un DTD a partir de un esquema.</a:t>
            </a:r>
          </a:p>
          <a:p>
            <a:pPr marL="800100" lvl="1" indent="-342900" algn="just">
              <a:buFont typeface="+mj-lt"/>
              <a:buAutoNum type="arabicPeriod"/>
            </a:pPr>
            <a:r>
              <a:rPr lang="es-ES" dirty="0" smtClean="0"/>
              <a:t>DTD avanzado 5. Obtención de XML y DTD a partir de una especificación (</a:t>
            </a:r>
            <a:r>
              <a:rPr lang="es-ES" b="1" dirty="0" smtClean="0"/>
              <a:t>entidades </a:t>
            </a:r>
            <a:r>
              <a:rPr lang="es-ES" dirty="0" smtClean="0"/>
              <a:t>y </a:t>
            </a:r>
            <a:r>
              <a:rPr lang="es-ES" b="1" dirty="0" smtClean="0"/>
              <a:t>notaciones</a:t>
            </a:r>
            <a:r>
              <a:rPr lang="es-ES" dirty="0" smtClean="0"/>
              <a:t>).</a:t>
            </a:r>
          </a:p>
          <a:p>
            <a:pPr marL="800100" lvl="1" indent="-342900" algn="just">
              <a:buFont typeface="+mj-lt"/>
              <a:buAutoNum type="arabicPeriod"/>
            </a:pPr>
            <a:endParaRPr lang="es-E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389440" cy="5632311"/>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895350" lvl="1" algn="just">
              <a:buFont typeface="Arial" pitchFamily="34" charset="0"/>
              <a:buChar char="•"/>
            </a:pPr>
            <a:r>
              <a:rPr lang="es-ES" sz="2000" b="1" dirty="0" smtClean="0"/>
              <a:t>CDATA</a:t>
            </a:r>
          </a:p>
          <a:p>
            <a:pPr marL="895350" lvl="1" algn="just">
              <a:buFont typeface="Arial" pitchFamily="34" charset="0"/>
              <a:buChar char="•"/>
            </a:pPr>
            <a:r>
              <a:rPr lang="es-ES" sz="2000" b="1" dirty="0" smtClean="0"/>
              <a:t>NMTOKEN</a:t>
            </a:r>
          </a:p>
          <a:p>
            <a:pPr marL="895350" lvl="1" algn="just">
              <a:buFont typeface="Arial" pitchFamily="34" charset="0"/>
              <a:buChar char="•"/>
            </a:pPr>
            <a:r>
              <a:rPr lang="es-ES" sz="2000" b="1" dirty="0" smtClean="0"/>
              <a:t>NMTOKENS</a:t>
            </a:r>
          </a:p>
          <a:p>
            <a:pPr marL="895350" lvl="1" algn="just">
              <a:buFont typeface="Arial" pitchFamily="34" charset="0"/>
              <a:buChar char="•"/>
            </a:pPr>
            <a:r>
              <a:rPr lang="es-ES" sz="2000" b="1" dirty="0" smtClean="0"/>
              <a:t>Valores</a:t>
            </a:r>
          </a:p>
          <a:p>
            <a:pPr marL="895350" lvl="1" algn="just">
              <a:buFont typeface="Arial" pitchFamily="34" charset="0"/>
              <a:buChar char="•"/>
            </a:pPr>
            <a:r>
              <a:rPr lang="es-ES" sz="2000" b="1" dirty="0" smtClean="0"/>
              <a:t>ID</a:t>
            </a:r>
          </a:p>
          <a:p>
            <a:pPr marL="895350" lvl="1" algn="just">
              <a:buFont typeface="Arial" pitchFamily="34" charset="0"/>
              <a:buChar char="•"/>
            </a:pPr>
            <a:r>
              <a:rPr lang="es-ES" sz="2000" b="1" dirty="0" smtClean="0"/>
              <a:t>IDREF</a:t>
            </a:r>
          </a:p>
          <a:p>
            <a:pPr marL="895350" lvl="1" algn="just">
              <a:buFont typeface="Arial" pitchFamily="34" charset="0"/>
              <a:buChar char="•"/>
            </a:pPr>
            <a:r>
              <a:rPr lang="es-ES" sz="2000" b="1" dirty="0" smtClean="0"/>
              <a:t>IDREFS</a:t>
            </a:r>
          </a:p>
          <a:p>
            <a:pPr marL="895350" lvl="1" algn="just">
              <a:buFont typeface="Arial" pitchFamily="34" charset="0"/>
              <a:buChar char="•"/>
            </a:pPr>
            <a:r>
              <a:rPr lang="es-ES" sz="2000" b="1" dirty="0" smtClean="0"/>
              <a:t>ENTITY: </a:t>
            </a:r>
            <a:r>
              <a:rPr lang="es-ES" sz="2000" dirty="0" smtClean="0"/>
              <a:t>El valor del atributo es alguna entidad definida en la DTD.</a:t>
            </a:r>
            <a:endParaRPr lang="es-ES" sz="2000" b="1" dirty="0" smtClean="0"/>
          </a:p>
          <a:p>
            <a:pPr marL="895350" lvl="1" algn="just">
              <a:buFont typeface="Arial" pitchFamily="34" charset="0"/>
              <a:buChar char="•"/>
            </a:pPr>
            <a:r>
              <a:rPr lang="es-ES" sz="2000" b="1" dirty="0" smtClean="0"/>
              <a:t>ENTITIES: </a:t>
            </a:r>
            <a:r>
              <a:rPr lang="es-ES" sz="2000" dirty="0" smtClean="0"/>
              <a:t> El valor del atributo es alguna de las entidades de una lista de entidades definida en la DTD.</a:t>
            </a:r>
            <a:endParaRPr lang="es-ES" sz="2000" b="1" dirty="0" smtClean="0"/>
          </a:p>
          <a:p>
            <a:pPr marL="895350" lvl="1" algn="just">
              <a:buFont typeface="Arial" pitchFamily="34" charset="0"/>
              <a:buChar char="•"/>
            </a:pPr>
            <a:r>
              <a:rPr lang="es-ES" sz="2000" b="1" dirty="0" smtClean="0"/>
              <a:t>NOTATION: </a:t>
            </a:r>
            <a:r>
              <a:rPr lang="es-ES" sz="2000" dirty="0" smtClean="0"/>
              <a:t>Es un tipo pensado para hacer anotaciones, su funcionamiento es peculiar y no está pensado para ser usado como tipo básico, sino como base para crear tipos personales.</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CDATA</a:t>
            </a:r>
            <a:r>
              <a:rPr lang="es-ES" sz="2000" dirty="0" smtClean="0"/>
              <a:t>: el atributo contiene caracteres (sin restricciones).</a:t>
            </a: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&lt;!DOCTYPE ejemplo [ </a:t>
            </a:r>
          </a:p>
          <a:p>
            <a:pPr marL="0" lvl="1" algn="just"/>
            <a:r>
              <a:rPr lang="es-ES" sz="2000" dirty="0" smtClean="0">
                <a:solidFill>
                  <a:srgbClr val="FF0000"/>
                </a:solidFill>
              </a:rPr>
              <a:t>		&lt;!ELEMENT ejemplo EMPTY&gt; </a:t>
            </a:r>
          </a:p>
          <a:p>
            <a:pPr marL="0" lvl="1" algn="just"/>
            <a:r>
              <a:rPr lang="es-ES" sz="2000" dirty="0" smtClean="0">
                <a:solidFill>
                  <a:srgbClr val="FF0000"/>
                </a:solidFill>
              </a:rPr>
              <a:t>		&lt;!ATTLIST ejemplo </a:t>
            </a:r>
            <a:r>
              <a:rPr lang="es-ES" sz="2000" dirty="0" smtClean="0">
                <a:solidFill>
                  <a:srgbClr val="0070C0"/>
                </a:solidFill>
              </a:rPr>
              <a:t>color</a:t>
            </a:r>
            <a:r>
              <a:rPr lang="es-ES" sz="2000" dirty="0" smtClean="0">
                <a:solidFill>
                  <a:srgbClr val="FF0000"/>
                </a:solidFill>
              </a:rPr>
              <a:t> </a:t>
            </a:r>
            <a:r>
              <a:rPr lang="es-ES" sz="2000" b="1" dirty="0" smtClean="0">
                <a:solidFill>
                  <a:srgbClr val="FF0000"/>
                </a:solidFill>
              </a:rPr>
              <a:t>CDATA</a:t>
            </a:r>
            <a:r>
              <a:rPr lang="es-ES" sz="2000" dirty="0" smtClean="0">
                <a:solidFill>
                  <a:srgbClr val="FF0000"/>
                </a:solidFill>
              </a:rPr>
              <a:t> #REQUIRED&gt; </a:t>
            </a:r>
          </a:p>
          <a:p>
            <a:pPr marL="0" lvl="1" algn="just"/>
            <a:r>
              <a:rPr lang="es-ES" sz="2000" dirty="0" smtClean="0">
                <a:solidFill>
                  <a:srgbClr val="FF0000"/>
                </a:solidFill>
              </a:rPr>
              <a:t>	]&gt;</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amarillo</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b="1" dirty="0" smtClean="0">
                <a:solidFill>
                  <a:srgbClr val="FF0000"/>
                </a:solidFill>
              </a:rPr>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a:t>
            </a:r>
            <a:r>
              <a:rPr lang="es-ES" sz="2000" dirty="0" smtClean="0"/>
              <a:t>azul marino #000080</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b="1" dirty="0" smtClean="0">
                <a:solidFill>
                  <a:srgbClr val="FF0000"/>
                </a:solidFill>
              </a:rPr>
              <a:t>	</a:t>
            </a:r>
            <a:r>
              <a:rPr lang="es-ES" sz="2000" dirty="0" smtClean="0">
                <a:solidFill>
                  <a:srgbClr val="FF0000"/>
                </a:solidFill>
              </a:rPr>
              <a:t>&lt;ejemplo/&gt; </a:t>
            </a:r>
            <a:r>
              <a:rPr lang="es-ES" dirty="0" smtClean="0">
                <a:solidFill>
                  <a:schemeClr val="bg1">
                    <a:lumMod val="50000"/>
                  </a:schemeClr>
                </a:solidFill>
              </a:rPr>
              <a:t>&lt;!-- ERROR: falta el atributo "color", obligatorio por el #REQUIRED--&gt;</a:t>
            </a:r>
          </a:p>
          <a:p>
            <a:pPr marL="0" lvl="1" algn="just"/>
            <a:r>
              <a:rPr lang="es-ES" sz="2000" dirty="0" smtClean="0">
                <a:solidFill>
                  <a:srgbClr val="FF0000"/>
                </a:solidFill>
              </a:rPr>
              <a:t>	&lt;ejemplo </a:t>
            </a:r>
            <a:r>
              <a:rPr lang="es-ES" sz="2000" dirty="0" smtClean="0">
                <a:solidFill>
                  <a:srgbClr val="0070C0"/>
                </a:solidFill>
              </a:rPr>
              <a:t>sabor</a:t>
            </a:r>
            <a:r>
              <a:rPr lang="es-ES" sz="2000" dirty="0" smtClean="0">
                <a:solidFill>
                  <a:srgbClr val="FF0000"/>
                </a:solidFill>
              </a:rPr>
              <a:t>="</a:t>
            </a:r>
            <a:r>
              <a:rPr lang="es-ES" sz="2000" dirty="0" smtClean="0"/>
              <a:t>dulce</a:t>
            </a:r>
            <a:r>
              <a:rPr lang="es-ES" sz="2000" dirty="0" smtClean="0">
                <a:solidFill>
                  <a:srgbClr val="FF0000"/>
                </a:solidFill>
              </a:rPr>
              <a:t>"/&gt; </a:t>
            </a:r>
            <a:r>
              <a:rPr lang="es-ES" dirty="0" smtClean="0">
                <a:solidFill>
                  <a:schemeClr val="bg1">
                    <a:lumMod val="50000"/>
                  </a:schemeClr>
                </a:solidFill>
              </a:rPr>
              <a:t>&lt;!-- ERROR: el atributo "sabor" no está definido --&gt;</a:t>
            </a:r>
          </a:p>
          <a:p>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247864"/>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NMTOKEN</a:t>
            </a:r>
            <a:r>
              <a:rPr lang="es-ES" sz="2000" dirty="0" smtClean="0"/>
              <a:t>: el atributo sólo contiene </a:t>
            </a:r>
            <a:r>
              <a:rPr lang="es-ES" sz="2000" dirty="0" smtClean="0">
                <a:solidFill>
                  <a:srgbClr val="0070C0"/>
                </a:solidFill>
              </a:rPr>
              <a:t>letras</a:t>
            </a:r>
            <a:r>
              <a:rPr lang="es-ES" sz="2000" dirty="0" smtClean="0"/>
              <a:t>, </a:t>
            </a:r>
            <a:r>
              <a:rPr lang="es-ES" sz="2000" dirty="0" smtClean="0">
                <a:solidFill>
                  <a:srgbClr val="0070C0"/>
                </a:solidFill>
              </a:rPr>
              <a:t>dígitos</a:t>
            </a:r>
            <a:r>
              <a:rPr lang="es-ES" sz="2000" dirty="0" smtClean="0"/>
              <a:t>, y los caracteres </a:t>
            </a:r>
            <a:r>
              <a:rPr lang="es-ES" sz="2000" dirty="0" smtClean="0">
                <a:solidFill>
                  <a:srgbClr val="0070C0"/>
                </a:solidFill>
              </a:rPr>
              <a:t>punto</a:t>
            </a:r>
            <a:r>
              <a:rPr lang="es-ES" sz="2000" dirty="0" smtClean="0"/>
              <a:t> ".", </a:t>
            </a:r>
            <a:r>
              <a:rPr lang="es-ES" sz="2000" dirty="0" smtClean="0">
                <a:solidFill>
                  <a:srgbClr val="0070C0"/>
                </a:solidFill>
              </a:rPr>
              <a:t>guión</a:t>
            </a:r>
            <a:r>
              <a:rPr lang="es-ES" sz="2000" dirty="0" smtClean="0"/>
              <a:t> "-", </a:t>
            </a:r>
            <a:r>
              <a:rPr lang="es-ES" sz="2000" dirty="0" smtClean="0">
                <a:solidFill>
                  <a:srgbClr val="0070C0"/>
                </a:solidFill>
              </a:rPr>
              <a:t>subrayado</a:t>
            </a:r>
            <a:r>
              <a:rPr lang="es-ES" sz="2000" dirty="0" smtClean="0"/>
              <a:t> "_" y </a:t>
            </a:r>
            <a:r>
              <a:rPr lang="es-ES" sz="2000" dirty="0" smtClean="0">
                <a:solidFill>
                  <a:srgbClr val="0070C0"/>
                </a:solidFill>
              </a:rPr>
              <a:t>dos puntos </a:t>
            </a:r>
            <a:r>
              <a:rPr lang="es-ES" sz="2000" dirty="0" smtClean="0"/>
              <a:t>":".</a:t>
            </a:r>
          </a:p>
          <a:p>
            <a:pPr marL="0" lvl="1" algn="just"/>
            <a:endParaRPr lang="es-ES" sz="2000" b="1" dirty="0" smtClean="0">
              <a:solidFill>
                <a:srgbClr val="FF0000"/>
              </a:solidFill>
            </a:endParaRP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&lt;!DOCTYPE ejemplo [ </a:t>
            </a:r>
          </a:p>
          <a:p>
            <a:pPr marL="0" lvl="1" algn="just"/>
            <a:r>
              <a:rPr lang="es-ES" sz="2000" dirty="0" smtClean="0">
                <a:solidFill>
                  <a:srgbClr val="FF0000"/>
                </a:solidFill>
              </a:rPr>
              <a:t>		&lt;!ELEMENT ejemplo EMPTY&gt; </a:t>
            </a:r>
          </a:p>
          <a:p>
            <a:pPr marL="0" lvl="1" algn="just"/>
            <a:r>
              <a:rPr lang="es-ES" sz="2000" dirty="0" smtClean="0">
                <a:solidFill>
                  <a:srgbClr val="FF0000"/>
                </a:solidFill>
              </a:rPr>
              <a:t>		&lt;!ATTLIST ejemplo </a:t>
            </a:r>
            <a:r>
              <a:rPr lang="es-ES" sz="2000" dirty="0" smtClean="0">
                <a:solidFill>
                  <a:srgbClr val="0070C0"/>
                </a:solidFill>
              </a:rPr>
              <a:t>color</a:t>
            </a:r>
            <a:r>
              <a:rPr lang="es-ES" sz="2000" dirty="0" smtClean="0">
                <a:solidFill>
                  <a:srgbClr val="FF0000"/>
                </a:solidFill>
              </a:rPr>
              <a:t> </a:t>
            </a:r>
            <a:r>
              <a:rPr lang="es-ES" sz="2000" b="1" dirty="0" smtClean="0">
                <a:solidFill>
                  <a:srgbClr val="FF0000"/>
                </a:solidFill>
              </a:rPr>
              <a:t>NMTOKEN</a:t>
            </a:r>
            <a:r>
              <a:rPr lang="es-ES" sz="2000" dirty="0" smtClean="0"/>
              <a:t> </a:t>
            </a:r>
            <a:r>
              <a:rPr lang="es-ES" sz="2000" dirty="0" smtClean="0">
                <a:solidFill>
                  <a:srgbClr val="FF0000"/>
                </a:solidFill>
              </a:rPr>
              <a:t>#REQUIRED&gt; </a:t>
            </a:r>
          </a:p>
          <a:p>
            <a:pPr marL="0" lvl="1" algn="just"/>
            <a:r>
              <a:rPr lang="es-ES" sz="2000" dirty="0" smtClean="0">
                <a:solidFill>
                  <a:srgbClr val="FF0000"/>
                </a:solidFill>
              </a:rPr>
              <a:t>	]&gt;</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 azul-marino </a:t>
            </a:r>
            <a:r>
              <a:rPr lang="es-ES" sz="2000" dirty="0" smtClean="0">
                <a:solidFill>
                  <a:srgbClr val="FF0000"/>
                </a:solidFill>
              </a:rPr>
              <a:t>" /&gt;		</a:t>
            </a:r>
            <a:r>
              <a:rPr lang="es-ES" sz="2000" dirty="0" smtClean="0">
                <a:solidFill>
                  <a:schemeClr val="bg1">
                    <a:lumMod val="50000"/>
                  </a:schemeClr>
                </a:solidFill>
              </a:rPr>
              <a:t>&lt;!-- VÁLIDO --&gt;</a:t>
            </a: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1</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b="1" dirty="0" smtClean="0">
                <a:solidFill>
                  <a:srgbClr val="FF0000"/>
                </a:solidFill>
              </a:rPr>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a:t>
            </a:r>
            <a:r>
              <a:rPr lang="es-ES" sz="2000" dirty="0" smtClean="0"/>
              <a:t>azul marino</a:t>
            </a:r>
            <a:r>
              <a:rPr lang="es-ES" sz="2000" dirty="0" smtClean="0">
                <a:solidFill>
                  <a:srgbClr val="FF0000"/>
                </a:solidFill>
              </a:rPr>
              <a:t>" /&gt;</a:t>
            </a:r>
            <a:r>
              <a:rPr lang="es-ES" sz="2000" dirty="0" smtClean="0"/>
              <a:t> 	</a:t>
            </a:r>
            <a:r>
              <a:rPr lang="es-ES" dirty="0" smtClean="0">
                <a:solidFill>
                  <a:schemeClr val="bg1">
                    <a:lumMod val="50000"/>
                  </a:schemeClr>
                </a:solidFill>
              </a:rPr>
              <a:t>&lt;!-- ERROR: hay un espacio en blanco --&gt;</a:t>
            </a:r>
          </a:p>
          <a:p>
            <a:pPr marL="0" lvl="1" algn="just"/>
            <a:r>
              <a:rPr lang="es-ES" sz="2000" b="1" dirty="0" smtClean="0">
                <a:solidFill>
                  <a:srgbClr val="FF0000"/>
                </a:solidFill>
              </a:rPr>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a:t>
            </a:r>
            <a:r>
              <a:rPr lang="es-ES" sz="2000" dirty="0" smtClean="0"/>
              <a:t>#F0F0F0</a:t>
            </a:r>
            <a:r>
              <a:rPr lang="es-ES" sz="2000" dirty="0" smtClean="0">
                <a:solidFill>
                  <a:srgbClr val="FF0000"/>
                </a:solidFill>
              </a:rPr>
              <a:t>" /&gt; 	</a:t>
            </a:r>
            <a:r>
              <a:rPr lang="es-ES" dirty="0" smtClean="0">
                <a:solidFill>
                  <a:schemeClr val="bg1">
                    <a:lumMod val="50000"/>
                  </a:schemeClr>
                </a:solidFill>
              </a:rPr>
              <a:t>&lt;!-- ERROR: contiene el carácter #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5940088"/>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NMTOKENS</a:t>
            </a:r>
            <a:r>
              <a:rPr lang="es-ES" sz="2000" dirty="0" smtClean="0"/>
              <a:t>: el atributo sólo contiene </a:t>
            </a:r>
            <a:r>
              <a:rPr lang="es-ES" sz="2000" dirty="0" smtClean="0">
                <a:solidFill>
                  <a:srgbClr val="0070C0"/>
                </a:solidFill>
              </a:rPr>
              <a:t>letras</a:t>
            </a:r>
            <a:r>
              <a:rPr lang="es-ES" sz="2000" dirty="0" smtClean="0"/>
              <a:t>, </a:t>
            </a:r>
            <a:r>
              <a:rPr lang="es-ES" sz="2000" dirty="0" smtClean="0">
                <a:solidFill>
                  <a:srgbClr val="0070C0"/>
                </a:solidFill>
              </a:rPr>
              <a:t>dígitos</a:t>
            </a:r>
            <a:r>
              <a:rPr lang="es-ES" sz="2000" dirty="0" smtClean="0"/>
              <a:t>, y los caracteres </a:t>
            </a:r>
            <a:r>
              <a:rPr lang="es-ES" sz="2000" dirty="0" smtClean="0">
                <a:solidFill>
                  <a:srgbClr val="0070C0"/>
                </a:solidFill>
              </a:rPr>
              <a:t>punto</a:t>
            </a:r>
            <a:r>
              <a:rPr lang="es-ES" sz="2000" dirty="0" smtClean="0"/>
              <a:t> ".", </a:t>
            </a:r>
            <a:r>
              <a:rPr lang="es-ES" sz="2000" dirty="0" smtClean="0">
                <a:solidFill>
                  <a:srgbClr val="0070C0"/>
                </a:solidFill>
              </a:rPr>
              <a:t>guión</a:t>
            </a:r>
            <a:r>
              <a:rPr lang="es-ES" sz="2000" dirty="0" smtClean="0"/>
              <a:t> "-", </a:t>
            </a:r>
            <a:r>
              <a:rPr lang="es-ES" sz="2000" dirty="0" smtClean="0">
                <a:solidFill>
                  <a:srgbClr val="0070C0"/>
                </a:solidFill>
              </a:rPr>
              <a:t>subrayado</a:t>
            </a:r>
            <a:r>
              <a:rPr lang="es-ES" sz="2000" dirty="0" smtClean="0"/>
              <a:t> "_", </a:t>
            </a:r>
            <a:r>
              <a:rPr lang="es-ES" sz="2000" dirty="0" smtClean="0">
                <a:solidFill>
                  <a:srgbClr val="0070C0"/>
                </a:solidFill>
              </a:rPr>
              <a:t>dos puntos </a:t>
            </a:r>
            <a:r>
              <a:rPr lang="es-ES" sz="2000" dirty="0" smtClean="0"/>
              <a:t>":" (como el tipo NMTOKEN) y también </a:t>
            </a:r>
            <a:r>
              <a:rPr lang="es-ES" sz="2000" dirty="0" smtClean="0">
                <a:solidFill>
                  <a:srgbClr val="0070C0"/>
                </a:solidFill>
              </a:rPr>
              <a:t>espacios en blanco</a:t>
            </a:r>
            <a:r>
              <a:rPr lang="es-ES" sz="2000" dirty="0" smtClean="0"/>
              <a:t>.</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&lt;!DOCTYPE ejemplo [ </a:t>
            </a:r>
          </a:p>
          <a:p>
            <a:pPr marL="0" lvl="1" algn="just"/>
            <a:r>
              <a:rPr lang="es-ES" sz="2000" dirty="0" smtClean="0">
                <a:solidFill>
                  <a:srgbClr val="FF0000"/>
                </a:solidFill>
              </a:rPr>
              <a:t>		&lt;!ELEMENT ejemplo EMPTY&gt; </a:t>
            </a:r>
          </a:p>
          <a:p>
            <a:pPr marL="0" lvl="1" algn="just"/>
            <a:r>
              <a:rPr lang="es-ES" sz="2000" dirty="0" smtClean="0">
                <a:solidFill>
                  <a:srgbClr val="FF0000"/>
                </a:solidFill>
              </a:rPr>
              <a:t>		&lt;!ATTLIST ejemplo </a:t>
            </a:r>
            <a:r>
              <a:rPr lang="es-ES" sz="2000" dirty="0" smtClean="0">
                <a:solidFill>
                  <a:srgbClr val="0070C0"/>
                </a:solidFill>
              </a:rPr>
              <a:t>color</a:t>
            </a:r>
            <a:r>
              <a:rPr lang="es-ES" sz="2000" dirty="0" smtClean="0">
                <a:solidFill>
                  <a:srgbClr val="FF0000"/>
                </a:solidFill>
              </a:rPr>
              <a:t> </a:t>
            </a:r>
            <a:r>
              <a:rPr lang="es-ES" sz="2000" b="1" dirty="0" smtClean="0">
                <a:solidFill>
                  <a:srgbClr val="FF0000"/>
                </a:solidFill>
              </a:rPr>
              <a:t>NMTOKENS</a:t>
            </a:r>
            <a:r>
              <a:rPr lang="es-ES" sz="2000" dirty="0" smtClean="0"/>
              <a:t> </a:t>
            </a:r>
            <a:r>
              <a:rPr lang="es-ES" sz="2000" dirty="0" smtClean="0">
                <a:solidFill>
                  <a:srgbClr val="FF0000"/>
                </a:solidFill>
              </a:rPr>
              <a:t>#REQUIRED&gt; </a:t>
            </a:r>
          </a:p>
          <a:p>
            <a:pPr marL="0" lvl="1" algn="just"/>
            <a:r>
              <a:rPr lang="es-ES" sz="2000" dirty="0" smtClean="0">
                <a:solidFill>
                  <a:srgbClr val="FF0000"/>
                </a:solidFill>
              </a:rPr>
              <a:t>	]&gt;</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 azul-marino </a:t>
            </a:r>
            <a:r>
              <a:rPr lang="es-ES" sz="2000" dirty="0" smtClean="0">
                <a:solidFill>
                  <a:srgbClr val="FF0000"/>
                </a:solidFill>
              </a:rPr>
              <a:t>" /&gt;		</a:t>
            </a:r>
            <a:r>
              <a:rPr lang="es-ES" sz="2000" dirty="0" smtClean="0">
                <a:solidFill>
                  <a:schemeClr val="bg1">
                    <a:lumMod val="50000"/>
                  </a:schemeClr>
                </a:solidFill>
              </a:rPr>
              <a:t>&lt;!-- VÁLIDO --&gt;</a:t>
            </a: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1</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b="1" dirty="0" smtClean="0">
                <a:solidFill>
                  <a:srgbClr val="FF0000"/>
                </a:solidFill>
              </a:rPr>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a:t>
            </a:r>
            <a:r>
              <a:rPr lang="es-ES" sz="2000" dirty="0" smtClean="0"/>
              <a:t> 2*2 </a:t>
            </a:r>
            <a:r>
              <a:rPr lang="es-ES" sz="2000" dirty="0" smtClean="0">
                <a:solidFill>
                  <a:srgbClr val="FF0000"/>
                </a:solidFill>
              </a:rPr>
              <a:t>" /&gt;</a:t>
            </a:r>
            <a:r>
              <a:rPr lang="es-ES" sz="2000" dirty="0" smtClean="0"/>
              <a:t> 			</a:t>
            </a:r>
            <a:r>
              <a:rPr lang="es-ES" dirty="0" smtClean="0">
                <a:solidFill>
                  <a:schemeClr val="bg1">
                    <a:lumMod val="50000"/>
                  </a:schemeClr>
                </a:solidFill>
              </a:rPr>
              <a:t>&lt;!-- ERROR: hay un asterisco --&gt;</a:t>
            </a: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5940088"/>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Valores</a:t>
            </a:r>
            <a:r>
              <a:rPr lang="es-ES" sz="2000" dirty="0" smtClean="0"/>
              <a:t>: el atributo sólo puede contener uno de los términos de una </a:t>
            </a:r>
            <a:r>
              <a:rPr lang="es-ES" sz="2000" dirty="0" smtClean="0">
                <a:solidFill>
                  <a:srgbClr val="0070C0"/>
                </a:solidFill>
              </a:rPr>
              <a:t>lista</a:t>
            </a:r>
            <a:r>
              <a:rPr lang="es-ES" sz="2000" dirty="0" smtClean="0"/>
              <a:t>. La lista se escribe </a:t>
            </a:r>
            <a:r>
              <a:rPr lang="es-ES" sz="2000" dirty="0" smtClean="0">
                <a:solidFill>
                  <a:srgbClr val="0070C0"/>
                </a:solidFill>
              </a:rPr>
              <a:t>entre paréntesis</a:t>
            </a:r>
            <a:r>
              <a:rPr lang="es-ES" sz="2000" dirty="0" smtClean="0"/>
              <a:t>, con los términos separados por una </a:t>
            </a:r>
            <a:r>
              <a:rPr lang="es-ES" sz="2000" dirty="0" smtClean="0">
                <a:solidFill>
                  <a:srgbClr val="0070C0"/>
                </a:solidFill>
              </a:rPr>
              <a:t>barra vertical</a:t>
            </a:r>
            <a:r>
              <a:rPr lang="es-ES" sz="2000" dirty="0" smtClean="0"/>
              <a:t> "|".</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&lt;!DOCTYPE ejemplo [ </a:t>
            </a:r>
          </a:p>
          <a:p>
            <a:pPr marL="0" lvl="1" algn="just"/>
            <a:r>
              <a:rPr lang="es-ES" sz="2000" dirty="0" smtClean="0">
                <a:solidFill>
                  <a:srgbClr val="FF0000"/>
                </a:solidFill>
              </a:rPr>
              <a:t>		&lt;!ELEMENT ejemplo EMPTY&gt; </a:t>
            </a:r>
          </a:p>
          <a:p>
            <a:pPr marL="0" lvl="1" algn="just"/>
            <a:r>
              <a:rPr lang="es-ES" sz="2000" dirty="0" smtClean="0">
                <a:solidFill>
                  <a:srgbClr val="FF0000"/>
                </a:solidFill>
              </a:rPr>
              <a:t>		&lt;!ATTLIST ejemplo </a:t>
            </a:r>
            <a:r>
              <a:rPr lang="es-ES" sz="2000" dirty="0" smtClean="0">
                <a:solidFill>
                  <a:srgbClr val="0070C0"/>
                </a:solidFill>
              </a:rPr>
              <a:t>color</a:t>
            </a:r>
            <a:r>
              <a:rPr lang="es-ES" sz="2000" dirty="0" smtClean="0">
                <a:solidFill>
                  <a:srgbClr val="FF0000"/>
                </a:solidFill>
              </a:rPr>
              <a:t> </a:t>
            </a:r>
            <a:r>
              <a:rPr lang="es-ES" sz="2000" b="1" dirty="0" smtClean="0">
                <a:solidFill>
                  <a:srgbClr val="FF0000"/>
                </a:solidFill>
              </a:rPr>
              <a:t>(</a:t>
            </a:r>
            <a:r>
              <a:rPr lang="es-ES" sz="2000" b="1" dirty="0" err="1" smtClean="0">
                <a:solidFill>
                  <a:srgbClr val="FF0000"/>
                </a:solidFill>
              </a:rPr>
              <a:t>azul|blanco|rojo</a:t>
            </a:r>
            <a:r>
              <a:rPr lang="es-ES" sz="2000" b="1" dirty="0" smtClean="0">
                <a:solidFill>
                  <a:srgbClr val="FF0000"/>
                </a:solidFill>
              </a:rPr>
              <a:t>)</a:t>
            </a:r>
            <a:r>
              <a:rPr lang="es-ES" sz="2000" dirty="0" smtClean="0"/>
              <a:t> </a:t>
            </a:r>
            <a:r>
              <a:rPr lang="es-ES" sz="2000" dirty="0" smtClean="0">
                <a:solidFill>
                  <a:srgbClr val="FF0000"/>
                </a:solidFill>
              </a:rPr>
              <a:t>#REQUIRED&gt; </a:t>
            </a:r>
          </a:p>
          <a:p>
            <a:pPr marL="0" lvl="1" algn="just"/>
            <a:r>
              <a:rPr lang="es-ES" sz="2000" dirty="0" smtClean="0">
                <a:solidFill>
                  <a:srgbClr val="FF0000"/>
                </a:solidFill>
              </a:rPr>
              <a:t>	]&gt;</a:t>
            </a:r>
          </a:p>
          <a:p>
            <a:pPr marL="0" lvl="1" algn="just"/>
            <a:endParaRPr lang="es-ES" sz="2000" b="1" dirty="0" smtClean="0">
              <a:solidFill>
                <a:srgbClr val="FF0000"/>
              </a:solidFill>
            </a:endParaRPr>
          </a:p>
          <a:p>
            <a:pPr marL="0" lvl="1" algn="just"/>
            <a:r>
              <a:rPr lang="es-ES" sz="2000" dirty="0" smtClean="0"/>
              <a:t>	</a:t>
            </a:r>
            <a:r>
              <a:rPr lang="es-ES" sz="2000" dirty="0" smtClean="0">
                <a:solidFill>
                  <a:srgbClr val="FF0000"/>
                </a:solidFill>
              </a:rPr>
              <a:t>&lt;ejemplo </a:t>
            </a:r>
            <a:r>
              <a:rPr lang="es-ES" sz="2000" dirty="0" smtClean="0">
                <a:solidFill>
                  <a:srgbClr val="0070C0"/>
                </a:solidFill>
              </a:rPr>
              <a:t>color</a:t>
            </a:r>
            <a:r>
              <a:rPr lang="es-ES" sz="2000" dirty="0" smtClean="0">
                <a:solidFill>
                  <a:srgbClr val="FF0000"/>
                </a:solidFill>
              </a:rPr>
              <a:t>="" /&gt;			</a:t>
            </a:r>
            <a:r>
              <a:rPr lang="es-ES" sz="2000" dirty="0" smtClean="0">
                <a:solidFill>
                  <a:schemeClr val="bg1">
                    <a:lumMod val="50000"/>
                  </a:schemeClr>
                </a:solidFill>
              </a:rPr>
              <a:t>&lt;!-- VÁLIDO --&gt;</a:t>
            </a:r>
            <a:endParaRPr lang="es-ES" sz="2000" dirty="0" smtClean="0">
              <a:solidFill>
                <a:srgbClr val="FF0000"/>
              </a:solidFill>
            </a:endParaRP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azul</a:t>
            </a:r>
            <a:r>
              <a:rPr lang="es-ES" sz="2000" dirty="0" smtClean="0">
                <a:solidFill>
                  <a:srgbClr val="FF0000"/>
                </a:solidFill>
              </a:rPr>
              <a:t>" /&gt;			</a:t>
            </a:r>
            <a:r>
              <a:rPr lang="es-ES" sz="2000" dirty="0" smtClean="0">
                <a:solidFill>
                  <a:schemeClr val="bg1">
                    <a:lumMod val="50000"/>
                  </a:schemeClr>
                </a:solidFill>
              </a:rPr>
              <a:t>&lt;!-- VÁLIDO --&gt;</a:t>
            </a:r>
          </a:p>
          <a:p>
            <a:pPr marL="0" lvl="1" algn="just"/>
            <a:r>
              <a:rPr lang="es-ES" sz="2000" dirty="0" smtClean="0">
                <a:solidFill>
                  <a:srgbClr val="FF0000"/>
                </a:solidFill>
              </a:rPr>
              <a:t>	&lt;ejemplo </a:t>
            </a:r>
            <a:r>
              <a:rPr lang="es-ES" sz="2000" dirty="0" smtClean="0">
                <a:solidFill>
                  <a:srgbClr val="0070C0"/>
                </a:solidFill>
              </a:rPr>
              <a:t>color</a:t>
            </a:r>
            <a:r>
              <a:rPr lang="es-ES" sz="2000" dirty="0" smtClean="0">
                <a:solidFill>
                  <a:srgbClr val="FF0000"/>
                </a:solidFill>
              </a:rPr>
              <a:t>="</a:t>
            </a:r>
            <a:r>
              <a:rPr lang="es-ES" sz="2000" dirty="0" smtClean="0"/>
              <a:t>verde</a:t>
            </a:r>
            <a:r>
              <a:rPr lang="es-ES" sz="2000" dirty="0" smtClean="0">
                <a:solidFill>
                  <a:srgbClr val="FF0000"/>
                </a:solidFill>
              </a:rPr>
              <a:t>" /&gt; </a:t>
            </a:r>
            <a:r>
              <a:rPr lang="es-ES" dirty="0" smtClean="0">
                <a:solidFill>
                  <a:schemeClr val="bg1">
                    <a:lumMod val="50000"/>
                  </a:schemeClr>
                </a:solidFill>
              </a:rPr>
              <a:t>&lt;!-- ERROR: "verde" no está en la lista de valores --&gt;</a:t>
            </a:r>
            <a:endParaRPr lang="es-ES" sz="2000" dirty="0" smtClean="0">
              <a:solidFill>
                <a:schemeClr val="bg1">
                  <a:lumMod val="50000"/>
                </a:schemeClr>
              </a:solidFill>
            </a:endParaRPr>
          </a:p>
          <a:p>
            <a:pPr marL="0" lvl="1" algn="just"/>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832640"/>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a:t>
            </a:r>
            <a:r>
              <a:rPr lang="es-ES" sz="2000" dirty="0" smtClean="0"/>
              <a:t>: el valor del atributo (no el nombre) debe ser </a:t>
            </a:r>
            <a:r>
              <a:rPr lang="es-ES" sz="2000" dirty="0" smtClean="0">
                <a:solidFill>
                  <a:srgbClr val="0070C0"/>
                </a:solidFill>
              </a:rPr>
              <a:t>único</a:t>
            </a:r>
            <a:r>
              <a:rPr lang="es-ES" sz="2000" dirty="0" smtClean="0"/>
              <a:t> y no se puede repetir en otros elementos o atributos.</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(libro*)&gt; </a:t>
            </a:r>
          </a:p>
          <a:p>
            <a:pPr marL="0" lvl="1" algn="just"/>
            <a:r>
              <a:rPr lang="es-ES" sz="2000" dirty="0" smtClean="0">
                <a:solidFill>
                  <a:srgbClr val="FF0000"/>
                </a:solidFill>
              </a:rPr>
              <a:t>	&lt;!ELEMENT libro (#PCDATA)&gt;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a:t>
            </a:r>
            <a:r>
              <a:rPr lang="es-ES" sz="2000" b="1" dirty="0" smtClean="0">
                <a:solidFill>
                  <a:srgbClr val="FF0000"/>
                </a:solidFill>
              </a:rPr>
              <a:t>ID</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="L1"&gt;Yo, robot&lt;/libro&gt; </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="L2"&gt;Fahrenheit 451&lt;/libro&gt;</a:t>
            </a: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="L2"&gt;1984&lt;/libro&gt; 	</a:t>
            </a:r>
            <a:r>
              <a:rPr lang="es-ES" dirty="0" smtClean="0">
                <a:solidFill>
                  <a:schemeClr val="bg1">
                    <a:lumMod val="50000"/>
                  </a:schemeClr>
                </a:solidFill>
              </a:rPr>
              <a:t>&lt;!-- ERROR: no se puede repetir un atributo ID --&gt;</a:t>
            </a:r>
            <a:endParaRPr lang="es-ES" sz="2000" dirty="0" smtClean="0">
              <a:solidFill>
                <a:schemeClr val="bg1">
                  <a:lumMod val="50000"/>
                </a:schemeClr>
              </a:solidFill>
            </a:endParaRP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="1L"&gt;Un mundo feliz&lt;/libro&gt; </a:t>
            </a:r>
            <a:r>
              <a:rPr lang="es-ES" dirty="0" smtClean="0">
                <a:solidFill>
                  <a:schemeClr val="bg1">
                    <a:lumMod val="50000"/>
                  </a:schemeClr>
                </a:solidFill>
              </a:rPr>
              <a:t>&lt;!-- ERROR: el valor de un atributo de tipo 					ID no puede empezar con un número --&gt;</a:t>
            </a: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315416"/>
            <a:ext cx="9144000" cy="1143000"/>
          </a:xfrm>
        </p:spPr>
        <p:txBody>
          <a:bodyPr>
            <a:noAutofit/>
          </a:bodyPr>
          <a:lstStyle/>
          <a:p>
            <a:r>
              <a:rPr lang="es-ES" dirty="0" smtClean="0"/>
              <a:t>DTD: Definición de Tipo de Documento</a:t>
            </a:r>
          </a:p>
        </p:txBody>
      </p:sp>
      <p:sp>
        <p:nvSpPr>
          <p:cNvPr id="5" name="4 CuadroTexto"/>
          <p:cNvSpPr txBox="1"/>
          <p:nvPr/>
        </p:nvSpPr>
        <p:spPr>
          <a:xfrm>
            <a:off x="359024" y="764704"/>
            <a:ext cx="8784976" cy="6555641"/>
          </a:xfrm>
          <a:prstGeom prst="rect">
            <a:avLst/>
          </a:prstGeom>
          <a:noFill/>
        </p:spPr>
        <p:txBody>
          <a:bodyPr wrap="square" rtlCol="0">
            <a:spAutoFit/>
          </a:bodyPr>
          <a:lstStyle/>
          <a:p>
            <a:r>
              <a:rPr lang="es-ES" sz="2000" b="1" dirty="0" smtClean="0"/>
              <a:t>Tipos</a:t>
            </a:r>
            <a:r>
              <a:rPr lang="es-ES" sz="2000" dirty="0" smtClean="0"/>
              <a:t> </a:t>
            </a:r>
            <a:r>
              <a:rPr lang="es-ES" sz="2000" b="1" dirty="0" smtClean="0"/>
              <a:t>de atributos</a:t>
            </a:r>
          </a:p>
          <a:p>
            <a:endParaRPr lang="es-ES" sz="2000" b="1" dirty="0" smtClean="0"/>
          </a:p>
          <a:p>
            <a:pPr marL="0" lvl="1" algn="just"/>
            <a:r>
              <a:rPr lang="es-ES" sz="2000" b="1" dirty="0" smtClean="0"/>
              <a:t>	 </a:t>
            </a:r>
            <a:r>
              <a:rPr lang="es-ES" sz="2000" b="1" dirty="0" smtClean="0">
                <a:solidFill>
                  <a:srgbClr val="FF0000"/>
                </a:solidFill>
              </a:rPr>
              <a:t>IDREF</a:t>
            </a:r>
            <a:r>
              <a:rPr lang="es-ES" sz="2000" dirty="0" smtClean="0"/>
              <a:t>: el valor del atributo debe </a:t>
            </a:r>
            <a:r>
              <a:rPr lang="es-ES" sz="2000" dirty="0" smtClean="0">
                <a:solidFill>
                  <a:srgbClr val="0070C0"/>
                </a:solidFill>
              </a:rPr>
              <a:t>coincidir</a:t>
            </a:r>
            <a:r>
              <a:rPr lang="es-ES" sz="2000" dirty="0" smtClean="0"/>
              <a:t> con </a:t>
            </a:r>
            <a:r>
              <a:rPr lang="es-ES" sz="2000" dirty="0" smtClean="0">
                <a:solidFill>
                  <a:srgbClr val="0070C0"/>
                </a:solidFill>
              </a:rPr>
              <a:t>el valor </a:t>
            </a:r>
            <a:r>
              <a:rPr lang="es-ES" sz="2000" dirty="0" smtClean="0"/>
              <a:t>de un atributo </a:t>
            </a:r>
            <a:r>
              <a:rPr lang="es-ES" sz="2000" dirty="0" smtClean="0">
                <a:solidFill>
                  <a:srgbClr val="0070C0"/>
                </a:solidFill>
              </a:rPr>
              <a:t>de tipo ID</a:t>
            </a:r>
            <a:r>
              <a:rPr lang="es-ES" sz="2000" dirty="0" smtClean="0"/>
              <a:t> de </a:t>
            </a:r>
            <a:r>
              <a:rPr lang="es-ES" sz="2000" dirty="0" smtClean="0">
                <a:solidFill>
                  <a:srgbClr val="0070C0"/>
                </a:solidFill>
              </a:rPr>
              <a:t>otro elemento</a:t>
            </a:r>
            <a:r>
              <a:rPr lang="es-ES" sz="2000" dirty="0" smtClean="0"/>
              <a:t>.</a:t>
            </a:r>
          </a:p>
          <a:p>
            <a:pPr marL="0" lvl="1" algn="just"/>
            <a:endParaRPr lang="es-ES" sz="2000" b="1" dirty="0" smtClean="0">
              <a:solidFill>
                <a:srgbClr val="FF0000"/>
              </a:solidFill>
            </a:endParaRPr>
          </a:p>
          <a:p>
            <a:pPr marL="0" lvl="1" algn="just"/>
            <a:r>
              <a:rPr lang="es-ES" sz="2000" dirty="0" smtClean="0">
                <a:solidFill>
                  <a:srgbClr val="FF0000"/>
                </a:solidFill>
              </a:rPr>
              <a:t>&lt;!DOCTYPE ejemplo [ </a:t>
            </a:r>
          </a:p>
          <a:p>
            <a:pPr marL="0" lvl="1" algn="just"/>
            <a:r>
              <a:rPr lang="es-ES" sz="2000" dirty="0" smtClean="0">
                <a:solidFill>
                  <a:srgbClr val="FF0000"/>
                </a:solidFill>
              </a:rPr>
              <a:t>	&lt;!ELEMENT ejemplo ((</a:t>
            </a:r>
            <a:r>
              <a:rPr lang="es-ES" sz="2000" dirty="0" err="1" smtClean="0">
                <a:solidFill>
                  <a:srgbClr val="FF0000"/>
                </a:solidFill>
              </a:rPr>
              <a:t>libro|prestamo</a:t>
            </a:r>
            <a:r>
              <a:rPr lang="es-ES" sz="2000" dirty="0" smtClean="0">
                <a:solidFill>
                  <a:srgbClr val="FF0000"/>
                </a:solidFill>
              </a:rPr>
              <a:t>)*)&gt; </a:t>
            </a:r>
          </a:p>
          <a:p>
            <a:pPr marL="0" lvl="1" algn="just"/>
            <a:r>
              <a:rPr lang="es-ES" sz="2000" dirty="0" smtClean="0">
                <a:solidFill>
                  <a:srgbClr val="FF0000"/>
                </a:solidFill>
              </a:rPr>
              <a:t>	&lt;!ELEMENT libro (#PCDATA) &gt; </a:t>
            </a:r>
          </a:p>
          <a:p>
            <a:pPr marL="0" lvl="1" algn="just"/>
            <a:r>
              <a:rPr lang="es-ES" sz="2000" dirty="0" smtClean="0">
                <a:solidFill>
                  <a:srgbClr val="FF0000"/>
                </a:solidFill>
              </a:rPr>
              <a:t>	&lt;!ATTLIST libro </a:t>
            </a:r>
            <a:r>
              <a:rPr lang="es-ES" sz="2000" dirty="0" err="1" smtClean="0">
                <a:solidFill>
                  <a:srgbClr val="0070C0"/>
                </a:solidFill>
              </a:rPr>
              <a:t>codigo</a:t>
            </a:r>
            <a:r>
              <a:rPr lang="es-ES" sz="2000" dirty="0" smtClean="0">
                <a:solidFill>
                  <a:srgbClr val="FF0000"/>
                </a:solidFill>
              </a:rPr>
              <a:t> ID #REQUIRED&gt; </a:t>
            </a:r>
          </a:p>
          <a:p>
            <a:pPr marL="0" lvl="1" algn="just"/>
            <a:r>
              <a:rPr lang="es-ES" sz="2000" dirty="0" smtClean="0">
                <a:solidFill>
                  <a:srgbClr val="FF0000"/>
                </a:solidFill>
              </a:rPr>
              <a:t>	&lt;!ELEMENT </a:t>
            </a:r>
            <a:r>
              <a:rPr lang="es-ES" sz="2000" dirty="0" err="1" smtClean="0">
                <a:solidFill>
                  <a:srgbClr val="FF0000"/>
                </a:solidFill>
              </a:rPr>
              <a:t>prestamo</a:t>
            </a:r>
            <a:r>
              <a:rPr lang="es-ES" sz="2000" dirty="0" smtClean="0">
                <a:solidFill>
                  <a:srgbClr val="FF0000"/>
                </a:solidFill>
              </a:rPr>
              <a:t> (#PCDATA) &gt; </a:t>
            </a:r>
          </a:p>
          <a:p>
            <a:pPr marL="0" lvl="1" algn="just"/>
            <a:r>
              <a:rPr lang="es-ES" sz="2000" dirty="0" smtClean="0">
                <a:solidFill>
                  <a:srgbClr val="FF0000"/>
                </a:solidFill>
              </a:rPr>
              <a:t>	&lt;!ATTLIST </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 </a:t>
            </a:r>
            <a:r>
              <a:rPr lang="es-ES" sz="2000" b="1" dirty="0" smtClean="0">
                <a:solidFill>
                  <a:srgbClr val="FF0000"/>
                </a:solidFill>
              </a:rPr>
              <a:t>IDREF</a:t>
            </a:r>
            <a:r>
              <a:rPr lang="es-ES" sz="2000" dirty="0" smtClean="0">
                <a:solidFill>
                  <a:srgbClr val="FF0000"/>
                </a:solidFill>
              </a:rPr>
              <a:t> #REQUIRED&gt; </a:t>
            </a:r>
          </a:p>
          <a:p>
            <a:pPr marL="0" lvl="1" algn="just"/>
            <a:r>
              <a:rPr lang="es-ES" sz="2000" dirty="0" smtClean="0">
                <a:solidFill>
                  <a:srgbClr val="FF0000"/>
                </a:solidFill>
              </a:rPr>
              <a:t>]&gt;</a:t>
            </a:r>
          </a:p>
          <a:p>
            <a:pPr marL="0" lvl="1" algn="just"/>
            <a:endParaRPr lang="es-ES" sz="2000" b="1" dirty="0" smtClean="0">
              <a:solidFill>
                <a:srgbClr val="FF0000"/>
              </a:solidFill>
            </a:endParaRPr>
          </a:p>
          <a:p>
            <a:pPr marL="0" lvl="1" algn="just"/>
            <a:r>
              <a:rPr lang="es-ES" sz="2000" dirty="0" smtClean="0">
                <a:solidFill>
                  <a:srgbClr val="FF0000"/>
                </a:solidFill>
              </a:rPr>
              <a:t>&lt;ejemplo&gt; 	</a:t>
            </a:r>
            <a:r>
              <a:rPr lang="es-ES" sz="2000" dirty="0" smtClean="0">
                <a:solidFill>
                  <a:schemeClr val="bg1">
                    <a:lumMod val="50000"/>
                  </a:schemeClr>
                </a:solidFill>
              </a:rPr>
              <a:t> &lt;!-- VÁLIDO --&gt;</a:t>
            </a:r>
            <a:endParaRPr lang="es-ES" sz="2000" dirty="0" smtClean="0">
              <a:solidFill>
                <a:srgbClr val="FF0000"/>
              </a:solidFill>
            </a:endParaRPr>
          </a:p>
          <a:p>
            <a:pPr marL="0" lvl="1" algn="just"/>
            <a:r>
              <a:rPr lang="es-ES" sz="2000" dirty="0" smtClean="0">
                <a:solidFill>
                  <a:srgbClr val="FF0000"/>
                </a:solidFill>
              </a:rPr>
              <a:t>	&lt;libro </a:t>
            </a:r>
            <a:r>
              <a:rPr lang="es-ES" sz="2000" dirty="0" err="1" smtClean="0">
                <a:solidFill>
                  <a:srgbClr val="0070C0"/>
                </a:solidFill>
              </a:rPr>
              <a:t>codigo</a:t>
            </a:r>
            <a:r>
              <a:rPr lang="es-ES" sz="2000" dirty="0" smtClean="0">
                <a:solidFill>
                  <a:srgbClr val="FF0000"/>
                </a:solidFill>
              </a:rPr>
              <a:t>="L1"&gt;Rebelión en la granja&lt;/libro&gt; </a:t>
            </a:r>
          </a:p>
          <a:p>
            <a:pPr marL="0" lvl="1" algn="just"/>
            <a:r>
              <a:rPr lang="es-ES" sz="2000" dirty="0" smtClean="0">
                <a:solidFill>
                  <a:srgbClr val="FF0000"/>
                </a:solidFill>
              </a:rPr>
              <a:t>	&lt;</a:t>
            </a:r>
            <a:r>
              <a:rPr lang="es-ES" sz="2000" dirty="0" err="1" smtClean="0">
                <a:solidFill>
                  <a:srgbClr val="FF0000"/>
                </a:solidFill>
              </a:rPr>
              <a:t>prestamo</a:t>
            </a:r>
            <a:r>
              <a:rPr lang="es-ES" sz="2000" dirty="0" smtClean="0">
                <a:solidFill>
                  <a:srgbClr val="FF0000"/>
                </a:solidFill>
              </a:rPr>
              <a:t> </a:t>
            </a:r>
            <a:r>
              <a:rPr lang="es-ES" sz="2000" dirty="0" smtClean="0">
                <a:solidFill>
                  <a:srgbClr val="0070C0"/>
                </a:solidFill>
              </a:rPr>
              <a:t>libro</a:t>
            </a:r>
            <a:r>
              <a:rPr lang="es-ES" sz="2000" dirty="0" smtClean="0">
                <a:solidFill>
                  <a:srgbClr val="FF0000"/>
                </a:solidFill>
              </a:rPr>
              <a:t>="L1"&gt;Olga Cantalapiedra&lt;/</a:t>
            </a:r>
            <a:r>
              <a:rPr lang="es-ES" sz="2000" dirty="0" err="1" smtClean="0">
                <a:solidFill>
                  <a:srgbClr val="FF0000"/>
                </a:solidFill>
              </a:rPr>
              <a:t>prestamo</a:t>
            </a:r>
            <a:r>
              <a:rPr lang="es-ES" sz="2000" dirty="0" smtClean="0">
                <a:solidFill>
                  <a:srgbClr val="FF0000"/>
                </a:solidFill>
              </a:rPr>
              <a:t>&gt; </a:t>
            </a:r>
          </a:p>
          <a:p>
            <a:pPr marL="0" lvl="1" algn="just"/>
            <a:r>
              <a:rPr lang="es-ES" sz="2000" dirty="0" smtClean="0">
                <a:solidFill>
                  <a:srgbClr val="FF0000"/>
                </a:solidFill>
              </a:rPr>
              <a:t>&lt;/ejemplo&gt; </a:t>
            </a:r>
            <a:r>
              <a:rPr lang="es-ES" sz="2000" b="1" dirty="0" smtClean="0">
                <a:solidFill>
                  <a:srgbClr val="FF0000"/>
                </a:solidFill>
              </a:rPr>
              <a:t>	</a:t>
            </a:r>
            <a:endParaRPr lang="es-ES" dirty="0" smtClean="0">
              <a:solidFill>
                <a:schemeClr val="bg1">
                  <a:lumMod val="50000"/>
                </a:schemeClr>
              </a:solidFill>
            </a:endParaRPr>
          </a:p>
          <a:p>
            <a:pPr marL="0" lvl="1" algn="just"/>
            <a:r>
              <a:rPr lang="es-ES" sz="2000" dirty="0" smtClean="0">
                <a:solidFill>
                  <a:srgbClr val="FF0000"/>
                </a:solidFill>
              </a:rPr>
              <a:t>	</a:t>
            </a:r>
            <a:endParaRPr lang="es-ES" sz="2000" b="1" dirty="0" smtClean="0"/>
          </a:p>
          <a:p>
            <a:endParaRPr lang="es-ES" sz="2000" b="1" dirty="0" smtClean="0"/>
          </a:p>
          <a:p>
            <a:endParaRPr lang="es-ES" sz="2000" b="1" dirty="0" smtClean="0"/>
          </a:p>
          <a:p>
            <a:endParaRPr lang="es-ES" sz="20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21968</TotalTime>
  <Words>831</Words>
  <Application>Microsoft Office PowerPoint</Application>
  <PresentationFormat>Presentación en pantalla (4:3)</PresentationFormat>
  <Paragraphs>463</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lpstr>DTD: Definición de Tipo de Documento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antonio</dc:creator>
  <cp:lastModifiedBy>Usuario de Windows</cp:lastModifiedBy>
  <cp:revision>228</cp:revision>
  <dcterms:created xsi:type="dcterms:W3CDTF">2017-12-24T07:16:37Z</dcterms:created>
  <dcterms:modified xsi:type="dcterms:W3CDTF">2018-01-28T18:51:54Z</dcterms:modified>
</cp:coreProperties>
</file>