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4" r:id="rId3"/>
    <p:sldId id="295" r:id="rId4"/>
    <p:sldId id="296" r:id="rId5"/>
    <p:sldId id="299" r:id="rId6"/>
    <p:sldId id="297" r:id="rId7"/>
    <p:sldId id="300" r:id="rId8"/>
    <p:sldId id="301" r:id="rId9"/>
    <p:sldId id="302" r:id="rId10"/>
    <p:sldId id="303" r:id="rId11"/>
    <p:sldId id="304" r:id="rId12"/>
    <p:sldId id="305" r:id="rId13"/>
    <p:sldId id="306" r:id="rId14"/>
    <p:sldId id="307" r:id="rId15"/>
    <p:sldId id="308" r:id="rId16"/>
    <p:sldId id="309" r:id="rId17"/>
    <p:sldId id="310"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27/04/2018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libros.x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6001643"/>
          </a:xfrm>
          <a:prstGeom prst="rect">
            <a:avLst/>
          </a:prstGeom>
          <a:noFill/>
        </p:spPr>
        <p:txBody>
          <a:bodyPr wrap="square" rtlCol="0">
            <a:spAutoFit/>
          </a:bodyPr>
          <a:lstStyle/>
          <a:p>
            <a:r>
              <a:rPr lang="es-ES" sz="2800" b="1" dirty="0" smtClean="0"/>
              <a:t>Porqué </a:t>
            </a:r>
            <a:r>
              <a:rPr lang="es-ES" sz="2800" b="1" dirty="0" err="1" smtClean="0"/>
              <a:t>Xquery</a:t>
            </a:r>
            <a:endParaRPr lang="es-ES" sz="2800" b="1" dirty="0" smtClean="0"/>
          </a:p>
          <a:p>
            <a:endParaRPr lang="es-ES" sz="2000" b="1" dirty="0" smtClean="0"/>
          </a:p>
          <a:p>
            <a:pPr algn="just"/>
            <a:r>
              <a:rPr lang="es-ES" sz="2100" dirty="0" smtClean="0"/>
              <a:t>XSLT sólo es aplicable en los casos en los que desee obtener una representación distinta de los datos, no cuando se desea localizar una información concreta dentro de dicho conjunto de datos.</a:t>
            </a:r>
          </a:p>
          <a:p>
            <a:pPr algn="just"/>
            <a:endParaRPr lang="es-ES" sz="2100" b="1" dirty="0" smtClean="0">
              <a:solidFill>
                <a:srgbClr val="FF0000"/>
              </a:solidFill>
            </a:endParaRPr>
          </a:p>
          <a:p>
            <a:pPr algn="just"/>
            <a:r>
              <a:rPr lang="es-ES" sz="2100" b="1" dirty="0" smtClean="0"/>
              <a:t>Ejemplos de uso de </a:t>
            </a:r>
            <a:r>
              <a:rPr lang="es-ES" sz="2100" b="1" dirty="0" err="1" smtClean="0"/>
              <a:t>Xquery</a:t>
            </a:r>
            <a:endParaRPr lang="es-ES" sz="2100" b="1" dirty="0" smtClean="0"/>
          </a:p>
          <a:p>
            <a:pPr algn="just"/>
            <a:endParaRPr lang="es-ES" sz="2100" dirty="0" smtClean="0"/>
          </a:p>
          <a:p>
            <a:pPr algn="just">
              <a:buFont typeface="Arial" pitchFamily="34" charset="0"/>
              <a:buChar char="•"/>
            </a:pPr>
            <a:r>
              <a:rPr lang="es-ES" sz="2100" dirty="0" smtClean="0"/>
              <a:t> Consultar </a:t>
            </a:r>
            <a:r>
              <a:rPr lang="es-ES" sz="2100" dirty="0" smtClean="0"/>
              <a:t>la información en los actuales servidores de bases de datos que ya incorporan funciones para poder obtener los datos en XML o bases de datos XML nativas (</a:t>
            </a:r>
            <a:r>
              <a:rPr lang="es-ES" sz="2100" dirty="0" err="1" smtClean="0"/>
              <a:t>Native</a:t>
            </a:r>
            <a:r>
              <a:rPr lang="es-ES" sz="2100" dirty="0" smtClean="0"/>
              <a:t> XML </a:t>
            </a:r>
            <a:r>
              <a:rPr lang="es-ES" sz="2100" dirty="0" err="1" smtClean="0"/>
              <a:t>Database</a:t>
            </a:r>
            <a:r>
              <a:rPr lang="es-ES" sz="2100" dirty="0" smtClean="0"/>
              <a:t>)</a:t>
            </a:r>
          </a:p>
          <a:p>
            <a:pPr algn="just"/>
            <a:endParaRPr lang="es-ES" sz="2100" dirty="0" smtClean="0"/>
          </a:p>
          <a:p>
            <a:pPr algn="just">
              <a:buFont typeface="Arial" pitchFamily="34" charset="0"/>
              <a:buChar char="•"/>
            </a:pPr>
            <a:r>
              <a:rPr lang="es-ES" sz="2100" dirty="0" smtClean="0"/>
              <a:t> Realizar </a:t>
            </a:r>
            <a:r>
              <a:rPr lang="es-ES" sz="2100" dirty="0" smtClean="0"/>
              <a:t>alguna búsqueda en un documento o conjunto de documentos con gran cantidad de datos en XML</a:t>
            </a:r>
          </a:p>
          <a:p>
            <a:pPr algn="just"/>
            <a:endParaRPr lang="es-ES" sz="2100" dirty="0" smtClean="0"/>
          </a:p>
          <a:p>
            <a:pPr algn="just">
              <a:buFont typeface="Arial" pitchFamily="34" charset="0"/>
              <a:buChar char="•"/>
            </a:pPr>
            <a:r>
              <a:rPr lang="es-ES" sz="2100" dirty="0" smtClean="0"/>
              <a:t> Trabajar </a:t>
            </a:r>
            <a:r>
              <a:rPr lang="es-ES" sz="2100" dirty="0" smtClean="0"/>
              <a:t>sólo sobre un subconjunto de todos los datos XML y queremos obtener dicho subconjunto de una forma sencilla, para evitar trabajar con toda la colección de datos.</a:t>
            </a:r>
            <a:endParaRPr lang="es-ES" sz="20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4154984"/>
          </a:xfrm>
          <a:prstGeom prst="rect">
            <a:avLst/>
          </a:prstGeom>
          <a:noFill/>
        </p:spPr>
        <p:txBody>
          <a:bodyPr wrap="square" rtlCol="0">
            <a:spAutoFit/>
          </a:bodyPr>
          <a:lstStyle/>
          <a:p>
            <a:r>
              <a:rPr lang="es-ES" sz="2800" b="1" dirty="0" smtClean="0"/>
              <a:t>Diferencias entre las cláusulas </a:t>
            </a:r>
            <a:r>
              <a:rPr lang="es-ES" sz="2800" b="1" dirty="0" err="1" smtClean="0"/>
              <a:t>for</a:t>
            </a:r>
            <a:r>
              <a:rPr lang="es-ES" sz="2800" b="1" dirty="0" smtClean="0"/>
              <a:t> y </a:t>
            </a:r>
            <a:r>
              <a:rPr lang="es-ES" sz="2800" b="1" dirty="0" err="1" smtClean="0"/>
              <a:t>let</a:t>
            </a:r>
            <a:endParaRPr lang="es-ES" sz="2800" b="1" dirty="0" smtClean="0"/>
          </a:p>
          <a:p>
            <a:endParaRPr lang="es-ES" sz="2000" b="1" dirty="0" smtClean="0"/>
          </a:p>
          <a:p>
            <a:pPr lvl="1"/>
            <a:r>
              <a:rPr lang="es-ES" sz="2400" dirty="0" err="1" smtClean="0">
                <a:solidFill>
                  <a:srgbClr val="FF0000"/>
                </a:solidFill>
              </a:rPr>
              <a:t>let</a:t>
            </a:r>
            <a:r>
              <a:rPr lang="es-ES" sz="2400" dirty="0" smtClean="0">
                <a:solidFill>
                  <a:srgbClr val="FF0000"/>
                </a:solidFill>
              </a:rPr>
              <a:t> </a:t>
            </a:r>
            <a:r>
              <a:rPr lang="es-ES" sz="2400" dirty="0" err="1" smtClean="0">
                <a:solidFill>
                  <a:srgbClr val="00B0F0"/>
                </a:solidFill>
              </a:rPr>
              <a:t>$d </a:t>
            </a:r>
            <a:r>
              <a:rPr lang="es-ES" sz="2400" dirty="0" err="1" smtClean="0">
                <a:solidFill>
                  <a:srgbClr val="FF0000"/>
                </a:solidFill>
              </a:rPr>
              <a:t>:=</a:t>
            </a:r>
            <a:r>
              <a:rPr lang="es-ES" sz="2400" dirty="0" err="1" smtClean="0">
                <a:solidFill>
                  <a:srgbClr val="00B0F0"/>
                </a:solidFill>
              </a:rPr>
              <a:t> doc("libros.xml")/bib/libro/titulo</a:t>
            </a:r>
          </a:p>
          <a:p>
            <a:pPr lvl="1"/>
            <a:r>
              <a:rPr lang="es-ES" sz="2400" dirty="0" err="1" smtClean="0">
                <a:solidFill>
                  <a:srgbClr val="FF0000"/>
                </a:solidFill>
              </a:rPr>
              <a:t>return</a:t>
            </a:r>
            <a:r>
              <a:rPr lang="es-ES" sz="2400" dirty="0" smtClean="0">
                <a:solidFill>
                  <a:srgbClr val="FF0000"/>
                </a:solidFill>
              </a:rPr>
              <a:t> </a:t>
            </a:r>
            <a:r>
              <a:rPr lang="es-ES" sz="2400" dirty="0" smtClean="0">
                <a:solidFill>
                  <a:srgbClr val="00B0F0"/>
                </a:solidFill>
              </a:rPr>
              <a:t>&lt;</a:t>
            </a:r>
            <a:r>
              <a:rPr lang="es-ES" sz="2400" dirty="0" err="1" smtClean="0">
                <a:solidFill>
                  <a:srgbClr val="00B0F0"/>
                </a:solidFill>
              </a:rPr>
              <a:t>titulos</a:t>
            </a:r>
            <a:r>
              <a:rPr lang="es-ES" sz="2400" dirty="0" smtClean="0">
                <a:solidFill>
                  <a:srgbClr val="00B0F0"/>
                </a:solidFill>
              </a:rPr>
              <a:t>&gt;{ $d }&lt;/</a:t>
            </a:r>
            <a:r>
              <a:rPr lang="es-ES" sz="2400" dirty="0" err="1" smtClean="0">
                <a:solidFill>
                  <a:srgbClr val="00B0F0"/>
                </a:solidFill>
              </a:rPr>
              <a:t>titulos</a:t>
            </a:r>
            <a:r>
              <a:rPr lang="es-ES" sz="2400" dirty="0" smtClean="0">
                <a:solidFill>
                  <a:srgbClr val="00B0F0"/>
                </a:solidFill>
              </a:rPr>
              <a:t>&gt;</a:t>
            </a:r>
            <a:endParaRPr lang="es-ES" sz="2000" dirty="0" smtClean="0">
              <a:solidFill>
                <a:srgbClr val="00B0F0"/>
              </a:solidFill>
            </a:endParaRPr>
          </a:p>
          <a:p>
            <a:endParaRPr lang="es-ES" sz="2000" dirty="0" smtClean="0"/>
          </a:p>
          <a:p>
            <a:pPr marL="0" lvl="1"/>
            <a:r>
              <a:rPr lang="es-ES" sz="2000" dirty="0" smtClean="0"/>
              <a:t>Resultado</a:t>
            </a:r>
          </a:p>
          <a:p>
            <a:pPr marL="0" lvl="1"/>
            <a:endParaRPr lang="es-ES" sz="2000" dirty="0" smtClean="0"/>
          </a:p>
          <a:p>
            <a:pPr lvl="1"/>
            <a:r>
              <a:rPr lang="es-ES" dirty="0" smtClean="0"/>
              <a:t>&lt;</a:t>
            </a:r>
            <a:r>
              <a:rPr lang="es-ES" dirty="0" err="1" smtClean="0"/>
              <a:t>titulos</a:t>
            </a:r>
            <a:r>
              <a:rPr lang="es-ES" dirty="0" smtClean="0"/>
              <a:t>&gt;</a:t>
            </a:r>
          </a:p>
          <a:p>
            <a:pPr lvl="1"/>
            <a:r>
              <a:rPr lang="es-ES" dirty="0" smtClean="0"/>
              <a:t>    &lt;titulo&gt;TCP/IP </a:t>
            </a:r>
            <a:r>
              <a:rPr lang="es-ES" dirty="0" err="1" smtClean="0"/>
              <a:t>Illustrated</a:t>
            </a:r>
            <a:r>
              <a:rPr lang="es-ES" dirty="0" smtClean="0"/>
              <a:t>&lt;/titulo&gt;</a:t>
            </a:r>
          </a:p>
          <a:p>
            <a:pPr lvl="1"/>
            <a:r>
              <a:rPr lang="es-ES" dirty="0" smtClean="0"/>
              <a:t>    &lt;titulo&gt;</a:t>
            </a:r>
            <a:r>
              <a:rPr lang="es-ES" dirty="0" err="1" smtClean="0"/>
              <a:t>Advan</a:t>
            </a:r>
            <a:r>
              <a:rPr lang="es-ES" dirty="0" smtClean="0"/>
              <a:t> </a:t>
            </a:r>
            <a:r>
              <a:rPr lang="es-ES" dirty="0" err="1" smtClean="0"/>
              <a:t>Programming</a:t>
            </a:r>
            <a:r>
              <a:rPr lang="es-ES" dirty="0" smtClean="0"/>
              <a:t> </a:t>
            </a:r>
            <a:r>
              <a:rPr lang="es-ES" dirty="0" err="1" smtClean="0"/>
              <a:t>for</a:t>
            </a:r>
            <a:r>
              <a:rPr lang="es-ES" dirty="0" smtClean="0"/>
              <a:t> Unix </a:t>
            </a:r>
            <a:r>
              <a:rPr lang="es-ES" dirty="0" err="1" smtClean="0"/>
              <a:t>environment</a:t>
            </a:r>
            <a:r>
              <a:rPr lang="es-ES" dirty="0" smtClean="0"/>
              <a:t>&lt;/titulo&gt;</a:t>
            </a:r>
          </a:p>
          <a:p>
            <a:pPr lvl="1"/>
            <a:r>
              <a:rPr lang="es-ES" dirty="0" smtClean="0"/>
              <a:t>    &lt;titulo&gt;Data </a:t>
            </a:r>
            <a:r>
              <a:rPr lang="es-ES" dirty="0" err="1" smtClean="0"/>
              <a:t>on</a:t>
            </a:r>
            <a:r>
              <a:rPr lang="es-ES" dirty="0" smtClean="0"/>
              <a:t> </a:t>
            </a:r>
            <a:r>
              <a:rPr lang="es-ES" dirty="0" err="1" smtClean="0"/>
              <a:t>the</a:t>
            </a:r>
            <a:r>
              <a:rPr lang="es-ES" dirty="0" smtClean="0"/>
              <a:t> Web&lt;/titulo&gt;</a:t>
            </a:r>
          </a:p>
          <a:p>
            <a:pPr lvl="1"/>
            <a:r>
              <a:rPr lang="es-ES" dirty="0" smtClean="0"/>
              <a:t>    &lt;titulo&gt; </a:t>
            </a:r>
            <a:r>
              <a:rPr lang="es-ES" dirty="0" err="1" smtClean="0"/>
              <a:t>Economics</a:t>
            </a:r>
            <a:r>
              <a:rPr lang="es-ES" dirty="0" smtClean="0"/>
              <a:t> of </a:t>
            </a:r>
            <a:r>
              <a:rPr lang="es-ES" dirty="0" err="1" smtClean="0"/>
              <a:t>Technology</a:t>
            </a:r>
            <a:r>
              <a:rPr lang="es-ES" dirty="0" smtClean="0"/>
              <a:t> </a:t>
            </a:r>
            <a:r>
              <a:rPr lang="es-ES" dirty="0" err="1" smtClean="0"/>
              <a:t>for</a:t>
            </a:r>
            <a:r>
              <a:rPr lang="es-ES" dirty="0" smtClean="0"/>
              <a:t> Digital TV&lt;/titulo&gt;</a:t>
            </a:r>
          </a:p>
          <a:p>
            <a:pPr lvl="1"/>
            <a:r>
              <a:rPr lang="es-ES" dirty="0" smtClean="0"/>
              <a:t>&lt;/</a:t>
            </a:r>
            <a:r>
              <a:rPr lang="es-ES" dirty="0" err="1" smtClean="0"/>
              <a:t>titulos</a:t>
            </a:r>
            <a:r>
              <a:rPr lang="es-ES" dirty="0" smtClean="0"/>
              <a: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1754326"/>
          </a:xfrm>
          <a:prstGeom prst="rect">
            <a:avLst/>
          </a:prstGeom>
          <a:noFill/>
        </p:spPr>
        <p:txBody>
          <a:bodyPr wrap="square" rtlCol="0">
            <a:spAutoFit/>
          </a:bodyPr>
          <a:lstStyle/>
          <a:p>
            <a:r>
              <a:rPr lang="es-ES" sz="2800" b="1" dirty="0" smtClean="0"/>
              <a:t>Ejercicios</a:t>
            </a:r>
          </a:p>
          <a:p>
            <a:endParaRPr lang="es-ES" sz="2000" b="1" dirty="0" smtClean="0"/>
          </a:p>
          <a:p>
            <a:endParaRPr lang="es-ES" sz="2000" dirty="0" smtClean="0"/>
          </a:p>
          <a:p>
            <a:pPr marL="457200" lvl="2">
              <a:buFont typeface="Arial" pitchFamily="34" charset="0"/>
              <a:buChar char="•"/>
            </a:pPr>
            <a:r>
              <a:rPr lang="es-ES" sz="2000" dirty="0" smtClean="0"/>
              <a:t>Ejercicio 1bookstoreA</a:t>
            </a:r>
            <a:endParaRPr lang="es-ES" sz="2000" dirty="0" smtClean="0"/>
          </a:p>
          <a:p>
            <a:pPr marL="0" lvl="1"/>
            <a:endParaRPr lang="es-E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6863417"/>
          </a:xfrm>
          <a:prstGeom prst="rect">
            <a:avLst/>
          </a:prstGeom>
          <a:noFill/>
        </p:spPr>
        <p:txBody>
          <a:bodyPr wrap="square" rtlCol="0">
            <a:spAutoFit/>
          </a:bodyPr>
          <a:lstStyle/>
          <a:p>
            <a:r>
              <a:rPr lang="es-ES" sz="2800" b="1" dirty="0" smtClean="0"/>
              <a:t>Operadores y funciones principales</a:t>
            </a:r>
          </a:p>
          <a:p>
            <a:endParaRPr lang="es-ES" sz="2800" b="1" dirty="0" smtClean="0"/>
          </a:p>
          <a:p>
            <a:endParaRPr lang="es-ES" sz="2800" b="1" dirty="0" smtClean="0"/>
          </a:p>
          <a:p>
            <a:endParaRPr lang="es-ES" sz="2800" b="1" dirty="0" smtClean="0"/>
          </a:p>
          <a:p>
            <a:endParaRPr lang="es-ES" sz="2800" b="1" dirty="0" smtClean="0"/>
          </a:p>
          <a:p>
            <a:endParaRPr lang="es-ES" sz="2800" b="1" dirty="0" smtClean="0"/>
          </a:p>
          <a:p>
            <a:endParaRPr lang="es-ES" sz="2800" b="1" dirty="0" smtClean="0"/>
          </a:p>
          <a:p>
            <a:endParaRPr lang="es-ES" sz="2800" b="1" dirty="0" smtClean="0"/>
          </a:p>
          <a:p>
            <a:endParaRPr lang="es-ES" sz="2800" b="1" dirty="0" smtClean="0"/>
          </a:p>
          <a:p>
            <a:endParaRPr lang="es-ES" sz="2800" b="1" dirty="0" smtClean="0"/>
          </a:p>
          <a:p>
            <a:pPr algn="just"/>
            <a:endParaRPr lang="es-ES" sz="2400" dirty="0" smtClean="0"/>
          </a:p>
          <a:p>
            <a:pPr algn="just"/>
            <a:r>
              <a:rPr lang="es-ES" sz="2400" dirty="0" smtClean="0"/>
              <a:t>(*) </a:t>
            </a:r>
            <a:r>
              <a:rPr lang="es-ES" sz="2400" dirty="0" smtClean="0"/>
              <a:t>La división se indica con el operador ‘</a:t>
            </a:r>
            <a:r>
              <a:rPr lang="es-ES" sz="2400" b="1" dirty="0" err="1" smtClean="0">
                <a:solidFill>
                  <a:srgbClr val="FF0000"/>
                </a:solidFill>
              </a:rPr>
              <a:t>div</a:t>
            </a:r>
            <a:r>
              <a:rPr lang="es-ES" sz="2400" dirty="0" smtClean="0"/>
              <a:t>’ ya que el símbolo ‘/’ es necesario para indicar caminos. El operador ‘</a:t>
            </a:r>
            <a:r>
              <a:rPr lang="es-ES" sz="2400" b="1" dirty="0" err="1" smtClean="0">
                <a:solidFill>
                  <a:srgbClr val="FF0000"/>
                </a:solidFill>
              </a:rPr>
              <a:t>idiv</a:t>
            </a:r>
            <a:r>
              <a:rPr lang="es-ES" sz="2400" dirty="0" smtClean="0"/>
              <a:t>’ es para divisiones con enteros en las que se ignora el resto</a:t>
            </a:r>
            <a:r>
              <a:rPr lang="es-ES" sz="2400" dirty="0" smtClean="0"/>
              <a:t>. ‘</a:t>
            </a:r>
            <a:r>
              <a:rPr lang="es-ES" sz="2400" b="1" dirty="0" err="1" smtClean="0">
                <a:solidFill>
                  <a:srgbClr val="FF0000"/>
                </a:solidFill>
              </a:rPr>
              <a:t>m</a:t>
            </a:r>
            <a:r>
              <a:rPr lang="es-ES" sz="2400" b="1" dirty="0" err="1" smtClean="0">
                <a:solidFill>
                  <a:srgbClr val="FF0000"/>
                </a:solidFill>
              </a:rPr>
              <a:t>od</a:t>
            </a:r>
            <a:r>
              <a:rPr lang="es-ES" sz="2400" dirty="0" smtClean="0"/>
              <a:t>’ es el operador módulo o resto, que en otros lenguajes se representa por %</a:t>
            </a:r>
            <a:endParaRPr lang="es-ES" sz="2400" dirty="0" smtClean="0"/>
          </a:p>
          <a:p>
            <a:pPr marL="0" lvl="1"/>
            <a:endParaRPr lang="es-ES" sz="2000" dirty="0" smtClean="0"/>
          </a:p>
          <a:p>
            <a:pPr lvl="1"/>
            <a:endParaRPr lang="es-ES" sz="2000" dirty="0" smtClean="0"/>
          </a:p>
        </p:txBody>
      </p:sp>
      <p:pic>
        <p:nvPicPr>
          <p:cNvPr id="2050" name="Picture 2"/>
          <p:cNvPicPr>
            <a:picLocks noChangeAspect="1" noChangeArrowheads="1"/>
          </p:cNvPicPr>
          <p:nvPr/>
        </p:nvPicPr>
        <p:blipFill>
          <a:blip r:embed="rId2" cstate="print"/>
          <a:srcRect/>
          <a:stretch>
            <a:fillRect/>
          </a:stretch>
        </p:blipFill>
        <p:spPr bwMode="auto">
          <a:xfrm>
            <a:off x="35496" y="1656184"/>
            <a:ext cx="9100368" cy="33569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4770537"/>
          </a:xfrm>
          <a:prstGeom prst="rect">
            <a:avLst/>
          </a:prstGeom>
          <a:noFill/>
        </p:spPr>
        <p:txBody>
          <a:bodyPr wrap="square" rtlCol="0">
            <a:spAutoFit/>
          </a:bodyPr>
          <a:lstStyle/>
          <a:p>
            <a:r>
              <a:rPr lang="es-ES" sz="2800" b="1" dirty="0" smtClean="0"/>
              <a:t>Operador unión ( </a:t>
            </a:r>
            <a:r>
              <a:rPr lang="es-ES" sz="2800" b="1" dirty="0" smtClean="0">
                <a:solidFill>
                  <a:srgbClr val="FF0000"/>
                </a:solidFill>
              </a:rPr>
              <a:t>|</a:t>
            </a:r>
            <a:r>
              <a:rPr lang="es-ES" sz="2800" b="1" dirty="0" smtClean="0"/>
              <a:t> )</a:t>
            </a:r>
          </a:p>
          <a:p>
            <a:pPr algn="just"/>
            <a:r>
              <a:rPr lang="es-ES" sz="2400" dirty="0" smtClean="0"/>
              <a:t>Recibe dos secuencias de nodos y devuelve una secuencia con todos los nodos existentes en las dos secuencias originales. </a:t>
            </a:r>
          </a:p>
          <a:p>
            <a:endParaRPr lang="es-ES" sz="2000" dirty="0" smtClean="0"/>
          </a:p>
          <a:p>
            <a:endParaRPr lang="es-ES" sz="2000" dirty="0" smtClean="0"/>
          </a:p>
          <a:p>
            <a:endParaRPr lang="es-ES" sz="2000" b="1" dirty="0" smtClean="0"/>
          </a:p>
          <a:p>
            <a:r>
              <a:rPr lang="es-ES" sz="2800" b="1" dirty="0" smtClean="0"/>
              <a:t>Función </a:t>
            </a:r>
            <a:r>
              <a:rPr lang="es-ES" sz="2800" b="1" dirty="0" err="1" smtClean="0"/>
              <a:t>distinct-values</a:t>
            </a:r>
            <a:r>
              <a:rPr lang="es-ES" sz="2800" b="1" dirty="0" smtClean="0"/>
              <a:t>()</a:t>
            </a:r>
          </a:p>
          <a:p>
            <a:pPr algn="just"/>
            <a:r>
              <a:rPr lang="es-ES" sz="2400" dirty="0" smtClean="0"/>
              <a:t>Extrae los valores de una secuencia de nodos y crea una nueva secuencia con valores únicos, eliminando los nodos duplicados.</a:t>
            </a:r>
          </a:p>
          <a:p>
            <a:endParaRPr lang="es-ES" sz="2000" dirty="0" smtClean="0"/>
          </a:p>
          <a:p>
            <a:r>
              <a:rPr lang="es-ES" sz="2400" dirty="0" smtClean="0">
                <a:solidFill>
                  <a:srgbClr val="FF0000"/>
                </a:solidFill>
              </a:rPr>
              <a:t>  </a:t>
            </a:r>
            <a:r>
              <a:rPr lang="es-ES" sz="2400" dirty="0" err="1" smtClean="0">
                <a:solidFill>
                  <a:srgbClr val="FF0000"/>
                </a:solidFill>
              </a:rPr>
              <a:t>for</a:t>
            </a:r>
            <a:r>
              <a:rPr lang="es-ES" sz="2400" dirty="0" smtClean="0">
                <a:solidFill>
                  <a:srgbClr val="FF0000"/>
                </a:solidFill>
              </a:rPr>
              <a:t> </a:t>
            </a:r>
            <a:r>
              <a:rPr lang="es-ES" sz="2400" dirty="0" smtClean="0">
                <a:solidFill>
                  <a:srgbClr val="00B0F0"/>
                </a:solidFill>
              </a:rPr>
              <a:t>$l</a:t>
            </a:r>
            <a:r>
              <a:rPr lang="es-ES" sz="2400" dirty="0" smtClean="0">
                <a:solidFill>
                  <a:srgbClr val="FF0000"/>
                </a:solidFill>
              </a:rPr>
              <a:t> in </a:t>
            </a:r>
            <a:r>
              <a:rPr lang="es-ES" sz="2400" b="1" dirty="0" err="1" smtClean="0">
                <a:solidFill>
                  <a:srgbClr val="FF0000"/>
                </a:solidFill>
              </a:rPr>
              <a:t>distinct-values</a:t>
            </a:r>
            <a:r>
              <a:rPr lang="es-ES" sz="2400" dirty="0" smtClean="0">
                <a:solidFill>
                  <a:srgbClr val="00B0F0"/>
                </a:solidFill>
              </a:rPr>
              <a:t>(</a:t>
            </a:r>
            <a:r>
              <a:rPr lang="es-ES" sz="2400" dirty="0" err="1" smtClean="0">
                <a:solidFill>
                  <a:srgbClr val="00B0F0"/>
                </a:solidFill>
              </a:rPr>
              <a:t>doc</a:t>
            </a:r>
            <a:r>
              <a:rPr lang="es-ES" sz="2400" dirty="0" smtClean="0">
                <a:solidFill>
                  <a:srgbClr val="00B0F0"/>
                </a:solidFill>
              </a:rPr>
              <a:t>("libros.xml")//(</a:t>
            </a:r>
            <a:r>
              <a:rPr lang="es-ES" sz="2400" dirty="0" err="1" smtClean="0">
                <a:solidFill>
                  <a:srgbClr val="00B0F0"/>
                </a:solidFill>
              </a:rPr>
              <a:t>autor</a:t>
            </a:r>
            <a:r>
              <a:rPr lang="es-ES" sz="2400" b="1" dirty="0" err="1" smtClean="0">
                <a:solidFill>
                  <a:srgbClr val="FF0000"/>
                </a:solidFill>
              </a:rPr>
              <a:t>|</a:t>
            </a:r>
            <a:r>
              <a:rPr lang="es-ES" sz="2400" dirty="0" err="1" smtClean="0">
                <a:solidFill>
                  <a:srgbClr val="00B0F0"/>
                </a:solidFill>
              </a:rPr>
              <a:t>editor</a:t>
            </a:r>
            <a:r>
              <a:rPr lang="es-ES" sz="2400" dirty="0" smtClean="0">
                <a:solidFill>
                  <a:srgbClr val="00B0F0"/>
                </a:solidFill>
              </a:rPr>
              <a:t>)/apellido) </a:t>
            </a:r>
          </a:p>
          <a:p>
            <a:r>
              <a:rPr lang="es-ES" sz="2400" dirty="0" smtClean="0">
                <a:solidFill>
                  <a:srgbClr val="FF0000"/>
                </a:solidFill>
              </a:rPr>
              <a:t>  </a:t>
            </a:r>
            <a:r>
              <a:rPr lang="es-ES" sz="2400" dirty="0" err="1" smtClean="0">
                <a:solidFill>
                  <a:srgbClr val="FF0000"/>
                </a:solidFill>
              </a:rPr>
              <a:t>order</a:t>
            </a:r>
            <a:r>
              <a:rPr lang="es-ES" sz="2400" dirty="0" smtClean="0">
                <a:solidFill>
                  <a:srgbClr val="FF0000"/>
                </a:solidFill>
              </a:rPr>
              <a:t> </a:t>
            </a:r>
            <a:r>
              <a:rPr lang="es-ES" sz="2400" dirty="0" err="1" smtClean="0">
                <a:solidFill>
                  <a:srgbClr val="FF0000"/>
                </a:solidFill>
              </a:rPr>
              <a:t>by</a:t>
            </a:r>
            <a:r>
              <a:rPr lang="es-ES" sz="2400" dirty="0" smtClean="0">
                <a:solidFill>
                  <a:srgbClr val="FF0000"/>
                </a:solidFill>
              </a:rPr>
              <a:t> </a:t>
            </a:r>
            <a:r>
              <a:rPr lang="es-ES" sz="2400" dirty="0" smtClean="0">
                <a:solidFill>
                  <a:srgbClr val="00B0F0"/>
                </a:solidFill>
              </a:rPr>
              <a:t>$l</a:t>
            </a:r>
            <a:r>
              <a:rPr lang="es-ES" sz="2400" dirty="0" smtClean="0">
                <a:solidFill>
                  <a:srgbClr val="FF0000"/>
                </a:solidFill>
              </a:rPr>
              <a:t> </a:t>
            </a:r>
          </a:p>
          <a:p>
            <a:r>
              <a:rPr lang="es-ES" sz="2400" dirty="0" smtClean="0">
                <a:solidFill>
                  <a:srgbClr val="FF0000"/>
                </a:solidFill>
              </a:rPr>
              <a:t>  </a:t>
            </a:r>
            <a:r>
              <a:rPr lang="es-ES" sz="2400" dirty="0" err="1" smtClean="0">
                <a:solidFill>
                  <a:srgbClr val="FF0000"/>
                </a:solidFill>
              </a:rPr>
              <a:t>return</a:t>
            </a:r>
            <a:r>
              <a:rPr lang="es-ES" sz="2400" dirty="0" smtClean="0">
                <a:solidFill>
                  <a:srgbClr val="FF0000"/>
                </a:solidFill>
              </a:rPr>
              <a:t> </a:t>
            </a:r>
            <a:r>
              <a:rPr lang="es-ES" sz="2400" dirty="0" smtClean="0">
                <a:solidFill>
                  <a:srgbClr val="00B0F0"/>
                </a:solidFill>
              </a:rPr>
              <a:t>&lt;apellidos&gt;{ $l }&lt;/apellidos&gt;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5016758"/>
          </a:xfrm>
          <a:prstGeom prst="rect">
            <a:avLst/>
          </a:prstGeom>
          <a:noFill/>
        </p:spPr>
        <p:txBody>
          <a:bodyPr wrap="square" rtlCol="0">
            <a:spAutoFit/>
          </a:bodyPr>
          <a:lstStyle/>
          <a:p>
            <a:r>
              <a:rPr lang="es-ES" sz="2800" b="1" dirty="0" smtClean="0"/>
              <a:t>Operador de sustracción (</a:t>
            </a:r>
            <a:r>
              <a:rPr lang="es-ES" sz="2800" b="1" dirty="0" err="1" smtClean="0"/>
              <a:t>except</a:t>
            </a:r>
            <a:r>
              <a:rPr lang="es-ES" sz="2800" b="1" dirty="0" smtClean="0"/>
              <a:t>)</a:t>
            </a:r>
          </a:p>
          <a:p>
            <a:endParaRPr lang="es-ES" sz="2800" b="1" dirty="0" smtClean="0"/>
          </a:p>
          <a:p>
            <a:pPr algn="just"/>
            <a:r>
              <a:rPr lang="es-ES" sz="2400" dirty="0" smtClean="0"/>
              <a:t>Recibe dos secuencias de nodos como </a:t>
            </a:r>
            <a:r>
              <a:rPr lang="es-ES" sz="2400" dirty="0" err="1" smtClean="0"/>
              <a:t>operandos</a:t>
            </a:r>
            <a:r>
              <a:rPr lang="es-ES" sz="2400" dirty="0" smtClean="0"/>
              <a:t> y devuelve una secuencia conteniendo todos los nodos del primer operando que no aparezcan en el segundo operando.</a:t>
            </a:r>
          </a:p>
          <a:p>
            <a:r>
              <a:rPr lang="es-ES" sz="2400" dirty="0" smtClean="0"/>
              <a:t> </a:t>
            </a:r>
          </a:p>
          <a:p>
            <a:pPr lvl="1"/>
            <a:r>
              <a:rPr lang="es-ES" sz="2400" dirty="0" err="1" smtClean="0">
                <a:solidFill>
                  <a:srgbClr val="FF0000"/>
                </a:solidFill>
              </a:rPr>
              <a:t>for</a:t>
            </a:r>
            <a:r>
              <a:rPr lang="es-ES" sz="2400" dirty="0" smtClean="0">
                <a:solidFill>
                  <a:srgbClr val="FF0000"/>
                </a:solidFill>
              </a:rPr>
              <a:t> </a:t>
            </a:r>
            <a:r>
              <a:rPr lang="es-ES" sz="2400" dirty="0" smtClean="0">
                <a:solidFill>
                  <a:srgbClr val="00B0F0"/>
                </a:solidFill>
              </a:rPr>
              <a:t>$b</a:t>
            </a:r>
            <a:r>
              <a:rPr lang="es-ES" sz="2400" dirty="0" smtClean="0">
                <a:solidFill>
                  <a:srgbClr val="FF0000"/>
                </a:solidFill>
              </a:rPr>
              <a:t> in </a:t>
            </a:r>
            <a:r>
              <a:rPr lang="es-ES" sz="2400" dirty="0" err="1" smtClean="0">
                <a:solidFill>
                  <a:srgbClr val="00B0F0"/>
                </a:solidFill>
              </a:rPr>
              <a:t>doc</a:t>
            </a:r>
            <a:r>
              <a:rPr lang="es-ES" sz="2400" dirty="0" smtClean="0">
                <a:solidFill>
                  <a:srgbClr val="00B0F0"/>
                </a:solidFill>
              </a:rPr>
              <a:t>("libros.xml")//libro </a:t>
            </a:r>
          </a:p>
          <a:p>
            <a:pPr lvl="1"/>
            <a:r>
              <a:rPr lang="es-ES" sz="2400" dirty="0" err="1" smtClean="0">
                <a:solidFill>
                  <a:srgbClr val="FF0000"/>
                </a:solidFill>
              </a:rPr>
              <a:t>where</a:t>
            </a:r>
            <a:r>
              <a:rPr lang="es-ES" sz="2400" dirty="0" smtClean="0">
                <a:solidFill>
                  <a:srgbClr val="FF0000"/>
                </a:solidFill>
              </a:rPr>
              <a:t> </a:t>
            </a:r>
            <a:r>
              <a:rPr lang="es-ES" sz="2400" dirty="0" smtClean="0">
                <a:solidFill>
                  <a:srgbClr val="00B0F0"/>
                </a:solidFill>
              </a:rPr>
              <a:t>$b/titulo = "TCP/IP </a:t>
            </a:r>
            <a:r>
              <a:rPr lang="es-ES" sz="2400" dirty="0" err="1" smtClean="0">
                <a:solidFill>
                  <a:srgbClr val="00B0F0"/>
                </a:solidFill>
              </a:rPr>
              <a:t>Illustrated</a:t>
            </a:r>
            <a:r>
              <a:rPr lang="es-ES" sz="2400" dirty="0" smtClean="0">
                <a:solidFill>
                  <a:srgbClr val="00B0F0"/>
                </a:solidFill>
              </a:rPr>
              <a:t>" </a:t>
            </a:r>
          </a:p>
          <a:p>
            <a:pPr lvl="1"/>
            <a:r>
              <a:rPr lang="es-ES" sz="2400" dirty="0" err="1" smtClean="0">
                <a:solidFill>
                  <a:srgbClr val="FF0000"/>
                </a:solidFill>
              </a:rPr>
              <a:t>return</a:t>
            </a:r>
            <a:r>
              <a:rPr lang="es-ES" sz="2400" dirty="0" smtClean="0">
                <a:solidFill>
                  <a:srgbClr val="FF0000"/>
                </a:solidFill>
              </a:rPr>
              <a:t> </a:t>
            </a:r>
          </a:p>
          <a:p>
            <a:pPr lvl="1"/>
            <a:r>
              <a:rPr lang="es-ES" sz="2400" dirty="0" smtClean="0">
                <a:solidFill>
                  <a:srgbClr val="00B0F0"/>
                </a:solidFill>
              </a:rPr>
              <a:t>&lt;libro&gt; </a:t>
            </a:r>
          </a:p>
          <a:p>
            <a:pPr lvl="2"/>
            <a:r>
              <a:rPr lang="es-ES" sz="2400" dirty="0" smtClean="0">
                <a:solidFill>
                  <a:srgbClr val="00B0F0"/>
                </a:solidFill>
              </a:rPr>
              <a:t>{ $b/@* } </a:t>
            </a:r>
          </a:p>
          <a:p>
            <a:pPr lvl="2"/>
            <a:r>
              <a:rPr lang="es-ES" sz="2400" dirty="0" smtClean="0">
                <a:solidFill>
                  <a:srgbClr val="00B0F0"/>
                </a:solidFill>
              </a:rPr>
              <a:t>{ $b/* </a:t>
            </a:r>
            <a:r>
              <a:rPr lang="es-ES" sz="2400" dirty="0" err="1" smtClean="0">
                <a:solidFill>
                  <a:srgbClr val="FF0000"/>
                </a:solidFill>
              </a:rPr>
              <a:t>except</a:t>
            </a:r>
            <a:r>
              <a:rPr lang="es-ES" sz="2400" dirty="0" smtClean="0">
                <a:solidFill>
                  <a:srgbClr val="00B0F0"/>
                </a:solidFill>
              </a:rPr>
              <a:t> $b/precio } </a:t>
            </a:r>
          </a:p>
          <a:p>
            <a:pPr lvl="1"/>
            <a:r>
              <a:rPr lang="es-ES" sz="2400" dirty="0" smtClean="0">
                <a:solidFill>
                  <a:srgbClr val="00B0F0"/>
                </a:solidFill>
              </a:rPr>
              <a:t>&lt;/libro&gt;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800" b="1" dirty="0" smtClean="0"/>
              <a:t>Función </a:t>
            </a:r>
            <a:r>
              <a:rPr lang="es-ES" sz="2800" b="1" dirty="0" err="1" smtClean="0"/>
              <a:t>empty</a:t>
            </a:r>
            <a:r>
              <a:rPr lang="es-ES" sz="2800" b="1" dirty="0" smtClean="0"/>
              <a:t>() </a:t>
            </a:r>
          </a:p>
          <a:p>
            <a:endParaRPr lang="es-ES" sz="2000" dirty="0" smtClean="0"/>
          </a:p>
          <a:p>
            <a:pPr algn="just"/>
            <a:r>
              <a:rPr lang="es-ES" sz="2400" dirty="0" smtClean="0"/>
              <a:t>Devuelve </a:t>
            </a:r>
            <a:r>
              <a:rPr lang="es-ES" sz="2400" dirty="0" smtClean="0">
                <a:solidFill>
                  <a:srgbClr val="FF0000"/>
                </a:solidFill>
              </a:rPr>
              <a:t>cierto</a:t>
            </a:r>
            <a:r>
              <a:rPr lang="es-ES" sz="2400" dirty="0" smtClean="0"/>
              <a:t> cuando la expresión entre paréntesis está </a:t>
            </a:r>
            <a:r>
              <a:rPr lang="es-ES" sz="2400" dirty="0" smtClean="0">
                <a:solidFill>
                  <a:srgbClr val="00B0F0"/>
                </a:solidFill>
              </a:rPr>
              <a:t>vacía</a:t>
            </a:r>
            <a:r>
              <a:rPr lang="es-ES" sz="2400" dirty="0" smtClean="0"/>
              <a:t>.</a:t>
            </a:r>
          </a:p>
          <a:p>
            <a:pPr algn="just"/>
            <a:r>
              <a:rPr lang="es-ES" sz="2400" dirty="0" smtClean="0"/>
              <a:t> </a:t>
            </a:r>
          </a:p>
          <a:p>
            <a:pPr lvl="1" algn="just"/>
            <a:r>
              <a:rPr lang="en-US" sz="2400" dirty="0" smtClean="0">
                <a:solidFill>
                  <a:srgbClr val="FF0000"/>
                </a:solidFill>
              </a:rPr>
              <a:t>for </a:t>
            </a:r>
            <a:r>
              <a:rPr lang="en-US" sz="2400" dirty="0" smtClean="0">
                <a:solidFill>
                  <a:srgbClr val="00B0F0"/>
                </a:solidFill>
              </a:rPr>
              <a:t>$b</a:t>
            </a:r>
            <a:r>
              <a:rPr lang="en-US" sz="2400" dirty="0" smtClean="0">
                <a:solidFill>
                  <a:srgbClr val="FF0000"/>
                </a:solidFill>
              </a:rPr>
              <a:t> in </a:t>
            </a:r>
            <a:r>
              <a:rPr lang="en-US" sz="2400" dirty="0" smtClean="0">
                <a:solidFill>
                  <a:srgbClr val="00B0F0"/>
                </a:solidFill>
              </a:rPr>
              <a:t>doc("libros.xml")//</a:t>
            </a:r>
            <a:r>
              <a:rPr lang="en-US" sz="2400" dirty="0" err="1" smtClean="0">
                <a:solidFill>
                  <a:srgbClr val="00B0F0"/>
                </a:solidFill>
              </a:rPr>
              <a:t>libro</a:t>
            </a:r>
            <a:r>
              <a:rPr lang="en-US" sz="2400" dirty="0" smtClean="0">
                <a:solidFill>
                  <a:srgbClr val="00B0F0"/>
                </a:solidFill>
              </a:rPr>
              <a:t> </a:t>
            </a:r>
          </a:p>
          <a:p>
            <a:pPr lvl="1" algn="just"/>
            <a:r>
              <a:rPr lang="en-US" sz="2400" dirty="0" smtClean="0">
                <a:solidFill>
                  <a:srgbClr val="FF0000"/>
                </a:solidFill>
              </a:rPr>
              <a:t>where </a:t>
            </a:r>
            <a:r>
              <a:rPr lang="en-US" sz="2400" dirty="0" smtClean="0">
                <a:solidFill>
                  <a:srgbClr val="00B0F0"/>
                </a:solidFill>
              </a:rPr>
              <a:t>not(</a:t>
            </a:r>
            <a:r>
              <a:rPr lang="en-US" sz="2400" dirty="0" smtClean="0">
                <a:solidFill>
                  <a:srgbClr val="FF0000"/>
                </a:solidFill>
              </a:rPr>
              <a:t>empty(</a:t>
            </a:r>
            <a:r>
              <a:rPr lang="en-US" sz="2400" dirty="0" smtClean="0">
                <a:solidFill>
                  <a:srgbClr val="00B0F0"/>
                </a:solidFill>
              </a:rPr>
              <a:t>$b/</a:t>
            </a:r>
            <a:r>
              <a:rPr lang="en-US" sz="2400" dirty="0" err="1" smtClean="0">
                <a:solidFill>
                  <a:srgbClr val="00B0F0"/>
                </a:solidFill>
              </a:rPr>
              <a:t>autor</a:t>
            </a:r>
            <a:r>
              <a:rPr lang="en-US" sz="2400" dirty="0" smtClean="0">
                <a:solidFill>
                  <a:srgbClr val="FF0000"/>
                </a:solidFill>
              </a:rPr>
              <a:t>)</a:t>
            </a:r>
            <a:r>
              <a:rPr lang="en-US" sz="2400" dirty="0" smtClean="0">
                <a:solidFill>
                  <a:srgbClr val="00B0F0"/>
                </a:solidFill>
              </a:rPr>
              <a:t>) </a:t>
            </a:r>
          </a:p>
          <a:p>
            <a:pPr lvl="1" algn="just"/>
            <a:r>
              <a:rPr lang="en-US" sz="2400" dirty="0" smtClean="0">
                <a:solidFill>
                  <a:srgbClr val="FF0000"/>
                </a:solidFill>
              </a:rPr>
              <a:t>return </a:t>
            </a:r>
            <a:r>
              <a:rPr lang="en-US" sz="2400" dirty="0" smtClean="0">
                <a:solidFill>
                  <a:srgbClr val="00B0F0"/>
                </a:solidFill>
              </a:rPr>
              <a:t>$b</a:t>
            </a:r>
            <a:endParaRPr lang="es-ES" sz="2400" dirty="0" smtClean="0">
              <a:solidFill>
                <a:srgbClr val="00B0F0"/>
              </a:solidFill>
            </a:endParaRPr>
          </a:p>
          <a:p>
            <a:pPr lvl="1" algn="just"/>
            <a:endParaRPr lang="es-ES" sz="2000" dirty="0" smtClean="0">
              <a:solidFill>
                <a:srgbClr val="00B0F0"/>
              </a:solidFill>
            </a:endParaRPr>
          </a:p>
          <a:p>
            <a:pPr lvl="1" algn="just"/>
            <a:endParaRPr lang="es-ES" sz="2000" b="1" dirty="0" smtClean="0">
              <a:solidFill>
                <a:srgbClr val="00B0F0"/>
              </a:solidFill>
            </a:endParaRPr>
          </a:p>
          <a:p>
            <a:pPr marL="0" lvl="1" algn="just"/>
            <a:r>
              <a:rPr lang="es-ES" sz="2800" b="1" dirty="0" smtClean="0"/>
              <a:t>Función </a:t>
            </a:r>
            <a:r>
              <a:rPr lang="es-ES" sz="2800" b="1" dirty="0" err="1" smtClean="0"/>
              <a:t>exists</a:t>
            </a:r>
            <a:r>
              <a:rPr lang="es-ES" sz="2800" b="1" dirty="0" smtClean="0"/>
              <a:t>() </a:t>
            </a:r>
            <a:endParaRPr lang="es-ES" sz="2800" b="1" dirty="0" smtClean="0"/>
          </a:p>
          <a:p>
            <a:pPr marL="0" lvl="1" algn="just"/>
            <a:endParaRPr lang="es-ES" sz="2400" dirty="0" smtClean="0"/>
          </a:p>
          <a:p>
            <a:pPr marL="0" lvl="1" algn="just"/>
            <a:r>
              <a:rPr lang="es-ES" sz="2400" dirty="0" smtClean="0"/>
              <a:t>Devuelve </a:t>
            </a:r>
            <a:r>
              <a:rPr lang="es-ES" sz="2400" dirty="0" smtClean="0">
                <a:solidFill>
                  <a:srgbClr val="FF0000"/>
                </a:solidFill>
              </a:rPr>
              <a:t>cierto</a:t>
            </a:r>
            <a:r>
              <a:rPr lang="es-ES" sz="2400" dirty="0" smtClean="0"/>
              <a:t> </a:t>
            </a:r>
            <a:r>
              <a:rPr lang="es-ES" sz="2400" dirty="0" smtClean="0"/>
              <a:t>si una </a:t>
            </a:r>
            <a:r>
              <a:rPr lang="es-ES" sz="2400" dirty="0" smtClean="0"/>
              <a:t>secuencia </a:t>
            </a:r>
            <a:r>
              <a:rPr lang="es-ES" sz="2400" dirty="0" smtClean="0">
                <a:solidFill>
                  <a:srgbClr val="00B0F0"/>
                </a:solidFill>
              </a:rPr>
              <a:t>contiene, </a:t>
            </a:r>
            <a:r>
              <a:rPr lang="es-ES" sz="2400" dirty="0" smtClean="0">
                <a:solidFill>
                  <a:srgbClr val="00B0F0"/>
                </a:solidFill>
              </a:rPr>
              <a:t>al </a:t>
            </a:r>
            <a:r>
              <a:rPr lang="es-ES" sz="2400" dirty="0" smtClean="0">
                <a:solidFill>
                  <a:srgbClr val="00B0F0"/>
                </a:solidFill>
              </a:rPr>
              <a:t>menos, </a:t>
            </a:r>
            <a:r>
              <a:rPr lang="es-ES" sz="2400" dirty="0" smtClean="0">
                <a:solidFill>
                  <a:srgbClr val="00B0F0"/>
                </a:solidFill>
              </a:rPr>
              <a:t>un </a:t>
            </a:r>
            <a:r>
              <a:rPr lang="es-ES" sz="2400" dirty="0" smtClean="0">
                <a:solidFill>
                  <a:srgbClr val="00B0F0"/>
                </a:solidFill>
              </a:rPr>
              <a:t>elemento</a:t>
            </a:r>
            <a:r>
              <a:rPr lang="es-ES" sz="2400" dirty="0" smtClean="0"/>
              <a:t>.</a:t>
            </a:r>
            <a:endParaRPr lang="es-ES" sz="2400" dirty="0" smtClean="0"/>
          </a:p>
          <a:p>
            <a:pPr lvl="1" algn="just"/>
            <a:endParaRPr lang="es-ES" sz="2400" dirty="0" smtClean="0"/>
          </a:p>
          <a:p>
            <a:pPr lvl="1" algn="just"/>
            <a:r>
              <a:rPr lang="en-US" sz="2400" dirty="0" smtClean="0">
                <a:solidFill>
                  <a:srgbClr val="FF0000"/>
                </a:solidFill>
              </a:rPr>
              <a:t>for </a:t>
            </a:r>
            <a:r>
              <a:rPr lang="en-US" sz="2400" dirty="0" smtClean="0">
                <a:solidFill>
                  <a:srgbClr val="00B0F0"/>
                </a:solidFill>
              </a:rPr>
              <a:t>$b</a:t>
            </a:r>
            <a:r>
              <a:rPr lang="en-US" sz="2400" dirty="0" smtClean="0">
                <a:solidFill>
                  <a:srgbClr val="FF0000"/>
                </a:solidFill>
              </a:rPr>
              <a:t> in </a:t>
            </a:r>
            <a:r>
              <a:rPr lang="en-US" sz="2400" dirty="0" smtClean="0">
                <a:solidFill>
                  <a:srgbClr val="00B0F0"/>
                </a:solidFill>
              </a:rPr>
              <a:t>doc("libros.xml")//</a:t>
            </a:r>
            <a:r>
              <a:rPr lang="en-US" sz="2400" dirty="0" err="1" smtClean="0">
                <a:solidFill>
                  <a:srgbClr val="00B0F0"/>
                </a:solidFill>
              </a:rPr>
              <a:t>libro</a:t>
            </a:r>
            <a:r>
              <a:rPr lang="en-US" sz="2400" dirty="0" smtClean="0">
                <a:solidFill>
                  <a:srgbClr val="00B0F0"/>
                </a:solidFill>
              </a:rPr>
              <a:t> </a:t>
            </a:r>
          </a:p>
          <a:p>
            <a:pPr lvl="1" algn="just"/>
            <a:r>
              <a:rPr lang="en-US" sz="2400" dirty="0" smtClean="0">
                <a:solidFill>
                  <a:srgbClr val="FF0000"/>
                </a:solidFill>
              </a:rPr>
              <a:t>where exists(</a:t>
            </a:r>
            <a:r>
              <a:rPr lang="en-US" sz="2400" dirty="0" smtClean="0">
                <a:solidFill>
                  <a:srgbClr val="00B0F0"/>
                </a:solidFill>
              </a:rPr>
              <a:t>$b/</a:t>
            </a:r>
            <a:r>
              <a:rPr lang="en-US" sz="2400" dirty="0" err="1" smtClean="0">
                <a:solidFill>
                  <a:srgbClr val="00B0F0"/>
                </a:solidFill>
              </a:rPr>
              <a:t>autor</a:t>
            </a:r>
            <a:r>
              <a:rPr lang="en-US" sz="2400" dirty="0" smtClean="0">
                <a:solidFill>
                  <a:srgbClr val="FF0000"/>
                </a:solidFill>
              </a:rPr>
              <a:t>) </a:t>
            </a:r>
          </a:p>
          <a:p>
            <a:pPr lvl="1" algn="just"/>
            <a:r>
              <a:rPr lang="en-US" sz="2400" dirty="0" smtClean="0">
                <a:solidFill>
                  <a:srgbClr val="FF0000"/>
                </a:solidFill>
              </a:rPr>
              <a:t>return </a:t>
            </a:r>
            <a:r>
              <a:rPr lang="en-US" sz="2400" dirty="0" smtClean="0">
                <a:solidFill>
                  <a:srgbClr val="00B0F0"/>
                </a:solidFill>
              </a:rPr>
              <a:t>$b</a:t>
            </a:r>
            <a:r>
              <a:rPr lang="en-US" sz="2400" dirty="0" smtClean="0">
                <a:solidFill>
                  <a:srgbClr val="FF0000"/>
                </a:solidFill>
              </a:rPr>
              <a:t> </a:t>
            </a:r>
            <a:endParaRPr lang="es-ES" sz="2400" dirty="0" smtClean="0">
              <a:solidFill>
                <a:srgbClr val="FF0000"/>
              </a:solidFill>
            </a:endParaRPr>
          </a:p>
          <a:p>
            <a:pPr lvl="1"/>
            <a:endParaRPr lang="en-US" sz="2000" dirty="0" smtClean="0">
              <a:solidFill>
                <a:srgbClr val="00B0F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2308324"/>
          </a:xfrm>
          <a:prstGeom prst="rect">
            <a:avLst/>
          </a:prstGeom>
          <a:noFill/>
        </p:spPr>
        <p:txBody>
          <a:bodyPr wrap="square" rtlCol="0">
            <a:spAutoFit/>
          </a:bodyPr>
          <a:lstStyle/>
          <a:p>
            <a:r>
              <a:rPr lang="es-ES" sz="2800" b="1" dirty="0" smtClean="0"/>
              <a:t>Comentarios</a:t>
            </a:r>
          </a:p>
          <a:p>
            <a:endParaRPr lang="es-ES" sz="2000" dirty="0" smtClean="0"/>
          </a:p>
          <a:p>
            <a:pPr algn="just"/>
            <a:r>
              <a:rPr lang="es-ES" sz="2400" dirty="0" smtClean="0"/>
              <a:t>Van encerrados entre caras sonrientes, tal y como se muestra a continuación.</a:t>
            </a:r>
          </a:p>
          <a:p>
            <a:pPr algn="just"/>
            <a:endParaRPr lang="es-ES" sz="2400" dirty="0" smtClean="0"/>
          </a:p>
          <a:p>
            <a:pPr algn="just"/>
            <a:r>
              <a:rPr lang="es-ES" sz="2400" dirty="0" smtClean="0"/>
              <a:t>	</a:t>
            </a:r>
            <a:r>
              <a:rPr lang="es-ES" sz="2400" dirty="0" smtClean="0">
                <a:solidFill>
                  <a:srgbClr val="FF0000"/>
                </a:solidFill>
              </a:rPr>
              <a:t>(:</a:t>
            </a:r>
            <a:r>
              <a:rPr lang="es-ES" sz="2400" dirty="0" smtClean="0">
                <a:solidFill>
                  <a:schemeClr val="bg1">
                    <a:lumMod val="50000"/>
                  </a:schemeClr>
                </a:solidFill>
              </a:rPr>
              <a:t> Esto es un comentario, y parece muy feliz </a:t>
            </a:r>
            <a:r>
              <a:rPr lang="es-ES" sz="2400" dirty="0" smtClean="0">
                <a:solidFill>
                  <a:srgbClr val="FF0000"/>
                </a:solidFill>
              </a:rPr>
              <a:t>:)</a:t>
            </a:r>
            <a:r>
              <a:rPr lang="es-ES" sz="2400" dirty="0" smtClean="0">
                <a:solidFill>
                  <a:schemeClr val="bg1">
                    <a:lumMod val="50000"/>
                  </a:schemeClr>
                </a:solidFill>
              </a:rPr>
              <a:t>  </a:t>
            </a:r>
            <a:endParaRPr lang="es-E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1754326"/>
          </a:xfrm>
          <a:prstGeom prst="rect">
            <a:avLst/>
          </a:prstGeom>
          <a:noFill/>
        </p:spPr>
        <p:txBody>
          <a:bodyPr wrap="square" rtlCol="0">
            <a:spAutoFit/>
          </a:bodyPr>
          <a:lstStyle/>
          <a:p>
            <a:r>
              <a:rPr lang="es-ES" sz="2800" b="1" dirty="0" smtClean="0"/>
              <a:t>Ejercicios</a:t>
            </a:r>
          </a:p>
          <a:p>
            <a:endParaRPr lang="es-ES" sz="2000" b="1" dirty="0" smtClean="0"/>
          </a:p>
          <a:p>
            <a:endParaRPr lang="es-ES" sz="2000" dirty="0" smtClean="0"/>
          </a:p>
          <a:p>
            <a:pPr marL="457200" lvl="2">
              <a:buFont typeface="Arial" pitchFamily="34" charset="0"/>
              <a:buChar char="•"/>
            </a:pPr>
            <a:r>
              <a:rPr lang="es-ES" sz="2000" dirty="0" smtClean="0"/>
              <a:t>Ejercicio 1bookstoreB </a:t>
            </a:r>
            <a:r>
              <a:rPr lang="es-ES" sz="2000" dirty="0" smtClean="0"/>
              <a:t>	</a:t>
            </a:r>
          </a:p>
          <a:p>
            <a:pPr marL="457200" lvl="2">
              <a:buFont typeface="Arial" pitchFamily="34" charset="0"/>
              <a:buChar char="•"/>
            </a:pPr>
            <a:r>
              <a:rPr lang="es-ES" sz="2000" dirty="0" smtClean="0"/>
              <a:t>Ejercicio </a:t>
            </a:r>
            <a:r>
              <a:rPr lang="es-ES" sz="2000" dirty="0" smtClean="0"/>
              <a:t>2bailes</a:t>
            </a:r>
            <a:endParaRPr lang="es-E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5678478"/>
          </a:xfrm>
          <a:prstGeom prst="rect">
            <a:avLst/>
          </a:prstGeom>
          <a:noFill/>
        </p:spPr>
        <p:txBody>
          <a:bodyPr wrap="square" rtlCol="0">
            <a:spAutoFit/>
          </a:bodyPr>
          <a:lstStyle/>
          <a:p>
            <a:r>
              <a:rPr lang="es-ES" sz="2800" b="1" dirty="0" smtClean="0"/>
              <a:t>Definición de </a:t>
            </a:r>
            <a:r>
              <a:rPr lang="es-ES" sz="2800" b="1" dirty="0" err="1" smtClean="0"/>
              <a:t>Xquery</a:t>
            </a:r>
            <a:endParaRPr lang="es-ES" sz="2800" b="1" dirty="0" smtClean="0"/>
          </a:p>
          <a:p>
            <a:endParaRPr lang="es-ES" sz="2000" b="1" dirty="0" smtClean="0"/>
          </a:p>
          <a:p>
            <a:pPr algn="just"/>
            <a:r>
              <a:rPr lang="es-ES" sz="2100" b="1" dirty="0" err="1" smtClean="0">
                <a:solidFill>
                  <a:srgbClr val="FF0000"/>
                </a:solidFill>
              </a:rPr>
              <a:t>XQuery</a:t>
            </a:r>
            <a:r>
              <a:rPr lang="es-ES" sz="2100" dirty="0" smtClean="0"/>
              <a:t> es a XML lo mismo que </a:t>
            </a:r>
            <a:r>
              <a:rPr lang="es-ES" sz="2100" b="1" dirty="0" smtClean="0">
                <a:solidFill>
                  <a:srgbClr val="FF0000"/>
                </a:solidFill>
              </a:rPr>
              <a:t>SQL</a:t>
            </a:r>
            <a:r>
              <a:rPr lang="es-ES" sz="2100" dirty="0" smtClean="0"/>
              <a:t> es a las bases de datos relacionales.</a:t>
            </a:r>
          </a:p>
          <a:p>
            <a:pPr algn="just"/>
            <a:endParaRPr lang="es-ES" sz="2100" b="1" dirty="0" smtClean="0">
              <a:solidFill>
                <a:srgbClr val="FF0000"/>
              </a:solidFill>
            </a:endParaRPr>
          </a:p>
          <a:p>
            <a:pPr algn="just"/>
            <a:r>
              <a:rPr lang="es-ES" sz="2100" dirty="0" smtClean="0"/>
              <a:t>Es un </a:t>
            </a:r>
            <a:r>
              <a:rPr lang="es-ES" sz="2100" b="1" dirty="0" smtClean="0">
                <a:solidFill>
                  <a:srgbClr val="00B0F0"/>
                </a:solidFill>
              </a:rPr>
              <a:t>lenguaje</a:t>
            </a:r>
            <a:r>
              <a:rPr lang="es-ES" sz="2100" b="1" dirty="0" smtClean="0">
                <a:solidFill>
                  <a:srgbClr val="0070C0"/>
                </a:solidFill>
              </a:rPr>
              <a:t> </a:t>
            </a:r>
            <a:r>
              <a:rPr lang="es-ES" sz="2100" b="1" dirty="0" smtClean="0">
                <a:solidFill>
                  <a:srgbClr val="00B0F0"/>
                </a:solidFill>
              </a:rPr>
              <a:t>de</a:t>
            </a:r>
            <a:r>
              <a:rPr lang="es-ES" sz="2100" b="1" dirty="0" smtClean="0">
                <a:solidFill>
                  <a:srgbClr val="0070C0"/>
                </a:solidFill>
              </a:rPr>
              <a:t> </a:t>
            </a:r>
            <a:r>
              <a:rPr lang="es-ES" sz="2100" b="1" dirty="0" smtClean="0">
                <a:solidFill>
                  <a:srgbClr val="00B0F0"/>
                </a:solidFill>
              </a:rPr>
              <a:t>consulta</a:t>
            </a:r>
            <a:r>
              <a:rPr lang="es-ES" sz="2100" b="1" dirty="0" smtClean="0">
                <a:solidFill>
                  <a:srgbClr val="0070C0"/>
                </a:solidFill>
              </a:rPr>
              <a:t> </a:t>
            </a:r>
            <a:r>
              <a:rPr lang="es-ES" sz="2100" dirty="0" smtClean="0"/>
              <a:t>diseñado para escribir consultas sobre colecciones de datos expresadas en XML. </a:t>
            </a:r>
          </a:p>
          <a:p>
            <a:pPr algn="just"/>
            <a:endParaRPr lang="es-ES" sz="2100" dirty="0" smtClean="0"/>
          </a:p>
          <a:p>
            <a:pPr algn="just"/>
            <a:r>
              <a:rPr lang="es-ES" sz="2100" dirty="0" smtClean="0"/>
              <a:t>Su principal función es </a:t>
            </a:r>
            <a:r>
              <a:rPr lang="es-ES" sz="2100" b="1" dirty="0" smtClean="0">
                <a:solidFill>
                  <a:srgbClr val="00B0F0"/>
                </a:solidFill>
              </a:rPr>
              <a:t>extraer</a:t>
            </a:r>
            <a:r>
              <a:rPr lang="es-ES" sz="2100" b="1" dirty="0" smtClean="0">
                <a:solidFill>
                  <a:srgbClr val="00B0F0"/>
                </a:solidFill>
              </a:rPr>
              <a:t> </a:t>
            </a:r>
            <a:r>
              <a:rPr lang="es-ES" sz="2100" b="1" dirty="0" smtClean="0">
                <a:solidFill>
                  <a:srgbClr val="00B0F0"/>
                </a:solidFill>
              </a:rPr>
              <a:t>información</a:t>
            </a:r>
            <a:r>
              <a:rPr lang="es-ES" sz="2100" b="1" dirty="0" smtClean="0">
                <a:solidFill>
                  <a:srgbClr val="00B0F0"/>
                </a:solidFill>
              </a:rPr>
              <a:t> </a:t>
            </a:r>
            <a:r>
              <a:rPr lang="es-ES" sz="2100" dirty="0" smtClean="0"/>
              <a:t>de un conjunto de datos organizados como un árbol n-</a:t>
            </a:r>
            <a:r>
              <a:rPr lang="es-ES" sz="2100" dirty="0" err="1" smtClean="0"/>
              <a:t>ário</a:t>
            </a:r>
            <a:r>
              <a:rPr lang="es-ES" sz="2100" dirty="0" smtClean="0"/>
              <a:t> de etiquetas XML.</a:t>
            </a:r>
          </a:p>
          <a:p>
            <a:pPr algn="just"/>
            <a:endParaRPr lang="es-ES" sz="2100" dirty="0" smtClean="0"/>
          </a:p>
          <a:p>
            <a:pPr algn="just"/>
            <a:r>
              <a:rPr lang="es-ES" sz="2100" dirty="0" smtClean="0"/>
              <a:t>Es un </a:t>
            </a:r>
            <a:r>
              <a:rPr lang="es-ES" sz="2100" b="1" dirty="0" smtClean="0">
                <a:solidFill>
                  <a:srgbClr val="00B0F0"/>
                </a:solidFill>
              </a:rPr>
              <a:t>lenguaje</a:t>
            </a:r>
            <a:r>
              <a:rPr lang="es-ES" sz="2100" b="1" dirty="0" smtClean="0">
                <a:solidFill>
                  <a:srgbClr val="00B0F0"/>
                </a:solidFill>
              </a:rPr>
              <a:t> </a:t>
            </a:r>
            <a:r>
              <a:rPr lang="es-ES" sz="2100" b="1" dirty="0" smtClean="0">
                <a:solidFill>
                  <a:srgbClr val="00B0F0"/>
                </a:solidFill>
              </a:rPr>
              <a:t>funcional</a:t>
            </a:r>
            <a:r>
              <a:rPr lang="es-ES" sz="2100" dirty="0" smtClean="0"/>
              <a:t>, en vez de ejecutar una lista de comandos como un lenguaje procedimental clásico, cada consulta es una expresión que es evaluada y devuelve un resultado, al igual que en SQL.</a:t>
            </a:r>
          </a:p>
          <a:p>
            <a:pPr algn="just"/>
            <a:endParaRPr lang="es-ES" sz="2100" dirty="0" smtClean="0"/>
          </a:p>
          <a:p>
            <a:pPr algn="just"/>
            <a:r>
              <a:rPr lang="es-ES" sz="2100" dirty="0" err="1" smtClean="0"/>
              <a:t>XQuery</a:t>
            </a:r>
            <a:r>
              <a:rPr lang="es-ES" sz="2100" dirty="0" smtClean="0"/>
              <a:t> ha sido construido sobre la base de </a:t>
            </a:r>
            <a:r>
              <a:rPr lang="es-ES" sz="2100" b="1" dirty="0" err="1" smtClean="0">
                <a:solidFill>
                  <a:srgbClr val="00B0F0"/>
                </a:solidFill>
              </a:rPr>
              <a:t>XPath</a:t>
            </a:r>
            <a:r>
              <a:rPr lang="es-ES" sz="2100" dirty="0" smtClean="0"/>
              <a:t>. Se podría decir que es un </a:t>
            </a:r>
            <a:r>
              <a:rPr lang="es-ES" sz="2100" b="1" dirty="0" err="1" smtClean="0">
                <a:solidFill>
                  <a:srgbClr val="00B0F0"/>
                </a:solidFill>
              </a:rPr>
              <a:t>superconjunto</a:t>
            </a:r>
            <a:r>
              <a:rPr lang="es-ES" sz="2100" dirty="0" smtClean="0"/>
              <a:t> de </a:t>
            </a:r>
            <a:r>
              <a:rPr lang="es-ES" sz="2100" dirty="0" err="1" smtClean="0"/>
              <a:t>Xpath</a:t>
            </a:r>
            <a:r>
              <a:rPr lang="es-ES" sz="2100" dirty="0" smtClean="0"/>
              <a:t> ya que toda expresión </a:t>
            </a:r>
            <a:r>
              <a:rPr lang="es-ES" sz="2100" dirty="0" err="1" smtClean="0"/>
              <a:t>XPath</a:t>
            </a:r>
            <a:r>
              <a:rPr lang="es-ES" sz="2100" dirty="0" smtClean="0"/>
              <a:t> es un expresión </a:t>
            </a:r>
            <a:r>
              <a:rPr lang="es-ES" sz="2100" dirty="0" err="1" smtClean="0"/>
              <a:t>XQuery</a:t>
            </a:r>
            <a:r>
              <a:rPr lang="es-ES" sz="2100" dirty="0" smtClean="0"/>
              <a:t> válida.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4154984"/>
          </a:xfrm>
          <a:prstGeom prst="rect">
            <a:avLst/>
          </a:prstGeom>
          <a:noFill/>
        </p:spPr>
        <p:txBody>
          <a:bodyPr wrap="square" rtlCol="0">
            <a:spAutoFit/>
          </a:bodyPr>
          <a:lstStyle/>
          <a:p>
            <a:r>
              <a:rPr lang="es-ES" sz="2800" b="1" dirty="0" smtClean="0"/>
              <a:t>Consultas en </a:t>
            </a:r>
            <a:r>
              <a:rPr lang="es-ES" sz="2800" b="1" dirty="0" err="1" smtClean="0"/>
              <a:t>XQuery</a:t>
            </a:r>
            <a:endParaRPr lang="es-ES" sz="2800" b="1" dirty="0" smtClean="0"/>
          </a:p>
          <a:p>
            <a:endParaRPr lang="es-ES" sz="2000" b="1" dirty="0" smtClean="0"/>
          </a:p>
          <a:p>
            <a:pPr algn="just"/>
            <a:r>
              <a:rPr lang="es-ES" sz="2400" dirty="0" smtClean="0"/>
              <a:t>Una consulta en </a:t>
            </a:r>
            <a:r>
              <a:rPr lang="es-ES" sz="2400" dirty="0" err="1" smtClean="0"/>
              <a:t>XQuery</a:t>
            </a:r>
            <a:r>
              <a:rPr lang="es-ES" sz="2400" dirty="0" smtClean="0"/>
              <a:t> es una expresión que lee una </a:t>
            </a:r>
            <a:r>
              <a:rPr lang="es-ES" sz="2400" b="1" dirty="0" err="1" smtClean="0">
                <a:solidFill>
                  <a:srgbClr val="00B0F0"/>
                </a:solidFill>
              </a:rPr>
              <a:t>secuencia</a:t>
            </a:r>
            <a:r>
              <a:rPr lang="es-ES" sz="2400" b="1" dirty="0" smtClean="0">
                <a:solidFill>
                  <a:srgbClr val="00B0F0"/>
                </a:solidFill>
              </a:rPr>
              <a:t> </a:t>
            </a:r>
            <a:r>
              <a:rPr lang="es-ES" sz="2400" b="1" dirty="0" err="1" smtClean="0">
                <a:solidFill>
                  <a:srgbClr val="00B0F0"/>
                </a:solidFill>
              </a:rPr>
              <a:t>de</a:t>
            </a:r>
            <a:r>
              <a:rPr lang="es-ES" sz="2400" b="1" dirty="0" smtClean="0">
                <a:solidFill>
                  <a:srgbClr val="00B0F0"/>
                </a:solidFill>
              </a:rPr>
              <a:t> </a:t>
            </a:r>
            <a:r>
              <a:rPr lang="es-ES" sz="2400" b="1" dirty="0" err="1" smtClean="0">
                <a:solidFill>
                  <a:srgbClr val="00B0F0"/>
                </a:solidFill>
              </a:rPr>
              <a:t>datos</a:t>
            </a:r>
            <a:r>
              <a:rPr lang="es-ES" sz="2400" b="1" dirty="0" smtClean="0">
                <a:solidFill>
                  <a:srgbClr val="00B0F0"/>
                </a:solidFill>
              </a:rPr>
              <a:t> </a:t>
            </a:r>
            <a:r>
              <a:rPr lang="es-ES" sz="2400" dirty="0" smtClean="0"/>
              <a:t>en </a:t>
            </a:r>
            <a:r>
              <a:rPr lang="es-ES" sz="2400" b="1" dirty="0" err="1" smtClean="0">
                <a:solidFill>
                  <a:srgbClr val="00B0F0"/>
                </a:solidFill>
              </a:rPr>
              <a:t>XML</a:t>
            </a:r>
            <a:r>
              <a:rPr lang="es-ES" sz="2400" dirty="0" smtClean="0"/>
              <a:t> y devuelve como resultado otra </a:t>
            </a:r>
            <a:r>
              <a:rPr lang="es-ES" sz="2100" b="1" dirty="0" smtClean="0">
                <a:solidFill>
                  <a:srgbClr val="00B0F0"/>
                </a:solidFill>
              </a:rPr>
              <a:t>secuencia de datos </a:t>
            </a:r>
            <a:r>
              <a:rPr lang="es-ES" sz="2400" dirty="0" smtClean="0"/>
              <a:t>en </a:t>
            </a:r>
            <a:r>
              <a:rPr lang="es-ES" sz="2400" b="1" dirty="0" err="1" smtClean="0">
                <a:solidFill>
                  <a:srgbClr val="00B0F0"/>
                </a:solidFill>
              </a:rPr>
              <a:t>XML</a:t>
            </a:r>
            <a:r>
              <a:rPr lang="es-ES" sz="2400" dirty="0" smtClean="0"/>
              <a:t>.</a:t>
            </a:r>
          </a:p>
          <a:p>
            <a:pPr algn="just"/>
            <a:endParaRPr lang="es-ES" sz="2400" dirty="0" smtClean="0"/>
          </a:p>
          <a:p>
            <a:pPr algn="just"/>
            <a:r>
              <a:rPr lang="es-ES" sz="2400" dirty="0" smtClean="0"/>
              <a:t>Un detalle importante es que, a diferencia de lo que sucede en SQL, en </a:t>
            </a:r>
            <a:r>
              <a:rPr lang="es-ES" sz="2400" dirty="0" err="1" smtClean="0"/>
              <a:t>Xquery</a:t>
            </a:r>
            <a:r>
              <a:rPr lang="es-ES" sz="2400" dirty="0" smtClean="0"/>
              <a:t> las expresiones y los valores que devuelven son dependientes del contexto. Por ejemplo los nodos que aparecerán en el resultado dependen de los </a:t>
            </a:r>
            <a:r>
              <a:rPr lang="es-ES" sz="2400" b="1" dirty="0" err="1" smtClean="0">
                <a:solidFill>
                  <a:srgbClr val="00B0F0"/>
                </a:solidFill>
              </a:rPr>
              <a:t>namespaces</a:t>
            </a:r>
            <a:r>
              <a:rPr lang="es-ES" sz="2400" dirty="0" smtClean="0"/>
              <a:t>, de la </a:t>
            </a:r>
            <a:r>
              <a:rPr lang="es-ES" sz="2400" b="1" dirty="0" smtClean="0">
                <a:solidFill>
                  <a:srgbClr val="00B0F0"/>
                </a:solidFill>
              </a:rPr>
              <a:t>posición</a:t>
            </a:r>
            <a:r>
              <a:rPr lang="es-ES" sz="2400" dirty="0" smtClean="0"/>
              <a:t> donde aparezca la etiqueta raíz del nodo (dentro de otra, por ejemplo), etc</a:t>
            </a:r>
            <a:r>
              <a:rPr lang="es-ES" sz="2400" dirty="0" smtClean="0"/>
              <a:t>.</a:t>
            </a:r>
            <a:endParaRPr lang="es-E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2308324"/>
          </a:xfrm>
          <a:prstGeom prst="rect">
            <a:avLst/>
          </a:prstGeom>
          <a:noFill/>
        </p:spPr>
        <p:txBody>
          <a:bodyPr wrap="square" rtlCol="0">
            <a:spAutoFit/>
          </a:bodyPr>
          <a:lstStyle/>
          <a:p>
            <a:r>
              <a:rPr lang="es-ES" sz="2800" b="1" dirty="0" smtClean="0"/>
              <a:t>Consultas en </a:t>
            </a:r>
            <a:r>
              <a:rPr lang="es-ES" sz="2800" b="1" dirty="0" err="1" smtClean="0"/>
              <a:t>XQuery</a:t>
            </a:r>
            <a:endParaRPr lang="es-ES" sz="2800" b="1" dirty="0" smtClean="0"/>
          </a:p>
          <a:p>
            <a:endParaRPr lang="es-ES" sz="2000" b="1" dirty="0" smtClean="0"/>
          </a:p>
          <a:p>
            <a:pPr algn="just"/>
            <a:r>
              <a:rPr lang="es-ES" sz="2400" dirty="0" smtClean="0"/>
              <a:t>En </a:t>
            </a:r>
            <a:r>
              <a:rPr lang="es-ES" sz="2400" dirty="0" err="1" smtClean="0"/>
              <a:t>XQuery</a:t>
            </a:r>
            <a:r>
              <a:rPr lang="es-ES" sz="2400" dirty="0" smtClean="0"/>
              <a:t> las consultas pueden estar compuestas por cláusulas de hasta cinco</a:t>
            </a:r>
          </a:p>
          <a:p>
            <a:pPr algn="just"/>
            <a:r>
              <a:rPr lang="es-ES" sz="2400" dirty="0" smtClean="0"/>
              <a:t>tipos distintos. Las consultas siguen la norma </a:t>
            </a:r>
            <a:r>
              <a:rPr lang="es-ES" sz="2400" b="1" dirty="0" smtClean="0">
                <a:solidFill>
                  <a:srgbClr val="00B0F0"/>
                </a:solidFill>
              </a:rPr>
              <a:t>FLWOR</a:t>
            </a:r>
            <a:r>
              <a:rPr lang="es-ES" sz="2400" dirty="0" smtClean="0"/>
              <a:t> (leído como </a:t>
            </a:r>
            <a:r>
              <a:rPr lang="es-ES" sz="2400" dirty="0" err="1" smtClean="0"/>
              <a:t>flower</a:t>
            </a:r>
            <a:r>
              <a:rPr lang="es-ES" sz="2400" dirty="0" smtClean="0"/>
              <a:t>), siendo las siglas de </a:t>
            </a:r>
            <a:r>
              <a:rPr lang="es-ES" sz="2400" b="1" dirty="0" err="1" smtClean="0">
                <a:solidFill>
                  <a:srgbClr val="FF0000"/>
                </a:solidFill>
              </a:rPr>
              <a:t>For</a:t>
            </a:r>
            <a:r>
              <a:rPr lang="es-ES" sz="2400" dirty="0" smtClean="0"/>
              <a:t>, </a:t>
            </a:r>
            <a:r>
              <a:rPr lang="es-ES" sz="2400" b="1" dirty="0" err="1" smtClean="0">
                <a:solidFill>
                  <a:srgbClr val="FF0000"/>
                </a:solidFill>
              </a:rPr>
              <a:t>Let</a:t>
            </a:r>
            <a:r>
              <a:rPr lang="es-ES" sz="2400" dirty="0" smtClean="0"/>
              <a:t>, </a:t>
            </a:r>
            <a:r>
              <a:rPr lang="es-ES" sz="2400" b="1" dirty="0" err="1" smtClean="0">
                <a:solidFill>
                  <a:srgbClr val="FF0000"/>
                </a:solidFill>
              </a:rPr>
              <a:t>Where</a:t>
            </a:r>
            <a:r>
              <a:rPr lang="es-ES" sz="2400" dirty="0" smtClean="0"/>
              <a:t>, </a:t>
            </a:r>
            <a:r>
              <a:rPr lang="es-ES" sz="2400" b="1" dirty="0" err="1" smtClean="0">
                <a:solidFill>
                  <a:srgbClr val="FF0000"/>
                </a:solidFill>
              </a:rPr>
              <a:t>Order</a:t>
            </a:r>
            <a:r>
              <a:rPr lang="es-ES" sz="2400" b="1" dirty="0" smtClean="0">
                <a:solidFill>
                  <a:srgbClr val="FF0000"/>
                </a:solidFill>
              </a:rPr>
              <a:t> </a:t>
            </a:r>
            <a:r>
              <a:rPr lang="es-ES" sz="2400" b="1" dirty="0" err="1" smtClean="0">
                <a:solidFill>
                  <a:srgbClr val="FF0000"/>
                </a:solidFill>
              </a:rPr>
              <a:t>by</a:t>
            </a:r>
            <a:r>
              <a:rPr lang="es-ES" sz="2400" dirty="0" smtClean="0"/>
              <a:t> </a:t>
            </a:r>
            <a:r>
              <a:rPr lang="es-ES" sz="2400" dirty="0" smtClean="0"/>
              <a:t>y </a:t>
            </a:r>
            <a:r>
              <a:rPr lang="es-ES" sz="2400" b="1" dirty="0" err="1" smtClean="0">
                <a:solidFill>
                  <a:srgbClr val="FF0000"/>
                </a:solidFill>
              </a:rPr>
              <a:t>Return</a:t>
            </a:r>
            <a:r>
              <a:rPr lang="es-ES" sz="2400" dirty="0" smtClean="0"/>
              <a:t>. </a:t>
            </a:r>
          </a:p>
        </p:txBody>
      </p:sp>
      <p:pic>
        <p:nvPicPr>
          <p:cNvPr id="1026" name="Picture 2"/>
          <p:cNvPicPr>
            <a:picLocks noChangeAspect="1" noChangeArrowheads="1"/>
          </p:cNvPicPr>
          <p:nvPr/>
        </p:nvPicPr>
        <p:blipFill>
          <a:blip r:embed="rId2" cstate="print"/>
          <a:srcRect/>
          <a:stretch>
            <a:fillRect/>
          </a:stretch>
        </p:blipFill>
        <p:spPr bwMode="auto">
          <a:xfrm>
            <a:off x="-29692" y="3068960"/>
            <a:ext cx="9282212" cy="3863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6140142"/>
          </a:xfrm>
          <a:prstGeom prst="rect">
            <a:avLst/>
          </a:prstGeom>
          <a:noFill/>
        </p:spPr>
        <p:txBody>
          <a:bodyPr wrap="square" rtlCol="0">
            <a:spAutoFit/>
          </a:bodyPr>
          <a:lstStyle/>
          <a:p>
            <a:r>
              <a:rPr lang="es-ES" sz="2800" b="1" dirty="0" smtClean="0"/>
              <a:t>Consultas en </a:t>
            </a:r>
            <a:r>
              <a:rPr lang="es-ES" sz="2800" b="1" dirty="0" err="1" smtClean="0"/>
              <a:t>XQuery</a:t>
            </a:r>
            <a:endParaRPr lang="es-ES" sz="2800" b="1" dirty="0" smtClean="0"/>
          </a:p>
          <a:p>
            <a:endParaRPr lang="es-ES" sz="2000" b="1" dirty="0" smtClean="0"/>
          </a:p>
          <a:p>
            <a:r>
              <a:rPr lang="es-ES" sz="2100" dirty="0" smtClean="0"/>
              <a:t>Ejemplo:</a:t>
            </a:r>
          </a:p>
          <a:p>
            <a:endParaRPr lang="es-ES" sz="2100" dirty="0" smtClean="0"/>
          </a:p>
          <a:p>
            <a:r>
              <a:rPr lang="es-ES" sz="2100" dirty="0" smtClean="0">
                <a:hlinkClick r:id="rId2" action="ppaction://hlinkpres?slideindex=1&amp;slidetitle="/>
              </a:rPr>
              <a:t>libros.xml</a:t>
            </a:r>
            <a:endParaRPr lang="es-ES" sz="2100" dirty="0" smtClean="0"/>
          </a:p>
          <a:p>
            <a:endParaRPr lang="es-ES" sz="2100" dirty="0" smtClean="0"/>
          </a:p>
          <a:p>
            <a:r>
              <a:rPr lang="it-IT" sz="2000" dirty="0" smtClean="0">
                <a:solidFill>
                  <a:srgbClr val="FF0000"/>
                </a:solidFill>
              </a:rPr>
              <a:t>	</a:t>
            </a:r>
          </a:p>
          <a:p>
            <a:endParaRPr lang="it-IT" sz="2000" dirty="0" smtClean="0">
              <a:solidFill>
                <a:srgbClr val="FF0000"/>
              </a:solidFill>
            </a:endParaRPr>
          </a:p>
          <a:p>
            <a:r>
              <a:rPr lang="it-IT" sz="2000" dirty="0" smtClean="0">
                <a:solidFill>
                  <a:srgbClr val="FF0000"/>
                </a:solidFill>
              </a:rPr>
              <a:t>	for </a:t>
            </a:r>
            <a:r>
              <a:rPr lang="it-IT" sz="2000" dirty="0" smtClean="0">
                <a:solidFill>
                  <a:srgbClr val="00B0F0"/>
                </a:solidFill>
              </a:rPr>
              <a:t>$b</a:t>
            </a:r>
            <a:r>
              <a:rPr lang="it-IT" sz="2000" dirty="0" smtClean="0">
                <a:solidFill>
                  <a:srgbClr val="FF0000"/>
                </a:solidFill>
              </a:rPr>
              <a:t> in </a:t>
            </a:r>
            <a:r>
              <a:rPr lang="it-IT" sz="2000" dirty="0" smtClean="0">
                <a:solidFill>
                  <a:srgbClr val="00B0F0"/>
                </a:solidFill>
              </a:rPr>
              <a:t>doc("libros.xml")//libro</a:t>
            </a:r>
          </a:p>
          <a:p>
            <a:pPr lvl="2"/>
            <a:r>
              <a:rPr lang="es-ES" sz="2000" dirty="0" err="1" smtClean="0">
                <a:solidFill>
                  <a:srgbClr val="FF0000"/>
                </a:solidFill>
              </a:rPr>
              <a:t>let</a:t>
            </a:r>
            <a:r>
              <a:rPr lang="es-ES" sz="2000" dirty="0" smtClean="0">
                <a:solidFill>
                  <a:srgbClr val="FF0000"/>
                </a:solidFill>
              </a:rPr>
              <a:t> </a:t>
            </a:r>
            <a:r>
              <a:rPr lang="es-ES" sz="2000" dirty="0" smtClean="0">
                <a:solidFill>
                  <a:srgbClr val="00B0F0"/>
                </a:solidFill>
              </a:rPr>
              <a:t>$c := $b//autor</a:t>
            </a:r>
          </a:p>
          <a:p>
            <a:pPr lvl="2"/>
            <a:r>
              <a:rPr lang="es-ES" sz="2000" dirty="0" err="1" smtClean="0">
                <a:solidFill>
                  <a:srgbClr val="FF0000"/>
                </a:solidFill>
              </a:rPr>
              <a:t>where</a:t>
            </a:r>
            <a:r>
              <a:rPr lang="es-ES" sz="2000" dirty="0" smtClean="0">
                <a:solidFill>
                  <a:srgbClr val="FF0000"/>
                </a:solidFill>
              </a:rPr>
              <a:t> </a:t>
            </a:r>
            <a:r>
              <a:rPr lang="es-ES" sz="2000" dirty="0" err="1" smtClean="0">
                <a:solidFill>
                  <a:srgbClr val="00B0F0"/>
                </a:solidFill>
              </a:rPr>
              <a:t>count</a:t>
            </a:r>
            <a:r>
              <a:rPr lang="es-ES" sz="2000" dirty="0" smtClean="0">
                <a:solidFill>
                  <a:srgbClr val="00B0F0"/>
                </a:solidFill>
              </a:rPr>
              <a:t>($c) &gt; 2</a:t>
            </a:r>
          </a:p>
          <a:p>
            <a:pPr lvl="2"/>
            <a:r>
              <a:rPr lang="es-ES" sz="2000" dirty="0" err="1" smtClean="0">
                <a:solidFill>
                  <a:srgbClr val="FF0000"/>
                </a:solidFill>
              </a:rPr>
              <a:t>order</a:t>
            </a:r>
            <a:r>
              <a:rPr lang="es-ES" sz="2000" dirty="0" smtClean="0">
                <a:solidFill>
                  <a:srgbClr val="FF0000"/>
                </a:solidFill>
              </a:rPr>
              <a:t> </a:t>
            </a:r>
            <a:r>
              <a:rPr lang="es-ES" sz="2000" dirty="0" err="1" smtClean="0">
                <a:solidFill>
                  <a:srgbClr val="FF0000"/>
                </a:solidFill>
              </a:rPr>
              <a:t>by</a:t>
            </a:r>
            <a:r>
              <a:rPr lang="es-ES" sz="2000" dirty="0" smtClean="0">
                <a:solidFill>
                  <a:srgbClr val="FF0000"/>
                </a:solidFill>
              </a:rPr>
              <a:t> </a:t>
            </a:r>
            <a:r>
              <a:rPr lang="es-ES" sz="2000" dirty="0" smtClean="0">
                <a:solidFill>
                  <a:srgbClr val="00B0F0"/>
                </a:solidFill>
              </a:rPr>
              <a:t>$b/titulo</a:t>
            </a:r>
          </a:p>
          <a:p>
            <a:pPr lvl="2"/>
            <a:r>
              <a:rPr lang="es-ES" sz="2000" dirty="0" err="1" smtClean="0">
                <a:solidFill>
                  <a:srgbClr val="FF0000"/>
                </a:solidFill>
              </a:rPr>
              <a:t>return</a:t>
            </a:r>
            <a:r>
              <a:rPr lang="es-ES" sz="2000" dirty="0" smtClean="0">
                <a:solidFill>
                  <a:srgbClr val="FF0000"/>
                </a:solidFill>
              </a:rPr>
              <a:t> </a:t>
            </a:r>
            <a:r>
              <a:rPr lang="es-ES" sz="2000" dirty="0" smtClean="0">
                <a:solidFill>
                  <a:srgbClr val="00B0F0"/>
                </a:solidFill>
              </a:rPr>
              <a:t>$b/ titulo</a:t>
            </a:r>
          </a:p>
          <a:p>
            <a:pPr lvl="2" indent="-914400"/>
            <a:endParaRPr lang="es-ES" sz="2000" dirty="0" smtClean="0">
              <a:solidFill>
                <a:srgbClr val="FF0000"/>
              </a:solidFill>
            </a:endParaRPr>
          </a:p>
          <a:p>
            <a:pPr lvl="2" indent="-914400"/>
            <a:r>
              <a:rPr lang="es-ES" sz="2000" dirty="0" smtClean="0"/>
              <a:t>Resultado:</a:t>
            </a:r>
          </a:p>
          <a:p>
            <a:pPr lvl="2" indent="-914400"/>
            <a:endParaRPr lang="es-ES" sz="2000" dirty="0" smtClean="0"/>
          </a:p>
          <a:p>
            <a:pPr lvl="2" indent="-914400"/>
            <a:r>
              <a:rPr lang="en-US" sz="2000" dirty="0" smtClean="0"/>
              <a:t>	</a:t>
            </a:r>
            <a:r>
              <a:rPr lang="en-US" sz="2000" dirty="0" smtClean="0">
                <a:solidFill>
                  <a:srgbClr val="00B0F0"/>
                </a:solidFill>
              </a:rPr>
              <a:t>&lt;title&gt;Data on the Web&lt;/title&gt;</a:t>
            </a:r>
            <a:endParaRPr lang="es-ES" sz="2000" dirty="0" smtClean="0">
              <a:solidFill>
                <a:srgbClr val="00B0F0"/>
              </a:solidFill>
            </a:endParaRPr>
          </a:p>
          <a:p>
            <a:pPr lvl="2" indent="-914400"/>
            <a:endParaRPr lang="es-ES" sz="2000" dirty="0" smtClean="0">
              <a:solidFill>
                <a:srgbClr val="FF0000"/>
              </a:solidFill>
            </a:endParaRPr>
          </a:p>
          <a:p>
            <a:r>
              <a:rPr lang="es-ES" sz="2100" dirty="0" smtClean="0"/>
              <a:t>	</a:t>
            </a:r>
          </a:p>
        </p:txBody>
      </p:sp>
      <p:pic>
        <p:nvPicPr>
          <p:cNvPr id="1026" name="Picture 2"/>
          <p:cNvPicPr>
            <a:picLocks noChangeAspect="1" noChangeArrowheads="1"/>
          </p:cNvPicPr>
          <p:nvPr/>
        </p:nvPicPr>
        <p:blipFill>
          <a:blip r:embed="rId3" cstate="print"/>
          <a:srcRect/>
          <a:stretch>
            <a:fillRect/>
          </a:stretch>
        </p:blipFill>
        <p:spPr bwMode="auto">
          <a:xfrm>
            <a:off x="3995936" y="980728"/>
            <a:ext cx="42957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1569660"/>
          </a:xfrm>
          <a:prstGeom prst="rect">
            <a:avLst/>
          </a:prstGeom>
          <a:noFill/>
        </p:spPr>
        <p:txBody>
          <a:bodyPr wrap="square" rtlCol="0">
            <a:spAutoFit/>
          </a:bodyPr>
          <a:lstStyle/>
          <a:p>
            <a:r>
              <a:rPr lang="es-ES" sz="2800" b="1" dirty="0" smtClean="0"/>
              <a:t>Consultas en </a:t>
            </a:r>
            <a:r>
              <a:rPr lang="es-ES" sz="2800" b="1" dirty="0" err="1" smtClean="0"/>
              <a:t>XQuery</a:t>
            </a:r>
            <a:endParaRPr lang="es-ES" sz="2800" b="1" dirty="0" smtClean="0"/>
          </a:p>
          <a:p>
            <a:endParaRPr lang="es-ES" sz="2000" b="1" dirty="0" smtClean="0"/>
          </a:p>
          <a:p>
            <a:pPr algn="just"/>
            <a:r>
              <a:rPr lang="es-ES" sz="2400" dirty="0" smtClean="0"/>
              <a:t>Orden en que se ejecuta cada cláusula de una consulta y los resultados de cada una.</a:t>
            </a:r>
          </a:p>
        </p:txBody>
      </p:sp>
      <p:pic>
        <p:nvPicPr>
          <p:cNvPr id="2052" name="Picture 4"/>
          <p:cNvPicPr>
            <a:picLocks noChangeAspect="1" noChangeArrowheads="1"/>
          </p:cNvPicPr>
          <p:nvPr/>
        </p:nvPicPr>
        <p:blipFill>
          <a:blip r:embed="rId2" cstate="print"/>
          <a:srcRect/>
          <a:stretch>
            <a:fillRect/>
          </a:stretch>
        </p:blipFill>
        <p:spPr bwMode="auto">
          <a:xfrm>
            <a:off x="1331640" y="2201452"/>
            <a:ext cx="6552728" cy="46565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2400657"/>
          </a:xfrm>
          <a:prstGeom prst="rect">
            <a:avLst/>
          </a:prstGeom>
          <a:noFill/>
        </p:spPr>
        <p:txBody>
          <a:bodyPr wrap="square" rtlCol="0">
            <a:spAutoFit/>
          </a:bodyPr>
          <a:lstStyle/>
          <a:p>
            <a:r>
              <a:rPr lang="es-ES" sz="2800" b="1" dirty="0" smtClean="0"/>
              <a:t>Consultas en </a:t>
            </a:r>
            <a:r>
              <a:rPr lang="es-ES" sz="2800" b="1" dirty="0" err="1" smtClean="0"/>
              <a:t>Xquery</a:t>
            </a:r>
            <a:endParaRPr lang="es-ES" sz="2800" b="1" dirty="0" smtClean="0"/>
          </a:p>
          <a:p>
            <a:pPr marL="0" lvl="2"/>
            <a:r>
              <a:rPr lang="es-ES" sz="2100" dirty="0" smtClean="0"/>
              <a:t>Ejemplo:				</a:t>
            </a:r>
            <a:r>
              <a:rPr lang="es-ES" sz="2000" dirty="0" smtClean="0"/>
              <a:t>Resultado:</a:t>
            </a:r>
            <a:endParaRPr lang="es-ES" sz="2100" dirty="0" smtClean="0"/>
          </a:p>
          <a:p>
            <a:pPr marL="0" lvl="2"/>
            <a:r>
              <a:rPr lang="it-IT" sz="2000" dirty="0" smtClean="0">
                <a:solidFill>
                  <a:srgbClr val="FF0000"/>
                </a:solidFill>
              </a:rPr>
              <a:t>for </a:t>
            </a:r>
            <a:r>
              <a:rPr lang="it-IT" sz="2000" dirty="0" smtClean="0">
                <a:solidFill>
                  <a:srgbClr val="00B0F0"/>
                </a:solidFill>
              </a:rPr>
              <a:t>$b</a:t>
            </a:r>
            <a:r>
              <a:rPr lang="it-IT" sz="2000" dirty="0" smtClean="0">
                <a:solidFill>
                  <a:srgbClr val="FF0000"/>
                </a:solidFill>
              </a:rPr>
              <a:t> in </a:t>
            </a:r>
            <a:r>
              <a:rPr lang="it-IT" sz="2000" dirty="0" smtClean="0">
                <a:solidFill>
                  <a:srgbClr val="00B0F0"/>
                </a:solidFill>
              </a:rPr>
              <a:t>doc("libros.xml")//libro</a:t>
            </a:r>
            <a:r>
              <a:rPr lang="it-IT" sz="2000" dirty="0" smtClean="0">
                <a:solidFill>
                  <a:srgbClr val="FF0000"/>
                </a:solidFill>
              </a:rPr>
              <a:t>		</a:t>
            </a:r>
            <a:r>
              <a:rPr lang="en-US" sz="2000" dirty="0" smtClean="0">
                <a:solidFill>
                  <a:srgbClr val="00B0F0"/>
                </a:solidFill>
              </a:rPr>
              <a:t>&lt;title&gt;Data on the Web&lt;/title&gt;</a:t>
            </a:r>
            <a:endParaRPr lang="it-IT" sz="2000" dirty="0" smtClean="0">
              <a:solidFill>
                <a:srgbClr val="FF0000"/>
              </a:solidFill>
            </a:endParaRPr>
          </a:p>
          <a:p>
            <a:r>
              <a:rPr lang="it-IT" sz="2000" dirty="0" smtClean="0">
                <a:solidFill>
                  <a:srgbClr val="FF0000"/>
                </a:solidFill>
              </a:rPr>
              <a:t>w</a:t>
            </a:r>
            <a:r>
              <a:rPr lang="es-ES" sz="2000" dirty="0" err="1" smtClean="0">
                <a:solidFill>
                  <a:srgbClr val="FF0000"/>
                </a:solidFill>
              </a:rPr>
              <a:t>here</a:t>
            </a:r>
            <a:r>
              <a:rPr lang="es-ES" sz="2000" dirty="0" smtClean="0">
                <a:solidFill>
                  <a:srgbClr val="FF0000"/>
                </a:solidFill>
              </a:rPr>
              <a:t> </a:t>
            </a:r>
            <a:r>
              <a:rPr lang="es-ES" sz="2000" dirty="0" smtClean="0">
                <a:solidFill>
                  <a:srgbClr val="00B0F0"/>
                </a:solidFill>
              </a:rPr>
              <a:t>$b/@</a:t>
            </a:r>
            <a:r>
              <a:rPr lang="es-ES" sz="2000" dirty="0" err="1" smtClean="0">
                <a:solidFill>
                  <a:srgbClr val="00B0F0"/>
                </a:solidFill>
              </a:rPr>
              <a:t>anio</a:t>
            </a:r>
            <a:r>
              <a:rPr lang="es-ES" sz="2000" dirty="0" smtClean="0">
                <a:solidFill>
                  <a:srgbClr val="00B0F0"/>
                </a:solidFill>
              </a:rPr>
              <a:t> = "2000 "</a:t>
            </a:r>
          </a:p>
          <a:p>
            <a:r>
              <a:rPr lang="es-ES" sz="2000" dirty="0" err="1" smtClean="0">
                <a:solidFill>
                  <a:srgbClr val="FF0000"/>
                </a:solidFill>
              </a:rPr>
              <a:t>return</a:t>
            </a:r>
            <a:r>
              <a:rPr lang="es-ES" sz="2000" dirty="0" smtClean="0">
                <a:solidFill>
                  <a:srgbClr val="FF0000"/>
                </a:solidFill>
              </a:rPr>
              <a:t> </a:t>
            </a:r>
            <a:r>
              <a:rPr lang="es-ES" sz="2000" dirty="0" smtClean="0">
                <a:solidFill>
                  <a:srgbClr val="00B0F0"/>
                </a:solidFill>
              </a:rPr>
              <a:t>$b/titulo</a:t>
            </a:r>
          </a:p>
          <a:p>
            <a:pPr lvl="2" indent="-914400"/>
            <a:endParaRPr lang="es-ES" sz="2000" dirty="0" smtClean="0">
              <a:solidFill>
                <a:srgbClr val="FF0000"/>
              </a:solidFill>
            </a:endParaRPr>
          </a:p>
          <a:p>
            <a:r>
              <a:rPr lang="es-ES" sz="2100" dirty="0" smtClean="0"/>
              <a:t>	</a:t>
            </a:r>
          </a:p>
        </p:txBody>
      </p:sp>
      <p:pic>
        <p:nvPicPr>
          <p:cNvPr id="1027" name="Picture 3"/>
          <p:cNvPicPr>
            <a:picLocks noChangeAspect="1" noChangeArrowheads="1"/>
          </p:cNvPicPr>
          <p:nvPr/>
        </p:nvPicPr>
        <p:blipFill>
          <a:blip r:embed="rId2" cstate="print"/>
          <a:srcRect/>
          <a:stretch>
            <a:fillRect/>
          </a:stretch>
        </p:blipFill>
        <p:spPr bwMode="auto">
          <a:xfrm>
            <a:off x="0" y="2492896"/>
            <a:ext cx="9180512" cy="4383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5924699"/>
          </a:xfrm>
          <a:prstGeom prst="rect">
            <a:avLst/>
          </a:prstGeom>
          <a:noFill/>
        </p:spPr>
        <p:txBody>
          <a:bodyPr wrap="square" rtlCol="0">
            <a:spAutoFit/>
          </a:bodyPr>
          <a:lstStyle/>
          <a:p>
            <a:r>
              <a:rPr lang="es-ES" sz="2800" b="1" dirty="0" smtClean="0"/>
              <a:t>Reglas generales</a:t>
            </a:r>
          </a:p>
          <a:p>
            <a:endParaRPr lang="es-ES" sz="2000" b="1" dirty="0" smtClean="0"/>
          </a:p>
          <a:p>
            <a:pPr algn="just">
              <a:buFont typeface="Arial" pitchFamily="34" charset="0"/>
              <a:buChar char="•"/>
            </a:pPr>
            <a:r>
              <a:rPr lang="es-ES" sz="2100" dirty="0" smtClean="0"/>
              <a:t> </a:t>
            </a:r>
            <a:r>
              <a:rPr lang="es-ES" sz="2100" b="1" dirty="0" err="1" smtClean="0">
                <a:solidFill>
                  <a:srgbClr val="FF0000"/>
                </a:solidFill>
              </a:rPr>
              <a:t>For</a:t>
            </a:r>
            <a:r>
              <a:rPr lang="es-ES" sz="2100" dirty="0" smtClean="0"/>
              <a:t> y </a:t>
            </a:r>
            <a:r>
              <a:rPr lang="es-ES" sz="2100" b="1" dirty="0" err="1" smtClean="0">
                <a:solidFill>
                  <a:srgbClr val="FF0000"/>
                </a:solidFill>
              </a:rPr>
              <a:t>let</a:t>
            </a:r>
            <a:r>
              <a:rPr lang="es-ES" sz="2100" dirty="0" smtClean="0"/>
              <a:t> sirven para crear las </a:t>
            </a:r>
            <a:r>
              <a:rPr lang="es-ES" sz="2100" dirty="0" err="1" smtClean="0"/>
              <a:t>tuplas</a:t>
            </a:r>
            <a:r>
              <a:rPr lang="es-ES" sz="2100" dirty="0" smtClean="0"/>
              <a:t> con las que trabajará el resto de las cláusulas de la consulta y pueden usarse </a:t>
            </a:r>
            <a:r>
              <a:rPr lang="es-ES" sz="2100" b="1" dirty="0" smtClean="0">
                <a:solidFill>
                  <a:srgbClr val="00B0F0"/>
                </a:solidFill>
              </a:rPr>
              <a:t>tantas veces como se desee </a:t>
            </a:r>
            <a:r>
              <a:rPr lang="es-ES" sz="2100" dirty="0" smtClean="0"/>
              <a:t>en una consulta, incluso dentro de otras cláusulas.</a:t>
            </a:r>
          </a:p>
          <a:p>
            <a:pPr algn="just"/>
            <a:endParaRPr lang="es-ES" sz="2100" dirty="0" smtClean="0"/>
          </a:p>
          <a:p>
            <a:pPr algn="just">
              <a:buFont typeface="Arial" pitchFamily="34" charset="0"/>
              <a:buChar char="•"/>
            </a:pPr>
            <a:r>
              <a:rPr lang="es-ES" sz="2100" dirty="0" smtClean="0"/>
              <a:t> Sin embargo solo puede declararse una </a:t>
            </a:r>
            <a:r>
              <a:rPr lang="es-ES" sz="2100" b="1" dirty="0" smtClean="0">
                <a:solidFill>
                  <a:srgbClr val="00B0F0"/>
                </a:solidFill>
              </a:rPr>
              <a:t>única cláusula </a:t>
            </a:r>
            <a:r>
              <a:rPr lang="es-ES" sz="2100" b="1" dirty="0" err="1" smtClean="0">
                <a:solidFill>
                  <a:srgbClr val="FF0000"/>
                </a:solidFill>
              </a:rPr>
              <a:t>where</a:t>
            </a:r>
            <a:r>
              <a:rPr lang="es-ES" sz="2100" dirty="0" smtClean="0"/>
              <a:t>, una única cláusula </a:t>
            </a:r>
            <a:r>
              <a:rPr lang="es-ES" sz="2100" b="1" dirty="0" err="1" smtClean="0">
                <a:solidFill>
                  <a:srgbClr val="FF0000"/>
                </a:solidFill>
              </a:rPr>
              <a:t>order</a:t>
            </a:r>
            <a:r>
              <a:rPr lang="es-ES" sz="2100" b="1" dirty="0" smtClean="0">
                <a:solidFill>
                  <a:srgbClr val="FF0000"/>
                </a:solidFill>
              </a:rPr>
              <a:t> </a:t>
            </a:r>
            <a:r>
              <a:rPr lang="es-ES" sz="2100" b="1" dirty="0" err="1" smtClean="0">
                <a:solidFill>
                  <a:srgbClr val="FF0000"/>
                </a:solidFill>
              </a:rPr>
              <a:t>by</a:t>
            </a:r>
            <a:r>
              <a:rPr lang="es-ES" sz="2100" b="1" dirty="0" smtClean="0">
                <a:solidFill>
                  <a:srgbClr val="FF0000"/>
                </a:solidFill>
              </a:rPr>
              <a:t> </a:t>
            </a:r>
            <a:r>
              <a:rPr lang="es-ES" sz="2100" dirty="0" smtClean="0"/>
              <a:t>y una única cláusula </a:t>
            </a:r>
            <a:r>
              <a:rPr lang="es-ES" sz="2100" b="1" dirty="0" err="1" smtClean="0">
                <a:solidFill>
                  <a:srgbClr val="FF0000"/>
                </a:solidFill>
              </a:rPr>
              <a:t>return</a:t>
            </a:r>
            <a:r>
              <a:rPr lang="es-ES" sz="2100" dirty="0" smtClean="0"/>
              <a:t>.</a:t>
            </a:r>
          </a:p>
          <a:p>
            <a:pPr algn="just"/>
            <a:endParaRPr lang="es-ES" sz="2100" dirty="0" smtClean="0"/>
          </a:p>
          <a:p>
            <a:pPr algn="just">
              <a:buFont typeface="Arial" pitchFamily="34" charset="0"/>
              <a:buChar char="•"/>
            </a:pPr>
            <a:r>
              <a:rPr lang="es-ES" sz="2100" b="1" dirty="0" smtClean="0">
                <a:solidFill>
                  <a:srgbClr val="00B0F0"/>
                </a:solidFill>
              </a:rPr>
              <a:t> Ninguna de las cláusulas </a:t>
            </a:r>
            <a:r>
              <a:rPr lang="es-ES" sz="2100" dirty="0" smtClean="0"/>
              <a:t>FLWOR </a:t>
            </a:r>
            <a:r>
              <a:rPr lang="es-ES" sz="2100" b="1" dirty="0" smtClean="0">
                <a:solidFill>
                  <a:srgbClr val="00B0F0"/>
                </a:solidFill>
              </a:rPr>
              <a:t>es obligatoria </a:t>
            </a:r>
            <a:r>
              <a:rPr lang="es-ES" sz="2100" dirty="0" smtClean="0"/>
              <a:t>en una consulta </a:t>
            </a:r>
            <a:r>
              <a:rPr lang="es-ES" sz="2100" dirty="0" err="1" smtClean="0"/>
              <a:t>XQuery</a:t>
            </a:r>
            <a:r>
              <a:rPr lang="es-ES" sz="2100" dirty="0" smtClean="0"/>
              <a:t>. Por ejemplo, una expresión </a:t>
            </a:r>
            <a:r>
              <a:rPr lang="es-ES" sz="2100" dirty="0" err="1" smtClean="0"/>
              <a:t>Xpath</a:t>
            </a:r>
            <a:r>
              <a:rPr lang="es-ES" sz="2100" dirty="0" smtClean="0"/>
              <a:t> es una consulta válida y no contiene ninguna de las cláusulas FLWOR.</a:t>
            </a:r>
          </a:p>
          <a:p>
            <a:pPr algn="just">
              <a:buFont typeface="Arial" pitchFamily="34" charset="0"/>
              <a:buChar char="•"/>
            </a:pPr>
            <a:endParaRPr lang="es-ES" sz="2100" dirty="0" smtClean="0"/>
          </a:p>
          <a:p>
            <a:r>
              <a:rPr lang="es-ES" sz="2000" dirty="0" smtClean="0">
                <a:solidFill>
                  <a:srgbClr val="FF0000"/>
                </a:solidFill>
              </a:rPr>
              <a:t>	</a:t>
            </a:r>
            <a:r>
              <a:rPr lang="es-ES" sz="2000" dirty="0" err="1" smtClean="0">
                <a:solidFill>
                  <a:srgbClr val="FF0000"/>
                </a:solidFill>
              </a:rPr>
              <a:t>doc</a:t>
            </a:r>
            <a:r>
              <a:rPr lang="es-ES" sz="2000" dirty="0" smtClean="0">
                <a:solidFill>
                  <a:srgbClr val="FF0000"/>
                </a:solidFill>
              </a:rPr>
              <a:t>("libros.xml")/</a:t>
            </a:r>
            <a:r>
              <a:rPr lang="es-ES" sz="2000" dirty="0" err="1" smtClean="0">
                <a:solidFill>
                  <a:srgbClr val="FF0000"/>
                </a:solidFill>
              </a:rPr>
              <a:t>bib</a:t>
            </a:r>
            <a:r>
              <a:rPr lang="es-ES" sz="2000" dirty="0" smtClean="0">
                <a:solidFill>
                  <a:srgbClr val="FF0000"/>
                </a:solidFill>
              </a:rPr>
              <a:t>/libro/titulo[/</a:t>
            </a:r>
            <a:r>
              <a:rPr lang="es-ES" sz="2000" dirty="0" err="1" smtClean="0">
                <a:solidFill>
                  <a:srgbClr val="FF0000"/>
                </a:solidFill>
              </a:rPr>
              <a:t>bib</a:t>
            </a:r>
            <a:r>
              <a:rPr lang="es-ES" sz="2000" dirty="0" smtClean="0">
                <a:solidFill>
                  <a:srgbClr val="FF0000"/>
                </a:solidFill>
              </a:rPr>
              <a:t>/libro/autor/apellido='Stevens']</a:t>
            </a:r>
          </a:p>
          <a:p>
            <a:endParaRPr lang="es-ES" sz="2000" dirty="0" smtClean="0">
              <a:solidFill>
                <a:srgbClr val="FF0000"/>
              </a:solidFill>
            </a:endParaRPr>
          </a:p>
          <a:p>
            <a:pPr algn="just">
              <a:buFont typeface="Arial" pitchFamily="34" charset="0"/>
              <a:buChar char="•"/>
            </a:pPr>
            <a:r>
              <a:rPr lang="es-ES" sz="2000" dirty="0" smtClean="0"/>
              <a:t> Es posible especificar </a:t>
            </a:r>
            <a:r>
              <a:rPr lang="es-ES" sz="2100" b="1" dirty="0" smtClean="0">
                <a:solidFill>
                  <a:srgbClr val="00B0F0"/>
                </a:solidFill>
              </a:rPr>
              <a:t>varios criterios de ordenación </a:t>
            </a:r>
            <a:r>
              <a:rPr lang="es-ES" sz="2000" dirty="0" smtClean="0"/>
              <a:t>en la cláusula </a:t>
            </a:r>
            <a:r>
              <a:rPr lang="es-ES" sz="2100" b="1" dirty="0" err="1" smtClean="0">
                <a:solidFill>
                  <a:srgbClr val="FF0000"/>
                </a:solidFill>
              </a:rPr>
              <a:t>order</a:t>
            </a:r>
            <a:r>
              <a:rPr lang="es-ES" sz="2100" b="1" dirty="0" smtClean="0">
                <a:solidFill>
                  <a:srgbClr val="FF0000"/>
                </a:solidFill>
              </a:rPr>
              <a:t> </a:t>
            </a:r>
            <a:r>
              <a:rPr lang="es-ES" sz="2100" b="1" dirty="0" err="1" smtClean="0">
                <a:solidFill>
                  <a:srgbClr val="FF0000"/>
                </a:solidFill>
              </a:rPr>
              <a:t>by</a:t>
            </a:r>
            <a:r>
              <a:rPr lang="es-ES" sz="2000" dirty="0" smtClean="0"/>
              <a:t>, separándolos por </a:t>
            </a:r>
            <a:r>
              <a:rPr lang="es-ES" sz="2100" b="1" dirty="0" smtClean="0">
                <a:solidFill>
                  <a:srgbClr val="00B0F0"/>
                </a:solidFill>
              </a:rPr>
              <a:t>comas</a:t>
            </a:r>
            <a:r>
              <a:rPr lang="es-ES" sz="2000" dirty="0" smtClean="0"/>
              <a:t>. Los criterios de ordenación se aplican por orden de </a:t>
            </a:r>
            <a:r>
              <a:rPr lang="es-ES" sz="2100" b="1" dirty="0" smtClean="0">
                <a:solidFill>
                  <a:srgbClr val="00B0F0"/>
                </a:solidFill>
              </a:rPr>
              <a:t>izquierda a derecha</a:t>
            </a:r>
            <a:r>
              <a:rPr lang="es-ES" sz="20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XQUERY</a:t>
            </a:r>
          </a:p>
        </p:txBody>
      </p:sp>
      <p:sp>
        <p:nvSpPr>
          <p:cNvPr id="5" name="4 CuadroTexto"/>
          <p:cNvSpPr txBox="1"/>
          <p:nvPr/>
        </p:nvSpPr>
        <p:spPr>
          <a:xfrm>
            <a:off x="359024" y="764704"/>
            <a:ext cx="8784976" cy="5816977"/>
          </a:xfrm>
          <a:prstGeom prst="rect">
            <a:avLst/>
          </a:prstGeom>
          <a:noFill/>
        </p:spPr>
        <p:txBody>
          <a:bodyPr wrap="square" rtlCol="0">
            <a:spAutoFit/>
          </a:bodyPr>
          <a:lstStyle/>
          <a:p>
            <a:r>
              <a:rPr lang="es-ES" sz="2800" b="1" dirty="0" smtClean="0"/>
              <a:t>Diferencias entre las cláusulas </a:t>
            </a:r>
            <a:r>
              <a:rPr lang="es-ES" sz="2800" b="1" dirty="0" err="1" smtClean="0"/>
              <a:t>for</a:t>
            </a:r>
            <a:r>
              <a:rPr lang="es-ES" sz="2800" b="1" dirty="0" smtClean="0"/>
              <a:t> y </a:t>
            </a:r>
            <a:r>
              <a:rPr lang="es-ES" sz="2800" b="1" dirty="0" err="1" smtClean="0"/>
              <a:t>let</a:t>
            </a:r>
            <a:endParaRPr lang="es-ES" sz="2800" b="1" dirty="0" smtClean="0"/>
          </a:p>
          <a:p>
            <a:endParaRPr lang="es-ES" sz="2000" b="1" dirty="0" smtClean="0"/>
          </a:p>
          <a:p>
            <a:pPr lvl="1"/>
            <a:r>
              <a:rPr lang="es-ES" sz="2400" dirty="0" err="1" smtClean="0">
                <a:solidFill>
                  <a:srgbClr val="FF0000"/>
                </a:solidFill>
              </a:rPr>
              <a:t>for</a:t>
            </a:r>
            <a:r>
              <a:rPr lang="es-ES" sz="2400" dirty="0" smtClean="0">
                <a:solidFill>
                  <a:srgbClr val="FF0000"/>
                </a:solidFill>
              </a:rPr>
              <a:t> </a:t>
            </a:r>
            <a:r>
              <a:rPr lang="es-ES" sz="2400" dirty="0" smtClean="0">
                <a:solidFill>
                  <a:srgbClr val="00B0F0"/>
                </a:solidFill>
              </a:rPr>
              <a:t>$d </a:t>
            </a:r>
            <a:r>
              <a:rPr lang="es-ES" sz="2400" dirty="0" smtClean="0">
                <a:solidFill>
                  <a:srgbClr val="FF0000"/>
                </a:solidFill>
              </a:rPr>
              <a:t>in </a:t>
            </a:r>
            <a:r>
              <a:rPr lang="es-ES" sz="2400" dirty="0" err="1" smtClean="0">
                <a:solidFill>
                  <a:srgbClr val="00B0F0"/>
                </a:solidFill>
              </a:rPr>
              <a:t>doc</a:t>
            </a:r>
            <a:r>
              <a:rPr lang="es-ES" sz="2400" dirty="0" smtClean="0">
                <a:solidFill>
                  <a:srgbClr val="00B0F0"/>
                </a:solidFill>
              </a:rPr>
              <a:t>("libros.xml")/</a:t>
            </a:r>
            <a:r>
              <a:rPr lang="es-ES" sz="2400" dirty="0" err="1" smtClean="0">
                <a:solidFill>
                  <a:srgbClr val="00B0F0"/>
                </a:solidFill>
              </a:rPr>
              <a:t>bib</a:t>
            </a:r>
            <a:r>
              <a:rPr lang="es-ES" sz="2400" dirty="0" smtClean="0">
                <a:solidFill>
                  <a:srgbClr val="00B0F0"/>
                </a:solidFill>
              </a:rPr>
              <a:t>/libro/titulo</a:t>
            </a:r>
          </a:p>
          <a:p>
            <a:pPr lvl="1"/>
            <a:r>
              <a:rPr lang="es-ES" sz="2400" dirty="0" err="1" smtClean="0">
                <a:solidFill>
                  <a:srgbClr val="FF0000"/>
                </a:solidFill>
              </a:rPr>
              <a:t>return</a:t>
            </a:r>
            <a:r>
              <a:rPr lang="es-ES" sz="2400" dirty="0" smtClean="0">
                <a:solidFill>
                  <a:srgbClr val="FF0000"/>
                </a:solidFill>
              </a:rPr>
              <a:t> </a:t>
            </a:r>
            <a:r>
              <a:rPr lang="es-ES" sz="2400" dirty="0" smtClean="0">
                <a:solidFill>
                  <a:srgbClr val="00B0F0"/>
                </a:solidFill>
              </a:rPr>
              <a:t>&lt;</a:t>
            </a:r>
            <a:r>
              <a:rPr lang="es-ES" sz="2400" dirty="0" err="1" smtClean="0">
                <a:solidFill>
                  <a:srgbClr val="00B0F0"/>
                </a:solidFill>
              </a:rPr>
              <a:t>titulos</a:t>
            </a:r>
            <a:r>
              <a:rPr lang="es-ES" sz="2400" dirty="0" smtClean="0">
                <a:solidFill>
                  <a:srgbClr val="00B0F0"/>
                </a:solidFill>
              </a:rPr>
              <a:t>&gt;{ $d }&lt;/</a:t>
            </a:r>
            <a:r>
              <a:rPr lang="es-ES" sz="2400" dirty="0" err="1" smtClean="0">
                <a:solidFill>
                  <a:srgbClr val="00B0F0"/>
                </a:solidFill>
              </a:rPr>
              <a:t>titulos</a:t>
            </a:r>
            <a:r>
              <a:rPr lang="es-ES" sz="2400" dirty="0" smtClean="0">
                <a:solidFill>
                  <a:srgbClr val="00B0F0"/>
                </a:solidFill>
              </a:rPr>
              <a:t>&gt;</a:t>
            </a:r>
          </a:p>
          <a:p>
            <a:pPr marL="0" lvl="1"/>
            <a:endParaRPr lang="es-ES" sz="2000" dirty="0" smtClean="0"/>
          </a:p>
          <a:p>
            <a:pPr marL="0" lvl="1"/>
            <a:r>
              <a:rPr lang="es-ES" sz="2000" dirty="0" smtClean="0"/>
              <a:t>Resultado</a:t>
            </a:r>
          </a:p>
          <a:p>
            <a:pPr marL="0" lvl="1"/>
            <a:endParaRPr lang="es-ES" sz="2000" dirty="0" smtClean="0"/>
          </a:p>
          <a:p>
            <a:pPr lvl="1"/>
            <a:r>
              <a:rPr lang="es-ES" dirty="0" smtClean="0"/>
              <a:t>&lt;</a:t>
            </a:r>
            <a:r>
              <a:rPr lang="es-ES" dirty="0" err="1" smtClean="0"/>
              <a:t>titulos</a:t>
            </a:r>
            <a:r>
              <a:rPr lang="es-ES" dirty="0" smtClean="0"/>
              <a:t>&gt;</a:t>
            </a:r>
          </a:p>
          <a:p>
            <a:pPr lvl="1"/>
            <a:r>
              <a:rPr lang="es-ES" dirty="0" smtClean="0"/>
              <a:t>    &lt;titulo&gt;TCP/IP </a:t>
            </a:r>
            <a:r>
              <a:rPr lang="es-ES" dirty="0" err="1" smtClean="0"/>
              <a:t>Illustrated</a:t>
            </a:r>
            <a:r>
              <a:rPr lang="es-ES" dirty="0" smtClean="0"/>
              <a:t>&lt;/titulo&gt;</a:t>
            </a:r>
          </a:p>
          <a:p>
            <a:pPr lvl="1"/>
            <a:r>
              <a:rPr lang="es-ES" dirty="0" smtClean="0"/>
              <a:t>&lt;/</a:t>
            </a:r>
            <a:r>
              <a:rPr lang="es-ES" dirty="0" err="1" smtClean="0"/>
              <a:t>titulos</a:t>
            </a:r>
            <a:r>
              <a:rPr lang="es-ES" dirty="0" smtClean="0"/>
              <a:t>&gt;</a:t>
            </a:r>
          </a:p>
          <a:p>
            <a:pPr lvl="1"/>
            <a:r>
              <a:rPr lang="es-ES" dirty="0" smtClean="0"/>
              <a:t>&lt;</a:t>
            </a:r>
            <a:r>
              <a:rPr lang="es-ES" dirty="0" err="1" smtClean="0"/>
              <a:t>titulos</a:t>
            </a:r>
            <a:r>
              <a:rPr lang="es-ES" dirty="0" smtClean="0"/>
              <a:t>&gt;</a:t>
            </a:r>
          </a:p>
          <a:p>
            <a:pPr lvl="1"/>
            <a:r>
              <a:rPr lang="es-ES" dirty="0" smtClean="0"/>
              <a:t>    &lt;titulo&gt;</a:t>
            </a:r>
            <a:r>
              <a:rPr lang="es-ES" dirty="0" err="1" smtClean="0"/>
              <a:t>Advan</a:t>
            </a:r>
            <a:r>
              <a:rPr lang="es-ES" dirty="0" smtClean="0"/>
              <a:t> </a:t>
            </a:r>
            <a:r>
              <a:rPr lang="es-ES" dirty="0" err="1" smtClean="0"/>
              <a:t>Programming</a:t>
            </a:r>
            <a:r>
              <a:rPr lang="es-ES" dirty="0" smtClean="0"/>
              <a:t> </a:t>
            </a:r>
            <a:r>
              <a:rPr lang="es-ES" dirty="0" err="1" smtClean="0"/>
              <a:t>for</a:t>
            </a:r>
            <a:r>
              <a:rPr lang="es-ES" dirty="0" smtClean="0"/>
              <a:t> Unix </a:t>
            </a:r>
            <a:r>
              <a:rPr lang="es-ES" dirty="0" err="1" smtClean="0"/>
              <a:t>environment</a:t>
            </a:r>
            <a:r>
              <a:rPr lang="es-ES" dirty="0" smtClean="0"/>
              <a:t>&lt;/titulo&gt;</a:t>
            </a:r>
          </a:p>
          <a:p>
            <a:pPr lvl="1"/>
            <a:r>
              <a:rPr lang="es-ES" dirty="0" smtClean="0"/>
              <a:t>&lt;/</a:t>
            </a:r>
            <a:r>
              <a:rPr lang="es-ES" dirty="0" err="1" smtClean="0"/>
              <a:t>titulos</a:t>
            </a:r>
            <a:r>
              <a:rPr lang="es-ES" dirty="0" smtClean="0"/>
              <a:t>&gt;</a:t>
            </a:r>
          </a:p>
          <a:p>
            <a:pPr lvl="1"/>
            <a:r>
              <a:rPr lang="es-ES" dirty="0" smtClean="0"/>
              <a:t>&lt;</a:t>
            </a:r>
            <a:r>
              <a:rPr lang="es-ES" dirty="0" err="1" smtClean="0"/>
              <a:t>titulos</a:t>
            </a:r>
            <a:r>
              <a:rPr lang="es-ES" dirty="0" smtClean="0"/>
              <a:t>&gt;</a:t>
            </a:r>
          </a:p>
          <a:p>
            <a:pPr lvl="1"/>
            <a:r>
              <a:rPr lang="es-ES" dirty="0" smtClean="0"/>
              <a:t>    &lt;titulo&gt;Data </a:t>
            </a:r>
            <a:r>
              <a:rPr lang="es-ES" dirty="0" err="1" smtClean="0"/>
              <a:t>on</a:t>
            </a:r>
            <a:r>
              <a:rPr lang="es-ES" dirty="0" smtClean="0"/>
              <a:t> </a:t>
            </a:r>
            <a:r>
              <a:rPr lang="es-ES" dirty="0" err="1" smtClean="0"/>
              <a:t>the</a:t>
            </a:r>
            <a:r>
              <a:rPr lang="es-ES" dirty="0" smtClean="0"/>
              <a:t> Web&lt;/titulo&gt;</a:t>
            </a:r>
          </a:p>
          <a:p>
            <a:pPr lvl="1"/>
            <a:r>
              <a:rPr lang="es-ES" dirty="0" smtClean="0"/>
              <a:t>&lt;/</a:t>
            </a:r>
            <a:r>
              <a:rPr lang="es-ES" dirty="0" err="1" smtClean="0"/>
              <a:t>titulos</a:t>
            </a:r>
            <a:r>
              <a:rPr lang="es-ES" dirty="0" smtClean="0"/>
              <a:t>&gt;</a:t>
            </a:r>
          </a:p>
          <a:p>
            <a:pPr lvl="1"/>
            <a:r>
              <a:rPr lang="es-ES" dirty="0" smtClean="0"/>
              <a:t>&lt;</a:t>
            </a:r>
            <a:r>
              <a:rPr lang="es-ES" dirty="0" err="1" smtClean="0"/>
              <a:t>titulos</a:t>
            </a:r>
            <a:r>
              <a:rPr lang="es-ES" dirty="0" smtClean="0"/>
              <a:t>&gt;</a:t>
            </a:r>
          </a:p>
          <a:p>
            <a:pPr lvl="1"/>
            <a:r>
              <a:rPr lang="es-ES" dirty="0" smtClean="0"/>
              <a:t>    &lt;titulo&gt; </a:t>
            </a:r>
            <a:r>
              <a:rPr lang="es-ES" dirty="0" err="1" smtClean="0"/>
              <a:t>Economics</a:t>
            </a:r>
            <a:r>
              <a:rPr lang="es-ES" dirty="0" smtClean="0"/>
              <a:t> of </a:t>
            </a:r>
            <a:r>
              <a:rPr lang="es-ES" dirty="0" err="1" smtClean="0"/>
              <a:t>Technology</a:t>
            </a:r>
            <a:r>
              <a:rPr lang="es-ES" dirty="0" smtClean="0"/>
              <a:t> </a:t>
            </a:r>
            <a:r>
              <a:rPr lang="es-ES" dirty="0" err="1" smtClean="0"/>
              <a:t>for</a:t>
            </a:r>
            <a:r>
              <a:rPr lang="es-ES" dirty="0" smtClean="0"/>
              <a:t> Digital TV&lt;/titulo&gt;</a:t>
            </a:r>
          </a:p>
          <a:p>
            <a:pPr lvl="1"/>
            <a:r>
              <a:rPr lang="es-ES" dirty="0" smtClean="0"/>
              <a:t>&lt;/</a:t>
            </a:r>
            <a:r>
              <a:rPr lang="es-ES" dirty="0" err="1" smtClean="0"/>
              <a:t>titulos</a:t>
            </a:r>
            <a:r>
              <a:rPr lang="es-ES" dirty="0" smtClean="0"/>
              <a:t>&gt;</a:t>
            </a:r>
            <a:endParaRPr lang="es-E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24858</TotalTime>
  <Words>982</Words>
  <Application>Microsoft Office PowerPoint</Application>
  <PresentationFormat>Presentación en pantalla (4:3)</PresentationFormat>
  <Paragraphs>184</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XQUERY</vt:lpstr>
      <vt:lpstr>XQUERY</vt:lpstr>
      <vt:lpstr>XQUERY</vt:lpstr>
      <vt:lpstr>XQUERY</vt:lpstr>
      <vt:lpstr>XQUERY</vt:lpstr>
      <vt:lpstr>XQUERY</vt:lpstr>
      <vt:lpstr>XQUERY</vt:lpstr>
      <vt:lpstr>XQUERY</vt:lpstr>
      <vt:lpstr>XQUERY</vt:lpstr>
      <vt:lpstr>XQUERY</vt:lpstr>
      <vt:lpstr>XQUERY</vt:lpstr>
      <vt:lpstr>XQUERY</vt:lpstr>
      <vt:lpstr>XQUERY</vt:lpstr>
      <vt:lpstr>XQUERY</vt:lpstr>
      <vt:lpstr>XQUERY</vt:lpstr>
      <vt:lpstr>XQUERY</vt:lpstr>
      <vt:lpstr>XQUERY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antonio</dc:creator>
  <cp:lastModifiedBy>Usuario de Windows</cp:lastModifiedBy>
  <cp:revision>245</cp:revision>
  <dcterms:created xsi:type="dcterms:W3CDTF">2017-12-24T07:16:37Z</dcterms:created>
  <dcterms:modified xsi:type="dcterms:W3CDTF">2018-04-27T15:55:52Z</dcterms:modified>
</cp:coreProperties>
</file>