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theme/themeOverride12.xml" ContentType="application/vnd.openxmlformats-officedocument.themeOverr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heme/themeOverride1.xml" ContentType="application/vnd.openxmlformats-officedocument.themeOverr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theme/themeOverride17.xml" ContentType="application/vnd.openxmlformats-officedocument.themeOverr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theme/themeOverride20.xml" ContentType="application/vnd.openxmlformats-officedocument.themeOverr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theme/themeOverride6.xml" ContentType="application/vnd.openxmlformats-officedocument.themeOverr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heme/themeOverride18.xml" ContentType="application/vnd.openxmlformats-officedocument.themeOverr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heme/themeOverride14.xml" ContentType="application/vnd.openxmlformats-officedocument.themeOverr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theme/themeOverride7.xml" ContentType="application/vnd.openxmlformats-officedocument.themeOverride+xml"/>
  <Override PartName="/ppt/notesSlides/notesSlide98.xml" ContentType="application/vnd.openxmlformats-officedocument.presentationml.notesSlide+xml"/>
  <Override PartName="/ppt/theme/themeOverride21.xml" ContentType="application/vnd.openxmlformats-officedocument.themeOverr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theme/themeOverride10.xml" ContentType="application/vnd.openxmlformats-officedocument.themeOverr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theme/themeOverride3.xml" ContentType="application/vnd.openxmlformats-officedocument.themeOverr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theme/themeOverride19.xml" ContentType="application/vnd.openxmlformats-officedocument.themeOverr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theme/themeOverride15.xml" ContentType="application/vnd.openxmlformats-officedocument.themeOverr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theme/themeOverride8.xml" ContentType="application/vnd.openxmlformats-officedocument.themeOverride+xml"/>
  <Override PartName="/ppt/theme/themeOverride11.xml" ContentType="application/vnd.openxmlformats-officedocument.themeOverr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theme/themeOverride4.xml" ContentType="application/vnd.openxmlformats-officedocument.themeOverr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theme/themeOverride16.xml" ContentType="application/vnd.openxmlformats-officedocument.themeOverr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theme/themeOverride9.xml" ContentType="application/vnd.openxmlformats-officedocument.themeOverr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theme/themeOverride5.xml" ContentType="application/vnd.openxmlformats-officedocument.themeOverr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Override13.xml" ContentType="application/vnd.openxmlformats-officedocument.themeOverr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handoutMasterIdLst>
    <p:handoutMasterId r:id="rId108"/>
  </p:handoutMasterIdLst>
  <p:sldIdLst>
    <p:sldId id="256" r:id="rId2"/>
    <p:sldId id="309" r:id="rId3"/>
    <p:sldId id="292" r:id="rId4"/>
    <p:sldId id="295" r:id="rId5"/>
    <p:sldId id="296" r:id="rId6"/>
    <p:sldId id="259" r:id="rId7"/>
    <p:sldId id="294" r:id="rId8"/>
    <p:sldId id="291" r:id="rId9"/>
    <p:sldId id="257" r:id="rId10"/>
    <p:sldId id="258" r:id="rId11"/>
    <p:sldId id="293" r:id="rId12"/>
    <p:sldId id="260" r:id="rId13"/>
    <p:sldId id="297" r:id="rId14"/>
    <p:sldId id="261" r:id="rId15"/>
    <p:sldId id="262" r:id="rId16"/>
    <p:sldId id="263" r:id="rId17"/>
    <p:sldId id="264" r:id="rId18"/>
    <p:sldId id="298" r:id="rId19"/>
    <p:sldId id="299" r:id="rId20"/>
    <p:sldId id="300" r:id="rId21"/>
    <p:sldId id="265" r:id="rId22"/>
    <p:sldId id="266" r:id="rId23"/>
    <p:sldId id="267" r:id="rId24"/>
    <p:sldId id="273" r:id="rId25"/>
    <p:sldId id="272" r:id="rId26"/>
    <p:sldId id="268" r:id="rId27"/>
    <p:sldId id="269" r:id="rId28"/>
    <p:sldId id="302" r:id="rId29"/>
    <p:sldId id="301" r:id="rId30"/>
    <p:sldId id="303" r:id="rId31"/>
    <p:sldId id="304" r:id="rId32"/>
    <p:sldId id="270" r:id="rId33"/>
    <p:sldId id="306" r:id="rId34"/>
    <p:sldId id="307" r:id="rId35"/>
    <p:sldId id="308" r:id="rId36"/>
    <p:sldId id="305" r:id="rId37"/>
    <p:sldId id="281" r:id="rId38"/>
    <p:sldId id="327" r:id="rId39"/>
    <p:sldId id="313" r:id="rId40"/>
    <p:sldId id="311" r:id="rId41"/>
    <p:sldId id="271" r:id="rId42"/>
    <p:sldId id="274" r:id="rId43"/>
    <p:sldId id="280" r:id="rId44"/>
    <p:sldId id="276" r:id="rId45"/>
    <p:sldId id="275" r:id="rId46"/>
    <p:sldId id="277" r:id="rId47"/>
    <p:sldId id="282" r:id="rId48"/>
    <p:sldId id="278" r:id="rId49"/>
    <p:sldId id="284" r:id="rId50"/>
    <p:sldId id="279" r:id="rId51"/>
    <p:sldId id="285" r:id="rId52"/>
    <p:sldId id="286" r:id="rId53"/>
    <p:sldId id="287" r:id="rId54"/>
    <p:sldId id="314" r:id="rId55"/>
    <p:sldId id="288" r:id="rId56"/>
    <p:sldId id="289"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36" r:id="rId70"/>
    <p:sldId id="328" r:id="rId71"/>
    <p:sldId id="329" r:id="rId72"/>
    <p:sldId id="331" r:id="rId73"/>
    <p:sldId id="332" r:id="rId74"/>
    <p:sldId id="333" r:id="rId75"/>
    <p:sldId id="334" r:id="rId76"/>
    <p:sldId id="335" r:id="rId77"/>
    <p:sldId id="337" r:id="rId78"/>
    <p:sldId id="359" r:id="rId79"/>
    <p:sldId id="360" r:id="rId80"/>
    <p:sldId id="340" r:id="rId81"/>
    <p:sldId id="339"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61" r:id="rId101"/>
    <p:sldId id="362" r:id="rId102"/>
    <p:sldId id="364" r:id="rId103"/>
    <p:sldId id="363" r:id="rId104"/>
    <p:sldId id="365" r:id="rId105"/>
    <p:sldId id="366" r:id="rId106"/>
  </p:sldIdLst>
  <p:sldSz cx="10080625" cy="7559675"/>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p:cViewPr varScale="1">
        <p:scale>
          <a:sx n="72" d="100"/>
          <a:sy n="72" d="100"/>
        </p:scale>
        <p:origin x="-1474" y="-96"/>
      </p:cViewPr>
      <p:guideLst>
        <p:guide orient="horz" pos="2381"/>
        <p:guide pos="3175"/>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1 Marcador de encabezado"/>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t"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Mangal" pitchFamily="2"/>
            </a:endParaRPr>
          </a:p>
        </p:txBody>
      </p:sp>
      <p:sp>
        <p:nvSpPr>
          <p:cNvPr id="3" name="2 Marcador de fecha"/>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t"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Mangal" pitchFamily="2"/>
            </a:endParaRPr>
          </a:p>
        </p:txBody>
      </p:sp>
      <p:sp>
        <p:nvSpPr>
          <p:cNvPr id="4" name="3 Marcador de pie de página"/>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Mangal" pitchFamily="2"/>
            </a:endParaRPr>
          </a:p>
        </p:txBody>
      </p:sp>
      <p:sp>
        <p:nvSpPr>
          <p:cNvPr id="5" name="4 Marcador de número de diapositiva"/>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pPr>
            <a:fld id="{7B02FA7A-DAE4-4D69-A4F7-317D7E93B14A}" type="slidenum">
              <a:rPr/>
              <a:pPr marL="0" marR="0" lvl="0" indent="0" algn="r" rtl="0" hangingPunct="0">
                <a:lnSpc>
                  <a:spcPct val="100000"/>
                </a:lnSpc>
                <a:spcBef>
                  <a:spcPts val="0"/>
                </a:spcBef>
                <a:spcAft>
                  <a:spcPts val="0"/>
                </a:spcAft>
                <a:buNone/>
                <a:tabLst/>
              </a:pPr>
              <a:t>‹Nº›</a:t>
            </a:fld>
            <a:endParaRPr lang="es-ES" sz="1400" b="0" i="0" u="none" strike="noStrike" kern="1200" cap="none" spc="0" baseline="0">
              <a:ln>
                <a:noFill/>
              </a:ln>
              <a:solidFill>
                <a:srgbClr val="000000"/>
              </a:solidFill>
              <a:latin typeface="Arial" pitchFamily="18"/>
              <a:ea typeface="Andale Sans UI" pitchFamily="2"/>
              <a:cs typeface="Tahoma"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idx="2"/>
          </p:nvPr>
        </p:nvSpPr>
        <p:spPr>
          <a:xfrm>
            <a:off x="1107000" y="812520"/>
            <a:ext cx="5345280" cy="4008959"/>
          </a:xfrm>
          <a:prstGeom prst="rect">
            <a:avLst/>
          </a:prstGeom>
          <a:noFill/>
          <a:ln>
            <a:noFill/>
            <a:prstDash val="solid"/>
          </a:ln>
        </p:spPr>
      </p:sp>
      <p:sp>
        <p:nvSpPr>
          <p:cNvPr id="3" name="2 Marcador de notas"/>
          <p:cNvSpPr txBox="1">
            <a:spLocks noGrp="1"/>
          </p:cNvSpPr>
          <p:nvPr>
            <p:ph type="body" sz="quarter" idx="3"/>
          </p:nvPr>
        </p:nvSpPr>
        <p:spPr>
          <a:xfrm>
            <a:off x="756000" y="5078520"/>
            <a:ext cx="6047640" cy="4811040"/>
          </a:xfrm>
          <a:prstGeom prst="rect">
            <a:avLst/>
          </a:prstGeom>
          <a:noFill/>
          <a:ln>
            <a:noFill/>
          </a:ln>
        </p:spPr>
        <p:txBody>
          <a:bodyPr wrap="square" lIns="0" tIns="0" rIns="0" bIns="0" anchor="t" anchorCtr="0"/>
          <a:lstStyle/>
          <a:p>
            <a:pPr lvl="0"/>
            <a:endParaRPr lang="es-ES"/>
          </a:p>
        </p:txBody>
      </p:sp>
      <p:sp>
        <p:nvSpPr>
          <p:cNvPr id="4" name="3 Marcador de encabezado"/>
          <p:cNvSpPr txBox="1">
            <a:spLocks noGrp="1"/>
          </p:cNvSpPr>
          <p:nvPr>
            <p:ph type="hdr" sz="quarter"/>
          </p:nvPr>
        </p:nvSpPr>
        <p:spPr>
          <a:xfrm>
            <a:off x="0" y="0"/>
            <a:ext cx="3280680" cy="534240"/>
          </a:xfrm>
          <a:prstGeom prst="rect">
            <a:avLst/>
          </a:prstGeom>
          <a:noFill/>
          <a:ln>
            <a:noFill/>
          </a:ln>
        </p:spPr>
        <p:txBody>
          <a:bodyPr wrap="square" lIns="0" tIns="0" rIns="0" bIns="0" anchor="t" anchorCtr="0"/>
          <a:lstStyle>
            <a:lvl1pPr lvl="0" rtl="0" hangingPunct="0">
              <a:buNone/>
              <a:tabLst/>
              <a:defRPr lang="es-ES" sz="2400" kern="1200">
                <a:latin typeface="Liberation Serif" pitchFamily="18"/>
                <a:ea typeface="Segoe UI" pitchFamily="2"/>
                <a:cs typeface="Tahoma" pitchFamily="2"/>
              </a:defRPr>
            </a:lvl1pPr>
          </a:lstStyle>
          <a:p>
            <a:pPr lvl="0"/>
            <a:endParaRPr lang="es-ES"/>
          </a:p>
        </p:txBody>
      </p:sp>
      <p:sp>
        <p:nvSpPr>
          <p:cNvPr id="5" name="4 Marcador de fecha"/>
          <p:cNvSpPr txBox="1">
            <a:spLocks noGrp="1"/>
          </p:cNvSpPr>
          <p:nvPr>
            <p:ph type="dt" idx="1"/>
          </p:nvPr>
        </p:nvSpPr>
        <p:spPr>
          <a:xfrm>
            <a:off x="4278960" y="0"/>
            <a:ext cx="3280680" cy="534240"/>
          </a:xfrm>
          <a:prstGeom prst="rect">
            <a:avLst/>
          </a:prstGeom>
          <a:noFill/>
          <a:ln>
            <a:noFill/>
          </a:ln>
        </p:spPr>
        <p:txBody>
          <a:bodyPr wrap="square" lIns="0" tIns="0" rIns="0" bIns="0" anchor="t" anchorCtr="0"/>
          <a:lstStyle>
            <a:lvl1pPr lvl="0" rtl="0" hangingPunct="0">
              <a:buNone/>
              <a:tabLst/>
              <a:defRPr lang="es-ES" sz="2400" kern="1200">
                <a:latin typeface="Liberation Serif" pitchFamily="18"/>
                <a:ea typeface="Segoe UI" pitchFamily="2"/>
                <a:cs typeface="Tahoma" pitchFamily="2"/>
              </a:defRPr>
            </a:lvl1pPr>
          </a:lstStyle>
          <a:p>
            <a:pPr lvl="0"/>
            <a:endParaRPr lang="es-ES"/>
          </a:p>
        </p:txBody>
      </p:sp>
      <p:sp>
        <p:nvSpPr>
          <p:cNvPr id="6" name="5 Marcador de pie de página"/>
          <p:cNvSpPr txBox="1">
            <a:spLocks noGrp="1"/>
          </p:cNvSpPr>
          <p:nvPr>
            <p:ph type="ftr" sz="quarter" idx="4"/>
          </p:nvPr>
        </p:nvSpPr>
        <p:spPr>
          <a:xfrm>
            <a:off x="0" y="10157400"/>
            <a:ext cx="3280680" cy="534240"/>
          </a:xfrm>
          <a:prstGeom prst="rect">
            <a:avLst/>
          </a:prstGeom>
          <a:noFill/>
          <a:ln>
            <a:noFill/>
          </a:ln>
        </p:spPr>
        <p:txBody>
          <a:bodyPr wrap="square" lIns="0" tIns="0" rIns="0" bIns="0" anchor="b" anchorCtr="0"/>
          <a:lstStyle>
            <a:lvl1pPr lvl="0" rtl="0" hangingPunct="0">
              <a:buNone/>
              <a:tabLst/>
              <a:defRPr lang="es-ES" sz="2400" kern="1200">
                <a:latin typeface="Liberation Serif" pitchFamily="18"/>
                <a:ea typeface="Segoe UI" pitchFamily="2"/>
                <a:cs typeface="Tahoma" pitchFamily="2"/>
              </a:defRPr>
            </a:lvl1pPr>
          </a:lstStyle>
          <a:p>
            <a:pPr lvl="0"/>
            <a:endParaRPr lang="es-ES"/>
          </a:p>
        </p:txBody>
      </p:sp>
      <p:sp>
        <p:nvSpPr>
          <p:cNvPr id="7" name="6 Marcador de número de diapositiva"/>
          <p:cNvSpPr txBox="1">
            <a:spLocks noGrp="1"/>
          </p:cNvSpPr>
          <p:nvPr>
            <p:ph type="sldNum" sz="quarter" idx="5"/>
          </p:nvPr>
        </p:nvSpPr>
        <p:spPr>
          <a:xfrm>
            <a:off x="4278960" y="10157400"/>
            <a:ext cx="3280680" cy="534240"/>
          </a:xfrm>
          <a:prstGeom prst="rect">
            <a:avLst/>
          </a:prstGeom>
          <a:noFill/>
          <a:ln>
            <a:noFill/>
          </a:ln>
        </p:spPr>
        <p:txBody>
          <a:bodyPr wrap="square" lIns="0" tIns="0" rIns="0" bIns="0" anchor="b" anchorCtr="0"/>
          <a:lstStyle>
            <a:lvl1pPr marL="0" marR="0" lvl="0" indent="0" algn="r" rtl="0" hangingPunct="0">
              <a:lnSpc>
                <a:spcPct val="100000"/>
              </a:lnSpc>
              <a:spcBef>
                <a:spcPts val="0"/>
              </a:spcBef>
              <a:spcAft>
                <a:spcPts val="0"/>
              </a:spcAft>
              <a:buNone/>
              <a:tabLst/>
              <a:defRPr lang="es-ES" sz="1400" b="0" i="0" u="none" strike="noStrike" kern="1200" cap="none" spc="0" baseline="0">
                <a:solidFill>
                  <a:srgbClr val="000000"/>
                </a:solidFill>
                <a:latin typeface="Times New Roman" pitchFamily="18"/>
                <a:ea typeface="Andale Sans UI" pitchFamily="2"/>
                <a:cs typeface="Tahoma" pitchFamily="2"/>
              </a:defRPr>
            </a:lvl1pPr>
          </a:lstStyle>
          <a:p>
            <a:pPr lvl="0"/>
            <a:fld id="{CABB901B-3304-4F3C-BBC4-87B576235EF8}" type="slidenum">
              <a:rPr/>
              <a:pPr lvl="0"/>
              <a:t>‹Nº›</a:t>
            </a:fld>
            <a:endParaRPr lang="es-ES"/>
          </a:p>
        </p:txBody>
      </p:sp>
    </p:spTree>
  </p:cSld>
  <p:clrMap bg1="lt1" tx1="dk1" bg2="lt2" tx2="dk2" accent1="accent1" accent2="accent2" accent3="accent3" accent4="accent4" accent5="accent5" accent6="accent6" hlink="hlink" folHlink="folHlink"/>
  <p:notesStyle>
    <a:lvl1pPr marL="216000" marR="0" lvl="0" indent="-216000" rtl="0" hangingPunct="0">
      <a:buNone/>
      <a:tabLst/>
      <a:defRPr lang="es-ES" sz="2000" b="0" i="0" u="none" strike="noStrike" kern="1200" cap="none">
        <a:ln>
          <a:noFill/>
        </a:ln>
        <a:highlight>
          <a:scrgbClr r="0" g="0" b="0">
            <a:alpha val="0"/>
          </a:scrgbClr>
        </a:highlight>
        <a:latin typeface="Liberation Sans"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2 Marcador de notas"/>
          <p:cNvSpPr txBox="1">
            <a:spLocks noGrp="1"/>
          </p:cNvSpPr>
          <p:nvPr>
            <p:ph type="body" sz="quarter" idx="1"/>
          </p:nvPr>
        </p:nvSpPr>
        <p:spPr>
          <a:xfrm>
            <a:off x="756000" y="5078520"/>
            <a:ext cx="6047640" cy="4811400"/>
          </a:xfrm>
        </p:spPr>
        <p:txBody>
          <a:bodyPr>
            <a:spAutoFit/>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txBox="1">
            <a:spLocks noGrp="1"/>
          </p:cNvSpPr>
          <p:nvPr>
            <p:ph type="ctrTitle"/>
          </p:nvPr>
        </p:nvSpPr>
        <p:spPr>
          <a:xfrm>
            <a:off x="755639" y="2347920"/>
            <a:ext cx="8569440" cy="1620720"/>
          </a:xfrm>
        </p:spPr>
        <p:txBody>
          <a:bodyPr/>
          <a:lstStyle>
            <a:lvl1pPr marL="0" marR="0" indent="0">
              <a:lnSpc>
                <a:spcPct val="100000"/>
              </a:lnSpc>
              <a:spcBef>
                <a:spcPts val="0"/>
              </a:spcBef>
              <a:spcAft>
                <a:spcPts val="0"/>
              </a:spcAft>
              <a:buSzPct val="45000"/>
              <a:buFont typeface="StarSymbol"/>
              <a:buChar char="●"/>
              <a:defRPr spc="0" baseline="0">
                <a:solidFill>
                  <a:srgbClr val="000000"/>
                </a:solidFill>
                <a:latin typeface="Arial" pitchFamily="18"/>
                <a:cs typeface="Tahoma" pitchFamily="2"/>
              </a:defRPr>
            </a:lvl1pPr>
          </a:lstStyle>
          <a:p>
            <a:pPr lvl="0"/>
            <a:r>
              <a:rPr lang="es-ES"/>
              <a:t>Haga clic para modificar el estilo de título del patrón</a:t>
            </a:r>
          </a:p>
        </p:txBody>
      </p:sp>
      <p:sp>
        <p:nvSpPr>
          <p:cNvPr id="3" name="2 Subtítulo"/>
          <p:cNvSpPr txBox="1">
            <a:spLocks noGrp="1"/>
          </p:cNvSpPr>
          <p:nvPr>
            <p:ph type="subTitle" idx="1"/>
          </p:nvPr>
        </p:nvSpPr>
        <p:spPr>
          <a:xfrm>
            <a:off x="1512720" y="4282920"/>
            <a:ext cx="7056360" cy="1932119"/>
          </a:xfrm>
        </p:spPr>
        <p:txBody>
          <a:bodyPr anchorCtr="1"/>
          <a:lstStyle>
            <a:lvl1pPr marL="0" indent="0" algn="ctr">
              <a:buNone/>
              <a:defRPr>
                <a:ln>
                  <a:noFill/>
                </a:ln>
                <a:solidFill>
                  <a:srgbClr val="898989"/>
                </a:solidFill>
                <a:highlight>
                  <a:scrgbClr r="0" g="0" b="0">
                    <a:alpha val="0"/>
                  </a:scrgbClr>
                </a:highlight>
              </a:defRPr>
            </a:lvl1pPr>
          </a:lstStyle>
          <a:p>
            <a:pPr lvl="0"/>
            <a:r>
              <a:rPr lang="es-ES"/>
              <a:t>Haga clic para modificar el estilo de subtítulo del patrón</a:t>
            </a:r>
          </a:p>
        </p:txBody>
      </p:sp>
      <p:sp>
        <p:nvSpPr>
          <p:cNvPr id="4" name="3 Marcador de fecha"/>
          <p:cNvSpPr txBox="1">
            <a:spLocks noGrp="1"/>
          </p:cNvSpPr>
          <p:nvPr>
            <p:ph type="dt" sz="half" idx="7"/>
          </p:nvPr>
        </p:nvSpPr>
        <p:spPr/>
        <p:txBody>
          <a:bodyPr/>
          <a:lstStyle>
            <a:lvl1pPr>
              <a:defRPr/>
            </a:lvl1pPr>
          </a:lstStyle>
          <a:p>
            <a:pPr lvl="0"/>
            <a:endParaRPr lang="es-ES"/>
          </a:p>
        </p:txBody>
      </p:sp>
      <p:sp>
        <p:nvSpPr>
          <p:cNvPr id="5" name="4 Marcador de pie de página"/>
          <p:cNvSpPr txBox="1">
            <a:spLocks noGrp="1"/>
          </p:cNvSpPr>
          <p:nvPr>
            <p:ph type="ftr" sz="quarter" idx="9"/>
          </p:nvPr>
        </p:nvSpPr>
        <p:spPr/>
        <p:txBody>
          <a:bodyPr/>
          <a:lstStyle>
            <a:lvl1pPr>
              <a:defRPr/>
            </a:lvl1pPr>
          </a:lstStyle>
          <a:p>
            <a:pPr lvl="0"/>
            <a:endParaRPr lang="es-ES"/>
          </a:p>
        </p:txBody>
      </p:sp>
      <p:sp>
        <p:nvSpPr>
          <p:cNvPr id="6" name="5 Marcador de número de diapositiva"/>
          <p:cNvSpPr txBox="1">
            <a:spLocks noGrp="1"/>
          </p:cNvSpPr>
          <p:nvPr>
            <p:ph type="sldNum" sz="quarter" idx="8"/>
          </p:nvPr>
        </p:nvSpPr>
        <p:spPr/>
        <p:txBody>
          <a:bodyPr/>
          <a:lstStyle>
            <a:lvl1pPr>
              <a:defRPr/>
            </a:lvl1pPr>
          </a:lstStyle>
          <a:p>
            <a:pPr lvl="0"/>
            <a:fld id="{5DFB3411-45F0-4AE6-AB49-316588ACF9BA}" type="slidenum">
              <a:rPr/>
              <a:pPr lvl="0"/>
              <a:t>‹Nº›</a:t>
            </a:fld>
            <a:endParaRPr lang="es-E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txBox="1">
            <a:spLocks noGrp="1"/>
          </p:cNvSpPr>
          <p:nvPr>
            <p:ph type="title"/>
          </p:nvPr>
        </p:nvSpPr>
        <p:spPr/>
        <p:txBody>
          <a:bodyPr/>
          <a:lstStyle>
            <a:lvl1pPr marL="0" marR="0" indent="0">
              <a:lnSpc>
                <a:spcPct val="100000"/>
              </a:lnSpc>
              <a:spcBef>
                <a:spcPts val="0"/>
              </a:spcBef>
              <a:spcAft>
                <a:spcPts val="0"/>
              </a:spcAft>
              <a:buSzPct val="45000"/>
              <a:buFont typeface="StarSymbol"/>
              <a:buChar char="●"/>
              <a:defRPr spc="0" baseline="0">
                <a:solidFill>
                  <a:srgbClr val="000000"/>
                </a:solidFill>
                <a:latin typeface="Arial" pitchFamily="18"/>
                <a:cs typeface="Tahoma" pitchFamily="2"/>
              </a:defRPr>
            </a:lvl1pPr>
          </a:lstStyle>
          <a:p>
            <a:pPr lvl="0"/>
            <a:r>
              <a:rPr lang="es-ES"/>
              <a:t>Haga clic para modificar el estilo de título del patrón</a:t>
            </a:r>
          </a:p>
        </p:txBody>
      </p:sp>
      <p:sp>
        <p:nvSpPr>
          <p:cNvPr id="3" name="2 Marcador de texto vertical"/>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txBox="1">
            <a:spLocks noGrp="1"/>
          </p:cNvSpPr>
          <p:nvPr>
            <p:ph type="dt" sz="half" idx="7"/>
          </p:nvPr>
        </p:nvSpPr>
        <p:spPr/>
        <p:txBody>
          <a:bodyPr/>
          <a:lstStyle>
            <a:lvl1pPr>
              <a:defRPr/>
            </a:lvl1pPr>
          </a:lstStyle>
          <a:p>
            <a:pPr lvl="0"/>
            <a:endParaRPr lang="es-ES"/>
          </a:p>
        </p:txBody>
      </p:sp>
      <p:sp>
        <p:nvSpPr>
          <p:cNvPr id="5" name="4 Marcador de pie de página"/>
          <p:cNvSpPr txBox="1">
            <a:spLocks noGrp="1"/>
          </p:cNvSpPr>
          <p:nvPr>
            <p:ph type="ftr" sz="quarter" idx="9"/>
          </p:nvPr>
        </p:nvSpPr>
        <p:spPr/>
        <p:txBody>
          <a:bodyPr/>
          <a:lstStyle>
            <a:lvl1pPr>
              <a:defRPr/>
            </a:lvl1pPr>
          </a:lstStyle>
          <a:p>
            <a:pPr lvl="0"/>
            <a:endParaRPr lang="es-ES"/>
          </a:p>
        </p:txBody>
      </p:sp>
      <p:sp>
        <p:nvSpPr>
          <p:cNvPr id="6" name="5 Marcador de número de diapositiva"/>
          <p:cNvSpPr txBox="1">
            <a:spLocks noGrp="1"/>
          </p:cNvSpPr>
          <p:nvPr>
            <p:ph type="sldNum" sz="quarter" idx="8"/>
          </p:nvPr>
        </p:nvSpPr>
        <p:spPr/>
        <p:txBody>
          <a:bodyPr/>
          <a:lstStyle>
            <a:lvl1pPr>
              <a:defRPr/>
            </a:lvl1pPr>
          </a:lstStyle>
          <a:p>
            <a:pPr lvl="0"/>
            <a:fld id="{3077CBC5-CFB4-47E3-B4BE-C80E70A2DD63}" type="slidenum">
              <a:rPr/>
              <a:pPr lvl="0"/>
              <a:t>‹Nº›</a:t>
            </a:fld>
            <a:endParaRPr lang="es-E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txBox="1">
            <a:spLocks noGrp="1"/>
          </p:cNvSpPr>
          <p:nvPr>
            <p:ph type="title" orient="vert"/>
          </p:nvPr>
        </p:nvSpPr>
        <p:spPr>
          <a:xfrm>
            <a:off x="7308720" y="301680"/>
            <a:ext cx="2266920" cy="5851440"/>
          </a:xfrm>
        </p:spPr>
        <p:txBody>
          <a:bodyPr vert="eaVert"/>
          <a:lstStyle>
            <a:lvl1pPr marL="0" marR="0" indent="0">
              <a:lnSpc>
                <a:spcPct val="100000"/>
              </a:lnSpc>
              <a:spcBef>
                <a:spcPts val="0"/>
              </a:spcBef>
              <a:spcAft>
                <a:spcPts val="0"/>
              </a:spcAft>
              <a:buSzPct val="45000"/>
              <a:buFont typeface="StarSymbol"/>
              <a:buChar char="●"/>
              <a:defRPr spc="0" baseline="0">
                <a:solidFill>
                  <a:srgbClr val="000000"/>
                </a:solidFill>
                <a:latin typeface="Arial" pitchFamily="18"/>
                <a:cs typeface="Tahoma" pitchFamily="2"/>
              </a:defRPr>
            </a:lvl1pPr>
          </a:lstStyle>
          <a:p>
            <a:pPr lvl="0"/>
            <a:r>
              <a:rPr lang="es-ES"/>
              <a:t>Haga clic para modificar el estilo de título del patrón</a:t>
            </a:r>
          </a:p>
        </p:txBody>
      </p:sp>
      <p:sp>
        <p:nvSpPr>
          <p:cNvPr id="3" name="2 Marcador de texto vertical"/>
          <p:cNvSpPr txBox="1">
            <a:spLocks noGrp="1"/>
          </p:cNvSpPr>
          <p:nvPr>
            <p:ph type="body" orient="vert" idx="1"/>
          </p:nvPr>
        </p:nvSpPr>
        <p:spPr>
          <a:xfrm>
            <a:off x="503280" y="301680"/>
            <a:ext cx="6653159" cy="5851440"/>
          </a:xfrm>
        </p:spPr>
        <p:txBody>
          <a:bodyPr vert="eaVert"/>
          <a:lstStyle>
            <a:lvl1pPr>
              <a:defRPr/>
            </a:lvl1pPr>
            <a:lvl2pPr>
              <a:defRPr/>
            </a:lvl2pPr>
            <a:lvl3pPr>
              <a:defRPr/>
            </a:lvl3pPr>
            <a:lvl4pPr>
              <a:defRPr/>
            </a:lvl4pPr>
            <a:lvl5pP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txBox="1">
            <a:spLocks noGrp="1"/>
          </p:cNvSpPr>
          <p:nvPr>
            <p:ph type="dt" sz="half" idx="7"/>
          </p:nvPr>
        </p:nvSpPr>
        <p:spPr/>
        <p:txBody>
          <a:bodyPr/>
          <a:lstStyle>
            <a:lvl1pPr>
              <a:defRPr/>
            </a:lvl1pPr>
          </a:lstStyle>
          <a:p>
            <a:pPr lvl="0"/>
            <a:endParaRPr lang="es-ES"/>
          </a:p>
        </p:txBody>
      </p:sp>
      <p:sp>
        <p:nvSpPr>
          <p:cNvPr id="5" name="4 Marcador de pie de página"/>
          <p:cNvSpPr txBox="1">
            <a:spLocks noGrp="1"/>
          </p:cNvSpPr>
          <p:nvPr>
            <p:ph type="ftr" sz="quarter" idx="9"/>
          </p:nvPr>
        </p:nvSpPr>
        <p:spPr/>
        <p:txBody>
          <a:bodyPr/>
          <a:lstStyle>
            <a:lvl1pPr>
              <a:defRPr/>
            </a:lvl1pPr>
          </a:lstStyle>
          <a:p>
            <a:pPr lvl="0"/>
            <a:endParaRPr lang="es-ES"/>
          </a:p>
        </p:txBody>
      </p:sp>
      <p:sp>
        <p:nvSpPr>
          <p:cNvPr id="6" name="5 Marcador de número de diapositiva"/>
          <p:cNvSpPr txBox="1">
            <a:spLocks noGrp="1"/>
          </p:cNvSpPr>
          <p:nvPr>
            <p:ph type="sldNum" sz="quarter" idx="8"/>
          </p:nvPr>
        </p:nvSpPr>
        <p:spPr/>
        <p:txBody>
          <a:bodyPr/>
          <a:lstStyle>
            <a:lvl1pPr>
              <a:defRPr/>
            </a:lvl1pPr>
          </a:lstStyle>
          <a:p>
            <a:pPr lvl="0"/>
            <a:fld id="{1CA87179-9B05-447F-9A04-2254086FD8D2}" type="slidenum">
              <a:rPr/>
              <a:pPr lvl="0"/>
              <a:t>‹Nº›</a:t>
            </a:fld>
            <a:endParaRPr lang="es-E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txBox="1">
            <a:spLocks noGrp="1"/>
          </p:cNvSpPr>
          <p:nvPr>
            <p:ph type="title"/>
          </p:nvPr>
        </p:nvSpPr>
        <p:spPr/>
        <p:txBody>
          <a:bodyPr/>
          <a:lstStyle>
            <a:lvl1pPr marL="0" marR="0" indent="0">
              <a:lnSpc>
                <a:spcPct val="100000"/>
              </a:lnSpc>
              <a:spcBef>
                <a:spcPts val="0"/>
              </a:spcBef>
              <a:spcAft>
                <a:spcPts val="0"/>
              </a:spcAft>
              <a:buSzPct val="45000"/>
              <a:buFont typeface="StarSymbol"/>
              <a:buChar char="●"/>
              <a:defRPr spc="0" baseline="0">
                <a:solidFill>
                  <a:srgbClr val="000000"/>
                </a:solidFill>
                <a:latin typeface="Arial" pitchFamily="18"/>
                <a:cs typeface="Tahoma" pitchFamily="2"/>
              </a:defRPr>
            </a:lvl1pPr>
          </a:lstStyle>
          <a:p>
            <a:pPr lvl="0"/>
            <a:r>
              <a:rPr lang="es-ES"/>
              <a:t>Haga clic para modificar el estilo de título del patrón</a:t>
            </a:r>
          </a:p>
        </p:txBody>
      </p:sp>
      <p:sp>
        <p:nvSpPr>
          <p:cNvPr id="3" name="2 Marcador de contenido"/>
          <p:cNvSpPr txBox="1">
            <a:spLocks noGrp="1"/>
          </p:cNvSpPr>
          <p:nvPr>
            <p:ph type="title" idx="4294967295"/>
          </p:nvPr>
        </p:nvSpPr>
        <p:spPr>
          <a:xfrm>
            <a:off x="503999" y="1769040"/>
            <a:ext cx="9071640" cy="4384800"/>
          </a:xfrm>
        </p:spPr>
        <p:txBody>
          <a:bodyPr anchor="t" anchorCtr="0"/>
          <a:lstStyle>
            <a:lvl1pPr marL="432000" marR="0" indent="-324000">
              <a:lnSpc>
                <a:spcPct val="100000"/>
              </a:lnSpc>
              <a:spcBef>
                <a:spcPts val="0"/>
              </a:spcBef>
              <a:spcAft>
                <a:spcPts val="1414"/>
              </a:spcAft>
              <a:buSzPct val="45000"/>
              <a:buFont typeface="StarSymbol"/>
              <a:buChar char="●"/>
              <a:defRPr sz="3200" spc="0" baseline="0">
                <a:solidFill>
                  <a:srgbClr val="000000"/>
                </a:solidFill>
                <a:latin typeface="Arial" pitchFamily="18"/>
                <a:ea typeface="Andale Sans UI" pitchFamily="2"/>
                <a:cs typeface="Tahoma" pitchFamily="2"/>
              </a:defRPr>
            </a:lvl1pPr>
          </a:lstStyle>
          <a:p>
            <a:pPr lvl="0"/>
            <a:r>
              <a:rPr lang="es-ES"/>
              <a:t>Haga clic para modificar el estilo de texto del patrón</a:t>
            </a:r>
            <a:br>
              <a:rPr lang="es-ES"/>
            </a:br>
            <a:r>
              <a:rPr lang="es-ES"/>
              <a:t>Segundo nivel</a:t>
            </a:r>
            <a:br>
              <a:rPr lang="es-ES"/>
            </a:br>
            <a:r>
              <a:rPr lang="es-ES"/>
              <a:t>Tercer nivel</a:t>
            </a:r>
            <a:br>
              <a:rPr lang="es-ES"/>
            </a:br>
            <a:r>
              <a:rPr lang="es-ES"/>
              <a:t>Cuarto nivel</a:t>
            </a:r>
            <a:br>
              <a:rPr lang="es-ES"/>
            </a:br>
            <a:r>
              <a:rPr lang="es-ES"/>
              <a:t>Quinto nivel</a:t>
            </a:r>
          </a:p>
        </p:txBody>
      </p:sp>
      <p:sp>
        <p:nvSpPr>
          <p:cNvPr id="4" name="3 Marcador de fecha"/>
          <p:cNvSpPr txBox="1">
            <a:spLocks noGrp="1"/>
          </p:cNvSpPr>
          <p:nvPr>
            <p:ph type="dt" sz="half" idx="7"/>
          </p:nvPr>
        </p:nvSpPr>
        <p:spPr/>
        <p:txBody>
          <a:bodyPr/>
          <a:lstStyle>
            <a:lvl1pPr>
              <a:defRPr/>
            </a:lvl1pPr>
          </a:lstStyle>
          <a:p>
            <a:pPr lvl="0"/>
            <a:endParaRPr lang="es-ES"/>
          </a:p>
        </p:txBody>
      </p:sp>
      <p:sp>
        <p:nvSpPr>
          <p:cNvPr id="5" name="4 Marcador de pie de página"/>
          <p:cNvSpPr txBox="1">
            <a:spLocks noGrp="1"/>
          </p:cNvSpPr>
          <p:nvPr>
            <p:ph type="ftr" sz="quarter" idx="9"/>
          </p:nvPr>
        </p:nvSpPr>
        <p:spPr/>
        <p:txBody>
          <a:bodyPr/>
          <a:lstStyle>
            <a:lvl1pPr>
              <a:defRPr/>
            </a:lvl1pPr>
          </a:lstStyle>
          <a:p>
            <a:pPr lvl="0"/>
            <a:endParaRPr lang="es-ES"/>
          </a:p>
        </p:txBody>
      </p:sp>
      <p:sp>
        <p:nvSpPr>
          <p:cNvPr id="6" name="5 Marcador de número de diapositiva"/>
          <p:cNvSpPr txBox="1">
            <a:spLocks noGrp="1"/>
          </p:cNvSpPr>
          <p:nvPr>
            <p:ph type="sldNum" sz="quarter" idx="8"/>
          </p:nvPr>
        </p:nvSpPr>
        <p:spPr/>
        <p:txBody>
          <a:bodyPr/>
          <a:lstStyle>
            <a:lvl1pPr>
              <a:defRPr/>
            </a:lvl1pPr>
          </a:lstStyle>
          <a:p>
            <a:pPr lvl="0"/>
            <a:fld id="{2229A64D-CCAE-4585-BB9A-1C7EF5220F87}" type="slidenum">
              <a:rPr/>
              <a:pPr lvl="0"/>
              <a:t>‹Nº›</a:t>
            </a:fld>
            <a:endParaRPr lang="es-E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txBox="1">
            <a:spLocks noGrp="1"/>
          </p:cNvSpPr>
          <p:nvPr>
            <p:ph type="title"/>
          </p:nvPr>
        </p:nvSpPr>
        <p:spPr>
          <a:xfrm>
            <a:off x="797040" y="4857840"/>
            <a:ext cx="8567640" cy="1501920"/>
          </a:xfrm>
        </p:spPr>
        <p:txBody>
          <a:bodyPr anchor="t" anchorCtr="0"/>
          <a:lstStyle>
            <a:lvl1pPr marL="0" marR="0" indent="0" algn="l">
              <a:lnSpc>
                <a:spcPct val="100000"/>
              </a:lnSpc>
              <a:spcBef>
                <a:spcPts val="0"/>
              </a:spcBef>
              <a:spcAft>
                <a:spcPts val="0"/>
              </a:spcAft>
              <a:buSzPct val="45000"/>
              <a:buFont typeface="StarSymbol"/>
              <a:buChar char="●"/>
              <a:defRPr sz="4000" b="1" cap="all" spc="0" baseline="0">
                <a:solidFill>
                  <a:srgbClr val="000000"/>
                </a:solidFill>
                <a:latin typeface="Arial" pitchFamily="18"/>
                <a:cs typeface="Tahoma" pitchFamily="2"/>
              </a:defRPr>
            </a:lvl1pPr>
          </a:lstStyle>
          <a:p>
            <a:pPr lvl="0"/>
            <a:r>
              <a:rPr lang="es-ES"/>
              <a:t>Haga clic para modificar el estilo de título del patrón</a:t>
            </a:r>
          </a:p>
        </p:txBody>
      </p:sp>
      <p:sp>
        <p:nvSpPr>
          <p:cNvPr id="3" name="2 Marcador de texto"/>
          <p:cNvSpPr txBox="1">
            <a:spLocks noGrp="1"/>
          </p:cNvSpPr>
          <p:nvPr>
            <p:ph type="body" idx="1"/>
          </p:nvPr>
        </p:nvSpPr>
        <p:spPr>
          <a:xfrm>
            <a:off x="797040" y="3203640"/>
            <a:ext cx="8567640" cy="1654200"/>
          </a:xfrm>
        </p:spPr>
        <p:txBody>
          <a:bodyPr anchor="b"/>
          <a:lstStyle>
            <a:lvl1pPr marL="0" indent="0">
              <a:defRPr sz="2000">
                <a:solidFill>
                  <a:srgbClr val="898989"/>
                </a:solidFill>
              </a:defRPr>
            </a:lvl1pPr>
          </a:lstStyle>
          <a:p>
            <a:pPr lvl="0"/>
            <a:r>
              <a:rPr lang="es-ES"/>
              <a:t>Haga clic para modificar el estilo de texto del patrón</a:t>
            </a:r>
          </a:p>
        </p:txBody>
      </p:sp>
      <p:sp>
        <p:nvSpPr>
          <p:cNvPr id="4" name="3 Marcador de fecha"/>
          <p:cNvSpPr txBox="1">
            <a:spLocks noGrp="1"/>
          </p:cNvSpPr>
          <p:nvPr>
            <p:ph type="dt" sz="half" idx="7"/>
          </p:nvPr>
        </p:nvSpPr>
        <p:spPr/>
        <p:txBody>
          <a:bodyPr/>
          <a:lstStyle>
            <a:lvl1pPr>
              <a:defRPr/>
            </a:lvl1pPr>
          </a:lstStyle>
          <a:p>
            <a:pPr lvl="0"/>
            <a:endParaRPr lang="es-ES"/>
          </a:p>
        </p:txBody>
      </p:sp>
      <p:sp>
        <p:nvSpPr>
          <p:cNvPr id="5" name="4 Marcador de pie de página"/>
          <p:cNvSpPr txBox="1">
            <a:spLocks noGrp="1"/>
          </p:cNvSpPr>
          <p:nvPr>
            <p:ph type="ftr" sz="quarter" idx="9"/>
          </p:nvPr>
        </p:nvSpPr>
        <p:spPr/>
        <p:txBody>
          <a:bodyPr/>
          <a:lstStyle>
            <a:lvl1pPr>
              <a:defRPr/>
            </a:lvl1pPr>
          </a:lstStyle>
          <a:p>
            <a:pPr lvl="0"/>
            <a:endParaRPr lang="es-ES"/>
          </a:p>
        </p:txBody>
      </p:sp>
      <p:sp>
        <p:nvSpPr>
          <p:cNvPr id="6" name="5 Marcador de número de diapositiva"/>
          <p:cNvSpPr txBox="1">
            <a:spLocks noGrp="1"/>
          </p:cNvSpPr>
          <p:nvPr>
            <p:ph type="sldNum" sz="quarter" idx="8"/>
          </p:nvPr>
        </p:nvSpPr>
        <p:spPr/>
        <p:txBody>
          <a:bodyPr/>
          <a:lstStyle>
            <a:lvl1pPr>
              <a:defRPr/>
            </a:lvl1pPr>
          </a:lstStyle>
          <a:p>
            <a:pPr lvl="0"/>
            <a:fld id="{226FA836-AC99-417A-B8E8-8F5BAA86FAD8}" type="slidenum">
              <a:rPr/>
              <a:pPr lvl="0"/>
              <a:t>‹Nº›</a:t>
            </a:fld>
            <a:endParaRPr lang="es-E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txBox="1">
            <a:spLocks noGrp="1"/>
          </p:cNvSpPr>
          <p:nvPr>
            <p:ph type="title"/>
          </p:nvPr>
        </p:nvSpPr>
        <p:spPr/>
        <p:txBody>
          <a:bodyPr/>
          <a:lstStyle>
            <a:lvl1pPr marL="0" marR="0" indent="0">
              <a:lnSpc>
                <a:spcPct val="100000"/>
              </a:lnSpc>
              <a:spcBef>
                <a:spcPts val="0"/>
              </a:spcBef>
              <a:spcAft>
                <a:spcPts val="0"/>
              </a:spcAft>
              <a:buSzPct val="45000"/>
              <a:buFont typeface="StarSymbol"/>
              <a:buChar char="●"/>
              <a:defRPr spc="0" baseline="0">
                <a:solidFill>
                  <a:srgbClr val="000000"/>
                </a:solidFill>
                <a:latin typeface="Arial" pitchFamily="18"/>
                <a:cs typeface="Tahoma" pitchFamily="2"/>
              </a:defRPr>
            </a:lvl1pPr>
          </a:lstStyle>
          <a:p>
            <a:pPr lvl="0"/>
            <a:r>
              <a:rPr lang="es-ES"/>
              <a:t>Haga clic para modificar el estilo de título del patrón</a:t>
            </a:r>
          </a:p>
        </p:txBody>
      </p:sp>
      <p:sp>
        <p:nvSpPr>
          <p:cNvPr id="3" name="2 Marcador de contenido"/>
          <p:cNvSpPr txBox="1">
            <a:spLocks noGrp="1"/>
          </p:cNvSpPr>
          <p:nvPr>
            <p:ph type="title" idx="4294967295"/>
          </p:nvPr>
        </p:nvSpPr>
        <p:spPr>
          <a:xfrm>
            <a:off x="503280" y="1768320"/>
            <a:ext cx="4459320" cy="4384800"/>
          </a:xfrm>
        </p:spPr>
        <p:txBody>
          <a:bodyPr anchor="t" anchorCtr="0"/>
          <a:lstStyle>
            <a:lvl1pPr marL="432000" marR="0" indent="-324000">
              <a:lnSpc>
                <a:spcPct val="100000"/>
              </a:lnSpc>
              <a:spcBef>
                <a:spcPts val="0"/>
              </a:spcBef>
              <a:spcAft>
                <a:spcPts val="1414"/>
              </a:spcAft>
              <a:buSzPct val="45000"/>
              <a:buFont typeface="StarSymbol"/>
              <a:buChar char="●"/>
              <a:defRPr sz="2800" spc="0" baseline="0">
                <a:solidFill>
                  <a:srgbClr val="000000"/>
                </a:solidFill>
                <a:latin typeface="Arial" pitchFamily="18"/>
                <a:ea typeface="Andale Sans UI" pitchFamily="2"/>
                <a:cs typeface="Tahoma" pitchFamily="2"/>
              </a:defRPr>
            </a:lvl1pPr>
          </a:lstStyle>
          <a:p>
            <a:pPr lvl="0"/>
            <a:r>
              <a:rPr lang="es-ES"/>
              <a:t>Haga clic para modificar el estilo de texto del patrón</a:t>
            </a:r>
            <a:br>
              <a:rPr lang="es-ES"/>
            </a:br>
            <a:r>
              <a:rPr lang="es-ES"/>
              <a:t>Segundo nivel</a:t>
            </a:r>
            <a:br>
              <a:rPr lang="es-ES"/>
            </a:br>
            <a:r>
              <a:rPr lang="es-ES"/>
              <a:t>Tercer nivel</a:t>
            </a:r>
            <a:br>
              <a:rPr lang="es-ES"/>
            </a:br>
            <a:r>
              <a:rPr lang="es-ES"/>
              <a:t>Cuarto nivel</a:t>
            </a:r>
            <a:br>
              <a:rPr lang="es-ES"/>
            </a:br>
            <a:r>
              <a:rPr lang="es-ES"/>
              <a:t>Quinto nivel</a:t>
            </a:r>
          </a:p>
        </p:txBody>
      </p:sp>
      <p:sp>
        <p:nvSpPr>
          <p:cNvPr id="4" name="3 Marcador de contenido"/>
          <p:cNvSpPr txBox="1">
            <a:spLocks noGrp="1"/>
          </p:cNvSpPr>
          <p:nvPr>
            <p:ph type="title" idx="4294967295"/>
          </p:nvPr>
        </p:nvSpPr>
        <p:spPr>
          <a:xfrm>
            <a:off x="5114879" y="1768320"/>
            <a:ext cx="4460760" cy="4384800"/>
          </a:xfrm>
        </p:spPr>
        <p:txBody>
          <a:bodyPr anchor="t" anchorCtr="0"/>
          <a:lstStyle>
            <a:lvl1pPr marL="432000" marR="0" indent="-324000">
              <a:lnSpc>
                <a:spcPct val="100000"/>
              </a:lnSpc>
              <a:spcBef>
                <a:spcPts val="0"/>
              </a:spcBef>
              <a:spcAft>
                <a:spcPts val="1414"/>
              </a:spcAft>
              <a:buSzPct val="45000"/>
              <a:buFont typeface="StarSymbol"/>
              <a:buChar char="●"/>
              <a:defRPr sz="2800" spc="0" baseline="0">
                <a:solidFill>
                  <a:srgbClr val="000000"/>
                </a:solidFill>
                <a:latin typeface="Arial" pitchFamily="18"/>
                <a:ea typeface="Andale Sans UI" pitchFamily="2"/>
                <a:cs typeface="Tahoma" pitchFamily="2"/>
              </a:defRPr>
            </a:lvl1pPr>
          </a:lstStyle>
          <a:p>
            <a:pPr lvl="0"/>
            <a:r>
              <a:rPr lang="es-ES"/>
              <a:t>Haga clic para modificar el estilo de texto del patrón</a:t>
            </a:r>
            <a:br>
              <a:rPr lang="es-ES"/>
            </a:br>
            <a:r>
              <a:rPr lang="es-ES"/>
              <a:t>Segundo nivel</a:t>
            </a:r>
            <a:br>
              <a:rPr lang="es-ES"/>
            </a:br>
            <a:r>
              <a:rPr lang="es-ES"/>
              <a:t>Tercer nivel</a:t>
            </a:r>
            <a:br>
              <a:rPr lang="es-ES"/>
            </a:br>
            <a:r>
              <a:rPr lang="es-ES"/>
              <a:t>Cuarto nivel</a:t>
            </a:r>
            <a:br>
              <a:rPr lang="es-ES"/>
            </a:br>
            <a:r>
              <a:rPr lang="es-ES"/>
              <a:t>Quinto nivel</a:t>
            </a:r>
          </a:p>
        </p:txBody>
      </p:sp>
      <p:sp>
        <p:nvSpPr>
          <p:cNvPr id="5" name="4 Marcador de fecha"/>
          <p:cNvSpPr txBox="1">
            <a:spLocks noGrp="1"/>
          </p:cNvSpPr>
          <p:nvPr>
            <p:ph type="dt" sz="half" idx="7"/>
          </p:nvPr>
        </p:nvSpPr>
        <p:spPr/>
        <p:txBody>
          <a:bodyPr/>
          <a:lstStyle>
            <a:lvl1pPr>
              <a:defRPr/>
            </a:lvl1pPr>
          </a:lstStyle>
          <a:p>
            <a:pPr lvl="0"/>
            <a:endParaRPr lang="es-ES"/>
          </a:p>
        </p:txBody>
      </p:sp>
      <p:sp>
        <p:nvSpPr>
          <p:cNvPr id="6" name="5 Marcador de pie de página"/>
          <p:cNvSpPr txBox="1">
            <a:spLocks noGrp="1"/>
          </p:cNvSpPr>
          <p:nvPr>
            <p:ph type="ftr" sz="quarter" idx="9"/>
          </p:nvPr>
        </p:nvSpPr>
        <p:spPr/>
        <p:txBody>
          <a:bodyPr/>
          <a:lstStyle>
            <a:lvl1pPr>
              <a:defRPr/>
            </a:lvl1pPr>
          </a:lstStyle>
          <a:p>
            <a:pPr lvl="0"/>
            <a:endParaRPr lang="es-ES"/>
          </a:p>
        </p:txBody>
      </p:sp>
      <p:sp>
        <p:nvSpPr>
          <p:cNvPr id="7" name="6 Marcador de número de diapositiva"/>
          <p:cNvSpPr txBox="1">
            <a:spLocks noGrp="1"/>
          </p:cNvSpPr>
          <p:nvPr>
            <p:ph type="sldNum" sz="quarter" idx="8"/>
          </p:nvPr>
        </p:nvSpPr>
        <p:spPr/>
        <p:txBody>
          <a:bodyPr/>
          <a:lstStyle>
            <a:lvl1pPr>
              <a:defRPr/>
            </a:lvl1pPr>
          </a:lstStyle>
          <a:p>
            <a:pPr lvl="0"/>
            <a:fld id="{25B0D132-191D-4286-AA9F-DAB1FE6FF2BB}" type="slidenum">
              <a:rPr/>
              <a:pPr lvl="0"/>
              <a:t>‹Nº›</a:t>
            </a:fld>
            <a:endParaRPr lang="es-E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txBox="1">
            <a:spLocks noGrp="1"/>
          </p:cNvSpPr>
          <p:nvPr>
            <p:ph type="title"/>
          </p:nvPr>
        </p:nvSpPr>
        <p:spPr>
          <a:xfrm>
            <a:off x="504719" y="303120"/>
            <a:ext cx="9072720" cy="1258920"/>
          </a:xfrm>
        </p:spPr>
        <p:txBody>
          <a:bodyPr/>
          <a:lstStyle>
            <a:lvl1pPr marL="0" marR="0" indent="0">
              <a:lnSpc>
                <a:spcPct val="100000"/>
              </a:lnSpc>
              <a:spcBef>
                <a:spcPts val="0"/>
              </a:spcBef>
              <a:spcAft>
                <a:spcPts val="0"/>
              </a:spcAft>
              <a:buSzPct val="45000"/>
              <a:buFont typeface="StarSymbol"/>
              <a:buChar char="●"/>
              <a:defRPr spc="0" baseline="0">
                <a:solidFill>
                  <a:srgbClr val="000000"/>
                </a:solidFill>
                <a:latin typeface="Arial" pitchFamily="18"/>
                <a:cs typeface="Tahoma" pitchFamily="2"/>
              </a:defRPr>
            </a:lvl1pPr>
          </a:lstStyle>
          <a:p>
            <a:pPr lvl="0"/>
            <a:r>
              <a:rPr lang="es-ES"/>
              <a:t>Haga clic para modificar el estilo de título del patrón</a:t>
            </a:r>
          </a:p>
        </p:txBody>
      </p:sp>
      <p:sp>
        <p:nvSpPr>
          <p:cNvPr id="3" name="2 Marcador de texto"/>
          <p:cNvSpPr txBox="1">
            <a:spLocks noGrp="1"/>
          </p:cNvSpPr>
          <p:nvPr>
            <p:ph type="body" idx="1"/>
          </p:nvPr>
        </p:nvSpPr>
        <p:spPr>
          <a:xfrm>
            <a:off x="504719" y="1692360"/>
            <a:ext cx="4452840" cy="704880"/>
          </a:xfrm>
        </p:spPr>
        <p:txBody>
          <a:bodyPr anchor="b"/>
          <a:lstStyle>
            <a:lvl1pPr marL="0" indent="0">
              <a:defRPr sz="2400" b="1"/>
            </a:lvl1pPr>
          </a:lstStyle>
          <a:p>
            <a:pPr lvl="0"/>
            <a:r>
              <a:rPr lang="es-ES"/>
              <a:t>Haga clic para modificar el estilo de texto del patrón</a:t>
            </a:r>
          </a:p>
        </p:txBody>
      </p:sp>
      <p:sp>
        <p:nvSpPr>
          <p:cNvPr id="4" name="3 Marcador de contenido"/>
          <p:cNvSpPr txBox="1">
            <a:spLocks noGrp="1"/>
          </p:cNvSpPr>
          <p:nvPr>
            <p:ph type="title" idx="4294967295"/>
          </p:nvPr>
        </p:nvSpPr>
        <p:spPr>
          <a:xfrm>
            <a:off x="504719" y="2397240"/>
            <a:ext cx="4452840" cy="4356000"/>
          </a:xfrm>
        </p:spPr>
        <p:txBody>
          <a:bodyPr anchor="t" anchorCtr="0"/>
          <a:lstStyle>
            <a:lvl1pPr marL="432000" marR="0" indent="-324000">
              <a:lnSpc>
                <a:spcPct val="100000"/>
              </a:lnSpc>
              <a:spcBef>
                <a:spcPts val="0"/>
              </a:spcBef>
              <a:spcAft>
                <a:spcPts val="1414"/>
              </a:spcAft>
              <a:buSzPct val="45000"/>
              <a:buFont typeface="StarSymbol"/>
              <a:buChar char="●"/>
              <a:defRPr sz="2400" spc="0" baseline="0">
                <a:solidFill>
                  <a:srgbClr val="000000"/>
                </a:solidFill>
                <a:latin typeface="Arial" pitchFamily="18"/>
                <a:ea typeface="Andale Sans UI" pitchFamily="2"/>
                <a:cs typeface="Tahoma" pitchFamily="2"/>
              </a:defRPr>
            </a:lvl1pPr>
          </a:lstStyle>
          <a:p>
            <a:pPr lvl="0"/>
            <a:r>
              <a:rPr lang="es-ES"/>
              <a:t>Haga clic para modificar el estilo de texto del patrón</a:t>
            </a:r>
            <a:br>
              <a:rPr lang="es-ES"/>
            </a:br>
            <a:r>
              <a:rPr lang="es-ES"/>
              <a:t>Segundo nivel</a:t>
            </a:r>
            <a:br>
              <a:rPr lang="es-ES"/>
            </a:br>
            <a:r>
              <a:rPr lang="es-ES"/>
              <a:t>Tercer nivel</a:t>
            </a:r>
            <a:br>
              <a:rPr lang="es-ES"/>
            </a:br>
            <a:r>
              <a:rPr lang="es-ES"/>
              <a:t>Cuarto nivel</a:t>
            </a:r>
            <a:br>
              <a:rPr lang="es-ES"/>
            </a:br>
            <a:r>
              <a:rPr lang="es-ES"/>
              <a:t>Quinto nivel</a:t>
            </a:r>
          </a:p>
        </p:txBody>
      </p:sp>
      <p:sp>
        <p:nvSpPr>
          <p:cNvPr id="5" name="4 Marcador de texto"/>
          <p:cNvSpPr txBox="1">
            <a:spLocks noGrp="1"/>
          </p:cNvSpPr>
          <p:nvPr>
            <p:ph type="body" idx="3"/>
          </p:nvPr>
        </p:nvSpPr>
        <p:spPr>
          <a:xfrm>
            <a:off x="5121360" y="1692360"/>
            <a:ext cx="4456080" cy="704880"/>
          </a:xfrm>
        </p:spPr>
        <p:txBody>
          <a:bodyPr anchor="b"/>
          <a:lstStyle>
            <a:lvl1pPr marL="0" indent="0">
              <a:buNone/>
              <a:defRPr sz="2400" b="1"/>
            </a:lvl1pPr>
          </a:lstStyle>
          <a:p>
            <a:pPr lvl="0"/>
            <a:r>
              <a:rPr lang="es-ES"/>
              <a:t>Haga clic para modificar el estilo de texto del patrón</a:t>
            </a:r>
          </a:p>
        </p:txBody>
      </p:sp>
      <p:sp>
        <p:nvSpPr>
          <p:cNvPr id="6" name="5 Marcador de contenido"/>
          <p:cNvSpPr txBox="1">
            <a:spLocks noGrp="1"/>
          </p:cNvSpPr>
          <p:nvPr>
            <p:ph type="title" idx="4294967295"/>
          </p:nvPr>
        </p:nvSpPr>
        <p:spPr>
          <a:xfrm>
            <a:off x="5121360" y="2397240"/>
            <a:ext cx="4456080" cy="4356000"/>
          </a:xfrm>
        </p:spPr>
        <p:txBody>
          <a:bodyPr anchor="t" anchorCtr="0"/>
          <a:lstStyle>
            <a:lvl1pPr marL="432000" marR="0" indent="-324000">
              <a:lnSpc>
                <a:spcPct val="100000"/>
              </a:lnSpc>
              <a:spcBef>
                <a:spcPts val="0"/>
              </a:spcBef>
              <a:spcAft>
                <a:spcPts val="1414"/>
              </a:spcAft>
              <a:buSzPct val="45000"/>
              <a:buFont typeface="StarSymbol"/>
              <a:buChar char="●"/>
              <a:defRPr sz="2400" spc="0" baseline="0">
                <a:solidFill>
                  <a:srgbClr val="000000"/>
                </a:solidFill>
                <a:latin typeface="Arial" pitchFamily="18"/>
                <a:ea typeface="Andale Sans UI" pitchFamily="2"/>
                <a:cs typeface="Tahoma" pitchFamily="2"/>
              </a:defRPr>
            </a:lvl1pPr>
          </a:lstStyle>
          <a:p>
            <a:pPr lvl="0"/>
            <a:r>
              <a:rPr lang="es-ES"/>
              <a:t>Haga clic para modificar el estilo de texto del patrón</a:t>
            </a:r>
            <a:br>
              <a:rPr lang="es-ES"/>
            </a:br>
            <a:r>
              <a:rPr lang="es-ES"/>
              <a:t>Segundo nivel</a:t>
            </a:r>
            <a:br>
              <a:rPr lang="es-ES"/>
            </a:br>
            <a:r>
              <a:rPr lang="es-ES"/>
              <a:t>Tercer nivel</a:t>
            </a:r>
            <a:br>
              <a:rPr lang="es-ES"/>
            </a:br>
            <a:r>
              <a:rPr lang="es-ES"/>
              <a:t>Cuarto nivel</a:t>
            </a:r>
            <a:br>
              <a:rPr lang="es-ES"/>
            </a:br>
            <a:r>
              <a:rPr lang="es-ES"/>
              <a:t>Quinto nivel</a:t>
            </a:r>
          </a:p>
        </p:txBody>
      </p:sp>
      <p:sp>
        <p:nvSpPr>
          <p:cNvPr id="7" name="6 Marcador de fecha"/>
          <p:cNvSpPr txBox="1">
            <a:spLocks noGrp="1"/>
          </p:cNvSpPr>
          <p:nvPr>
            <p:ph type="dt" sz="half" idx="7"/>
          </p:nvPr>
        </p:nvSpPr>
        <p:spPr/>
        <p:txBody>
          <a:bodyPr/>
          <a:lstStyle>
            <a:lvl1pPr>
              <a:defRPr/>
            </a:lvl1pPr>
          </a:lstStyle>
          <a:p>
            <a:pPr lvl="0"/>
            <a:endParaRPr lang="es-ES"/>
          </a:p>
        </p:txBody>
      </p:sp>
      <p:sp>
        <p:nvSpPr>
          <p:cNvPr id="8" name="7 Marcador de pie de página"/>
          <p:cNvSpPr txBox="1">
            <a:spLocks noGrp="1"/>
          </p:cNvSpPr>
          <p:nvPr>
            <p:ph type="ftr" sz="quarter" idx="9"/>
          </p:nvPr>
        </p:nvSpPr>
        <p:spPr/>
        <p:txBody>
          <a:bodyPr/>
          <a:lstStyle>
            <a:lvl1pPr>
              <a:defRPr/>
            </a:lvl1pPr>
          </a:lstStyle>
          <a:p>
            <a:pPr lvl="0"/>
            <a:endParaRPr lang="es-ES"/>
          </a:p>
        </p:txBody>
      </p:sp>
      <p:sp>
        <p:nvSpPr>
          <p:cNvPr id="9" name="8 Marcador de número de diapositiva"/>
          <p:cNvSpPr txBox="1">
            <a:spLocks noGrp="1"/>
          </p:cNvSpPr>
          <p:nvPr>
            <p:ph type="sldNum" sz="quarter" idx="8"/>
          </p:nvPr>
        </p:nvSpPr>
        <p:spPr/>
        <p:txBody>
          <a:bodyPr/>
          <a:lstStyle>
            <a:lvl1pPr>
              <a:defRPr/>
            </a:lvl1pPr>
          </a:lstStyle>
          <a:p>
            <a:pPr lvl="0"/>
            <a:fld id="{BD852FED-8389-47F6-9D87-25D2BE50DA5A}" type="slidenum">
              <a:rPr/>
              <a:pPr lvl="0"/>
              <a:t>‹Nº›</a:t>
            </a:fld>
            <a:endParaRPr lang="es-E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txBox="1">
            <a:spLocks noGrp="1"/>
          </p:cNvSpPr>
          <p:nvPr>
            <p:ph type="title"/>
          </p:nvPr>
        </p:nvSpPr>
        <p:spPr/>
        <p:txBody>
          <a:bodyPr/>
          <a:lstStyle>
            <a:lvl1pPr marL="0" marR="0" indent="0">
              <a:lnSpc>
                <a:spcPct val="100000"/>
              </a:lnSpc>
              <a:spcBef>
                <a:spcPts val="0"/>
              </a:spcBef>
              <a:spcAft>
                <a:spcPts val="0"/>
              </a:spcAft>
              <a:buSzPct val="45000"/>
              <a:buFont typeface="StarSymbol"/>
              <a:buChar char="●"/>
              <a:defRPr spc="0" baseline="0">
                <a:solidFill>
                  <a:srgbClr val="000000"/>
                </a:solidFill>
                <a:latin typeface="Arial" pitchFamily="18"/>
                <a:cs typeface="Tahoma" pitchFamily="2"/>
              </a:defRPr>
            </a:lvl1pPr>
          </a:lstStyle>
          <a:p>
            <a:pPr lvl="0"/>
            <a:r>
              <a:rPr lang="es-ES"/>
              <a:t>Haga clic para modificar el estilo de título del patrón</a:t>
            </a:r>
          </a:p>
        </p:txBody>
      </p:sp>
      <p:sp>
        <p:nvSpPr>
          <p:cNvPr id="3" name="2 Marcador de fecha"/>
          <p:cNvSpPr txBox="1">
            <a:spLocks noGrp="1"/>
          </p:cNvSpPr>
          <p:nvPr>
            <p:ph type="dt" sz="half" idx="7"/>
          </p:nvPr>
        </p:nvSpPr>
        <p:spPr/>
        <p:txBody>
          <a:bodyPr/>
          <a:lstStyle>
            <a:lvl1pPr>
              <a:defRPr/>
            </a:lvl1pPr>
          </a:lstStyle>
          <a:p>
            <a:pPr lvl="0"/>
            <a:endParaRPr lang="es-ES"/>
          </a:p>
        </p:txBody>
      </p:sp>
      <p:sp>
        <p:nvSpPr>
          <p:cNvPr id="4" name="3 Marcador de pie de página"/>
          <p:cNvSpPr txBox="1">
            <a:spLocks noGrp="1"/>
          </p:cNvSpPr>
          <p:nvPr>
            <p:ph type="ftr" sz="quarter" idx="9"/>
          </p:nvPr>
        </p:nvSpPr>
        <p:spPr/>
        <p:txBody>
          <a:bodyPr/>
          <a:lstStyle>
            <a:lvl1pPr>
              <a:defRPr/>
            </a:lvl1pPr>
          </a:lstStyle>
          <a:p>
            <a:pPr lvl="0"/>
            <a:endParaRPr lang="es-ES"/>
          </a:p>
        </p:txBody>
      </p:sp>
      <p:sp>
        <p:nvSpPr>
          <p:cNvPr id="5" name="4 Marcador de número de diapositiva"/>
          <p:cNvSpPr txBox="1">
            <a:spLocks noGrp="1"/>
          </p:cNvSpPr>
          <p:nvPr>
            <p:ph type="sldNum" sz="quarter" idx="8"/>
          </p:nvPr>
        </p:nvSpPr>
        <p:spPr/>
        <p:txBody>
          <a:bodyPr/>
          <a:lstStyle>
            <a:lvl1pPr>
              <a:defRPr/>
            </a:lvl1pPr>
          </a:lstStyle>
          <a:p>
            <a:pPr lvl="0"/>
            <a:fld id="{6156DD3F-7AFD-4321-B092-06B70F553131}" type="slidenum">
              <a:rPr/>
              <a:pPr lvl="0"/>
              <a:t>‹Nº›</a:t>
            </a:fld>
            <a:endParaRPr lang="es-E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txBox="1">
            <a:spLocks noGrp="1"/>
          </p:cNvSpPr>
          <p:nvPr>
            <p:ph type="dt" sz="half" idx="7"/>
          </p:nvPr>
        </p:nvSpPr>
        <p:spPr/>
        <p:txBody>
          <a:bodyPr/>
          <a:lstStyle>
            <a:lvl1pPr>
              <a:defRPr/>
            </a:lvl1pPr>
          </a:lstStyle>
          <a:p>
            <a:pPr lvl="0"/>
            <a:endParaRPr lang="es-ES"/>
          </a:p>
        </p:txBody>
      </p:sp>
      <p:sp>
        <p:nvSpPr>
          <p:cNvPr id="3" name="2 Marcador de pie de página"/>
          <p:cNvSpPr txBox="1">
            <a:spLocks noGrp="1"/>
          </p:cNvSpPr>
          <p:nvPr>
            <p:ph type="ftr" sz="quarter" idx="9"/>
          </p:nvPr>
        </p:nvSpPr>
        <p:spPr/>
        <p:txBody>
          <a:bodyPr/>
          <a:lstStyle>
            <a:lvl1pPr>
              <a:defRPr/>
            </a:lvl1pPr>
          </a:lstStyle>
          <a:p>
            <a:pPr lvl="0"/>
            <a:endParaRPr lang="es-ES"/>
          </a:p>
        </p:txBody>
      </p:sp>
      <p:sp>
        <p:nvSpPr>
          <p:cNvPr id="4" name="3 Marcador de número de diapositiva"/>
          <p:cNvSpPr txBox="1">
            <a:spLocks noGrp="1"/>
          </p:cNvSpPr>
          <p:nvPr>
            <p:ph type="sldNum" sz="quarter" idx="8"/>
          </p:nvPr>
        </p:nvSpPr>
        <p:spPr/>
        <p:txBody>
          <a:bodyPr/>
          <a:lstStyle>
            <a:lvl1pPr>
              <a:defRPr/>
            </a:lvl1pPr>
          </a:lstStyle>
          <a:p>
            <a:pPr lvl="0"/>
            <a:fld id="{DCB0953E-063F-4B72-B578-1262218E80B0}" type="slidenum">
              <a:rPr/>
              <a:pPr lvl="0"/>
              <a:t>‹Nº›</a:t>
            </a:fld>
            <a:endParaRPr lang="es-ES"/>
          </a:p>
        </p:txBody>
      </p:sp>
      <p:sp>
        <p:nvSpPr>
          <p:cNvPr id="5" name="4 Título"/>
          <p:cNvSpPr txBox="1">
            <a:spLocks noGrp="1"/>
          </p:cNvSpPr>
          <p:nvPr>
            <p:ph type="title" idx="4294967295"/>
          </p:nvPr>
        </p:nvSpPr>
        <p:spPr>
          <a:xfrm>
            <a:off x="503999" y="301320"/>
            <a:ext cx="9072000" cy="1261800"/>
          </a:xfrm>
        </p:spPr>
        <p:txBody>
          <a:bodyPr/>
          <a:lstStyle>
            <a:lvl1pPr>
              <a:defRPr/>
            </a:lvl1pPr>
          </a:lstStyle>
          <a:p>
            <a:endParaRPr lang="es-ES"/>
          </a:p>
        </p:txBody>
      </p:sp>
      <p:sp>
        <p:nvSpPr>
          <p:cNvPr id="6" name="5 Marcador de texto"/>
          <p:cNvSpPr txBox="1">
            <a:spLocks noGrp="1"/>
          </p:cNvSpPr>
          <p:nvPr>
            <p:ph type="body" idx="4294967295"/>
          </p:nvPr>
        </p:nvSpPr>
        <p:spPr>
          <a:xfrm>
            <a:off x="503999" y="1768680"/>
            <a:ext cx="9072000" cy="4384080"/>
          </a:xfrm>
        </p:spPr>
        <p:txBody>
          <a:bodyPr/>
          <a:lstStyle>
            <a:lvl1pPr>
              <a:spcBef>
                <a:spcPts val="1417"/>
              </a:spcBef>
              <a:spcAft>
                <a:spcPts val="0"/>
              </a:spcAft>
              <a:defRPr>
                <a:ln>
                  <a:noFill/>
                </a:ln>
                <a:highlight>
                  <a:scrgbClr r="0" g="0" b="0">
                    <a:alpha val="0"/>
                  </a:scrgbClr>
                </a:highlight>
                <a:latin typeface="Liberation Sans" pitchFamily="18"/>
                <a:ea typeface="Microsoft YaHei" pitchFamily="2"/>
                <a:cs typeface="Mangal" pitchFamily="2"/>
              </a:defRPr>
            </a:lvl1pPr>
          </a:lstStyle>
          <a:p>
            <a:endParaRPr lang="es-ES"/>
          </a:p>
        </p:txBody>
      </p:sp>
    </p:spTree>
  </p:cSld>
  <p:clrMapOvr>
    <a:masterClrMapping/>
  </p:clrMapOvr>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txBox="1">
            <a:spLocks noGrp="1"/>
          </p:cNvSpPr>
          <p:nvPr>
            <p:ph type="title"/>
          </p:nvPr>
        </p:nvSpPr>
        <p:spPr>
          <a:xfrm>
            <a:off x="504719" y="301680"/>
            <a:ext cx="3316320" cy="1279440"/>
          </a:xfrm>
        </p:spPr>
        <p:txBody>
          <a:bodyPr anchor="b" anchorCtr="0"/>
          <a:lstStyle>
            <a:lvl1pPr marL="0" marR="0" indent="0" algn="l">
              <a:lnSpc>
                <a:spcPct val="100000"/>
              </a:lnSpc>
              <a:spcBef>
                <a:spcPts val="0"/>
              </a:spcBef>
              <a:spcAft>
                <a:spcPts val="0"/>
              </a:spcAft>
              <a:buSzPct val="45000"/>
              <a:buFont typeface="StarSymbol"/>
              <a:buChar char="●"/>
              <a:defRPr sz="2000" b="1" spc="0" baseline="0">
                <a:solidFill>
                  <a:srgbClr val="000000"/>
                </a:solidFill>
                <a:latin typeface="Arial" pitchFamily="18"/>
                <a:cs typeface="Tahoma" pitchFamily="2"/>
              </a:defRPr>
            </a:lvl1pPr>
          </a:lstStyle>
          <a:p>
            <a:pPr lvl="0"/>
            <a:r>
              <a:rPr lang="es-ES"/>
              <a:t>Haga clic para modificar el estilo de título del patrón</a:t>
            </a:r>
          </a:p>
        </p:txBody>
      </p:sp>
      <p:sp>
        <p:nvSpPr>
          <p:cNvPr id="3" name="2 Marcador de contenido"/>
          <p:cNvSpPr txBox="1">
            <a:spLocks noGrp="1"/>
          </p:cNvSpPr>
          <p:nvPr>
            <p:ph type="title" idx="4294967295"/>
          </p:nvPr>
        </p:nvSpPr>
        <p:spPr>
          <a:xfrm>
            <a:off x="3941640" y="301680"/>
            <a:ext cx="5635800" cy="6451560"/>
          </a:xfrm>
        </p:spPr>
        <p:txBody>
          <a:bodyPr anchor="t" anchorCtr="0"/>
          <a:lstStyle>
            <a:lvl1pPr marL="432000" marR="0" indent="-324000">
              <a:lnSpc>
                <a:spcPct val="100000"/>
              </a:lnSpc>
              <a:spcBef>
                <a:spcPts val="0"/>
              </a:spcBef>
              <a:spcAft>
                <a:spcPts val="1414"/>
              </a:spcAft>
              <a:buSzPct val="45000"/>
              <a:buFont typeface="StarSymbol"/>
              <a:buChar char="●"/>
              <a:defRPr sz="3200" spc="0" baseline="0">
                <a:solidFill>
                  <a:srgbClr val="000000"/>
                </a:solidFill>
                <a:latin typeface="Arial" pitchFamily="18"/>
                <a:ea typeface="Andale Sans UI" pitchFamily="2"/>
                <a:cs typeface="Tahoma" pitchFamily="2"/>
              </a:defRPr>
            </a:lvl1pPr>
          </a:lstStyle>
          <a:p>
            <a:pPr lvl="0"/>
            <a:r>
              <a:rPr lang="es-ES"/>
              <a:t>Haga clic para modificar el estilo de texto del patrón</a:t>
            </a:r>
            <a:br>
              <a:rPr lang="es-ES"/>
            </a:br>
            <a:r>
              <a:rPr lang="es-ES"/>
              <a:t>Segundo nivel</a:t>
            </a:r>
            <a:br>
              <a:rPr lang="es-ES"/>
            </a:br>
            <a:r>
              <a:rPr lang="es-ES"/>
              <a:t>Tercer nivel</a:t>
            </a:r>
            <a:br>
              <a:rPr lang="es-ES"/>
            </a:br>
            <a:r>
              <a:rPr lang="es-ES"/>
              <a:t>Cuarto nivel</a:t>
            </a:r>
            <a:br>
              <a:rPr lang="es-ES"/>
            </a:br>
            <a:r>
              <a:rPr lang="es-ES"/>
              <a:t>Quinto nivel</a:t>
            </a:r>
          </a:p>
        </p:txBody>
      </p:sp>
      <p:sp>
        <p:nvSpPr>
          <p:cNvPr id="4" name="3 Marcador de texto"/>
          <p:cNvSpPr txBox="1">
            <a:spLocks noGrp="1"/>
          </p:cNvSpPr>
          <p:nvPr>
            <p:ph type="body" idx="2"/>
          </p:nvPr>
        </p:nvSpPr>
        <p:spPr>
          <a:xfrm>
            <a:off x="504719" y="1581119"/>
            <a:ext cx="3316320" cy="5172120"/>
          </a:xfrm>
        </p:spPr>
        <p:txBody>
          <a:bodyPr/>
          <a:lstStyle>
            <a:lvl1pPr marL="0" indent="0">
              <a:defRPr sz="1400"/>
            </a:lvl1pPr>
          </a:lstStyle>
          <a:p>
            <a:pPr lvl="0"/>
            <a:r>
              <a:rPr lang="es-ES"/>
              <a:t>Haga clic para modificar el estilo de texto del patrón</a:t>
            </a:r>
          </a:p>
        </p:txBody>
      </p:sp>
      <p:sp>
        <p:nvSpPr>
          <p:cNvPr id="5" name="4 Marcador de fecha"/>
          <p:cNvSpPr txBox="1">
            <a:spLocks noGrp="1"/>
          </p:cNvSpPr>
          <p:nvPr>
            <p:ph type="dt" sz="half" idx="7"/>
          </p:nvPr>
        </p:nvSpPr>
        <p:spPr/>
        <p:txBody>
          <a:bodyPr/>
          <a:lstStyle>
            <a:lvl1pPr>
              <a:defRPr/>
            </a:lvl1pPr>
          </a:lstStyle>
          <a:p>
            <a:pPr lvl="0"/>
            <a:endParaRPr lang="es-ES"/>
          </a:p>
        </p:txBody>
      </p:sp>
      <p:sp>
        <p:nvSpPr>
          <p:cNvPr id="6" name="5 Marcador de pie de página"/>
          <p:cNvSpPr txBox="1">
            <a:spLocks noGrp="1"/>
          </p:cNvSpPr>
          <p:nvPr>
            <p:ph type="ftr" sz="quarter" idx="9"/>
          </p:nvPr>
        </p:nvSpPr>
        <p:spPr/>
        <p:txBody>
          <a:bodyPr/>
          <a:lstStyle>
            <a:lvl1pPr>
              <a:defRPr/>
            </a:lvl1pPr>
          </a:lstStyle>
          <a:p>
            <a:pPr lvl="0"/>
            <a:endParaRPr lang="es-ES"/>
          </a:p>
        </p:txBody>
      </p:sp>
      <p:sp>
        <p:nvSpPr>
          <p:cNvPr id="7" name="6 Marcador de número de diapositiva"/>
          <p:cNvSpPr txBox="1">
            <a:spLocks noGrp="1"/>
          </p:cNvSpPr>
          <p:nvPr>
            <p:ph type="sldNum" sz="quarter" idx="8"/>
          </p:nvPr>
        </p:nvSpPr>
        <p:spPr/>
        <p:txBody>
          <a:bodyPr/>
          <a:lstStyle>
            <a:lvl1pPr>
              <a:defRPr/>
            </a:lvl1pPr>
          </a:lstStyle>
          <a:p>
            <a:pPr lvl="0"/>
            <a:fld id="{F2A7E21B-235D-41E2-BDAD-A79B2889A1E4}" type="slidenum">
              <a:rPr/>
              <a:pPr lvl="0"/>
              <a:t>‹Nº›</a:t>
            </a:fld>
            <a:endParaRPr lang="es-E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txBox="1">
            <a:spLocks noGrp="1"/>
          </p:cNvSpPr>
          <p:nvPr>
            <p:ph type="title"/>
          </p:nvPr>
        </p:nvSpPr>
        <p:spPr>
          <a:xfrm>
            <a:off x="1976400" y="5291279"/>
            <a:ext cx="6048360" cy="625320"/>
          </a:xfrm>
        </p:spPr>
        <p:txBody>
          <a:bodyPr anchor="b" anchorCtr="0"/>
          <a:lstStyle>
            <a:lvl1pPr marL="0" marR="0" indent="0" algn="l">
              <a:lnSpc>
                <a:spcPct val="100000"/>
              </a:lnSpc>
              <a:spcBef>
                <a:spcPts val="0"/>
              </a:spcBef>
              <a:spcAft>
                <a:spcPts val="0"/>
              </a:spcAft>
              <a:buSzPct val="45000"/>
              <a:buFont typeface="StarSymbol"/>
              <a:buChar char="●"/>
              <a:defRPr sz="2000" b="1" spc="0" baseline="0">
                <a:solidFill>
                  <a:srgbClr val="000000"/>
                </a:solidFill>
                <a:latin typeface="Arial" pitchFamily="18"/>
                <a:cs typeface="Tahoma" pitchFamily="2"/>
              </a:defRPr>
            </a:lvl1pPr>
          </a:lstStyle>
          <a:p>
            <a:pPr lvl="0"/>
            <a:r>
              <a:rPr lang="es-ES"/>
              <a:t>Haga clic para modificar el estilo de título del patrón</a:t>
            </a:r>
          </a:p>
        </p:txBody>
      </p:sp>
      <p:sp>
        <p:nvSpPr>
          <p:cNvPr id="3" name="2 Marcador de posición de imagen"/>
          <p:cNvSpPr txBox="1">
            <a:spLocks noGrp="1"/>
          </p:cNvSpPr>
          <p:nvPr>
            <p:ph type="title" idx="4294967295"/>
          </p:nvPr>
        </p:nvSpPr>
        <p:spPr>
          <a:xfrm>
            <a:off x="1976400" y="674640"/>
            <a:ext cx="6048360" cy="4537080"/>
          </a:xfrm>
        </p:spPr>
        <p:txBody>
          <a:bodyPr anchor="t" anchorCtr="0"/>
          <a:lstStyle>
            <a:lvl1pPr>
              <a:defRPr/>
            </a:lvl1pPr>
          </a:lstStyle>
          <a:p>
            <a:pPr lvl="0"/>
            <a:endParaRPr lang="es-ES"/>
          </a:p>
        </p:txBody>
      </p:sp>
      <p:sp>
        <p:nvSpPr>
          <p:cNvPr id="4" name="3 Marcador de texto"/>
          <p:cNvSpPr txBox="1">
            <a:spLocks noGrp="1"/>
          </p:cNvSpPr>
          <p:nvPr>
            <p:ph type="body" idx="2"/>
          </p:nvPr>
        </p:nvSpPr>
        <p:spPr>
          <a:xfrm>
            <a:off x="1976400" y="5916600"/>
            <a:ext cx="6048360" cy="887400"/>
          </a:xfrm>
        </p:spPr>
        <p:txBody>
          <a:bodyPr/>
          <a:lstStyle>
            <a:lvl1pPr marL="0" indent="0">
              <a:defRPr sz="1400"/>
            </a:lvl1pPr>
          </a:lstStyle>
          <a:p>
            <a:pPr lvl="0"/>
            <a:r>
              <a:rPr lang="es-ES"/>
              <a:t>Haga clic para modificar el estilo de texto del patrón</a:t>
            </a:r>
          </a:p>
        </p:txBody>
      </p:sp>
      <p:sp>
        <p:nvSpPr>
          <p:cNvPr id="5" name="4 Marcador de fecha"/>
          <p:cNvSpPr txBox="1">
            <a:spLocks noGrp="1"/>
          </p:cNvSpPr>
          <p:nvPr>
            <p:ph type="dt" sz="half" idx="7"/>
          </p:nvPr>
        </p:nvSpPr>
        <p:spPr/>
        <p:txBody>
          <a:bodyPr/>
          <a:lstStyle>
            <a:lvl1pPr>
              <a:defRPr/>
            </a:lvl1pPr>
          </a:lstStyle>
          <a:p>
            <a:pPr lvl="0"/>
            <a:endParaRPr lang="es-ES"/>
          </a:p>
        </p:txBody>
      </p:sp>
      <p:sp>
        <p:nvSpPr>
          <p:cNvPr id="6" name="5 Marcador de pie de página"/>
          <p:cNvSpPr txBox="1">
            <a:spLocks noGrp="1"/>
          </p:cNvSpPr>
          <p:nvPr>
            <p:ph type="ftr" sz="quarter" idx="9"/>
          </p:nvPr>
        </p:nvSpPr>
        <p:spPr/>
        <p:txBody>
          <a:bodyPr/>
          <a:lstStyle>
            <a:lvl1pPr>
              <a:defRPr/>
            </a:lvl1pPr>
          </a:lstStyle>
          <a:p>
            <a:pPr lvl="0"/>
            <a:endParaRPr lang="es-ES"/>
          </a:p>
        </p:txBody>
      </p:sp>
      <p:sp>
        <p:nvSpPr>
          <p:cNvPr id="7" name="6 Marcador de número de diapositiva"/>
          <p:cNvSpPr txBox="1">
            <a:spLocks noGrp="1"/>
          </p:cNvSpPr>
          <p:nvPr>
            <p:ph type="sldNum" sz="quarter" idx="8"/>
          </p:nvPr>
        </p:nvSpPr>
        <p:spPr/>
        <p:txBody>
          <a:bodyPr/>
          <a:lstStyle>
            <a:lvl1pPr>
              <a:defRPr/>
            </a:lvl1pPr>
          </a:lstStyle>
          <a:p>
            <a:pPr lvl="0"/>
            <a:fld id="{453900F3-3C47-4065-8A80-87FCDA4E7D22}" type="slidenum">
              <a:rPr/>
              <a:pPr lvl="0"/>
              <a:t>‹Nº›</a:t>
            </a:fld>
            <a:endParaRPr lang="es-E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1 Marcador de título"/>
          <p:cNvSpPr txBox="1">
            <a:spLocks noGrp="1"/>
          </p:cNvSpPr>
          <p:nvPr>
            <p:ph type="title"/>
          </p:nvPr>
        </p:nvSpPr>
        <p:spPr>
          <a:xfrm>
            <a:off x="503999" y="301320"/>
            <a:ext cx="9071640" cy="1262160"/>
          </a:xfrm>
          <a:prstGeom prst="rect">
            <a:avLst/>
          </a:prstGeom>
          <a:noFill/>
          <a:ln>
            <a:noFill/>
          </a:ln>
        </p:spPr>
        <p:txBody>
          <a:bodyPr wrap="square" lIns="0" tIns="0" rIns="0" bIns="0" anchor="ctr" anchorCtr="1"/>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endParaRPr lang="es-ES"/>
          </a:p>
        </p:txBody>
      </p:sp>
      <p:sp>
        <p:nvSpPr>
          <p:cNvPr id="3" name="2 Marcador de texto"/>
          <p:cNvSpPr txBox="1">
            <a:spLocks noGrp="1"/>
          </p:cNvSpPr>
          <p:nvPr>
            <p:ph type="body" idx="1"/>
          </p:nvPr>
        </p:nvSpPr>
        <p:spPr>
          <a:xfrm>
            <a:off x="503999" y="1769040"/>
            <a:ext cx="9071640" cy="4384800"/>
          </a:xfrm>
          <a:prstGeom prst="rect">
            <a:avLst/>
          </a:prstGeom>
          <a:noFill/>
          <a:ln>
            <a:noFill/>
          </a:ln>
        </p:spPr>
        <p:txBody>
          <a:bodyPr wrap="square" lIns="0" tIns="0" rIns="0" bIns="0" anchor="t" anchorCtr="0"/>
          <a:lstStyle>
            <a:defPPr marL="432000" lvl="0" indent="-324000">
              <a:spcBef>
                <a:spcPts val="1417"/>
              </a:spcBef>
              <a:spcAft>
                <a:spcPts val="0"/>
              </a:spcAft>
              <a:buSzPct val="45000"/>
              <a:buFont typeface="StarSymbol"/>
              <a:buNone/>
              <a:defRPr lang="es-ES"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es-ES"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es-ES"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es-ES"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es-ES"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es-ES"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es-ES"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es-ES"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es-ES"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es-ES"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txBox="1">
            <a:spLocks noGrp="1"/>
          </p:cNvSpPr>
          <p:nvPr>
            <p:ph type="dt" sz="half" idx="2"/>
          </p:nvPr>
        </p:nvSpPr>
        <p:spPr>
          <a:xfrm>
            <a:off x="503999" y="6887160"/>
            <a:ext cx="2348280" cy="521280"/>
          </a:xfrm>
          <a:prstGeom prst="rect">
            <a:avLst/>
          </a:prstGeom>
          <a:noFill/>
          <a:ln>
            <a:noFill/>
          </a:ln>
        </p:spPr>
        <p:txBody>
          <a:bodyPr wrap="square" lIns="0" tIns="0" rIns="0" bIns="0" anchor="t" anchorCtr="0"/>
          <a:lstStyle>
            <a:lvl1pPr lvl="0" rtl="0" hangingPunct="0">
              <a:buNone/>
              <a:tabLst/>
              <a:defRPr lang="es-ES" sz="2400" kern="1200">
                <a:latin typeface="Liberation Serif" pitchFamily="18"/>
                <a:ea typeface="Segoe UI" pitchFamily="2"/>
                <a:cs typeface="Tahoma" pitchFamily="2"/>
              </a:defRPr>
            </a:lvl1pPr>
          </a:lstStyle>
          <a:p>
            <a:pPr lvl="0"/>
            <a:endParaRPr lang="es-ES"/>
          </a:p>
        </p:txBody>
      </p:sp>
      <p:sp>
        <p:nvSpPr>
          <p:cNvPr id="5" name="4 Marcador de pie de página"/>
          <p:cNvSpPr txBox="1">
            <a:spLocks noGrp="1"/>
          </p:cNvSpPr>
          <p:nvPr>
            <p:ph type="ftr" sz="quarter" idx="3"/>
          </p:nvPr>
        </p:nvSpPr>
        <p:spPr>
          <a:xfrm>
            <a:off x="3447360" y="6887160"/>
            <a:ext cx="3195000" cy="521280"/>
          </a:xfrm>
          <a:prstGeom prst="rect">
            <a:avLst/>
          </a:prstGeom>
          <a:noFill/>
          <a:ln>
            <a:noFill/>
          </a:ln>
        </p:spPr>
        <p:txBody>
          <a:bodyPr wrap="square" lIns="0" tIns="0" rIns="0" bIns="0" anchor="t" anchorCtr="1"/>
          <a:lstStyle>
            <a:lvl1pPr lvl="0" rtl="0" hangingPunct="0">
              <a:buNone/>
              <a:tabLst/>
              <a:defRPr lang="es-ES" sz="2400" kern="1200">
                <a:latin typeface="Liberation Serif" pitchFamily="18"/>
                <a:ea typeface="Segoe UI" pitchFamily="2"/>
                <a:cs typeface="Tahoma" pitchFamily="2"/>
              </a:defRPr>
            </a:lvl1pPr>
          </a:lstStyle>
          <a:p>
            <a:pPr lvl="0"/>
            <a:endParaRPr lang="es-ES"/>
          </a:p>
        </p:txBody>
      </p:sp>
      <p:sp>
        <p:nvSpPr>
          <p:cNvPr id="6" name="5 Marcador de número de diapositiva"/>
          <p:cNvSpPr txBox="1">
            <a:spLocks noGrp="1"/>
          </p:cNvSpPr>
          <p:nvPr>
            <p:ph type="sldNum" sz="quarter" idx="4"/>
          </p:nvPr>
        </p:nvSpPr>
        <p:spPr>
          <a:xfrm>
            <a:off x="7227360" y="6887160"/>
            <a:ext cx="2348280" cy="521280"/>
          </a:xfrm>
          <a:prstGeom prst="rect">
            <a:avLst/>
          </a:prstGeom>
          <a:noFill/>
          <a:ln>
            <a:noFill/>
          </a:ln>
        </p:spPr>
        <p:txBody>
          <a:bodyPr wrap="square" lIns="0" tIns="0" rIns="0" bIns="0" anchor="t" anchorCtr="0"/>
          <a:lstStyle>
            <a:lvl1pPr marL="0" marR="0" lvl="0" indent="0" algn="r" rtl="0" hangingPunct="0">
              <a:lnSpc>
                <a:spcPct val="100000"/>
              </a:lnSpc>
              <a:spcBef>
                <a:spcPts val="0"/>
              </a:spcBef>
              <a:spcAft>
                <a:spcPts val="0"/>
              </a:spcAft>
              <a:buNone/>
              <a:tabLst/>
              <a:defRPr lang="es-ES" sz="1400" b="0" i="0" u="none" strike="noStrike" kern="1200" cap="none" spc="0" baseline="0">
                <a:solidFill>
                  <a:srgbClr val="000000"/>
                </a:solidFill>
                <a:latin typeface="Times New Roman" pitchFamily="18"/>
                <a:ea typeface="Andale Sans UI" pitchFamily="2"/>
                <a:cs typeface="Tahoma" pitchFamily="2"/>
              </a:defRPr>
            </a:lvl1pPr>
          </a:lstStyle>
          <a:p>
            <a:pPr lvl="0"/>
            <a:fld id="{D32582DD-B177-4FAA-AB39-7834F12A707E}" type="slidenum">
              <a:rPr/>
              <a:pPr lvl="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lvl="0" algn="ctr" rtl="0" hangingPunct="0">
        <a:buNone/>
        <a:tabLst/>
        <a:defRPr lang="es-ES" sz="4400" b="0" i="0" u="none" strike="noStrike" kern="1200" cap="none">
          <a:ln>
            <a:noFill/>
          </a:ln>
          <a:highlight>
            <a:scrgbClr r="0" g="0" b="0">
              <a:alpha val="0"/>
            </a:scrgbClr>
          </a:highlight>
          <a:latin typeface="Liberation Sans" pitchFamily="18"/>
          <a:ea typeface="Microsoft YaHei" pitchFamily="2"/>
          <a:cs typeface="Mangal" pitchFamily="2"/>
        </a:defRPr>
      </a:lvl1pPr>
    </p:titleStyle>
    <p:bodyStyle>
      <a:lvl1pPr marL="432000" marR="0" lvl="0" indent="-324000" rtl="0" hangingPunct="0">
        <a:lnSpc>
          <a:spcPct val="100000"/>
        </a:lnSpc>
        <a:spcBef>
          <a:spcPts val="0"/>
        </a:spcBef>
        <a:spcAft>
          <a:spcPts val="1414"/>
        </a:spcAft>
        <a:buSzPct val="45000"/>
        <a:buFont typeface="StarSymbol"/>
        <a:buChar char="●"/>
        <a:tabLst/>
        <a:defRPr lang="es-ES" sz="3200" b="0" i="0" u="none" strike="noStrike" kern="1200" cap="none" spc="0" baseline="0">
          <a:solidFill>
            <a:srgbClr val="000000"/>
          </a:solidFill>
          <a:latin typeface="Arial" pitchFamily="18"/>
          <a:ea typeface="Andale Sans UI" pitchFamily="2"/>
          <a:cs typeface="Tahoma" pitchFamily="2"/>
        </a:defRPr>
      </a:lvl1pPr>
      <a:lvl2pPr marL="864000" marR="0" lvl="1" indent="-324000" rtl="0" hangingPunct="1">
        <a:lnSpc>
          <a:spcPct val="100000"/>
        </a:lnSpc>
        <a:spcBef>
          <a:spcPts val="0"/>
        </a:spcBef>
        <a:spcAft>
          <a:spcPts val="1134"/>
        </a:spcAft>
        <a:buSzPct val="75000"/>
        <a:buFont typeface="StarSymbol"/>
        <a:buChar char="–"/>
        <a:tabLst/>
        <a:defRPr lang="es-ES" sz="2800" b="0" i="0" u="none" strike="noStrike" kern="1200" cap="none" spc="0" baseline="0">
          <a:solidFill>
            <a:srgbClr val="000000"/>
          </a:solidFill>
          <a:latin typeface="Arial" pitchFamily="18"/>
          <a:ea typeface="Andale Sans UI" pitchFamily="2"/>
          <a:cs typeface="Tahoma" pitchFamily="2"/>
        </a:defRPr>
      </a:lvl2pPr>
      <a:lvl3pPr marL="1296000" marR="0" lvl="2" indent="-288000" rtl="0" hangingPunct="1">
        <a:lnSpc>
          <a:spcPct val="100000"/>
        </a:lnSpc>
        <a:spcBef>
          <a:spcPts val="0"/>
        </a:spcBef>
        <a:spcAft>
          <a:spcPts val="850"/>
        </a:spcAft>
        <a:buSzPct val="45000"/>
        <a:buFont typeface="StarSymbol"/>
        <a:buChar char="●"/>
        <a:tabLst/>
        <a:defRPr lang="es-ES" sz="2400" b="0" i="0" u="none" strike="noStrike" kern="1200" cap="none" spc="0" baseline="0">
          <a:solidFill>
            <a:srgbClr val="000000"/>
          </a:solidFill>
          <a:latin typeface="Arial" pitchFamily="18"/>
          <a:ea typeface="Andale Sans UI" pitchFamily="2"/>
          <a:cs typeface="Tahoma" pitchFamily="2"/>
        </a:defRPr>
      </a:lvl3pPr>
      <a:lvl4pPr marL="1728000" marR="0" lvl="3" indent="-216000" rtl="0" hangingPunct="1">
        <a:lnSpc>
          <a:spcPct val="100000"/>
        </a:lnSpc>
        <a:spcBef>
          <a:spcPts val="0"/>
        </a:spcBef>
        <a:spcAft>
          <a:spcPts val="564"/>
        </a:spcAft>
        <a:buSzPct val="75000"/>
        <a:buFont typeface="StarSymbol"/>
        <a:buChar char="–"/>
        <a:tabLst/>
        <a:defRPr lang="es-ES" sz="2000" b="0" i="0" u="none" strike="noStrike" kern="1200" cap="none" spc="0" baseline="0">
          <a:solidFill>
            <a:srgbClr val="000000"/>
          </a:solidFill>
          <a:latin typeface="Arial" pitchFamily="18"/>
          <a:ea typeface="Andale Sans UI" pitchFamily="2"/>
          <a:cs typeface="Tahoma" pitchFamily="2"/>
        </a:defRPr>
      </a:lvl4pPr>
      <a:lvl5pPr marL="2160000" marR="0" lvl="4" indent="-216000" rtl="0" hangingPunct="1">
        <a:lnSpc>
          <a:spcPct val="100000"/>
        </a:lnSpc>
        <a:spcBef>
          <a:spcPts val="0"/>
        </a:spcBef>
        <a:spcAft>
          <a:spcPts val="286"/>
        </a:spcAft>
        <a:buSzPct val="45000"/>
        <a:buFont typeface="StarSymbol"/>
        <a:buChar char="●"/>
        <a:tabLst/>
        <a:defRPr lang="es-ES" sz="2000" b="0" i="0" u="none" strike="noStrike" kern="1200" cap="none" spc="0" baseline="0">
          <a:solidFill>
            <a:srgbClr val="000000"/>
          </a:solidFill>
          <a:latin typeface="Arial" pitchFamily="18"/>
          <a:ea typeface="Andale Sans UI" pitchFamily="2"/>
          <a:cs typeface="Tahoma" pitchFamily="2"/>
        </a:defRPr>
      </a:lvl5pPr>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42.xml"/><Relationship Id="rId3" Type="http://schemas.openxmlformats.org/officeDocument/2006/relationships/slide" Target="slide2.xml"/><Relationship Id="rId7" Type="http://schemas.openxmlformats.org/officeDocument/2006/relationships/slide" Target="slide11.xml"/><Relationship Id="rId12" Type="http://schemas.openxmlformats.org/officeDocument/2006/relationships/hyperlink" Target="https://www.arkaitzgarro.com/javascript/capitulo-11.html" TargetMode="External"/><Relationship Id="rId2" Type="http://schemas.openxmlformats.org/officeDocument/2006/relationships/notesSlide" Target="../notesSlides/notesSlide1.xml"/><Relationship Id="rId16"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slide" Target="slide36.xml"/><Relationship Id="rId5" Type="http://schemas.openxmlformats.org/officeDocument/2006/relationships/slide" Target="slide6.xml"/><Relationship Id="rId15" Type="http://schemas.openxmlformats.org/officeDocument/2006/relationships/slide" Target="slide78.xml"/><Relationship Id="rId10" Type="http://schemas.openxmlformats.org/officeDocument/2006/relationships/slide" Target="slide32.xml"/><Relationship Id="rId4" Type="http://schemas.openxmlformats.org/officeDocument/2006/relationships/slide" Target="slide4.xml"/><Relationship Id="rId9" Type="http://schemas.openxmlformats.org/officeDocument/2006/relationships/slide" Target="slide21.xml"/><Relationship Id="rId14" Type="http://schemas.openxmlformats.org/officeDocument/2006/relationships/slide" Target="slide5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7.xml"/><Relationship Id="rId1" Type="http://schemas.openxmlformats.org/officeDocument/2006/relationships/themeOverride" Target="../theme/themeOverride17.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7.xml"/><Relationship Id="rId1" Type="http://schemas.openxmlformats.org/officeDocument/2006/relationships/themeOverride" Target="../theme/themeOverride1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7.xml"/><Relationship Id="rId1" Type="http://schemas.openxmlformats.org/officeDocument/2006/relationships/themeOverride" Target="../theme/themeOverride19.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7.xml"/><Relationship Id="rId1" Type="http://schemas.openxmlformats.org/officeDocument/2006/relationships/themeOverride" Target="../theme/themeOverride20.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7.xml"/><Relationship Id="rId1" Type="http://schemas.openxmlformats.org/officeDocument/2006/relationships/themeOverride" Target="../theme/themeOverride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librosweb.es/libro/javascript/capitulo_11/ejercicio_6.html"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www.librosweb.es/javascript/capitulo_11/ejercicio_8.html" TargetMode="External"/><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hyperlink" Target="https://www.arkaitzgarro.com/javascript/capitulo-15.html" TargetMode="External"/><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8" Type="http://schemas.openxmlformats.org/officeDocument/2006/relationships/slide" Target="slide90.xml"/><Relationship Id="rId13" Type="http://schemas.openxmlformats.org/officeDocument/2006/relationships/slide" Target="slide98.xml"/><Relationship Id="rId18" Type="http://schemas.openxmlformats.org/officeDocument/2006/relationships/slide" Target="slide103.xml"/><Relationship Id="rId3" Type="http://schemas.openxmlformats.org/officeDocument/2006/relationships/slide" Target="slide80.xml"/><Relationship Id="rId7" Type="http://schemas.openxmlformats.org/officeDocument/2006/relationships/slide" Target="slide89.xml"/><Relationship Id="rId12" Type="http://schemas.openxmlformats.org/officeDocument/2006/relationships/slide" Target="slide97.xml"/><Relationship Id="rId17" Type="http://schemas.openxmlformats.org/officeDocument/2006/relationships/slide" Target="slide102.xml"/><Relationship Id="rId2" Type="http://schemas.openxmlformats.org/officeDocument/2006/relationships/notesSlide" Target="../notesSlides/notesSlide78.xml"/><Relationship Id="rId16" Type="http://schemas.openxmlformats.org/officeDocument/2006/relationships/slide" Target="slide101.xml"/><Relationship Id="rId1" Type="http://schemas.openxmlformats.org/officeDocument/2006/relationships/slideLayout" Target="../slideLayouts/slideLayout7.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5" Type="http://schemas.openxmlformats.org/officeDocument/2006/relationships/slide" Target="slide100.xml"/><Relationship Id="rId10" Type="http://schemas.openxmlformats.org/officeDocument/2006/relationships/slide" Target="slide93.xml"/><Relationship Id="rId19" Type="http://schemas.openxmlformats.org/officeDocument/2006/relationships/slide" Target="slide104.xml"/><Relationship Id="rId4" Type="http://schemas.openxmlformats.org/officeDocument/2006/relationships/slide" Target="slide84.xml"/><Relationship Id="rId9" Type="http://schemas.openxmlformats.org/officeDocument/2006/relationships/hyperlink" Target="https://www.arkaitzgarro.com/javascript/capitulo-16.html" TargetMode="External"/><Relationship Id="rId14" Type="http://schemas.openxmlformats.org/officeDocument/2006/relationships/slide" Target="slide99.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7.xml"/><Relationship Id="rId1" Type="http://schemas.openxmlformats.org/officeDocument/2006/relationships/themeOverride" Target="../theme/themeOverride9.xml"/><Relationship Id="rId4" Type="http://schemas.openxmlformats.org/officeDocument/2006/relationships/hyperlink" Target="https://www.arkaitzgarro.com/javascript/capitulo-16.html" TargetMode="Externa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7.xml"/><Relationship Id="rId1" Type="http://schemas.openxmlformats.org/officeDocument/2006/relationships/themeOverride" Target="../theme/themeOverride15.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7.xml"/><Relationship Id="rId1" Type="http://schemas.openxmlformats.org/officeDocument/2006/relationships/themeOverride" Target="../theme/themeOverride16.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234026"/>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s-ES" dirty="0" smtClean="0">
                <a:solidFill>
                  <a:srgbClr val="000000"/>
                </a:solidFill>
                <a:latin typeface="Arial" pitchFamily="34" charset="0"/>
                <a:cs typeface="Arial" pitchFamily="34" charset="0"/>
              </a:rPr>
              <a:t>Javascript</a:t>
            </a:r>
            <a:endParaRPr lang="es-ES" dirty="0">
              <a:solidFill>
                <a:srgbClr val="000000"/>
              </a:solidFill>
              <a:latin typeface="Arial" pitchFamily="34" charset="0"/>
              <a:cs typeface="Arial" pitchFamily="34" charset="0"/>
            </a:endParaRPr>
          </a:p>
        </p:txBody>
      </p:sp>
      <p:sp>
        <p:nvSpPr>
          <p:cNvPr id="4" name="3 CuadroTexto"/>
          <p:cNvSpPr txBox="1"/>
          <p:nvPr/>
        </p:nvSpPr>
        <p:spPr>
          <a:xfrm>
            <a:off x="359792" y="1043533"/>
            <a:ext cx="9505056" cy="7663636"/>
          </a:xfrm>
          <a:prstGeom prst="rect">
            <a:avLst/>
          </a:prstGeom>
          <a:noFill/>
        </p:spPr>
        <p:txBody>
          <a:bodyPr wrap="square" rtlCol="0">
            <a:spAutoFit/>
          </a:bodyPr>
          <a:lstStyle/>
          <a:p>
            <a:pPr marL="457200" indent="-457200" algn="just">
              <a:buFont typeface="+mj-lt"/>
              <a:buAutoNum type="arabicPeriod"/>
            </a:pPr>
            <a:r>
              <a:rPr lang="es-ES" sz="2800" dirty="0" smtClean="0">
                <a:solidFill>
                  <a:srgbClr val="000000"/>
                </a:solidFill>
                <a:ea typeface="Andale Sans UI" pitchFamily="2"/>
                <a:cs typeface="Arial" pitchFamily="34"/>
                <a:hlinkClick r:id="rId3" action="ppaction://hlinksldjump"/>
              </a:rPr>
              <a:t>Breve historia</a:t>
            </a:r>
            <a:endParaRPr lang="es-ES" sz="2800" dirty="0" smtClean="0">
              <a:solidFill>
                <a:srgbClr val="000000"/>
              </a:solidFill>
              <a:ea typeface="Andale Sans UI" pitchFamily="2"/>
              <a:cs typeface="Arial" pitchFamily="34"/>
            </a:endParaRPr>
          </a:p>
          <a:p>
            <a:pPr marL="457200" indent="-457200" algn="just">
              <a:buFont typeface="+mj-lt"/>
              <a:buAutoNum type="arabicPeriod"/>
            </a:pPr>
            <a:r>
              <a:rPr lang="es-ES" sz="2800" dirty="0" smtClean="0">
                <a:solidFill>
                  <a:srgbClr val="000000"/>
                </a:solidFill>
                <a:ea typeface="Andale Sans UI" pitchFamily="2"/>
                <a:cs typeface="Arial" pitchFamily="34"/>
                <a:hlinkClick r:id="rId4" action="ppaction://hlinksldjump"/>
              </a:rPr>
              <a:t>Posibilidades y limitaciones</a:t>
            </a:r>
            <a:endParaRPr lang="es-ES" sz="2800" dirty="0" smtClean="0">
              <a:solidFill>
                <a:srgbClr val="000000"/>
              </a:solidFill>
              <a:ea typeface="Andale Sans UI" pitchFamily="2"/>
              <a:cs typeface="Arial" pitchFamily="34"/>
            </a:endParaRPr>
          </a:p>
          <a:p>
            <a:pPr marL="457200" indent="-457200" algn="just">
              <a:buFont typeface="+mj-lt"/>
              <a:buAutoNum type="arabicPeriod"/>
            </a:pPr>
            <a:r>
              <a:rPr lang="es-ES" sz="2800" dirty="0" smtClean="0">
                <a:solidFill>
                  <a:srgbClr val="000000"/>
                </a:solidFill>
                <a:ea typeface="Andale Sans UI" pitchFamily="2"/>
                <a:cs typeface="Arial" pitchFamily="34"/>
                <a:hlinkClick r:id="rId5" action="ppaction://hlinksldjump"/>
              </a:rPr>
              <a:t>Sintaxis</a:t>
            </a:r>
            <a:endParaRPr lang="es-ES" sz="2800" dirty="0" smtClean="0">
              <a:solidFill>
                <a:srgbClr val="000000"/>
              </a:solidFill>
              <a:ea typeface="Andale Sans UI" pitchFamily="2"/>
              <a:cs typeface="Arial" pitchFamily="34"/>
            </a:endParaRPr>
          </a:p>
          <a:p>
            <a:pPr marL="457200" indent="-457200" algn="just">
              <a:buFont typeface="+mj-lt"/>
              <a:buAutoNum type="arabicPeriod"/>
            </a:pPr>
            <a:r>
              <a:rPr lang="es-ES" sz="2800" dirty="0" smtClean="0">
                <a:solidFill>
                  <a:srgbClr val="000000"/>
                </a:solidFill>
                <a:ea typeface="Andale Sans UI" pitchFamily="2"/>
                <a:cs typeface="Arial" pitchFamily="34"/>
                <a:hlinkClick r:id="rId6" action="ppaction://hlinksldjump"/>
              </a:rPr>
              <a:t>Cómo incluir </a:t>
            </a:r>
            <a:r>
              <a:rPr lang="es-ES" sz="2800" dirty="0" err="1" smtClean="0">
                <a:solidFill>
                  <a:srgbClr val="000000"/>
                </a:solidFill>
                <a:ea typeface="Andale Sans UI" pitchFamily="2"/>
                <a:cs typeface="Arial" pitchFamily="34"/>
                <a:hlinkClick r:id="rId6" action="ppaction://hlinksldjump"/>
              </a:rPr>
              <a:t>JavaScript</a:t>
            </a:r>
            <a:r>
              <a:rPr lang="es-ES" sz="2800" dirty="0" smtClean="0">
                <a:solidFill>
                  <a:srgbClr val="000000"/>
                </a:solidFill>
                <a:ea typeface="Andale Sans UI" pitchFamily="2"/>
                <a:cs typeface="Arial" pitchFamily="34"/>
                <a:hlinkClick r:id="rId6" action="ppaction://hlinksldjump"/>
              </a:rPr>
              <a:t> en documentos HTML</a:t>
            </a:r>
            <a:endParaRPr lang="es-ES" sz="2800" dirty="0" smtClean="0">
              <a:solidFill>
                <a:srgbClr val="000000"/>
              </a:solidFill>
              <a:ea typeface="Andale Sans UI" pitchFamily="2"/>
              <a:cs typeface="Arial" pitchFamily="34"/>
            </a:endParaRPr>
          </a:p>
          <a:p>
            <a:pPr marL="457200" indent="-457200" algn="just">
              <a:buFont typeface="+mj-lt"/>
              <a:buAutoNum type="arabicPeriod"/>
            </a:pPr>
            <a:r>
              <a:rPr lang="es-ES" sz="2800" dirty="0" smtClean="0">
                <a:solidFill>
                  <a:srgbClr val="000000"/>
                </a:solidFill>
                <a:ea typeface="Andale Sans UI" pitchFamily="2"/>
                <a:cs typeface="Arial" pitchFamily="34"/>
              </a:rPr>
              <a:t>Programación básica</a:t>
            </a:r>
          </a:p>
          <a:p>
            <a:pPr marL="914400" lvl="1" indent="-457200" algn="just">
              <a:buFont typeface="+mj-lt"/>
              <a:buAutoNum type="arabicPeriod"/>
            </a:pPr>
            <a:r>
              <a:rPr lang="es-ES" sz="2800" dirty="0" smtClean="0">
                <a:solidFill>
                  <a:srgbClr val="000000"/>
                </a:solidFill>
                <a:ea typeface="Andale Sans UI" pitchFamily="2"/>
                <a:cs typeface="Arial" pitchFamily="34"/>
                <a:hlinkClick r:id="rId7" action="ppaction://hlinksldjump"/>
              </a:rPr>
              <a:t>Variables</a:t>
            </a:r>
            <a:endParaRPr lang="es-ES" sz="2800" dirty="0" smtClean="0">
              <a:solidFill>
                <a:srgbClr val="000000"/>
              </a:solidFill>
              <a:ea typeface="Andale Sans UI" pitchFamily="2"/>
              <a:cs typeface="Arial" pitchFamily="34"/>
            </a:endParaRPr>
          </a:p>
          <a:p>
            <a:pPr marL="914400" lvl="1" indent="-457200" algn="just">
              <a:buFont typeface="+mj-lt"/>
              <a:buAutoNum type="arabicPeriod"/>
            </a:pPr>
            <a:r>
              <a:rPr lang="es-ES" sz="2800" dirty="0" smtClean="0">
                <a:solidFill>
                  <a:srgbClr val="000000"/>
                </a:solidFill>
                <a:ea typeface="Andale Sans UI" pitchFamily="2"/>
                <a:cs typeface="Arial" pitchFamily="34"/>
                <a:hlinkClick r:id="rId8" action="ppaction://hlinksldjump"/>
              </a:rPr>
              <a:t>Operadores</a:t>
            </a:r>
            <a:endParaRPr lang="es-ES" sz="2800" dirty="0" smtClean="0">
              <a:solidFill>
                <a:srgbClr val="000000"/>
              </a:solidFill>
              <a:ea typeface="Andale Sans UI" pitchFamily="2"/>
              <a:cs typeface="Arial" pitchFamily="34"/>
            </a:endParaRPr>
          </a:p>
          <a:p>
            <a:pPr marL="914400" lvl="1" indent="-457200" algn="just">
              <a:buFont typeface="+mj-lt"/>
              <a:buAutoNum type="arabicPeriod"/>
            </a:pPr>
            <a:r>
              <a:rPr lang="es-ES" sz="2800" dirty="0" smtClean="0">
                <a:solidFill>
                  <a:srgbClr val="000000"/>
                </a:solidFill>
                <a:ea typeface="Andale Sans UI" pitchFamily="2"/>
                <a:cs typeface="Arial" pitchFamily="34"/>
                <a:hlinkClick r:id="rId9" action="ppaction://hlinksldjump"/>
              </a:rPr>
              <a:t>Estructuras de control de flujo</a:t>
            </a:r>
            <a:endParaRPr lang="es-ES" sz="2800" dirty="0" smtClean="0">
              <a:solidFill>
                <a:srgbClr val="000000"/>
              </a:solidFill>
              <a:ea typeface="Andale Sans UI" pitchFamily="2"/>
              <a:cs typeface="Arial" pitchFamily="34"/>
            </a:endParaRPr>
          </a:p>
          <a:p>
            <a:pPr marL="914400" lvl="1" indent="-457200" algn="just">
              <a:buFont typeface="+mj-lt"/>
              <a:buAutoNum type="arabicPeriod"/>
            </a:pPr>
            <a:r>
              <a:rPr lang="es-ES" sz="2800" dirty="0" smtClean="0">
                <a:solidFill>
                  <a:srgbClr val="000000"/>
                </a:solidFill>
                <a:ea typeface="Andale Sans UI" pitchFamily="2"/>
                <a:cs typeface="Arial" pitchFamily="34"/>
                <a:hlinkClick r:id="rId10" action="ppaction://hlinksldjump"/>
              </a:rPr>
              <a:t>Funciones y propiedades básicas</a:t>
            </a:r>
            <a:endParaRPr lang="es-ES" sz="2800" dirty="0" smtClean="0">
              <a:solidFill>
                <a:srgbClr val="000000"/>
              </a:solidFill>
              <a:ea typeface="Andale Sans UI" pitchFamily="2"/>
              <a:cs typeface="Arial" pitchFamily="34"/>
            </a:endParaRPr>
          </a:p>
          <a:p>
            <a:pPr marL="914400" lvl="1" indent="-457200" algn="just">
              <a:buFont typeface="+mj-lt"/>
              <a:buAutoNum type="arabicPeriod"/>
            </a:pPr>
            <a:r>
              <a:rPr lang="es-ES" sz="2800" dirty="0" smtClean="0">
                <a:solidFill>
                  <a:srgbClr val="000000"/>
                </a:solidFill>
                <a:ea typeface="Andale Sans UI" pitchFamily="2"/>
                <a:cs typeface="Arial" pitchFamily="34"/>
                <a:hlinkClick r:id="rId11" action="ppaction://hlinksldjump"/>
              </a:rPr>
              <a:t>Funciones</a:t>
            </a:r>
            <a:endParaRPr lang="es-ES" sz="2800" dirty="0" smtClean="0">
              <a:solidFill>
                <a:srgbClr val="000000"/>
              </a:solidFill>
              <a:ea typeface="Andale Sans UI" pitchFamily="2"/>
              <a:cs typeface="Arial" pitchFamily="34"/>
            </a:endParaRPr>
          </a:p>
          <a:p>
            <a:pPr marL="457200" indent="-457200" algn="just">
              <a:buFont typeface="+mj-lt"/>
              <a:buAutoNum type="arabicPeriod"/>
            </a:pPr>
            <a:r>
              <a:rPr lang="es-ES" sz="2800" dirty="0" smtClean="0">
                <a:hlinkClick r:id="rId12"/>
              </a:rPr>
              <a:t>Expresiones </a:t>
            </a:r>
            <a:r>
              <a:rPr lang="es-ES" sz="2800" dirty="0" smtClean="0">
                <a:hlinkClick r:id="rId12"/>
              </a:rPr>
              <a:t>regulares</a:t>
            </a:r>
            <a:endParaRPr lang="es-ES" sz="2800" dirty="0" smtClean="0">
              <a:solidFill>
                <a:srgbClr val="000000"/>
              </a:solidFill>
              <a:ea typeface="Andale Sans UI" pitchFamily="2"/>
              <a:cs typeface="Arial" pitchFamily="34"/>
            </a:endParaRPr>
          </a:p>
          <a:p>
            <a:pPr marL="457200" indent="-457200" algn="just">
              <a:buFont typeface="+mj-lt"/>
              <a:buAutoNum type="arabicPeriod"/>
            </a:pPr>
            <a:r>
              <a:rPr lang="es-ES" sz="2800" dirty="0" smtClean="0">
                <a:solidFill>
                  <a:srgbClr val="000000"/>
                </a:solidFill>
                <a:ea typeface="Andale Sans UI" pitchFamily="2"/>
                <a:cs typeface="Arial" pitchFamily="34"/>
                <a:hlinkClick r:id="rId13" action="ppaction://hlinksldjump"/>
              </a:rPr>
              <a:t>DOM</a:t>
            </a:r>
            <a:endParaRPr lang="es-ES" sz="2800" dirty="0" smtClean="0">
              <a:solidFill>
                <a:srgbClr val="000000"/>
              </a:solidFill>
              <a:ea typeface="Andale Sans UI" pitchFamily="2"/>
              <a:cs typeface="Arial" pitchFamily="34"/>
            </a:endParaRPr>
          </a:p>
          <a:p>
            <a:pPr marL="457200" indent="-457200" algn="just">
              <a:buFont typeface="+mj-lt"/>
              <a:buAutoNum type="arabicPeriod"/>
            </a:pPr>
            <a:r>
              <a:rPr lang="es-ES" sz="2800" dirty="0" smtClean="0">
                <a:solidFill>
                  <a:srgbClr val="000000"/>
                </a:solidFill>
                <a:ea typeface="Andale Sans UI" pitchFamily="2"/>
                <a:cs typeface="Arial" pitchFamily="34"/>
                <a:hlinkClick r:id="rId14" action="ppaction://hlinksldjump"/>
              </a:rPr>
              <a:t>Eventos</a:t>
            </a:r>
            <a:endParaRPr lang="es-ES" sz="2800" dirty="0" smtClean="0">
              <a:solidFill>
                <a:srgbClr val="000000"/>
              </a:solidFill>
              <a:ea typeface="Andale Sans UI" pitchFamily="2"/>
              <a:cs typeface="Arial" pitchFamily="34"/>
            </a:endParaRPr>
          </a:p>
          <a:p>
            <a:pPr marL="457200" indent="-457200" algn="just">
              <a:buFont typeface="+mj-lt"/>
              <a:buAutoNum type="arabicPeriod"/>
            </a:pPr>
            <a:r>
              <a:rPr lang="es-ES" sz="2800" dirty="0" smtClean="0">
                <a:solidFill>
                  <a:srgbClr val="000000"/>
                </a:solidFill>
                <a:ea typeface="Andale Sans UI" pitchFamily="2"/>
                <a:cs typeface="Arial" pitchFamily="34"/>
                <a:hlinkClick r:id="rId15" action="ppaction://hlinksldjump"/>
              </a:rPr>
              <a:t>Formularios</a:t>
            </a:r>
            <a:endParaRPr lang="es-ES" sz="2800" dirty="0" smtClean="0">
              <a:solidFill>
                <a:srgbClr val="000000"/>
              </a:solidFill>
              <a:ea typeface="Andale Sans UI" pitchFamily="2"/>
              <a:cs typeface="Arial" pitchFamily="34"/>
            </a:endParaRPr>
          </a:p>
          <a:p>
            <a:pPr marL="914400" lvl="1" indent="-457200" algn="just">
              <a:buFont typeface="+mj-lt"/>
              <a:buAutoNum type="arabicPeriod"/>
            </a:pPr>
            <a:endParaRPr lang="es-ES" sz="2000" dirty="0" smtClean="0">
              <a:solidFill>
                <a:srgbClr val="000000"/>
              </a:solidFill>
              <a:ea typeface="Andale Sans UI" pitchFamily="2"/>
              <a:cs typeface="Arial" pitchFamily="34"/>
            </a:endParaRPr>
          </a:p>
          <a:p>
            <a:pPr marL="914400" lvl="1" indent="-457200" algn="just">
              <a:buFont typeface="+mj-lt"/>
              <a:buAutoNum type="arabicPeriod"/>
            </a:pPr>
            <a:endParaRPr lang="es-ES" sz="2000" dirty="0" smtClean="0">
              <a:solidFill>
                <a:srgbClr val="000000"/>
              </a:solidFill>
              <a:latin typeface="Arial" pitchFamily="18"/>
              <a:ea typeface="Andale Sans UI" pitchFamily="2"/>
              <a:cs typeface="Tahoma" pitchFamily="2"/>
            </a:endParaRPr>
          </a:p>
          <a:p>
            <a:pPr marL="914400" lvl="1" indent="-457200" algn="just">
              <a:buFont typeface="+mj-lt"/>
              <a:buAutoNum type="arabicPeriod"/>
            </a:pPr>
            <a:endParaRPr lang="es-ES" sz="2000" dirty="0" smtClean="0">
              <a:solidFill>
                <a:srgbClr val="000000"/>
              </a:solidFill>
              <a:latin typeface="Arial" pitchFamily="18"/>
              <a:ea typeface="Andale Sans UI" pitchFamily="2"/>
              <a:cs typeface="Tahoma" pitchFamily="2"/>
            </a:endParaRPr>
          </a:p>
          <a:p>
            <a:pPr marL="914400" lvl="1" indent="-457200" algn="just">
              <a:buFont typeface="+mj-lt"/>
              <a:buAutoNum type="arabicPeriod"/>
            </a:pPr>
            <a:endParaRPr lang="es-ES" sz="2000" dirty="0" smtClean="0">
              <a:solidFill>
                <a:srgbClr val="000000"/>
              </a:solidFill>
              <a:ea typeface="Andale Sans UI" pitchFamily="2"/>
              <a:cs typeface="Arial" pitchFamily="34"/>
            </a:endParaRPr>
          </a:p>
          <a:p>
            <a:pPr marL="457200" indent="-457200" algn="just">
              <a:buFont typeface="+mj-lt"/>
              <a:buAutoNum type="arabicPeriod"/>
            </a:pPr>
            <a:endParaRPr lang="es-ES" sz="2000" dirty="0" err="1" smtClean="0">
              <a:solidFill>
                <a:srgbClr val="000000"/>
              </a:solidFill>
              <a:ea typeface="Andale Sans UI" pitchFamily="2"/>
              <a:cs typeface="Arial" pitchFamily="34"/>
            </a:endParaRPr>
          </a:p>
        </p:txBody>
      </p:sp>
      <p:pic>
        <p:nvPicPr>
          <p:cNvPr id="111622" name="Picture 6" descr="IES Santiago HernÃ¡ndez"/>
          <p:cNvPicPr>
            <a:picLocks noChangeAspect="1" noChangeArrowheads="1"/>
          </p:cNvPicPr>
          <p:nvPr/>
        </p:nvPicPr>
        <p:blipFill>
          <a:blip r:embed="rId16" cstate="print"/>
          <a:srcRect/>
          <a:stretch>
            <a:fillRect/>
          </a:stretch>
        </p:blipFill>
        <p:spPr bwMode="auto">
          <a:xfrm>
            <a:off x="5544368" y="6816103"/>
            <a:ext cx="4536257" cy="708150"/>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97920"/>
            <a:ext cx="9071640" cy="13410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s-ES">
                <a:solidFill>
                  <a:srgbClr val="000000"/>
                </a:solidFill>
                <a:latin typeface="Arial" pitchFamily="18"/>
                <a:cs typeface="Tahoma" pitchFamily="2"/>
              </a:rPr>
              <a:t>Cómo incluir JavaScript en documentos HTML</a:t>
            </a:r>
          </a:p>
        </p:txBody>
      </p:sp>
      <p:sp>
        <p:nvSpPr>
          <p:cNvPr id="3" name="2 CuadroTexto"/>
          <p:cNvSpPr txBox="1"/>
          <p:nvPr/>
        </p:nvSpPr>
        <p:spPr>
          <a:xfrm>
            <a:off x="360000" y="1475581"/>
            <a:ext cx="9602157" cy="1447148"/>
          </a:xfrm>
          <a:prstGeom prst="rect">
            <a:avLst/>
          </a:prstGeom>
          <a:noFill/>
          <a:ln>
            <a:noFill/>
          </a:ln>
        </p:spPr>
        <p:txBody>
          <a:bodyPr vert="horz" wrap="non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R="0" indent="0" hangingPunct="0">
              <a:lnSpc>
                <a:spcPct val="100000"/>
              </a:lnSpc>
              <a:spcBef>
                <a:spcPts val="0"/>
              </a:spcBef>
              <a:spcAft>
                <a:spcPts val="0"/>
              </a:spcAft>
              <a:buNone/>
              <a:tabLst/>
            </a:pPr>
            <a:r>
              <a:rPr lang="es-ES" sz="3200" b="1" dirty="0">
                <a:solidFill>
                  <a:srgbClr val="000000"/>
                </a:solidFill>
                <a:ea typeface="Andale Sans UI" pitchFamily="2"/>
                <a:cs typeface="Tahoma" pitchFamily="2"/>
              </a:rPr>
              <a:t>En un archivo externo</a:t>
            </a:r>
          </a:p>
          <a:p>
            <a:pPr marL="0" marR="0" lvl="0" indent="0" algn="l" rtl="0" hangingPunct="0">
              <a:lnSpc>
                <a:spcPct val="100000"/>
              </a:lnSpc>
              <a:spcBef>
                <a:spcPts val="0"/>
              </a:spcBef>
              <a:spcAft>
                <a:spcPts val="0"/>
              </a:spcAft>
              <a:buNone/>
              <a:tabLst/>
            </a:pPr>
            <a:endParaRPr lang="es-ES" sz="2200" b="1" i="0" u="none" strike="noStrike" kern="1200" cap="none" spc="0" baseline="0" dirty="0">
              <a:ln>
                <a:noFill/>
              </a:ln>
              <a:solidFill>
                <a:srgbClr val="000000"/>
              </a:solidFill>
              <a:latin typeface="Arial" pitchFamily="18"/>
              <a:ea typeface="Andale Sans UI" pitchFamily="2"/>
              <a:cs typeface="Tahoma" pitchFamily="2"/>
            </a:endParaRPr>
          </a:p>
          <a:p>
            <a:pPr marL="457200" lvl="2" hangingPunct="0"/>
            <a:r>
              <a:rPr lang="es-ES" b="0" i="0" u="none" strike="noStrike" kern="1200" cap="none" spc="0" baseline="0" dirty="0">
                <a:ln>
                  <a:noFill/>
                </a:ln>
                <a:solidFill>
                  <a:srgbClr val="000000"/>
                </a:solidFill>
                <a:latin typeface="Arial" pitchFamily="18"/>
                <a:ea typeface="Andale Sans UI" pitchFamily="2"/>
                <a:cs typeface="Tahoma" pitchFamily="2"/>
              </a:rPr>
              <a:t>El código </a:t>
            </a:r>
            <a:r>
              <a:rPr lang="es-ES" b="0" i="0" u="none" strike="noStrike" kern="1200" cap="none" spc="0" baseline="0" dirty="0" err="1">
                <a:ln>
                  <a:noFill/>
                </a:ln>
                <a:solidFill>
                  <a:srgbClr val="000000"/>
                </a:solidFill>
                <a:latin typeface="Arial" pitchFamily="18"/>
                <a:ea typeface="Andale Sans UI" pitchFamily="2"/>
                <a:cs typeface="Tahoma" pitchFamily="2"/>
              </a:rPr>
              <a:t>Javascript</a:t>
            </a:r>
            <a:r>
              <a:rPr lang="es-ES" b="0" i="0" u="none" strike="noStrike" kern="1200" cap="none" spc="0" baseline="0" dirty="0">
                <a:ln>
                  <a:noFill/>
                </a:ln>
                <a:solidFill>
                  <a:srgbClr val="000000"/>
                </a:solidFill>
                <a:latin typeface="Arial" pitchFamily="18"/>
                <a:ea typeface="Andale Sans UI" pitchFamily="2"/>
                <a:cs typeface="Tahoma" pitchFamily="2"/>
              </a:rPr>
              <a:t> los escribimos en un archivo de texto con extensión .</a:t>
            </a:r>
            <a:r>
              <a:rPr lang="es-ES" b="0" i="0" u="none" strike="noStrike" kern="1200" cap="none" spc="0" baseline="0" dirty="0" err="1">
                <a:ln>
                  <a:noFill/>
                </a:ln>
                <a:solidFill>
                  <a:srgbClr val="000000"/>
                </a:solidFill>
                <a:latin typeface="Arial" pitchFamily="18"/>
                <a:ea typeface="Andale Sans UI" pitchFamily="2"/>
                <a:cs typeface="Tahoma" pitchFamily="2"/>
              </a:rPr>
              <a:t>js</a:t>
            </a:r>
            <a:endParaRPr lang="es-ES" b="0" i="0" u="none" strike="noStrike" kern="1200" cap="none" spc="0" baseline="0" dirty="0">
              <a:ln>
                <a:noFill/>
              </a:ln>
              <a:solidFill>
                <a:srgbClr val="000000"/>
              </a:solidFill>
              <a:latin typeface="Arial" pitchFamily="18"/>
              <a:ea typeface="Andale Sans UI" pitchFamily="2"/>
              <a:cs typeface="Tahoma" pitchFamily="2"/>
            </a:endParaRPr>
          </a:p>
          <a:p>
            <a:pPr marL="457200" lvl="2" hangingPunct="0"/>
            <a:r>
              <a:rPr lang="es-ES" b="0" i="0" u="none" strike="noStrike" kern="1200" cap="none" spc="0" baseline="0" dirty="0">
                <a:ln>
                  <a:noFill/>
                </a:ln>
                <a:solidFill>
                  <a:srgbClr val="000000"/>
                </a:solidFill>
                <a:latin typeface="Arial" pitchFamily="18"/>
                <a:ea typeface="Andale Sans UI" pitchFamily="2"/>
                <a:cs typeface="Tahoma" pitchFamily="2"/>
              </a:rPr>
              <a:t>El documento HTML se enlaza mediante elemento script que se añade en la cabecera.</a:t>
            </a:r>
          </a:p>
        </p:txBody>
      </p:sp>
      <p:sp>
        <p:nvSpPr>
          <p:cNvPr id="4" name="3 CuadroTexto"/>
          <p:cNvSpPr txBox="1"/>
          <p:nvPr/>
        </p:nvSpPr>
        <p:spPr>
          <a:xfrm>
            <a:off x="6299680" y="3164267"/>
            <a:ext cx="3204637" cy="903602"/>
          </a:xfrm>
          <a:prstGeom prst="rect">
            <a:avLst/>
          </a:prstGeom>
          <a:noFill/>
          <a:ln w="0">
            <a:solidFill>
              <a:srgbClr val="000000"/>
            </a:solidFill>
            <a:prstDash val="solid"/>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s-ES" sz="1800" b="1" i="0" u="none" strike="noStrike" kern="1200" cap="none" spc="0" baseline="0" dirty="0">
                <a:ln>
                  <a:noFill/>
                </a:ln>
                <a:solidFill>
                  <a:srgbClr val="000000"/>
                </a:solidFill>
                <a:latin typeface="Arial" pitchFamily="18"/>
                <a:ea typeface="Andale Sans UI" pitchFamily="2"/>
                <a:cs typeface="Tahoma" pitchFamily="2"/>
              </a:rPr>
              <a:t>codigo.js</a:t>
            </a:r>
          </a:p>
          <a:p>
            <a:pPr marL="0" marR="0" lvl="0" indent="0" algn="ctr" rtl="0" hangingPunct="0">
              <a:lnSpc>
                <a:spcPct val="100000"/>
              </a:lnSpc>
              <a:spcBef>
                <a:spcPts val="0"/>
              </a:spcBef>
              <a:spcAft>
                <a:spcPts val="0"/>
              </a:spcAft>
              <a:buNone/>
              <a:tabLst/>
            </a:pPr>
            <a:endParaRPr lang="es-ES" sz="1800" b="1" i="0" u="none" strike="noStrike" kern="1200" cap="none" spc="0" baseline="0" dirty="0">
              <a:ln>
                <a:noFill/>
              </a:ln>
              <a:solidFill>
                <a:srgbClr val="FF3333"/>
              </a:solidFill>
              <a:latin typeface="Arial" pitchFamily="18"/>
              <a:ea typeface="Andale Sans UI" pitchFamily="2"/>
              <a:cs typeface="Tahoma" pitchFamily="2"/>
            </a:endParaRPr>
          </a:p>
          <a:p>
            <a:pPr marL="0" marR="0" lvl="0" indent="0" algn="l" rtl="0" hangingPunct="0">
              <a:lnSpc>
                <a:spcPct val="100000"/>
              </a:lnSpc>
              <a:spcBef>
                <a:spcPts val="0"/>
              </a:spcBef>
              <a:spcAft>
                <a:spcPts val="0"/>
              </a:spcAft>
              <a:buNone/>
              <a:tabLst/>
            </a:pPr>
            <a:r>
              <a:rPr lang="es-ES" sz="1800" b="1" i="0" u="none" strike="noStrike" kern="1200" cap="none" spc="0" baseline="0" dirty="0" err="1">
                <a:ln>
                  <a:noFill/>
                </a:ln>
                <a:solidFill>
                  <a:srgbClr val="FF3333"/>
                </a:solidFill>
                <a:ea typeface="Andale Sans UI" pitchFamily="2"/>
                <a:cs typeface="Tahoma" pitchFamily="2"/>
              </a:rPr>
              <a:t>alert</a:t>
            </a:r>
            <a:r>
              <a:rPr lang="es-ES" sz="1800" b="1" i="0" u="none" strike="noStrike" kern="1200" cap="none" spc="0" baseline="0" dirty="0">
                <a:ln>
                  <a:noFill/>
                </a:ln>
                <a:solidFill>
                  <a:srgbClr val="FF3333"/>
                </a:solidFill>
                <a:ea typeface="Andale Sans UI" pitchFamily="2"/>
                <a:cs typeface="Tahoma" pitchFamily="2"/>
              </a:rPr>
              <a:t>("Un mensaje de prueba");</a:t>
            </a:r>
          </a:p>
        </p:txBody>
      </p:sp>
      <p:sp>
        <p:nvSpPr>
          <p:cNvPr id="5" name="4 CuadroTexto"/>
          <p:cNvSpPr txBox="1"/>
          <p:nvPr/>
        </p:nvSpPr>
        <p:spPr>
          <a:xfrm>
            <a:off x="360000" y="3131765"/>
            <a:ext cx="5616416" cy="4285297"/>
          </a:xfrm>
          <a:prstGeom prst="rect">
            <a:avLst/>
          </a:prstGeom>
          <a:noFill/>
          <a:ln w="0">
            <a:solidFill>
              <a:srgbClr val="000000"/>
            </a:solidFill>
            <a:prstDash val="solid"/>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s-ES" sz="1800" b="1" i="0" u="none" strike="noStrike" kern="1200" cap="none" spc="0" baseline="0" dirty="0">
                <a:ln>
                  <a:noFill/>
                </a:ln>
                <a:solidFill>
                  <a:srgbClr val="000000"/>
                </a:solidFill>
                <a:latin typeface="Arial" pitchFamily="18"/>
                <a:ea typeface="Andale Sans UI" pitchFamily="2"/>
                <a:cs typeface="Tahoma" pitchFamily="2"/>
              </a:rPr>
              <a:t>index.html</a:t>
            </a:r>
          </a:p>
          <a:p>
            <a:pPr marL="0" marR="0" lvl="0" indent="0" algn="l" rtl="0" hangingPunct="0">
              <a:lnSpc>
                <a:spcPct val="100000"/>
              </a:lnSpc>
              <a:spcBef>
                <a:spcPts val="0"/>
              </a:spcBef>
              <a:spcAft>
                <a:spcPts val="0"/>
              </a:spcAft>
              <a:buNone/>
              <a:tabLst/>
            </a:pPr>
            <a:endParaRPr lang="es-ES" sz="1800" b="0" i="0" u="none" strike="noStrike" kern="1200" cap="none" spc="0" baseline="0" dirty="0">
              <a:ln>
                <a:noFill/>
              </a:ln>
              <a:solidFill>
                <a:srgbClr val="000000"/>
              </a:solidFill>
              <a:latin typeface="Arial" pitchFamily="18"/>
              <a:ea typeface="Andale Sans UI" pitchFamily="2"/>
              <a:cs typeface="Tahoma" pitchFamily="2"/>
            </a:endParaRPr>
          </a:p>
          <a:p>
            <a:pPr marL="0" marR="0" lvl="0" indent="0" algn="l" rtl="0" hangingPunct="0">
              <a:lnSpc>
                <a:spcPct val="100000"/>
              </a:lnSpc>
              <a:spcBef>
                <a:spcPts val="0"/>
              </a:spcBef>
              <a:spcAft>
                <a:spcPts val="0"/>
              </a:spcAft>
              <a:buNone/>
              <a:tabLst/>
            </a:pPr>
            <a:r>
              <a:rPr lang="es-ES" sz="1800" b="0" i="0" u="none" strike="noStrike" kern="1200" cap="none" spc="0" baseline="0" dirty="0">
                <a:ln>
                  <a:noFill/>
                </a:ln>
                <a:solidFill>
                  <a:srgbClr val="000000"/>
                </a:solidFill>
                <a:ea typeface="Andale Sans UI" pitchFamily="2"/>
                <a:cs typeface="Tahoma" pitchFamily="2"/>
              </a:rPr>
              <a:t>&lt;!DOCTYPE </a:t>
            </a:r>
            <a:r>
              <a:rPr lang="es-ES" sz="1800" b="0" i="0" u="none" strike="noStrike" kern="1200" cap="none" spc="0" baseline="0" dirty="0" err="1">
                <a:ln>
                  <a:noFill/>
                </a:ln>
                <a:solidFill>
                  <a:srgbClr val="000000"/>
                </a:solidFill>
                <a:ea typeface="Andale Sans UI" pitchFamily="2"/>
                <a:cs typeface="Tahoma" pitchFamily="2"/>
              </a:rPr>
              <a:t>html</a:t>
            </a:r>
            <a:r>
              <a:rPr lang="es-ES" sz="1800" b="0" i="0" u="none" strike="noStrike" kern="1200" cap="none" spc="0" baseline="0" dirty="0">
                <a:ln>
                  <a:noFill/>
                </a:ln>
                <a:solidFill>
                  <a:srgbClr val="000000"/>
                </a:solidFill>
                <a:ea typeface="Andale Sans UI" pitchFamily="2"/>
                <a:cs typeface="Tahoma" pitchFamily="2"/>
              </a:rPr>
              <a:t>&gt;</a:t>
            </a:r>
          </a:p>
          <a:p>
            <a:pPr marL="0" marR="0" lvl="0" indent="0" algn="l" rtl="0" hangingPunct="0">
              <a:lnSpc>
                <a:spcPct val="100000"/>
              </a:lnSpc>
              <a:spcBef>
                <a:spcPts val="0"/>
              </a:spcBef>
              <a:spcAft>
                <a:spcPts val="0"/>
              </a:spcAft>
              <a:buNone/>
              <a:tabLst/>
            </a:pPr>
            <a:r>
              <a:rPr lang="es-ES" sz="1800" b="0" i="0" u="none" strike="noStrike" kern="1200" cap="none" spc="0" baseline="0" dirty="0">
                <a:ln>
                  <a:noFill/>
                </a:ln>
                <a:solidFill>
                  <a:srgbClr val="000000"/>
                </a:solidFill>
                <a:ea typeface="Andale Sans UI" pitchFamily="2"/>
                <a:cs typeface="Tahoma" pitchFamily="2"/>
              </a:rPr>
              <a:t>&lt;</a:t>
            </a:r>
            <a:r>
              <a:rPr lang="es-ES" sz="1800" b="0" i="0" u="none" strike="noStrike" kern="1200" cap="none" spc="0" baseline="0" dirty="0" err="1">
                <a:ln>
                  <a:noFill/>
                </a:ln>
                <a:solidFill>
                  <a:srgbClr val="000000"/>
                </a:solidFill>
                <a:ea typeface="Andale Sans UI" pitchFamily="2"/>
                <a:cs typeface="Tahoma" pitchFamily="2"/>
              </a:rPr>
              <a:t>html</a:t>
            </a:r>
            <a:r>
              <a:rPr lang="es-ES" sz="1800" b="0" i="0" u="none" strike="noStrike" kern="1200" cap="none" spc="0" baseline="0" dirty="0">
                <a:ln>
                  <a:noFill/>
                </a:ln>
                <a:solidFill>
                  <a:srgbClr val="000000"/>
                </a:solidFill>
                <a:ea typeface="Andale Sans UI" pitchFamily="2"/>
                <a:cs typeface="Tahoma" pitchFamily="2"/>
              </a:rPr>
              <a:t> &gt;</a:t>
            </a:r>
          </a:p>
          <a:p>
            <a:pPr marL="0" marR="0" lvl="0" indent="0" algn="l" rtl="0" hangingPunct="0">
              <a:lnSpc>
                <a:spcPct val="100000"/>
              </a:lnSpc>
              <a:spcBef>
                <a:spcPts val="0"/>
              </a:spcBef>
              <a:spcAft>
                <a:spcPts val="0"/>
              </a:spcAft>
              <a:buNone/>
              <a:tabLst/>
            </a:pPr>
            <a:r>
              <a:rPr lang="es-ES" sz="1800" b="0" i="0" u="none" strike="noStrike" kern="1200" cap="none" spc="0" baseline="0" dirty="0">
                <a:ln>
                  <a:noFill/>
                </a:ln>
                <a:solidFill>
                  <a:srgbClr val="000000"/>
                </a:solidFill>
                <a:ea typeface="Andale Sans UI" pitchFamily="2"/>
                <a:cs typeface="Tahoma" pitchFamily="2"/>
              </a:rPr>
              <a:t>&lt;head&gt;</a:t>
            </a:r>
          </a:p>
          <a:p>
            <a:pPr marL="0" marR="0" lvl="0" indent="0" algn="l" rtl="0" hangingPunct="0">
              <a:lnSpc>
                <a:spcPct val="100000"/>
              </a:lnSpc>
              <a:spcBef>
                <a:spcPts val="0"/>
              </a:spcBef>
              <a:spcAft>
                <a:spcPts val="0"/>
              </a:spcAft>
              <a:buNone/>
              <a:tabLst/>
            </a:pPr>
            <a:r>
              <a:rPr lang="es-ES" sz="1800" b="0" i="0" u="none" strike="noStrike" kern="1200" cap="none" spc="0" baseline="0" dirty="0">
                <a:ln>
                  <a:noFill/>
                </a:ln>
                <a:solidFill>
                  <a:srgbClr val="000000"/>
                </a:solidFill>
                <a:ea typeface="Andale Sans UI" pitchFamily="2"/>
                <a:cs typeface="Tahoma" pitchFamily="2"/>
              </a:rPr>
              <a:t>	&lt;</a:t>
            </a:r>
            <a:r>
              <a:rPr lang="es-ES" sz="1800" b="0" i="0" u="none" strike="noStrike" kern="1200" cap="none" spc="0" baseline="0" dirty="0" err="1">
                <a:ln>
                  <a:noFill/>
                </a:ln>
                <a:solidFill>
                  <a:srgbClr val="000000"/>
                </a:solidFill>
                <a:ea typeface="Andale Sans UI" pitchFamily="2"/>
                <a:cs typeface="Tahoma" pitchFamily="2"/>
              </a:rPr>
              <a:t>title</a:t>
            </a:r>
            <a:r>
              <a:rPr lang="es-ES" sz="1800" b="0" i="0" u="none" strike="noStrike" kern="1200" cap="none" spc="0" baseline="0" dirty="0">
                <a:ln>
                  <a:noFill/>
                </a:ln>
                <a:solidFill>
                  <a:srgbClr val="000000"/>
                </a:solidFill>
                <a:ea typeface="Andale Sans UI" pitchFamily="2"/>
                <a:cs typeface="Tahoma" pitchFamily="2"/>
              </a:rPr>
              <a:t>&gt;Ejemplo de código </a:t>
            </a:r>
            <a:r>
              <a:rPr lang="es-ES" sz="1800" b="0" i="0" u="none" strike="noStrike" kern="1200" cap="none" spc="0" baseline="0" dirty="0" err="1">
                <a:ln>
                  <a:noFill/>
                </a:ln>
                <a:solidFill>
                  <a:srgbClr val="000000"/>
                </a:solidFill>
                <a:ea typeface="Andale Sans UI" pitchFamily="2"/>
                <a:cs typeface="Tahoma" pitchFamily="2"/>
              </a:rPr>
              <a:t>JavaScript</a:t>
            </a:r>
            <a:r>
              <a:rPr lang="es-ES" sz="1800" b="0" i="0" u="none" strike="noStrike" kern="1200" cap="none" spc="0" baseline="0" dirty="0">
                <a:ln>
                  <a:noFill/>
                </a:ln>
                <a:solidFill>
                  <a:srgbClr val="000000"/>
                </a:solidFill>
                <a:ea typeface="Andale Sans UI" pitchFamily="2"/>
                <a:cs typeface="Tahoma" pitchFamily="2"/>
              </a:rPr>
              <a:t> en un archivo externo&lt;/</a:t>
            </a:r>
            <a:r>
              <a:rPr lang="es-ES" sz="1800" b="0" i="0" u="none" strike="noStrike" kern="1200" cap="none" spc="0" baseline="0" dirty="0" err="1">
                <a:ln>
                  <a:noFill/>
                </a:ln>
                <a:solidFill>
                  <a:srgbClr val="000000"/>
                </a:solidFill>
                <a:ea typeface="Andale Sans UI" pitchFamily="2"/>
                <a:cs typeface="Tahoma" pitchFamily="2"/>
              </a:rPr>
              <a:t>title</a:t>
            </a:r>
            <a:r>
              <a:rPr lang="es-ES" sz="1800" b="0" i="0" u="none" strike="noStrike" kern="1200" cap="none" spc="0" baseline="0" dirty="0">
                <a:ln>
                  <a:noFill/>
                </a:ln>
                <a:solidFill>
                  <a:srgbClr val="000000"/>
                </a:solidFill>
                <a:ea typeface="Andale Sans UI" pitchFamily="2"/>
                <a:cs typeface="Tahoma" pitchFamily="2"/>
              </a:rPr>
              <a:t>&gt;</a:t>
            </a:r>
          </a:p>
          <a:p>
            <a:pPr marL="0" marR="0" lvl="0" indent="0" algn="l" rtl="0" hangingPunct="0">
              <a:lnSpc>
                <a:spcPct val="100000"/>
              </a:lnSpc>
              <a:spcBef>
                <a:spcPts val="0"/>
              </a:spcBef>
              <a:spcAft>
                <a:spcPts val="0"/>
              </a:spcAft>
              <a:buNone/>
              <a:tabLst/>
            </a:pPr>
            <a:r>
              <a:rPr lang="es-ES" sz="1800" b="0" i="0" u="none" strike="noStrike" kern="1200" cap="none" spc="0" baseline="0" dirty="0">
                <a:ln>
                  <a:noFill/>
                </a:ln>
                <a:solidFill>
                  <a:srgbClr val="000000"/>
                </a:solidFill>
                <a:ea typeface="Andale Sans UI" pitchFamily="2"/>
                <a:cs typeface="Tahoma" pitchFamily="2"/>
              </a:rPr>
              <a:t>	</a:t>
            </a:r>
            <a:r>
              <a:rPr lang="es-ES" sz="1800" b="1" i="0" u="none" strike="noStrike" kern="1200" cap="none" spc="0" baseline="0" dirty="0">
                <a:ln>
                  <a:noFill/>
                </a:ln>
                <a:solidFill>
                  <a:srgbClr val="FF3333"/>
                </a:solidFill>
                <a:ea typeface="Andale Sans UI" pitchFamily="2"/>
                <a:cs typeface="Tahoma" pitchFamily="2"/>
              </a:rPr>
              <a:t>&lt;script </a:t>
            </a:r>
            <a:r>
              <a:rPr lang="es-ES" sz="1800" b="1" i="0" u="none" strike="noStrike" kern="1200" cap="none" spc="0" baseline="0" dirty="0" err="1">
                <a:ln>
                  <a:noFill/>
                </a:ln>
                <a:solidFill>
                  <a:srgbClr val="FF3333"/>
                </a:solidFill>
                <a:ea typeface="Andale Sans UI" pitchFamily="2"/>
                <a:cs typeface="Tahoma" pitchFamily="2"/>
              </a:rPr>
              <a:t>type</a:t>
            </a:r>
            <a:r>
              <a:rPr lang="es-ES" sz="1800" b="1" i="0" u="none" strike="noStrike" kern="1200" cap="none" spc="0" baseline="0" dirty="0">
                <a:ln>
                  <a:noFill/>
                </a:ln>
                <a:solidFill>
                  <a:srgbClr val="FF3333"/>
                </a:solidFill>
                <a:ea typeface="Andale Sans UI" pitchFamily="2"/>
                <a:cs typeface="Tahoma" pitchFamily="2"/>
              </a:rPr>
              <a:t>="</a:t>
            </a:r>
            <a:r>
              <a:rPr lang="es-ES" sz="1800" b="1" i="0" u="none" strike="noStrike" kern="1200" cap="none" spc="0" baseline="0" dirty="0" err="1">
                <a:ln>
                  <a:noFill/>
                </a:ln>
                <a:solidFill>
                  <a:srgbClr val="FF3333"/>
                </a:solidFill>
                <a:ea typeface="Andale Sans UI" pitchFamily="2"/>
                <a:cs typeface="Tahoma" pitchFamily="2"/>
              </a:rPr>
              <a:t>text</a:t>
            </a:r>
            <a:r>
              <a:rPr lang="es-ES" sz="1800" b="1" i="0" u="none" strike="noStrike" kern="1200" cap="none" spc="0" baseline="0" dirty="0">
                <a:ln>
                  <a:noFill/>
                </a:ln>
                <a:solidFill>
                  <a:srgbClr val="FF3333"/>
                </a:solidFill>
                <a:ea typeface="Andale Sans UI" pitchFamily="2"/>
                <a:cs typeface="Tahoma" pitchFamily="2"/>
              </a:rPr>
              <a:t>/</a:t>
            </a:r>
            <a:r>
              <a:rPr lang="es-ES" sz="1800" b="1" i="0" u="none" strike="noStrike" kern="1200" cap="none" spc="0" baseline="0" dirty="0" err="1">
                <a:ln>
                  <a:noFill/>
                </a:ln>
                <a:solidFill>
                  <a:srgbClr val="FF3333"/>
                </a:solidFill>
                <a:ea typeface="Andale Sans UI" pitchFamily="2"/>
                <a:cs typeface="Tahoma" pitchFamily="2"/>
              </a:rPr>
              <a:t>javascript</a:t>
            </a:r>
            <a:r>
              <a:rPr lang="es-ES" sz="1800" b="1" i="0" u="none" strike="noStrike" kern="1200" cap="none" spc="0" baseline="0" dirty="0">
                <a:ln>
                  <a:noFill/>
                </a:ln>
                <a:solidFill>
                  <a:srgbClr val="FF3333"/>
                </a:solidFill>
                <a:ea typeface="Andale Sans UI" pitchFamily="2"/>
                <a:cs typeface="Tahoma" pitchFamily="2"/>
              </a:rPr>
              <a:t>" </a:t>
            </a:r>
            <a:r>
              <a:rPr lang="es-ES" sz="1800" b="1" i="0" u="none" strike="noStrike" kern="1200" cap="none" spc="0" baseline="0" dirty="0" err="1">
                <a:ln>
                  <a:noFill/>
                </a:ln>
                <a:solidFill>
                  <a:srgbClr val="FF3333"/>
                </a:solidFill>
                <a:ea typeface="Andale Sans UI" pitchFamily="2"/>
                <a:cs typeface="Tahoma" pitchFamily="2"/>
              </a:rPr>
              <a:t>src</a:t>
            </a:r>
            <a:r>
              <a:rPr lang="es-ES" sz="1800" b="1" i="0" u="none" strike="noStrike" kern="1200" cap="none" spc="0" baseline="0" dirty="0">
                <a:ln>
                  <a:noFill/>
                </a:ln>
                <a:solidFill>
                  <a:srgbClr val="FF3333"/>
                </a:solidFill>
                <a:ea typeface="Andale Sans UI" pitchFamily="2"/>
                <a:cs typeface="Tahoma" pitchFamily="2"/>
              </a:rPr>
              <a:t>="codigo.js"&gt;&lt;/script&gt;</a:t>
            </a:r>
          </a:p>
          <a:p>
            <a:pPr marL="0" marR="0" lvl="0" indent="0" algn="l" rtl="0" hangingPunct="0">
              <a:lnSpc>
                <a:spcPct val="100000"/>
              </a:lnSpc>
              <a:spcBef>
                <a:spcPts val="0"/>
              </a:spcBef>
              <a:spcAft>
                <a:spcPts val="0"/>
              </a:spcAft>
              <a:buNone/>
              <a:tabLst/>
            </a:pPr>
            <a:r>
              <a:rPr lang="es-ES" sz="1800" b="0" i="0" u="none" strike="noStrike" kern="1200" cap="none" spc="0" baseline="0" dirty="0">
                <a:ln>
                  <a:noFill/>
                </a:ln>
                <a:solidFill>
                  <a:srgbClr val="000000"/>
                </a:solidFill>
                <a:ea typeface="Andale Sans UI" pitchFamily="2"/>
                <a:cs typeface="Tahoma" pitchFamily="2"/>
              </a:rPr>
              <a:t>&lt;/head&gt;</a:t>
            </a:r>
          </a:p>
          <a:p>
            <a:pPr marL="0" marR="0" lvl="0" indent="0" algn="l" rtl="0" hangingPunct="0">
              <a:lnSpc>
                <a:spcPct val="100000"/>
              </a:lnSpc>
              <a:spcBef>
                <a:spcPts val="0"/>
              </a:spcBef>
              <a:spcAft>
                <a:spcPts val="0"/>
              </a:spcAft>
              <a:buNone/>
              <a:tabLst/>
            </a:pPr>
            <a:endParaRPr lang="es-ES" sz="1800" b="0" i="0" u="none" strike="noStrike" kern="1200" cap="none" spc="0" baseline="0" dirty="0">
              <a:ln>
                <a:noFill/>
              </a:ln>
              <a:solidFill>
                <a:srgbClr val="000000"/>
              </a:solidFill>
              <a:ea typeface="Andale Sans UI" pitchFamily="2"/>
              <a:cs typeface="Tahoma" pitchFamily="2"/>
            </a:endParaRPr>
          </a:p>
          <a:p>
            <a:pPr marL="0" marR="0" lvl="0" indent="0" algn="l" rtl="0" hangingPunct="0">
              <a:lnSpc>
                <a:spcPct val="100000"/>
              </a:lnSpc>
              <a:spcBef>
                <a:spcPts val="0"/>
              </a:spcBef>
              <a:spcAft>
                <a:spcPts val="0"/>
              </a:spcAft>
              <a:buNone/>
              <a:tabLst/>
            </a:pPr>
            <a:r>
              <a:rPr lang="es-ES" sz="1800" b="0" i="0" u="none" strike="noStrike" kern="1200" cap="none" spc="0" baseline="0" dirty="0">
                <a:ln>
                  <a:noFill/>
                </a:ln>
                <a:solidFill>
                  <a:srgbClr val="000000"/>
                </a:solidFill>
                <a:ea typeface="Andale Sans UI" pitchFamily="2"/>
                <a:cs typeface="Tahoma" pitchFamily="2"/>
              </a:rPr>
              <a:t>&lt;</a:t>
            </a:r>
            <a:r>
              <a:rPr lang="es-ES" sz="1800" b="0" i="0" u="none" strike="noStrike" kern="1200" cap="none" spc="0" baseline="0" dirty="0" err="1">
                <a:ln>
                  <a:noFill/>
                </a:ln>
                <a:solidFill>
                  <a:srgbClr val="000000"/>
                </a:solidFill>
                <a:ea typeface="Andale Sans UI" pitchFamily="2"/>
                <a:cs typeface="Tahoma" pitchFamily="2"/>
              </a:rPr>
              <a:t>body</a:t>
            </a:r>
            <a:r>
              <a:rPr lang="es-ES" sz="1800" b="0" i="0" u="none" strike="noStrike" kern="1200" cap="none" spc="0" baseline="0" dirty="0">
                <a:ln>
                  <a:noFill/>
                </a:ln>
                <a:solidFill>
                  <a:srgbClr val="000000"/>
                </a:solidFill>
                <a:ea typeface="Andale Sans UI" pitchFamily="2"/>
                <a:cs typeface="Tahoma" pitchFamily="2"/>
              </a:rPr>
              <a:t>&gt;</a:t>
            </a:r>
          </a:p>
          <a:p>
            <a:pPr marL="0" marR="0" lvl="0" indent="0" algn="l" rtl="0" hangingPunct="0">
              <a:lnSpc>
                <a:spcPct val="100000"/>
              </a:lnSpc>
              <a:spcBef>
                <a:spcPts val="0"/>
              </a:spcBef>
              <a:spcAft>
                <a:spcPts val="0"/>
              </a:spcAft>
              <a:buNone/>
              <a:tabLst/>
            </a:pPr>
            <a:r>
              <a:rPr lang="es-ES" sz="1800" b="0" i="0" u="none" strike="noStrike" kern="1200" cap="none" spc="0" baseline="0" dirty="0">
                <a:ln>
                  <a:noFill/>
                </a:ln>
                <a:solidFill>
                  <a:srgbClr val="000000"/>
                </a:solidFill>
                <a:ea typeface="Andale Sans UI" pitchFamily="2"/>
                <a:cs typeface="Tahoma" pitchFamily="2"/>
              </a:rPr>
              <a:t>		&lt;p&gt;Un párrafo de texto.&lt;/p&gt;</a:t>
            </a:r>
          </a:p>
          <a:p>
            <a:pPr marL="0" marR="0" lvl="0" indent="0" algn="l" rtl="0" hangingPunct="0">
              <a:lnSpc>
                <a:spcPct val="100000"/>
              </a:lnSpc>
              <a:spcBef>
                <a:spcPts val="0"/>
              </a:spcBef>
              <a:spcAft>
                <a:spcPts val="0"/>
              </a:spcAft>
              <a:buNone/>
              <a:tabLst/>
            </a:pPr>
            <a:r>
              <a:rPr lang="es-ES" sz="1800" b="0" i="0" u="none" strike="noStrike" kern="1200" cap="none" spc="0" baseline="0" dirty="0">
                <a:ln>
                  <a:noFill/>
                </a:ln>
                <a:solidFill>
                  <a:srgbClr val="000000"/>
                </a:solidFill>
                <a:ea typeface="Andale Sans UI" pitchFamily="2"/>
                <a:cs typeface="Tahoma" pitchFamily="2"/>
              </a:rPr>
              <a:t>&lt;/</a:t>
            </a:r>
            <a:r>
              <a:rPr lang="es-ES" sz="1800" b="0" i="0" u="none" strike="noStrike" kern="1200" cap="none" spc="0" baseline="0" dirty="0" err="1">
                <a:ln>
                  <a:noFill/>
                </a:ln>
                <a:solidFill>
                  <a:srgbClr val="000000"/>
                </a:solidFill>
                <a:ea typeface="Andale Sans UI" pitchFamily="2"/>
                <a:cs typeface="Tahoma" pitchFamily="2"/>
              </a:rPr>
              <a:t>body</a:t>
            </a:r>
            <a:r>
              <a:rPr lang="es-ES" sz="1800" b="0" i="0" u="none" strike="noStrike" kern="1200" cap="none" spc="0" baseline="0" dirty="0">
                <a:ln>
                  <a:noFill/>
                </a:ln>
                <a:solidFill>
                  <a:srgbClr val="000000"/>
                </a:solidFill>
                <a:ea typeface="Andale Sans UI" pitchFamily="2"/>
                <a:cs typeface="Tahoma" pitchFamily="2"/>
              </a:rPr>
              <a:t>&gt;</a:t>
            </a:r>
          </a:p>
          <a:p>
            <a:pPr marL="0" marR="0" lvl="0" indent="0" algn="l" rtl="0" hangingPunct="0">
              <a:lnSpc>
                <a:spcPct val="100000"/>
              </a:lnSpc>
              <a:spcBef>
                <a:spcPts val="0"/>
              </a:spcBef>
              <a:spcAft>
                <a:spcPts val="0"/>
              </a:spcAft>
              <a:buNone/>
              <a:tabLst/>
            </a:pPr>
            <a:r>
              <a:rPr lang="es-ES" sz="1800" b="0" i="0" u="none" strike="noStrike" kern="1200" cap="none" spc="0" baseline="0" dirty="0">
                <a:ln>
                  <a:noFill/>
                </a:ln>
                <a:solidFill>
                  <a:srgbClr val="000000"/>
                </a:solidFill>
                <a:ea typeface="Andale Sans UI" pitchFamily="2"/>
                <a:cs typeface="Tahoma" pitchFamily="2"/>
              </a:rPr>
              <a:t>&lt;/</a:t>
            </a:r>
            <a:r>
              <a:rPr lang="es-ES" sz="1800" b="0" i="0" u="none" strike="noStrike" kern="1200" cap="none" spc="0" baseline="0" dirty="0" err="1">
                <a:ln>
                  <a:noFill/>
                </a:ln>
                <a:solidFill>
                  <a:srgbClr val="000000"/>
                </a:solidFill>
                <a:ea typeface="Andale Sans UI" pitchFamily="2"/>
                <a:cs typeface="Tahoma" pitchFamily="2"/>
              </a:rPr>
              <a:t>html</a:t>
            </a:r>
            <a:r>
              <a:rPr lang="es-ES" sz="1800" b="0" i="0" u="none" strike="noStrike" kern="1200" cap="none" spc="0" baseline="0" dirty="0">
                <a:ln>
                  <a:noFill/>
                </a:ln>
                <a:solidFill>
                  <a:srgbClr val="000000"/>
                </a:solidFill>
                <a:ea typeface="Andale Sans UI" pitchFamily="2"/>
                <a:cs typeface="Tahoma" pitchFamily="2"/>
              </a:rPr>
              <a:t>&gt;</a:t>
            </a: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2 CuadroTexto"/>
          <p:cNvSpPr txBox="1"/>
          <p:nvPr/>
        </p:nvSpPr>
        <p:spPr>
          <a:xfrm>
            <a:off x="359639" y="503640"/>
            <a:ext cx="9720986" cy="6352401"/>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Validar una fecha</a:t>
            </a:r>
          </a:p>
          <a:p>
            <a:pPr algn="just">
              <a:buNone/>
            </a:pPr>
            <a:endParaRPr lang="es-ES" sz="2400" dirty="0" smtClean="0"/>
          </a:p>
          <a:p>
            <a:pPr lvl="1" algn="just">
              <a:buNone/>
            </a:pPr>
            <a:r>
              <a:rPr lang="es-ES" sz="2200" dirty="0" err="1" smtClean="0">
                <a:solidFill>
                  <a:srgbClr val="0070C0"/>
                </a:solidFill>
              </a:rPr>
              <a:t>var</a:t>
            </a:r>
            <a:r>
              <a:rPr lang="es-ES" sz="2200" dirty="0" smtClean="0">
                <a:solidFill>
                  <a:srgbClr val="0070C0"/>
                </a:solidFill>
              </a:rPr>
              <a:t> ano = </a:t>
            </a:r>
            <a:r>
              <a:rPr lang="es-ES" sz="2200" dirty="0" err="1" smtClean="0">
                <a:solidFill>
                  <a:srgbClr val="0070C0"/>
                </a:solidFill>
              </a:rPr>
              <a:t>document.getElementById</a:t>
            </a:r>
            <a:r>
              <a:rPr lang="es-ES" sz="2200" dirty="0" smtClean="0">
                <a:solidFill>
                  <a:srgbClr val="0070C0"/>
                </a:solidFill>
              </a:rPr>
              <a:t>("ano").</a:t>
            </a:r>
            <a:r>
              <a:rPr lang="es-ES" sz="2200" dirty="0" err="1" smtClean="0">
                <a:solidFill>
                  <a:srgbClr val="0070C0"/>
                </a:solidFill>
              </a:rPr>
              <a:t>value</a:t>
            </a:r>
            <a:r>
              <a:rPr lang="es-ES" sz="2200" dirty="0" smtClean="0">
                <a:solidFill>
                  <a:srgbClr val="0070C0"/>
                </a:solidFill>
              </a:rPr>
              <a:t>;</a:t>
            </a:r>
          </a:p>
          <a:p>
            <a:pPr lvl="1" algn="just">
              <a:buNone/>
            </a:pPr>
            <a:r>
              <a:rPr lang="es-ES" sz="2200" dirty="0" err="1" smtClean="0">
                <a:solidFill>
                  <a:srgbClr val="0070C0"/>
                </a:solidFill>
              </a:rPr>
              <a:t>var</a:t>
            </a:r>
            <a:r>
              <a:rPr lang="es-ES" sz="2200" dirty="0" smtClean="0">
                <a:solidFill>
                  <a:srgbClr val="0070C0"/>
                </a:solidFill>
              </a:rPr>
              <a:t> </a:t>
            </a:r>
            <a:r>
              <a:rPr lang="es-ES" sz="2200" dirty="0" smtClean="0">
                <a:solidFill>
                  <a:srgbClr val="0070C0"/>
                </a:solidFill>
              </a:rPr>
              <a:t>mes = </a:t>
            </a:r>
            <a:r>
              <a:rPr lang="es-ES" sz="2200" dirty="0" err="1" smtClean="0">
                <a:solidFill>
                  <a:srgbClr val="0070C0"/>
                </a:solidFill>
              </a:rPr>
              <a:t>document.getElementById</a:t>
            </a:r>
            <a:r>
              <a:rPr lang="es-ES" sz="2200" dirty="0" smtClean="0">
                <a:solidFill>
                  <a:srgbClr val="0070C0"/>
                </a:solidFill>
              </a:rPr>
              <a:t>("mes").</a:t>
            </a:r>
            <a:r>
              <a:rPr lang="es-ES" sz="2200" dirty="0" err="1" smtClean="0">
                <a:solidFill>
                  <a:srgbClr val="0070C0"/>
                </a:solidFill>
              </a:rPr>
              <a:t>value</a:t>
            </a:r>
            <a:r>
              <a:rPr lang="es-ES" sz="2200" dirty="0" smtClean="0">
                <a:solidFill>
                  <a:srgbClr val="0070C0"/>
                </a:solidFill>
              </a:rPr>
              <a:t>; </a:t>
            </a:r>
            <a:endParaRPr lang="es-ES" sz="2200" dirty="0" smtClean="0">
              <a:solidFill>
                <a:srgbClr val="0070C0"/>
              </a:solidFill>
            </a:endParaRPr>
          </a:p>
          <a:p>
            <a:pPr lvl="1" algn="just">
              <a:buNone/>
            </a:pPr>
            <a:r>
              <a:rPr lang="es-ES" sz="2200" dirty="0" err="1" smtClean="0">
                <a:solidFill>
                  <a:srgbClr val="0070C0"/>
                </a:solidFill>
              </a:rPr>
              <a:t>var</a:t>
            </a:r>
            <a:r>
              <a:rPr lang="es-ES" sz="2200" dirty="0" smtClean="0">
                <a:solidFill>
                  <a:srgbClr val="0070C0"/>
                </a:solidFill>
              </a:rPr>
              <a:t> </a:t>
            </a:r>
            <a:r>
              <a:rPr lang="es-ES" sz="2200" dirty="0" err="1" smtClean="0">
                <a:solidFill>
                  <a:srgbClr val="0070C0"/>
                </a:solidFill>
              </a:rPr>
              <a:t>dia</a:t>
            </a:r>
            <a:r>
              <a:rPr lang="es-ES" sz="2200" dirty="0" smtClean="0">
                <a:solidFill>
                  <a:srgbClr val="0070C0"/>
                </a:solidFill>
              </a:rPr>
              <a:t> = </a:t>
            </a:r>
            <a:r>
              <a:rPr lang="es-ES" sz="2200" dirty="0" err="1" smtClean="0">
                <a:solidFill>
                  <a:srgbClr val="0070C0"/>
                </a:solidFill>
              </a:rPr>
              <a:t>document.getElementById</a:t>
            </a:r>
            <a:r>
              <a:rPr lang="es-ES" sz="2200" dirty="0" smtClean="0">
                <a:solidFill>
                  <a:srgbClr val="0070C0"/>
                </a:solidFill>
              </a:rPr>
              <a:t>("</a:t>
            </a:r>
            <a:r>
              <a:rPr lang="es-ES" sz="2200" dirty="0" err="1" smtClean="0">
                <a:solidFill>
                  <a:srgbClr val="0070C0"/>
                </a:solidFill>
              </a:rPr>
              <a:t>dia</a:t>
            </a:r>
            <a:r>
              <a:rPr lang="es-ES" sz="2200" dirty="0" smtClean="0">
                <a:solidFill>
                  <a:srgbClr val="0070C0"/>
                </a:solidFill>
              </a:rPr>
              <a:t>").</a:t>
            </a:r>
            <a:r>
              <a:rPr lang="es-ES" sz="2200" dirty="0" err="1" smtClean="0">
                <a:solidFill>
                  <a:srgbClr val="0070C0"/>
                </a:solidFill>
              </a:rPr>
              <a:t>value</a:t>
            </a:r>
            <a:r>
              <a:rPr lang="es-ES" sz="2200" dirty="0" smtClean="0">
                <a:solidFill>
                  <a:srgbClr val="0070C0"/>
                </a:solidFill>
              </a:rPr>
              <a:t>;   </a:t>
            </a:r>
            <a:endParaRPr lang="es-ES" sz="2200" dirty="0" smtClean="0">
              <a:solidFill>
                <a:srgbClr val="0070C0"/>
              </a:solidFill>
            </a:endParaRPr>
          </a:p>
          <a:p>
            <a:pPr lvl="1" algn="just">
              <a:buNone/>
            </a:pPr>
            <a:endParaRPr lang="es-ES" sz="2200" dirty="0" smtClean="0">
              <a:solidFill>
                <a:srgbClr val="0070C0"/>
              </a:solidFill>
            </a:endParaRPr>
          </a:p>
          <a:p>
            <a:pPr lvl="1" algn="just">
              <a:buNone/>
            </a:pPr>
            <a:r>
              <a:rPr lang="es-ES" sz="2200" dirty="0" smtClean="0">
                <a:solidFill>
                  <a:srgbClr val="0070C0"/>
                </a:solidFill>
              </a:rPr>
              <a:t>valor </a:t>
            </a:r>
            <a:r>
              <a:rPr lang="es-ES" sz="2200" dirty="0" smtClean="0">
                <a:solidFill>
                  <a:srgbClr val="0070C0"/>
                </a:solidFill>
              </a:rPr>
              <a:t>= new </a:t>
            </a:r>
            <a:r>
              <a:rPr lang="es-ES" sz="2200" b="1" dirty="0" smtClean="0">
                <a:solidFill>
                  <a:srgbClr val="FF0000"/>
                </a:solidFill>
              </a:rPr>
              <a:t>Date(ano, mes, </a:t>
            </a:r>
            <a:r>
              <a:rPr lang="es-ES" sz="2200" b="1" dirty="0" err="1" smtClean="0">
                <a:solidFill>
                  <a:srgbClr val="FF0000"/>
                </a:solidFill>
              </a:rPr>
              <a:t>dia</a:t>
            </a:r>
            <a:r>
              <a:rPr lang="es-ES" sz="2200" b="1" dirty="0" smtClean="0">
                <a:solidFill>
                  <a:srgbClr val="FF0000"/>
                </a:solidFill>
              </a:rPr>
              <a:t>)</a:t>
            </a:r>
            <a:r>
              <a:rPr lang="es-ES" sz="2200" dirty="0" smtClean="0">
                <a:solidFill>
                  <a:srgbClr val="0070C0"/>
                </a:solidFill>
              </a:rPr>
              <a:t>;   </a:t>
            </a:r>
            <a:endParaRPr lang="es-ES" sz="2200" dirty="0" smtClean="0">
              <a:solidFill>
                <a:srgbClr val="0070C0"/>
              </a:solidFill>
            </a:endParaRPr>
          </a:p>
          <a:p>
            <a:pPr lvl="1" algn="just">
              <a:buNone/>
            </a:pPr>
            <a:r>
              <a:rPr lang="es-ES" sz="2200" dirty="0" err="1" smtClean="0">
                <a:solidFill>
                  <a:srgbClr val="0070C0"/>
                </a:solidFill>
              </a:rPr>
              <a:t>if</a:t>
            </a:r>
            <a:r>
              <a:rPr lang="es-ES" sz="2200" dirty="0" smtClean="0">
                <a:solidFill>
                  <a:srgbClr val="0070C0"/>
                </a:solidFill>
              </a:rPr>
              <a:t>( !</a:t>
            </a:r>
            <a:r>
              <a:rPr lang="es-ES" sz="2200" dirty="0" err="1" smtClean="0">
                <a:solidFill>
                  <a:srgbClr val="0070C0"/>
                </a:solidFill>
              </a:rPr>
              <a:t>isNaN</a:t>
            </a:r>
            <a:r>
              <a:rPr lang="es-ES" sz="2200" dirty="0" smtClean="0">
                <a:solidFill>
                  <a:srgbClr val="0070C0"/>
                </a:solidFill>
              </a:rPr>
              <a:t>(valor) ) { </a:t>
            </a:r>
            <a:endParaRPr lang="es-ES" sz="2200" dirty="0" smtClean="0">
              <a:solidFill>
                <a:srgbClr val="0070C0"/>
              </a:solidFill>
            </a:endParaRPr>
          </a:p>
          <a:p>
            <a:pPr lvl="1" algn="just">
              <a:buNone/>
            </a:pPr>
            <a:r>
              <a:rPr lang="es-ES" sz="2200" dirty="0" smtClean="0">
                <a:solidFill>
                  <a:srgbClr val="0070C0"/>
                </a:solidFill>
              </a:rPr>
              <a:t>	</a:t>
            </a:r>
            <a:r>
              <a:rPr lang="es-ES" sz="2200" dirty="0" err="1" smtClean="0">
                <a:solidFill>
                  <a:srgbClr val="0070C0"/>
                </a:solidFill>
              </a:rPr>
              <a:t>return</a:t>
            </a:r>
            <a:r>
              <a:rPr lang="es-ES" sz="2200" dirty="0" smtClean="0">
                <a:solidFill>
                  <a:srgbClr val="0070C0"/>
                </a:solidFill>
              </a:rPr>
              <a:t> </a:t>
            </a:r>
            <a:r>
              <a:rPr lang="es-ES" sz="2200" dirty="0" smtClean="0">
                <a:solidFill>
                  <a:srgbClr val="0070C0"/>
                </a:solidFill>
              </a:rPr>
              <a:t>false; </a:t>
            </a:r>
            <a:endParaRPr lang="es-ES" sz="2200" dirty="0" smtClean="0">
              <a:solidFill>
                <a:srgbClr val="0070C0"/>
              </a:solidFill>
            </a:endParaRPr>
          </a:p>
          <a:p>
            <a:pPr lvl="1" algn="just">
              <a:buNone/>
            </a:pPr>
            <a:r>
              <a:rPr lang="es-ES" sz="2200" dirty="0" smtClean="0">
                <a:solidFill>
                  <a:srgbClr val="0070C0"/>
                </a:solidFill>
              </a:rPr>
              <a:t>}</a:t>
            </a:r>
            <a:endParaRPr lang="es-ES" sz="2200" dirty="0" smtClean="0">
              <a:solidFill>
                <a:srgbClr val="0070C0"/>
              </a:solidFill>
            </a:endParaRPr>
          </a:p>
          <a:p>
            <a:pPr algn="just">
              <a:buNone/>
            </a:pPr>
            <a:endParaRPr lang="es-ES" sz="2400" dirty="0" smtClean="0"/>
          </a:p>
          <a:p>
            <a:pPr algn="just">
              <a:buNone/>
            </a:pPr>
            <a:r>
              <a:rPr lang="es-ES" sz="2400" dirty="0" smtClean="0"/>
              <a:t>La función </a:t>
            </a:r>
            <a:r>
              <a:rPr lang="es-ES" sz="2400" b="1" dirty="0" smtClean="0">
                <a:solidFill>
                  <a:srgbClr val="FF0000"/>
                </a:solidFill>
              </a:rPr>
              <a:t>Date(ano, mes, </a:t>
            </a:r>
            <a:r>
              <a:rPr lang="es-ES" sz="2400" b="1" dirty="0" err="1" smtClean="0">
                <a:solidFill>
                  <a:srgbClr val="FF0000"/>
                </a:solidFill>
              </a:rPr>
              <a:t>dia</a:t>
            </a:r>
            <a:r>
              <a:rPr lang="es-ES" sz="2400" b="1" dirty="0" smtClean="0">
                <a:solidFill>
                  <a:srgbClr val="FF0000"/>
                </a:solidFill>
              </a:rPr>
              <a:t>)</a:t>
            </a:r>
            <a:r>
              <a:rPr lang="es-ES" sz="2400" dirty="0" smtClean="0"/>
              <a:t> </a:t>
            </a:r>
            <a:r>
              <a:rPr lang="es-ES" sz="2400" dirty="0" smtClean="0"/>
              <a:t>permite </a:t>
            </a:r>
            <a:r>
              <a:rPr lang="es-ES" sz="2400" dirty="0" smtClean="0"/>
              <a:t>construir fechas a partir del año, el mes y el día de la fecha. </a:t>
            </a:r>
            <a:endParaRPr lang="es-ES" sz="2400" dirty="0" smtClean="0"/>
          </a:p>
          <a:p>
            <a:pPr algn="just">
              <a:buNone/>
            </a:pPr>
            <a:endParaRPr lang="es-ES" sz="2400" dirty="0" smtClean="0"/>
          </a:p>
          <a:p>
            <a:pPr lvl="1" algn="just"/>
            <a:r>
              <a:rPr lang="es-ES" sz="2400" dirty="0" smtClean="0"/>
              <a:t>El </a:t>
            </a:r>
            <a:r>
              <a:rPr lang="es-ES" sz="2400" dirty="0" smtClean="0"/>
              <a:t>número de mes se indica de 0 a 11, siendo 0 el mes de Enero y 11 el mes de Diciembre. </a:t>
            </a:r>
            <a:endParaRPr lang="es-ES" sz="2400" dirty="0" smtClean="0"/>
          </a:p>
          <a:p>
            <a:pPr lvl="1" algn="just"/>
            <a:r>
              <a:rPr lang="es-ES" sz="2400" dirty="0" smtClean="0"/>
              <a:t>Los </a:t>
            </a:r>
            <a:r>
              <a:rPr lang="es-ES" sz="2400" dirty="0" smtClean="0"/>
              <a:t>días del mes </a:t>
            </a:r>
            <a:r>
              <a:rPr lang="es-ES" sz="2400" dirty="0" smtClean="0"/>
              <a:t>son entre</a:t>
            </a:r>
            <a:r>
              <a:rPr lang="es-ES" sz="2400" dirty="0" smtClean="0"/>
              <a:t> 1 </a:t>
            </a:r>
            <a:r>
              <a:rPr lang="es-ES" sz="2400" dirty="0" smtClean="0"/>
              <a:t>y</a:t>
            </a:r>
            <a:r>
              <a:rPr lang="es-ES" sz="2400" dirty="0" smtClean="0"/>
              <a:t> 31</a:t>
            </a:r>
            <a:r>
              <a:rPr lang="es-ES" sz="2400" dirty="0" smtClean="0"/>
              <a:t>.</a:t>
            </a:r>
            <a:endParaRPr lang="es-ES" sz="2400" dirty="0" smtClean="0"/>
          </a:p>
        </p:txBody>
      </p:sp>
      <p:sp>
        <p:nvSpPr>
          <p:cNvPr id="2" name="1 Título"/>
          <p:cNvSpPr txBox="1">
            <a:spLocks noGrp="1"/>
          </p:cNvSpPr>
          <p:nvPr>
            <p:ph type="title" idx="4294967295"/>
          </p:nvPr>
        </p:nvSpPr>
        <p:spPr>
          <a:xfrm>
            <a:off x="0" y="-59195"/>
            <a:ext cx="10080625" cy="615553"/>
          </a:xfrm>
        </p:spPr>
        <p:txBody>
          <a:bodyPr wrap="square">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900" dirty="0" smtClean="0"/>
              <a:t>Validación</a:t>
            </a:r>
            <a:endParaRPr lang="es-ES" sz="3900"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2 CuadroTexto"/>
          <p:cNvSpPr txBox="1"/>
          <p:nvPr/>
        </p:nvSpPr>
        <p:spPr>
          <a:xfrm>
            <a:off x="359639" y="503640"/>
            <a:ext cx="9720986" cy="6947308"/>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Validar un número de </a:t>
            </a:r>
            <a:r>
              <a:rPr lang="es-ES" sz="3200" b="1" dirty="0" err="1" smtClean="0"/>
              <a:t>dni</a:t>
            </a:r>
            <a:endParaRPr lang="es-ES" sz="3200" b="1" dirty="0" smtClean="0"/>
          </a:p>
          <a:p>
            <a:pPr lvl="1" algn="just">
              <a:buNone/>
            </a:pPr>
            <a:endParaRPr lang="es-ES" sz="2200" dirty="0" smtClean="0">
              <a:solidFill>
                <a:srgbClr val="0070C0"/>
              </a:solidFill>
            </a:endParaRPr>
          </a:p>
          <a:p>
            <a:pPr lvl="1" algn="just">
              <a:buNone/>
            </a:pPr>
            <a:r>
              <a:rPr lang="es-ES" sz="2200" dirty="0" smtClean="0">
                <a:solidFill>
                  <a:srgbClr val="0070C0"/>
                </a:solidFill>
              </a:rPr>
              <a:t>valor </a:t>
            </a:r>
            <a:r>
              <a:rPr lang="es-ES" sz="2200" dirty="0" smtClean="0">
                <a:solidFill>
                  <a:srgbClr val="0070C0"/>
                </a:solidFill>
              </a:rPr>
              <a:t>= </a:t>
            </a:r>
            <a:r>
              <a:rPr lang="es-ES" sz="2200" dirty="0" err="1" smtClean="0">
                <a:solidFill>
                  <a:srgbClr val="0070C0"/>
                </a:solidFill>
              </a:rPr>
              <a:t>document.getElementById</a:t>
            </a:r>
            <a:r>
              <a:rPr lang="es-ES" sz="2200" dirty="0" smtClean="0">
                <a:solidFill>
                  <a:srgbClr val="0070C0"/>
                </a:solidFill>
              </a:rPr>
              <a:t>("campo").</a:t>
            </a:r>
            <a:r>
              <a:rPr lang="es-ES" sz="2200" dirty="0" err="1" smtClean="0">
                <a:solidFill>
                  <a:srgbClr val="0070C0"/>
                </a:solidFill>
              </a:rPr>
              <a:t>value</a:t>
            </a:r>
            <a:r>
              <a:rPr lang="es-ES" sz="2200" dirty="0" smtClean="0">
                <a:solidFill>
                  <a:srgbClr val="0070C0"/>
                </a:solidFill>
              </a:rPr>
              <a:t>; </a:t>
            </a:r>
            <a:endParaRPr lang="es-ES" sz="2200" dirty="0" smtClean="0">
              <a:solidFill>
                <a:srgbClr val="0070C0"/>
              </a:solidFill>
            </a:endParaRPr>
          </a:p>
          <a:p>
            <a:pPr lvl="1" algn="just">
              <a:buNone/>
            </a:pPr>
            <a:r>
              <a:rPr lang="es-ES" sz="2200" dirty="0" err="1" smtClean="0">
                <a:solidFill>
                  <a:srgbClr val="0070C0"/>
                </a:solidFill>
              </a:rPr>
              <a:t>var</a:t>
            </a:r>
            <a:r>
              <a:rPr lang="es-ES" sz="2200" dirty="0" smtClean="0">
                <a:solidFill>
                  <a:srgbClr val="0070C0"/>
                </a:solidFill>
              </a:rPr>
              <a:t> </a:t>
            </a:r>
            <a:r>
              <a:rPr lang="es-ES" sz="2200" dirty="0" smtClean="0">
                <a:solidFill>
                  <a:srgbClr val="0070C0"/>
                </a:solidFill>
              </a:rPr>
              <a:t>letras = ['T', 'R', 'W', 'A', 'G', 'M', 'Y', 'F', 'P', 'D', 'X', 'B', 'N', 'J', 'Z', 'S', 'Q', 'V', 'H', 'L', 'C', 'K', 'E', 'T'];   </a:t>
            </a:r>
            <a:endParaRPr lang="es-ES" sz="2200" dirty="0" smtClean="0">
              <a:solidFill>
                <a:srgbClr val="0070C0"/>
              </a:solidFill>
            </a:endParaRPr>
          </a:p>
          <a:p>
            <a:pPr lvl="1" algn="just">
              <a:buNone/>
            </a:pPr>
            <a:endParaRPr lang="es-ES" sz="2200" dirty="0" smtClean="0">
              <a:solidFill>
                <a:srgbClr val="0070C0"/>
              </a:solidFill>
            </a:endParaRPr>
          </a:p>
          <a:p>
            <a:pPr lvl="1" algn="just">
              <a:buNone/>
            </a:pPr>
            <a:r>
              <a:rPr lang="es-ES" sz="2200" dirty="0" err="1" smtClean="0">
                <a:solidFill>
                  <a:srgbClr val="0070C0"/>
                </a:solidFill>
              </a:rPr>
              <a:t>if</a:t>
            </a:r>
            <a:r>
              <a:rPr lang="es-ES" sz="2200" dirty="0" smtClean="0">
                <a:solidFill>
                  <a:srgbClr val="0070C0"/>
                </a:solidFill>
              </a:rPr>
              <a:t>(  </a:t>
            </a:r>
            <a:r>
              <a:rPr lang="es-ES" sz="2200" b="1" dirty="0" smtClean="0">
                <a:solidFill>
                  <a:srgbClr val="FF0000"/>
                </a:solidFill>
              </a:rPr>
              <a:t>!(/^\d{8}[A-Z]$/.test(valor</a:t>
            </a:r>
            <a:r>
              <a:rPr lang="es-ES" sz="2200" b="1" dirty="0" smtClean="0">
                <a:solidFill>
                  <a:srgbClr val="FF0000"/>
                </a:solidFill>
              </a:rPr>
              <a:t>)) </a:t>
            </a:r>
            <a:r>
              <a:rPr lang="es-ES" sz="2200" dirty="0" smtClean="0">
                <a:solidFill>
                  <a:srgbClr val="0070C0"/>
                </a:solidFill>
              </a:rPr>
              <a:t> </a:t>
            </a:r>
            <a:r>
              <a:rPr lang="es-ES" sz="2200" dirty="0" smtClean="0">
                <a:solidFill>
                  <a:srgbClr val="0070C0"/>
                </a:solidFill>
              </a:rPr>
              <a:t>) { </a:t>
            </a:r>
            <a:endParaRPr lang="es-ES" sz="2200" dirty="0" smtClean="0">
              <a:solidFill>
                <a:srgbClr val="0070C0"/>
              </a:solidFill>
            </a:endParaRPr>
          </a:p>
          <a:p>
            <a:pPr lvl="1" algn="just">
              <a:buNone/>
            </a:pPr>
            <a:r>
              <a:rPr lang="es-ES" sz="2200" dirty="0" smtClean="0">
                <a:solidFill>
                  <a:srgbClr val="0070C0"/>
                </a:solidFill>
              </a:rPr>
              <a:t>	</a:t>
            </a:r>
            <a:r>
              <a:rPr lang="es-ES" sz="2200" dirty="0" err="1" smtClean="0">
                <a:solidFill>
                  <a:srgbClr val="0070C0"/>
                </a:solidFill>
              </a:rPr>
              <a:t>return</a:t>
            </a:r>
            <a:r>
              <a:rPr lang="es-ES" sz="2200" dirty="0" smtClean="0">
                <a:solidFill>
                  <a:srgbClr val="0070C0"/>
                </a:solidFill>
              </a:rPr>
              <a:t> </a:t>
            </a:r>
            <a:r>
              <a:rPr lang="es-ES" sz="2200" dirty="0" smtClean="0">
                <a:solidFill>
                  <a:srgbClr val="0070C0"/>
                </a:solidFill>
              </a:rPr>
              <a:t>false; </a:t>
            </a:r>
            <a:endParaRPr lang="es-ES" sz="2200" dirty="0" smtClean="0">
              <a:solidFill>
                <a:srgbClr val="0070C0"/>
              </a:solidFill>
            </a:endParaRPr>
          </a:p>
          <a:p>
            <a:pPr lvl="1" algn="just">
              <a:buNone/>
            </a:pPr>
            <a:r>
              <a:rPr lang="es-ES" sz="2200" dirty="0" smtClean="0">
                <a:solidFill>
                  <a:srgbClr val="0070C0"/>
                </a:solidFill>
              </a:rPr>
              <a:t>} </a:t>
            </a:r>
            <a:r>
              <a:rPr lang="es-ES" sz="2200" dirty="0" smtClean="0">
                <a:solidFill>
                  <a:srgbClr val="0070C0"/>
                </a:solidFill>
              </a:rPr>
              <a:t>  </a:t>
            </a:r>
            <a:endParaRPr lang="es-ES" sz="2200" dirty="0" smtClean="0">
              <a:solidFill>
                <a:srgbClr val="0070C0"/>
              </a:solidFill>
            </a:endParaRPr>
          </a:p>
          <a:p>
            <a:pPr lvl="1" algn="just">
              <a:buNone/>
            </a:pPr>
            <a:endParaRPr lang="es-ES" sz="2200" dirty="0" smtClean="0">
              <a:solidFill>
                <a:srgbClr val="0070C0"/>
              </a:solidFill>
            </a:endParaRPr>
          </a:p>
          <a:p>
            <a:pPr lvl="1" algn="just">
              <a:buNone/>
            </a:pPr>
            <a:r>
              <a:rPr lang="es-ES" sz="2200" dirty="0" err="1" smtClean="0">
                <a:solidFill>
                  <a:srgbClr val="0070C0"/>
                </a:solidFill>
              </a:rPr>
              <a:t>if</a:t>
            </a:r>
            <a:r>
              <a:rPr lang="es-ES" sz="2200" dirty="0" smtClean="0">
                <a:solidFill>
                  <a:srgbClr val="0070C0"/>
                </a:solidFill>
              </a:rPr>
              <a:t>(  </a:t>
            </a:r>
            <a:r>
              <a:rPr lang="es-ES" sz="2200" b="1" dirty="0" err="1" smtClean="0">
                <a:solidFill>
                  <a:srgbClr val="FF0000"/>
                </a:solidFill>
              </a:rPr>
              <a:t>valor.charAt</a:t>
            </a:r>
            <a:r>
              <a:rPr lang="es-ES" sz="2200" b="1" dirty="0" smtClean="0">
                <a:solidFill>
                  <a:srgbClr val="FF0000"/>
                </a:solidFill>
              </a:rPr>
              <a:t>(8</a:t>
            </a:r>
            <a:r>
              <a:rPr lang="es-ES" sz="2200" b="1" dirty="0" smtClean="0">
                <a:solidFill>
                  <a:srgbClr val="FF0000"/>
                </a:solidFill>
              </a:rPr>
              <a:t>) != letras[(</a:t>
            </a:r>
            <a:r>
              <a:rPr lang="es-ES" sz="2200" b="1" dirty="0" err="1" smtClean="0">
                <a:solidFill>
                  <a:srgbClr val="FF0000"/>
                </a:solidFill>
              </a:rPr>
              <a:t>valor.substring</a:t>
            </a:r>
            <a:r>
              <a:rPr lang="es-ES" sz="2200" b="1" dirty="0" smtClean="0">
                <a:solidFill>
                  <a:srgbClr val="FF0000"/>
                </a:solidFill>
              </a:rPr>
              <a:t>(0, 8))%23</a:t>
            </a:r>
            <a:r>
              <a:rPr lang="es-ES" sz="2200" b="1" dirty="0" smtClean="0">
                <a:solidFill>
                  <a:srgbClr val="FF0000"/>
                </a:solidFill>
              </a:rPr>
              <a:t>]  </a:t>
            </a:r>
            <a:r>
              <a:rPr lang="es-ES" sz="2200" dirty="0" smtClean="0">
                <a:solidFill>
                  <a:srgbClr val="0070C0"/>
                </a:solidFill>
              </a:rPr>
              <a:t>) </a:t>
            </a:r>
            <a:r>
              <a:rPr lang="es-ES" sz="2200" dirty="0" smtClean="0">
                <a:solidFill>
                  <a:srgbClr val="0070C0"/>
                </a:solidFill>
              </a:rPr>
              <a:t>{ </a:t>
            </a:r>
            <a:endParaRPr lang="es-ES" sz="2200" dirty="0" smtClean="0">
              <a:solidFill>
                <a:srgbClr val="0070C0"/>
              </a:solidFill>
            </a:endParaRPr>
          </a:p>
          <a:p>
            <a:pPr lvl="1" algn="just">
              <a:buNone/>
            </a:pPr>
            <a:r>
              <a:rPr lang="es-ES" sz="2200" dirty="0" smtClean="0">
                <a:solidFill>
                  <a:srgbClr val="0070C0"/>
                </a:solidFill>
              </a:rPr>
              <a:t>	</a:t>
            </a:r>
            <a:r>
              <a:rPr lang="es-ES" sz="2200" dirty="0" err="1" smtClean="0">
                <a:solidFill>
                  <a:srgbClr val="0070C0"/>
                </a:solidFill>
              </a:rPr>
              <a:t>return</a:t>
            </a:r>
            <a:r>
              <a:rPr lang="es-ES" sz="2200" dirty="0" smtClean="0">
                <a:solidFill>
                  <a:srgbClr val="0070C0"/>
                </a:solidFill>
              </a:rPr>
              <a:t> </a:t>
            </a:r>
            <a:r>
              <a:rPr lang="es-ES" sz="2200" dirty="0" smtClean="0">
                <a:solidFill>
                  <a:srgbClr val="0070C0"/>
                </a:solidFill>
              </a:rPr>
              <a:t>false; </a:t>
            </a:r>
            <a:endParaRPr lang="es-ES" sz="2200" dirty="0" smtClean="0">
              <a:solidFill>
                <a:srgbClr val="0070C0"/>
              </a:solidFill>
            </a:endParaRPr>
          </a:p>
          <a:p>
            <a:pPr lvl="1" algn="just">
              <a:buNone/>
            </a:pPr>
            <a:r>
              <a:rPr lang="es-ES" sz="2200" dirty="0" smtClean="0">
                <a:solidFill>
                  <a:srgbClr val="0070C0"/>
                </a:solidFill>
              </a:rPr>
              <a:t>}</a:t>
            </a:r>
          </a:p>
          <a:p>
            <a:pPr algn="just">
              <a:buNone/>
            </a:pPr>
            <a:endParaRPr lang="es-ES" sz="2200" dirty="0" smtClean="0">
              <a:solidFill>
                <a:srgbClr val="0070C0"/>
              </a:solidFill>
            </a:endParaRPr>
          </a:p>
          <a:p>
            <a:pPr algn="just">
              <a:buNone/>
            </a:pPr>
            <a:r>
              <a:rPr lang="es-ES" sz="2400" dirty="0" smtClean="0"/>
              <a:t>La primera comprobación asegura que el formato del número introducido es el correcto, es decir, que está formado por 8 números seguidos y una </a:t>
            </a:r>
            <a:r>
              <a:rPr lang="es-ES" sz="2400" dirty="0" smtClean="0"/>
              <a:t>letra.</a:t>
            </a:r>
          </a:p>
          <a:p>
            <a:pPr algn="just">
              <a:buNone/>
            </a:pPr>
            <a:endParaRPr lang="es-ES" sz="2400" dirty="0" smtClean="0"/>
          </a:p>
          <a:p>
            <a:pPr algn="just">
              <a:buNone/>
            </a:pPr>
            <a:r>
              <a:rPr lang="es-ES" sz="2400" dirty="0" smtClean="0"/>
              <a:t>La segunda comprobación aplica el algoritmo de cálculo de la letra del DNI y la compara con la letra proporcionada por el usuario. </a:t>
            </a:r>
            <a:endParaRPr lang="es-ES" sz="2400" dirty="0" smtClean="0"/>
          </a:p>
        </p:txBody>
      </p:sp>
      <p:sp>
        <p:nvSpPr>
          <p:cNvPr id="2" name="1 Título"/>
          <p:cNvSpPr txBox="1">
            <a:spLocks noGrp="1"/>
          </p:cNvSpPr>
          <p:nvPr>
            <p:ph type="title" idx="4294967295"/>
          </p:nvPr>
        </p:nvSpPr>
        <p:spPr>
          <a:xfrm>
            <a:off x="0" y="-59195"/>
            <a:ext cx="10080625" cy="615553"/>
          </a:xfrm>
        </p:spPr>
        <p:txBody>
          <a:bodyPr wrap="square">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900" dirty="0" smtClean="0"/>
              <a:t>Validación</a:t>
            </a:r>
            <a:endParaRPr lang="es-ES" sz="3900"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248" y="3781279"/>
          <a:ext cx="10080873" cy="3778396"/>
        </p:xfrm>
        <a:graphic>
          <a:graphicData uri="http://schemas.openxmlformats.org/drawingml/2006/table">
            <a:tbl>
              <a:tblPr firstRow="1" bandRow="1">
                <a:tableStyleId>{5C22544A-7EE6-4342-B048-85BDC9FD1C3A}</a:tableStyleId>
              </a:tblPr>
              <a:tblGrid>
                <a:gridCol w="1683262"/>
                <a:gridCol w="3113819"/>
                <a:gridCol w="5283792"/>
              </a:tblGrid>
              <a:tr h="504054">
                <a:tc>
                  <a:txBody>
                    <a:bodyPr/>
                    <a:lstStyle/>
                    <a:p>
                      <a:pPr algn="l" fontAlgn="b"/>
                      <a:r>
                        <a:rPr lang="es-ES" sz="2800" kern="1200" dirty="0" smtClean="0">
                          <a:solidFill>
                            <a:schemeClr val="tx1"/>
                          </a:solidFill>
                          <a:latin typeface="+mn-lt"/>
                          <a:ea typeface="+mn-ea"/>
                          <a:cs typeface="+mn-cs"/>
                        </a:rPr>
                        <a:t>Número</a:t>
                      </a:r>
                    </a:p>
                  </a:txBody>
                  <a:tcPr marL="60960" marR="60960" marT="60960" marB="60960" anchor="b"/>
                </a:tc>
                <a:tc>
                  <a:txBody>
                    <a:bodyPr/>
                    <a:lstStyle/>
                    <a:p>
                      <a:pPr algn="l" fontAlgn="b"/>
                      <a:r>
                        <a:rPr lang="es-ES" sz="2800" kern="1200" dirty="0" smtClean="0">
                          <a:solidFill>
                            <a:schemeClr val="tx1"/>
                          </a:solidFill>
                          <a:latin typeface="+mn-lt"/>
                          <a:ea typeface="+mn-ea"/>
                          <a:cs typeface="+mn-cs"/>
                        </a:rPr>
                        <a:t>Expresión regular</a:t>
                      </a:r>
                    </a:p>
                  </a:txBody>
                  <a:tcPr marL="60960" marR="60960" marT="60960" marB="60960" anchor="b"/>
                </a:tc>
                <a:tc>
                  <a:txBody>
                    <a:bodyPr/>
                    <a:lstStyle/>
                    <a:p>
                      <a:pPr algn="l" fontAlgn="b"/>
                      <a:r>
                        <a:rPr lang="es-ES" sz="2800" kern="1200" dirty="0" smtClean="0">
                          <a:solidFill>
                            <a:schemeClr val="tx1"/>
                          </a:solidFill>
                          <a:latin typeface="+mn-lt"/>
                          <a:ea typeface="+mn-ea"/>
                          <a:cs typeface="+mn-cs"/>
                        </a:rPr>
                        <a:t>Formato</a:t>
                      </a:r>
                    </a:p>
                  </a:txBody>
                  <a:tcPr marL="60960" marR="60960" marT="60960" marB="60960" anchor="b"/>
                </a:tc>
              </a:tr>
              <a:tr h="365985">
                <a:tc>
                  <a:txBody>
                    <a:bodyPr/>
                    <a:lstStyle/>
                    <a:p>
                      <a:pPr algn="l" fontAlgn="t"/>
                      <a:r>
                        <a:rPr lang="es-ES"/>
                        <a:t>900900900</a:t>
                      </a:r>
                    </a:p>
                  </a:txBody>
                  <a:tcPr marL="60960" marR="60960" marT="60960" marB="60960"/>
                </a:tc>
                <a:tc>
                  <a:txBody>
                    <a:bodyPr/>
                    <a:lstStyle/>
                    <a:p>
                      <a:pPr algn="l" fontAlgn="t"/>
                      <a:r>
                        <a:rPr lang="es-ES"/>
                        <a:t>/^\d{9}$/</a:t>
                      </a:r>
                    </a:p>
                  </a:txBody>
                  <a:tcPr marL="60960" marR="60960" marT="60960" marB="60960"/>
                </a:tc>
                <a:tc>
                  <a:txBody>
                    <a:bodyPr/>
                    <a:lstStyle/>
                    <a:p>
                      <a:pPr algn="l" fontAlgn="t"/>
                      <a:r>
                        <a:rPr lang="es-ES"/>
                        <a:t>9 cifras seguidas</a:t>
                      </a:r>
                    </a:p>
                  </a:txBody>
                  <a:tcPr marL="60960" marR="60960" marT="60960" marB="60960"/>
                </a:tc>
              </a:tr>
              <a:tr h="405414">
                <a:tc>
                  <a:txBody>
                    <a:bodyPr/>
                    <a:lstStyle/>
                    <a:p>
                      <a:pPr algn="l" fontAlgn="t"/>
                      <a:r>
                        <a:rPr lang="es-ES"/>
                        <a:t>900-900-900</a:t>
                      </a:r>
                    </a:p>
                  </a:txBody>
                  <a:tcPr marL="60960" marR="60960" marT="60960" marB="60960"/>
                </a:tc>
                <a:tc>
                  <a:txBody>
                    <a:bodyPr/>
                    <a:lstStyle/>
                    <a:p>
                      <a:pPr algn="l" fontAlgn="t"/>
                      <a:r>
                        <a:rPr lang="es-ES"/>
                        <a:t>/^\d{3}-\d{3}-\d{3}$/</a:t>
                      </a:r>
                    </a:p>
                  </a:txBody>
                  <a:tcPr marL="60960" marR="60960" marT="60960" marB="60960"/>
                </a:tc>
                <a:tc>
                  <a:txBody>
                    <a:bodyPr/>
                    <a:lstStyle/>
                    <a:p>
                      <a:pPr algn="l" fontAlgn="t"/>
                      <a:r>
                        <a:rPr lang="es-ES"/>
                        <a:t>9 cifras agrupadas de 3 en 3 y separadas por guiones</a:t>
                      </a:r>
                    </a:p>
                  </a:txBody>
                  <a:tcPr marL="60960" marR="60960" marT="60960" marB="60960"/>
                </a:tc>
              </a:tr>
              <a:tr h="372835">
                <a:tc>
                  <a:txBody>
                    <a:bodyPr/>
                    <a:lstStyle/>
                    <a:p>
                      <a:pPr algn="l" fontAlgn="t"/>
                      <a:r>
                        <a:rPr lang="es-ES"/>
                        <a:t>900 900900</a:t>
                      </a:r>
                    </a:p>
                  </a:txBody>
                  <a:tcPr marL="60960" marR="60960" marT="60960" marB="60960"/>
                </a:tc>
                <a:tc>
                  <a:txBody>
                    <a:bodyPr/>
                    <a:lstStyle/>
                    <a:p>
                      <a:pPr algn="l" fontAlgn="t"/>
                      <a:r>
                        <a:rPr lang="es-ES"/>
                        <a:t>/^\d{3}\s\d{6}$/</a:t>
                      </a:r>
                    </a:p>
                  </a:txBody>
                  <a:tcPr marL="60960" marR="60960" marT="60960" marB="60960"/>
                </a:tc>
                <a:tc>
                  <a:txBody>
                    <a:bodyPr/>
                    <a:lstStyle/>
                    <a:p>
                      <a:pPr algn="l" fontAlgn="t"/>
                      <a:r>
                        <a:rPr lang="es-ES"/>
                        <a:t>9 cifras, las 3 primeras separadas por un espacio</a:t>
                      </a:r>
                    </a:p>
                  </a:txBody>
                  <a:tcPr marL="60960" marR="60960" marT="60960" marB="60960"/>
                </a:tc>
              </a:tr>
              <a:tr h="426936">
                <a:tc>
                  <a:txBody>
                    <a:bodyPr/>
                    <a:lstStyle/>
                    <a:p>
                      <a:pPr algn="l" fontAlgn="t"/>
                      <a:r>
                        <a:rPr lang="es-ES"/>
                        <a:t>900 90 09 00</a:t>
                      </a:r>
                    </a:p>
                  </a:txBody>
                  <a:tcPr marL="60960" marR="60960" marT="60960" marB="60960"/>
                </a:tc>
                <a:tc>
                  <a:txBody>
                    <a:bodyPr/>
                    <a:lstStyle/>
                    <a:p>
                      <a:pPr algn="l" fontAlgn="t"/>
                      <a:r>
                        <a:rPr lang="es-ES"/>
                        <a:t>/^\d{3}\s\d{2}\s\d{2}\s\d{2}$/</a:t>
                      </a:r>
                    </a:p>
                  </a:txBody>
                  <a:tcPr marL="60960" marR="60960" marT="60960" marB="60960"/>
                </a:tc>
                <a:tc>
                  <a:txBody>
                    <a:bodyPr/>
                    <a:lstStyle/>
                    <a:p>
                      <a:pPr algn="l" fontAlgn="t"/>
                      <a:r>
                        <a:rPr lang="es-ES"/>
                        <a:t>9 cifras, las 3 primeras separadas por un espacio, las siguientes agrupadas de 2 en 2</a:t>
                      </a:r>
                    </a:p>
                  </a:txBody>
                  <a:tcPr marL="60960" marR="60960" marT="60960" marB="60960"/>
                </a:tc>
              </a:tr>
              <a:tr h="680651">
                <a:tc>
                  <a:txBody>
                    <a:bodyPr/>
                    <a:lstStyle/>
                    <a:p>
                      <a:pPr algn="l" fontAlgn="t"/>
                      <a:r>
                        <a:rPr lang="es-ES"/>
                        <a:t>(900) 900900</a:t>
                      </a:r>
                    </a:p>
                  </a:txBody>
                  <a:tcPr marL="60960" marR="60960" marT="60960" marB="60960"/>
                </a:tc>
                <a:tc>
                  <a:txBody>
                    <a:bodyPr/>
                    <a:lstStyle/>
                    <a:p>
                      <a:pPr algn="l" fontAlgn="t"/>
                      <a:r>
                        <a:rPr lang="es-ES"/>
                        <a:t>/^\(\d{3}\)\s\d{6}$/</a:t>
                      </a:r>
                    </a:p>
                  </a:txBody>
                  <a:tcPr marL="60960" marR="60960" marT="60960" marB="60960"/>
                </a:tc>
                <a:tc>
                  <a:txBody>
                    <a:bodyPr/>
                    <a:lstStyle/>
                    <a:p>
                      <a:pPr algn="l" fontAlgn="t"/>
                      <a:r>
                        <a:rPr lang="es-ES"/>
                        <a:t>9 cifras, las 3 primeras encerradas por paréntesis y un espacio de separación respecto del resto</a:t>
                      </a:r>
                    </a:p>
                  </a:txBody>
                  <a:tcPr marL="60960" marR="60960" marT="60960" marB="60960"/>
                </a:tc>
              </a:tr>
              <a:tr h="680651">
                <a:tc>
                  <a:txBody>
                    <a:bodyPr/>
                    <a:lstStyle/>
                    <a:p>
                      <a:pPr algn="l" fontAlgn="t"/>
                      <a:r>
                        <a:rPr lang="es-ES"/>
                        <a:t>+34 900900900</a:t>
                      </a:r>
                    </a:p>
                  </a:txBody>
                  <a:tcPr marL="60960" marR="60960" marT="60960" marB="60960"/>
                </a:tc>
                <a:tc>
                  <a:txBody>
                    <a:bodyPr/>
                    <a:lstStyle/>
                    <a:p>
                      <a:pPr algn="l" fontAlgn="t"/>
                      <a:r>
                        <a:rPr lang="es-ES"/>
                        <a:t>/^\+\d{2,3}\s\d{9}$/</a:t>
                      </a:r>
                    </a:p>
                  </a:txBody>
                  <a:tcPr marL="60960" marR="60960" marT="60960" marB="60960"/>
                </a:tc>
                <a:tc>
                  <a:txBody>
                    <a:bodyPr/>
                    <a:lstStyle/>
                    <a:p>
                      <a:pPr algn="l" fontAlgn="t"/>
                      <a:r>
                        <a:rPr lang="es-ES" dirty="0"/>
                        <a:t>Prefijo internacional (+ seguido de 2 o 3 cifras), espacio en blanco y 9 cifras consecutivas</a:t>
                      </a:r>
                    </a:p>
                  </a:txBody>
                  <a:tcPr marL="60960" marR="60960" marT="60960" marB="60960"/>
                </a:tc>
              </a:tr>
            </a:tbl>
          </a:graphicData>
        </a:graphic>
      </p:graphicFrame>
      <p:sp>
        <p:nvSpPr>
          <p:cNvPr id="6" name="5 CuadroTexto"/>
          <p:cNvSpPr txBox="1"/>
          <p:nvPr/>
        </p:nvSpPr>
        <p:spPr>
          <a:xfrm>
            <a:off x="359639" y="503640"/>
            <a:ext cx="9720986" cy="3503480"/>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Validar un número de teléfono</a:t>
            </a:r>
          </a:p>
          <a:p>
            <a:pPr algn="just">
              <a:buNone/>
            </a:pPr>
            <a:endParaRPr lang="es-ES" sz="2400" dirty="0" smtClean="0"/>
          </a:p>
          <a:p>
            <a:pPr algn="just">
              <a:buNone/>
            </a:pPr>
            <a:r>
              <a:rPr lang="es-ES" sz="2400" dirty="0" smtClean="0"/>
              <a:t>El siguiente script </a:t>
            </a:r>
            <a:r>
              <a:rPr lang="es-ES" sz="2400" dirty="0" smtClean="0"/>
              <a:t>es para nueve </a:t>
            </a:r>
            <a:r>
              <a:rPr lang="es-ES" sz="2400" dirty="0" smtClean="0"/>
              <a:t>dígitos </a:t>
            </a:r>
            <a:r>
              <a:rPr lang="es-ES" sz="2400" dirty="0" smtClean="0"/>
              <a:t>consecutivos sin espacios ni guiones.</a:t>
            </a:r>
            <a:endParaRPr lang="es-ES" sz="2400" dirty="0" smtClean="0"/>
          </a:p>
          <a:p>
            <a:pPr lvl="1">
              <a:buNone/>
            </a:pPr>
            <a:endParaRPr lang="es-ES" sz="2200" dirty="0" smtClean="0">
              <a:solidFill>
                <a:srgbClr val="0070C0"/>
              </a:solidFill>
            </a:endParaRPr>
          </a:p>
          <a:p>
            <a:pPr lvl="1">
              <a:buNone/>
            </a:pPr>
            <a:r>
              <a:rPr lang="es-ES" sz="2200" dirty="0" smtClean="0">
                <a:solidFill>
                  <a:srgbClr val="0070C0"/>
                </a:solidFill>
              </a:rPr>
              <a:t>valor </a:t>
            </a:r>
            <a:r>
              <a:rPr lang="es-ES" sz="2200" dirty="0" smtClean="0">
                <a:solidFill>
                  <a:srgbClr val="0070C0"/>
                </a:solidFill>
              </a:rPr>
              <a:t>= </a:t>
            </a:r>
            <a:r>
              <a:rPr lang="es-ES" sz="2200" dirty="0" err="1" smtClean="0">
                <a:solidFill>
                  <a:srgbClr val="0070C0"/>
                </a:solidFill>
              </a:rPr>
              <a:t>document.getElementById</a:t>
            </a:r>
            <a:r>
              <a:rPr lang="es-ES" sz="2200" dirty="0" smtClean="0">
                <a:solidFill>
                  <a:srgbClr val="0070C0"/>
                </a:solidFill>
              </a:rPr>
              <a:t>("campo").</a:t>
            </a:r>
            <a:r>
              <a:rPr lang="es-ES" sz="2200" dirty="0" err="1" smtClean="0">
                <a:solidFill>
                  <a:srgbClr val="0070C0"/>
                </a:solidFill>
              </a:rPr>
              <a:t>value</a:t>
            </a:r>
            <a:r>
              <a:rPr lang="es-ES" sz="2200" dirty="0" smtClean="0">
                <a:solidFill>
                  <a:srgbClr val="0070C0"/>
                </a:solidFill>
              </a:rPr>
              <a:t>; </a:t>
            </a:r>
          </a:p>
          <a:p>
            <a:pPr lvl="1">
              <a:buNone/>
            </a:pPr>
            <a:r>
              <a:rPr lang="es-ES" sz="2200" dirty="0" err="1" smtClean="0">
                <a:solidFill>
                  <a:srgbClr val="0070C0"/>
                </a:solidFill>
              </a:rPr>
              <a:t>if</a:t>
            </a:r>
            <a:r>
              <a:rPr lang="es-ES" sz="2200" dirty="0" smtClean="0">
                <a:solidFill>
                  <a:srgbClr val="0070C0"/>
                </a:solidFill>
              </a:rPr>
              <a:t>( </a:t>
            </a:r>
            <a:r>
              <a:rPr lang="es-ES" sz="2200" dirty="0" smtClean="0">
                <a:solidFill>
                  <a:srgbClr val="0070C0"/>
                </a:solidFill>
              </a:rPr>
              <a:t> </a:t>
            </a:r>
            <a:r>
              <a:rPr lang="es-ES" sz="2200" b="1" dirty="0" smtClean="0">
                <a:solidFill>
                  <a:srgbClr val="FF0000"/>
                </a:solidFill>
              </a:rPr>
              <a:t>!(/^\</a:t>
            </a:r>
            <a:r>
              <a:rPr lang="es-ES" sz="2200" b="1" dirty="0" smtClean="0">
                <a:solidFill>
                  <a:srgbClr val="FF0000"/>
                </a:solidFill>
              </a:rPr>
              <a:t>d{9}$/.test(valor</a:t>
            </a:r>
            <a:r>
              <a:rPr lang="es-ES" sz="2200" b="1" dirty="0" smtClean="0">
                <a:solidFill>
                  <a:srgbClr val="FF0000"/>
                </a:solidFill>
              </a:rPr>
              <a:t>))</a:t>
            </a:r>
            <a:r>
              <a:rPr lang="es-ES" sz="2200" dirty="0" smtClean="0">
                <a:solidFill>
                  <a:srgbClr val="0070C0"/>
                </a:solidFill>
              </a:rPr>
              <a:t>  </a:t>
            </a:r>
            <a:r>
              <a:rPr lang="es-ES" sz="2200" dirty="0" smtClean="0">
                <a:solidFill>
                  <a:srgbClr val="0070C0"/>
                </a:solidFill>
              </a:rPr>
              <a:t>) { </a:t>
            </a:r>
            <a:r>
              <a:rPr lang="es-ES" sz="2200" dirty="0" smtClean="0">
                <a:solidFill>
                  <a:srgbClr val="0070C0"/>
                </a:solidFill>
              </a:rPr>
              <a:t> </a:t>
            </a:r>
          </a:p>
          <a:p>
            <a:pPr lvl="1">
              <a:buNone/>
            </a:pPr>
            <a:r>
              <a:rPr lang="es-ES" sz="2200" dirty="0" smtClean="0">
                <a:solidFill>
                  <a:srgbClr val="0070C0"/>
                </a:solidFill>
              </a:rPr>
              <a:t>	</a:t>
            </a:r>
            <a:r>
              <a:rPr lang="es-ES" sz="2200" dirty="0" err="1" smtClean="0">
                <a:solidFill>
                  <a:srgbClr val="0070C0"/>
                </a:solidFill>
              </a:rPr>
              <a:t>return</a:t>
            </a:r>
            <a:r>
              <a:rPr lang="es-ES" sz="2200" dirty="0" smtClean="0">
                <a:solidFill>
                  <a:srgbClr val="0070C0"/>
                </a:solidFill>
              </a:rPr>
              <a:t> </a:t>
            </a:r>
            <a:r>
              <a:rPr lang="es-ES" sz="2200" dirty="0" smtClean="0">
                <a:solidFill>
                  <a:srgbClr val="0070C0"/>
                </a:solidFill>
              </a:rPr>
              <a:t>false; </a:t>
            </a:r>
            <a:endParaRPr lang="es-ES" sz="2200" dirty="0" smtClean="0">
              <a:solidFill>
                <a:srgbClr val="0070C0"/>
              </a:solidFill>
            </a:endParaRPr>
          </a:p>
          <a:p>
            <a:pPr lvl="1">
              <a:buNone/>
            </a:pPr>
            <a:r>
              <a:rPr lang="es-ES" sz="2200" dirty="0" smtClean="0">
                <a:solidFill>
                  <a:srgbClr val="0070C0"/>
                </a:solidFill>
              </a:rPr>
              <a:t>}</a:t>
            </a:r>
            <a:endParaRPr lang="es-ES" sz="2200" dirty="0" smtClean="0">
              <a:solidFill>
                <a:srgbClr val="0070C0"/>
              </a:solidFill>
            </a:endParaRPr>
          </a:p>
          <a:p>
            <a:pPr algn="just">
              <a:buNone/>
            </a:pPr>
            <a:endParaRPr lang="es-ES" sz="2800" dirty="0" smtClean="0"/>
          </a:p>
        </p:txBody>
      </p:sp>
      <p:sp>
        <p:nvSpPr>
          <p:cNvPr id="7" name="1 Título"/>
          <p:cNvSpPr txBox="1">
            <a:spLocks noGrp="1"/>
          </p:cNvSpPr>
          <p:nvPr>
            <p:ph type="title" idx="4294967295"/>
          </p:nvPr>
        </p:nvSpPr>
        <p:spPr>
          <a:xfrm>
            <a:off x="0" y="-59195"/>
            <a:ext cx="10080625" cy="615553"/>
          </a:xfrm>
        </p:spPr>
        <p:txBody>
          <a:bodyPr wrap="square">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900" dirty="0" smtClean="0"/>
              <a:t>Validación</a:t>
            </a:r>
            <a:endParaRPr lang="es-ES" sz="3900" dirty="0"/>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2 CuadroTexto"/>
          <p:cNvSpPr txBox="1"/>
          <p:nvPr/>
        </p:nvSpPr>
        <p:spPr>
          <a:xfrm>
            <a:off x="359639" y="503640"/>
            <a:ext cx="9720986" cy="7322987"/>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Validar que un </a:t>
            </a:r>
            <a:r>
              <a:rPr lang="es-ES" sz="3200" b="1" dirty="0" err="1" smtClean="0"/>
              <a:t>checkbox</a:t>
            </a:r>
            <a:r>
              <a:rPr lang="es-ES" sz="3200" b="1" dirty="0" smtClean="0"/>
              <a:t> ha sido seleccionado</a:t>
            </a:r>
          </a:p>
          <a:p>
            <a:pPr algn="just">
              <a:buNone/>
            </a:pPr>
            <a:endParaRPr lang="es-ES" sz="2400" dirty="0" smtClean="0"/>
          </a:p>
          <a:p>
            <a:pPr lvl="1" algn="just">
              <a:buNone/>
            </a:pPr>
            <a:r>
              <a:rPr lang="es-ES" sz="2200" dirty="0" smtClean="0">
                <a:solidFill>
                  <a:srgbClr val="0070C0"/>
                </a:solidFill>
              </a:rPr>
              <a:t>elemento = </a:t>
            </a:r>
            <a:r>
              <a:rPr lang="es-ES" sz="2200" dirty="0" err="1" smtClean="0">
                <a:solidFill>
                  <a:srgbClr val="0070C0"/>
                </a:solidFill>
              </a:rPr>
              <a:t>document.getElementById</a:t>
            </a:r>
            <a:r>
              <a:rPr lang="es-ES" sz="2200" dirty="0" smtClean="0">
                <a:solidFill>
                  <a:srgbClr val="0070C0"/>
                </a:solidFill>
              </a:rPr>
              <a:t>("campo"); </a:t>
            </a:r>
            <a:endParaRPr lang="es-ES" sz="2200" dirty="0" smtClean="0">
              <a:solidFill>
                <a:srgbClr val="0070C0"/>
              </a:solidFill>
            </a:endParaRPr>
          </a:p>
          <a:p>
            <a:pPr lvl="1" algn="just">
              <a:buNone/>
            </a:pPr>
            <a:r>
              <a:rPr lang="es-ES" sz="2200" dirty="0" err="1" smtClean="0">
                <a:solidFill>
                  <a:srgbClr val="0070C0"/>
                </a:solidFill>
              </a:rPr>
              <a:t>if</a:t>
            </a:r>
            <a:r>
              <a:rPr lang="es-ES" sz="2200" dirty="0" smtClean="0">
                <a:solidFill>
                  <a:srgbClr val="0070C0"/>
                </a:solidFill>
              </a:rPr>
              <a:t>( </a:t>
            </a:r>
            <a:r>
              <a:rPr lang="es-ES" sz="2200" b="1" dirty="0" smtClean="0">
                <a:solidFill>
                  <a:srgbClr val="FF0000"/>
                </a:solidFill>
              </a:rPr>
              <a:t>!</a:t>
            </a:r>
            <a:r>
              <a:rPr lang="es-ES" sz="2200" b="1" dirty="0" err="1" smtClean="0">
                <a:solidFill>
                  <a:srgbClr val="FF0000"/>
                </a:solidFill>
              </a:rPr>
              <a:t>elemento.checked</a:t>
            </a:r>
            <a:r>
              <a:rPr lang="es-ES" sz="2200" b="1" dirty="0" smtClean="0">
                <a:solidFill>
                  <a:srgbClr val="FF0000"/>
                </a:solidFill>
              </a:rPr>
              <a:t> </a:t>
            </a:r>
            <a:r>
              <a:rPr lang="es-ES" sz="2200" dirty="0" smtClean="0">
                <a:solidFill>
                  <a:srgbClr val="0070C0"/>
                </a:solidFill>
              </a:rPr>
              <a:t>) { </a:t>
            </a:r>
            <a:endParaRPr lang="es-ES" sz="2200" dirty="0" smtClean="0">
              <a:solidFill>
                <a:srgbClr val="0070C0"/>
              </a:solidFill>
            </a:endParaRPr>
          </a:p>
          <a:p>
            <a:pPr lvl="1" algn="just">
              <a:buNone/>
            </a:pPr>
            <a:r>
              <a:rPr lang="es-ES" sz="2200" dirty="0" smtClean="0">
                <a:solidFill>
                  <a:srgbClr val="0070C0"/>
                </a:solidFill>
              </a:rPr>
              <a:t>	</a:t>
            </a:r>
            <a:r>
              <a:rPr lang="es-ES" sz="2200" dirty="0" err="1" smtClean="0">
                <a:solidFill>
                  <a:srgbClr val="0070C0"/>
                </a:solidFill>
              </a:rPr>
              <a:t>return</a:t>
            </a:r>
            <a:r>
              <a:rPr lang="es-ES" sz="2200" dirty="0" smtClean="0">
                <a:solidFill>
                  <a:srgbClr val="0070C0"/>
                </a:solidFill>
              </a:rPr>
              <a:t> </a:t>
            </a:r>
            <a:r>
              <a:rPr lang="es-ES" sz="2200" dirty="0" smtClean="0">
                <a:solidFill>
                  <a:srgbClr val="0070C0"/>
                </a:solidFill>
              </a:rPr>
              <a:t>false; </a:t>
            </a:r>
            <a:endParaRPr lang="es-ES" sz="2200" dirty="0" smtClean="0">
              <a:solidFill>
                <a:srgbClr val="0070C0"/>
              </a:solidFill>
            </a:endParaRPr>
          </a:p>
          <a:p>
            <a:pPr lvl="1" algn="just">
              <a:buNone/>
            </a:pPr>
            <a:r>
              <a:rPr lang="es-ES" sz="2200" dirty="0" smtClean="0">
                <a:solidFill>
                  <a:srgbClr val="0070C0"/>
                </a:solidFill>
              </a:rPr>
              <a:t>}</a:t>
            </a:r>
            <a:endParaRPr lang="es-ES" sz="2200" dirty="0" smtClean="0">
              <a:solidFill>
                <a:srgbClr val="0070C0"/>
              </a:solidFill>
            </a:endParaRPr>
          </a:p>
          <a:p>
            <a:pPr algn="just">
              <a:buNone/>
            </a:pPr>
            <a:endParaRPr lang="es-ES" sz="2400" dirty="0" smtClean="0"/>
          </a:p>
          <a:p>
            <a:pPr algn="just">
              <a:buNone/>
            </a:pPr>
            <a:r>
              <a:rPr lang="es-ES" sz="2400" dirty="0" smtClean="0"/>
              <a:t>Si se trata de comprobar que todos los </a:t>
            </a:r>
            <a:r>
              <a:rPr lang="es-ES" sz="2400" dirty="0" err="1" smtClean="0"/>
              <a:t>checkbox</a:t>
            </a:r>
            <a:r>
              <a:rPr lang="es-ES" sz="2400" dirty="0" smtClean="0"/>
              <a:t> del formulario han sido seleccionados, es más fácil utilizar un bucle</a:t>
            </a:r>
            <a:r>
              <a:rPr lang="es-ES" sz="2400" dirty="0" smtClean="0"/>
              <a:t>:</a:t>
            </a:r>
          </a:p>
          <a:p>
            <a:pPr algn="just">
              <a:buNone/>
            </a:pPr>
            <a:endParaRPr lang="es-ES" sz="2400" dirty="0" smtClean="0"/>
          </a:p>
          <a:p>
            <a:pPr lvl="1" algn="just">
              <a:buNone/>
            </a:pPr>
            <a:r>
              <a:rPr lang="es-ES" sz="2200" dirty="0" smtClean="0">
                <a:solidFill>
                  <a:srgbClr val="0070C0"/>
                </a:solidFill>
              </a:rPr>
              <a:t>formulario = </a:t>
            </a:r>
            <a:r>
              <a:rPr lang="es-ES" sz="2200" dirty="0" err="1" smtClean="0">
                <a:solidFill>
                  <a:srgbClr val="0070C0"/>
                </a:solidFill>
              </a:rPr>
              <a:t>document.getElementById</a:t>
            </a:r>
            <a:r>
              <a:rPr lang="es-ES" sz="2200" dirty="0" smtClean="0">
                <a:solidFill>
                  <a:srgbClr val="0070C0"/>
                </a:solidFill>
              </a:rPr>
              <a:t>("formulario"); </a:t>
            </a:r>
            <a:endParaRPr lang="es-ES" sz="2200" dirty="0" smtClean="0">
              <a:solidFill>
                <a:srgbClr val="0070C0"/>
              </a:solidFill>
            </a:endParaRPr>
          </a:p>
          <a:p>
            <a:pPr lvl="1" algn="just">
              <a:buNone/>
            </a:pPr>
            <a:r>
              <a:rPr lang="es-ES" sz="2200" dirty="0" err="1" smtClean="0">
                <a:solidFill>
                  <a:srgbClr val="0070C0"/>
                </a:solidFill>
              </a:rPr>
              <a:t>for</a:t>
            </a:r>
            <a:r>
              <a:rPr lang="es-ES" sz="2200" dirty="0" smtClean="0">
                <a:solidFill>
                  <a:srgbClr val="0070C0"/>
                </a:solidFill>
              </a:rPr>
              <a:t>(</a:t>
            </a:r>
            <a:r>
              <a:rPr lang="es-ES" sz="2200" dirty="0" err="1" smtClean="0">
                <a:solidFill>
                  <a:srgbClr val="0070C0"/>
                </a:solidFill>
              </a:rPr>
              <a:t>var</a:t>
            </a:r>
            <a:r>
              <a:rPr lang="es-ES" sz="2200" dirty="0" smtClean="0">
                <a:solidFill>
                  <a:srgbClr val="0070C0"/>
                </a:solidFill>
              </a:rPr>
              <a:t> </a:t>
            </a:r>
            <a:r>
              <a:rPr lang="es-ES" sz="2200" dirty="0" smtClean="0">
                <a:solidFill>
                  <a:srgbClr val="0070C0"/>
                </a:solidFill>
              </a:rPr>
              <a:t>i=0; i&lt;</a:t>
            </a:r>
            <a:r>
              <a:rPr lang="es-ES" sz="2200" dirty="0" err="1" smtClean="0">
                <a:solidFill>
                  <a:srgbClr val="0070C0"/>
                </a:solidFill>
              </a:rPr>
              <a:t>formulario.elements.length</a:t>
            </a:r>
            <a:r>
              <a:rPr lang="es-ES" sz="2200" dirty="0" smtClean="0">
                <a:solidFill>
                  <a:srgbClr val="0070C0"/>
                </a:solidFill>
              </a:rPr>
              <a:t>; i++) { </a:t>
            </a:r>
            <a:endParaRPr lang="es-ES" sz="2200" dirty="0" smtClean="0">
              <a:solidFill>
                <a:srgbClr val="0070C0"/>
              </a:solidFill>
            </a:endParaRPr>
          </a:p>
          <a:p>
            <a:pPr lvl="1" algn="just">
              <a:buNone/>
            </a:pPr>
            <a:r>
              <a:rPr lang="es-ES" sz="2200" dirty="0" smtClean="0">
                <a:solidFill>
                  <a:srgbClr val="0070C0"/>
                </a:solidFill>
              </a:rPr>
              <a:t>	</a:t>
            </a:r>
            <a:r>
              <a:rPr lang="es-ES" sz="2200" dirty="0" err="1" smtClean="0">
                <a:solidFill>
                  <a:srgbClr val="0070C0"/>
                </a:solidFill>
              </a:rPr>
              <a:t>var</a:t>
            </a:r>
            <a:r>
              <a:rPr lang="es-ES" sz="2200" dirty="0" smtClean="0">
                <a:solidFill>
                  <a:srgbClr val="0070C0"/>
                </a:solidFill>
              </a:rPr>
              <a:t> </a:t>
            </a:r>
            <a:r>
              <a:rPr lang="es-ES" sz="2200" dirty="0" smtClean="0">
                <a:solidFill>
                  <a:srgbClr val="0070C0"/>
                </a:solidFill>
              </a:rPr>
              <a:t>elemento = </a:t>
            </a:r>
            <a:r>
              <a:rPr lang="es-ES" sz="2200" dirty="0" err="1" smtClean="0">
                <a:solidFill>
                  <a:srgbClr val="0070C0"/>
                </a:solidFill>
              </a:rPr>
              <a:t>formulario.elements</a:t>
            </a:r>
            <a:r>
              <a:rPr lang="es-ES" sz="2200" dirty="0" smtClean="0">
                <a:solidFill>
                  <a:srgbClr val="0070C0"/>
                </a:solidFill>
              </a:rPr>
              <a:t>[i]; </a:t>
            </a:r>
            <a:endParaRPr lang="es-ES" sz="2200" dirty="0" smtClean="0">
              <a:solidFill>
                <a:srgbClr val="0070C0"/>
              </a:solidFill>
            </a:endParaRPr>
          </a:p>
          <a:p>
            <a:pPr lvl="1" algn="just">
              <a:buNone/>
            </a:pPr>
            <a:r>
              <a:rPr lang="es-ES" sz="2200" dirty="0" smtClean="0">
                <a:solidFill>
                  <a:srgbClr val="0070C0"/>
                </a:solidFill>
              </a:rPr>
              <a:t>	</a:t>
            </a:r>
            <a:r>
              <a:rPr lang="es-ES" sz="2200" dirty="0" err="1" smtClean="0">
                <a:solidFill>
                  <a:srgbClr val="0070C0"/>
                </a:solidFill>
              </a:rPr>
              <a:t>if</a:t>
            </a:r>
            <a:r>
              <a:rPr lang="es-ES" sz="2200" dirty="0" smtClean="0">
                <a:solidFill>
                  <a:srgbClr val="0070C0"/>
                </a:solidFill>
              </a:rPr>
              <a:t>(</a:t>
            </a:r>
            <a:r>
              <a:rPr lang="es-ES" sz="2200" dirty="0" err="1" smtClean="0">
                <a:solidFill>
                  <a:srgbClr val="0070C0"/>
                </a:solidFill>
              </a:rPr>
              <a:t>elemento.type</a:t>
            </a:r>
            <a:r>
              <a:rPr lang="es-ES" sz="2200" dirty="0" smtClean="0">
                <a:solidFill>
                  <a:srgbClr val="0070C0"/>
                </a:solidFill>
              </a:rPr>
              <a:t> </a:t>
            </a:r>
            <a:r>
              <a:rPr lang="es-ES" sz="2200" dirty="0" smtClean="0">
                <a:solidFill>
                  <a:srgbClr val="0070C0"/>
                </a:solidFill>
              </a:rPr>
              <a:t>== "</a:t>
            </a:r>
            <a:r>
              <a:rPr lang="es-ES" sz="2200" dirty="0" err="1" smtClean="0">
                <a:solidFill>
                  <a:srgbClr val="0070C0"/>
                </a:solidFill>
              </a:rPr>
              <a:t>checkbox</a:t>
            </a:r>
            <a:r>
              <a:rPr lang="es-ES" sz="2200" dirty="0" smtClean="0">
                <a:solidFill>
                  <a:srgbClr val="0070C0"/>
                </a:solidFill>
              </a:rPr>
              <a:t>") { </a:t>
            </a:r>
            <a:endParaRPr lang="es-ES" sz="2200" dirty="0" smtClean="0">
              <a:solidFill>
                <a:srgbClr val="0070C0"/>
              </a:solidFill>
            </a:endParaRPr>
          </a:p>
          <a:p>
            <a:pPr lvl="1" algn="just">
              <a:buNone/>
            </a:pPr>
            <a:r>
              <a:rPr lang="es-ES" sz="2200" dirty="0" smtClean="0">
                <a:solidFill>
                  <a:srgbClr val="0070C0"/>
                </a:solidFill>
              </a:rPr>
              <a:t>		</a:t>
            </a:r>
            <a:r>
              <a:rPr lang="es-ES" sz="2200" dirty="0" err="1" smtClean="0">
                <a:solidFill>
                  <a:srgbClr val="0070C0"/>
                </a:solidFill>
              </a:rPr>
              <a:t>if</a:t>
            </a:r>
            <a:r>
              <a:rPr lang="es-ES" sz="2200" dirty="0" smtClean="0">
                <a:solidFill>
                  <a:srgbClr val="0070C0"/>
                </a:solidFill>
              </a:rPr>
              <a:t>( </a:t>
            </a:r>
            <a:r>
              <a:rPr lang="es-ES" sz="2200" b="1" dirty="0" smtClean="0">
                <a:solidFill>
                  <a:srgbClr val="FF0000"/>
                </a:solidFill>
              </a:rPr>
              <a:t>!</a:t>
            </a:r>
            <a:r>
              <a:rPr lang="es-ES" sz="2200" b="1" dirty="0" err="1" smtClean="0">
                <a:solidFill>
                  <a:srgbClr val="FF0000"/>
                </a:solidFill>
              </a:rPr>
              <a:t>elemento.checked</a:t>
            </a:r>
            <a:r>
              <a:rPr lang="es-ES" sz="2200" b="1" dirty="0" smtClean="0">
                <a:solidFill>
                  <a:srgbClr val="FF0000"/>
                </a:solidFill>
              </a:rPr>
              <a:t> </a:t>
            </a:r>
            <a:r>
              <a:rPr lang="es-ES" sz="2200" dirty="0" smtClean="0">
                <a:solidFill>
                  <a:srgbClr val="0070C0"/>
                </a:solidFill>
              </a:rPr>
              <a:t>) </a:t>
            </a:r>
            <a:r>
              <a:rPr lang="es-ES" sz="2200" dirty="0" smtClean="0">
                <a:solidFill>
                  <a:srgbClr val="0070C0"/>
                </a:solidFill>
              </a:rPr>
              <a:t>{ </a:t>
            </a:r>
            <a:endParaRPr lang="es-ES" sz="2200" dirty="0" smtClean="0">
              <a:solidFill>
                <a:srgbClr val="0070C0"/>
              </a:solidFill>
            </a:endParaRPr>
          </a:p>
          <a:p>
            <a:pPr lvl="1" algn="just">
              <a:buNone/>
            </a:pPr>
            <a:r>
              <a:rPr lang="es-ES" sz="2200" dirty="0" smtClean="0">
                <a:solidFill>
                  <a:srgbClr val="0070C0"/>
                </a:solidFill>
              </a:rPr>
              <a:t>	</a:t>
            </a:r>
            <a:r>
              <a:rPr lang="es-ES" sz="2200" dirty="0" smtClean="0">
                <a:solidFill>
                  <a:srgbClr val="0070C0"/>
                </a:solidFill>
              </a:rPr>
              <a:t>		</a:t>
            </a:r>
            <a:r>
              <a:rPr lang="es-ES" sz="2200" dirty="0" err="1" smtClean="0">
                <a:solidFill>
                  <a:srgbClr val="0070C0"/>
                </a:solidFill>
              </a:rPr>
              <a:t>return</a:t>
            </a:r>
            <a:r>
              <a:rPr lang="es-ES" sz="2200" dirty="0" smtClean="0">
                <a:solidFill>
                  <a:srgbClr val="0070C0"/>
                </a:solidFill>
              </a:rPr>
              <a:t> </a:t>
            </a:r>
            <a:r>
              <a:rPr lang="es-ES" sz="2200" dirty="0" smtClean="0">
                <a:solidFill>
                  <a:srgbClr val="0070C0"/>
                </a:solidFill>
              </a:rPr>
              <a:t>false; </a:t>
            </a:r>
            <a:endParaRPr lang="es-ES" sz="2200" dirty="0" smtClean="0">
              <a:solidFill>
                <a:srgbClr val="0070C0"/>
              </a:solidFill>
            </a:endParaRPr>
          </a:p>
          <a:p>
            <a:pPr lvl="1" algn="just">
              <a:buNone/>
            </a:pPr>
            <a:r>
              <a:rPr lang="es-ES" sz="2200" dirty="0" smtClean="0">
                <a:solidFill>
                  <a:srgbClr val="0070C0"/>
                </a:solidFill>
              </a:rPr>
              <a:t>	</a:t>
            </a:r>
            <a:r>
              <a:rPr lang="es-ES" sz="2200" dirty="0" smtClean="0">
                <a:solidFill>
                  <a:srgbClr val="0070C0"/>
                </a:solidFill>
              </a:rPr>
              <a:t>	} </a:t>
            </a:r>
          </a:p>
          <a:p>
            <a:pPr lvl="1" algn="just">
              <a:buNone/>
            </a:pPr>
            <a:r>
              <a:rPr lang="es-ES" sz="2200" dirty="0" smtClean="0">
                <a:solidFill>
                  <a:srgbClr val="0070C0"/>
                </a:solidFill>
              </a:rPr>
              <a:t>	</a:t>
            </a:r>
            <a:r>
              <a:rPr lang="es-ES" sz="2200" dirty="0" smtClean="0">
                <a:solidFill>
                  <a:srgbClr val="0070C0"/>
                </a:solidFill>
              </a:rPr>
              <a:t>}</a:t>
            </a:r>
          </a:p>
          <a:p>
            <a:pPr lvl="1" algn="just">
              <a:buNone/>
            </a:pPr>
            <a:r>
              <a:rPr lang="es-ES" sz="2200" dirty="0" smtClean="0">
                <a:solidFill>
                  <a:srgbClr val="0070C0"/>
                </a:solidFill>
              </a:rPr>
              <a:t> </a:t>
            </a:r>
            <a:r>
              <a:rPr lang="es-ES" sz="2200" dirty="0" smtClean="0">
                <a:solidFill>
                  <a:srgbClr val="0070C0"/>
                </a:solidFill>
              </a:rPr>
              <a:t>}</a:t>
            </a:r>
          </a:p>
          <a:p>
            <a:pPr algn="just">
              <a:buNone/>
            </a:pPr>
            <a:endParaRPr lang="es-ES" sz="2400" dirty="0" smtClean="0"/>
          </a:p>
        </p:txBody>
      </p:sp>
      <p:sp>
        <p:nvSpPr>
          <p:cNvPr id="2" name="1 Título"/>
          <p:cNvSpPr txBox="1">
            <a:spLocks noGrp="1"/>
          </p:cNvSpPr>
          <p:nvPr>
            <p:ph type="title" idx="4294967295"/>
          </p:nvPr>
        </p:nvSpPr>
        <p:spPr>
          <a:xfrm>
            <a:off x="0" y="-59195"/>
            <a:ext cx="10080625" cy="615553"/>
          </a:xfrm>
        </p:spPr>
        <p:txBody>
          <a:bodyPr wrap="square">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900" dirty="0" smtClean="0"/>
              <a:t>Validación</a:t>
            </a:r>
            <a:endParaRPr lang="es-ES" sz="3900"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2 CuadroTexto"/>
          <p:cNvSpPr txBox="1"/>
          <p:nvPr/>
        </p:nvSpPr>
        <p:spPr>
          <a:xfrm>
            <a:off x="359639" y="503640"/>
            <a:ext cx="9720986" cy="6211529"/>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just">
              <a:buNone/>
            </a:pPr>
            <a:r>
              <a:rPr lang="es-ES" sz="3100" b="1" dirty="0" smtClean="0"/>
              <a:t>Validar que un </a:t>
            </a:r>
            <a:r>
              <a:rPr lang="es-ES" sz="3100" b="1" dirty="0" err="1" smtClean="0"/>
              <a:t>radiobutton</a:t>
            </a:r>
            <a:r>
              <a:rPr lang="es-ES" sz="3100" b="1" dirty="0" smtClean="0"/>
              <a:t> ha sido seleccionado</a:t>
            </a:r>
          </a:p>
          <a:p>
            <a:pPr algn="just">
              <a:buNone/>
            </a:pPr>
            <a:endParaRPr lang="es-ES" sz="2400" dirty="0" smtClean="0"/>
          </a:p>
          <a:p>
            <a:pPr algn="just">
              <a:buNone/>
            </a:pPr>
            <a:r>
              <a:rPr lang="es-ES" sz="2400" dirty="0" smtClean="0"/>
              <a:t>Si </a:t>
            </a:r>
            <a:r>
              <a:rPr lang="es-ES" sz="2400" dirty="0" smtClean="0"/>
              <a:t>se ha seleccionado algún </a:t>
            </a:r>
            <a:r>
              <a:rPr lang="es-ES" sz="2400" dirty="0" err="1" smtClean="0"/>
              <a:t>radiobutton</a:t>
            </a:r>
            <a:r>
              <a:rPr lang="es-ES" sz="2400" dirty="0" smtClean="0"/>
              <a:t> de un grupo</a:t>
            </a:r>
            <a:r>
              <a:rPr lang="es-ES" sz="2400" dirty="0" smtClean="0"/>
              <a:t>:</a:t>
            </a:r>
          </a:p>
          <a:p>
            <a:pPr algn="just">
              <a:buNone/>
            </a:pPr>
            <a:endParaRPr lang="es-ES" sz="2400" dirty="0" smtClean="0"/>
          </a:p>
          <a:p>
            <a:pPr lvl="1" algn="just">
              <a:buNone/>
            </a:pPr>
            <a:r>
              <a:rPr lang="es-ES" sz="2200" dirty="0" smtClean="0">
                <a:solidFill>
                  <a:srgbClr val="0070C0"/>
                </a:solidFill>
              </a:rPr>
              <a:t>opciones = </a:t>
            </a:r>
            <a:r>
              <a:rPr lang="es-ES" sz="2200" dirty="0" err="1" smtClean="0">
                <a:solidFill>
                  <a:srgbClr val="0070C0"/>
                </a:solidFill>
              </a:rPr>
              <a:t>document.getElementsByName</a:t>
            </a:r>
            <a:r>
              <a:rPr lang="es-ES" sz="2200" dirty="0" smtClean="0">
                <a:solidFill>
                  <a:srgbClr val="0070C0"/>
                </a:solidFill>
              </a:rPr>
              <a:t>("opciones");   </a:t>
            </a:r>
            <a:endParaRPr lang="es-ES" sz="2200" dirty="0" smtClean="0">
              <a:solidFill>
                <a:srgbClr val="0070C0"/>
              </a:solidFill>
            </a:endParaRPr>
          </a:p>
          <a:p>
            <a:pPr lvl="1" algn="just">
              <a:buNone/>
            </a:pPr>
            <a:r>
              <a:rPr lang="es-ES" sz="2200" dirty="0" err="1" smtClean="0">
                <a:solidFill>
                  <a:srgbClr val="0070C0"/>
                </a:solidFill>
              </a:rPr>
              <a:t>var</a:t>
            </a:r>
            <a:r>
              <a:rPr lang="es-ES" sz="2200" dirty="0" smtClean="0">
                <a:solidFill>
                  <a:srgbClr val="0070C0"/>
                </a:solidFill>
              </a:rPr>
              <a:t> </a:t>
            </a:r>
            <a:r>
              <a:rPr lang="es-ES" sz="2200" dirty="0" smtClean="0">
                <a:solidFill>
                  <a:srgbClr val="0070C0"/>
                </a:solidFill>
              </a:rPr>
              <a:t>seleccionado = false; </a:t>
            </a:r>
            <a:endParaRPr lang="es-ES" sz="2200" dirty="0" smtClean="0">
              <a:solidFill>
                <a:srgbClr val="0070C0"/>
              </a:solidFill>
            </a:endParaRPr>
          </a:p>
          <a:p>
            <a:pPr lvl="1" algn="just">
              <a:buNone/>
            </a:pPr>
            <a:r>
              <a:rPr lang="es-ES" sz="2200" dirty="0" err="1" smtClean="0">
                <a:solidFill>
                  <a:srgbClr val="0070C0"/>
                </a:solidFill>
              </a:rPr>
              <a:t>for</a:t>
            </a:r>
            <a:r>
              <a:rPr lang="es-ES" sz="2200" dirty="0" smtClean="0">
                <a:solidFill>
                  <a:srgbClr val="0070C0"/>
                </a:solidFill>
              </a:rPr>
              <a:t>(</a:t>
            </a:r>
            <a:r>
              <a:rPr lang="es-ES" sz="2200" dirty="0" err="1" smtClean="0">
                <a:solidFill>
                  <a:srgbClr val="0070C0"/>
                </a:solidFill>
              </a:rPr>
              <a:t>var</a:t>
            </a:r>
            <a:r>
              <a:rPr lang="es-ES" sz="2200" dirty="0" smtClean="0">
                <a:solidFill>
                  <a:srgbClr val="0070C0"/>
                </a:solidFill>
              </a:rPr>
              <a:t> </a:t>
            </a:r>
            <a:r>
              <a:rPr lang="es-ES" sz="2200" dirty="0" smtClean="0">
                <a:solidFill>
                  <a:srgbClr val="0070C0"/>
                </a:solidFill>
              </a:rPr>
              <a:t>i=0; i&lt;</a:t>
            </a:r>
            <a:r>
              <a:rPr lang="es-ES" sz="2200" dirty="0" err="1" smtClean="0">
                <a:solidFill>
                  <a:srgbClr val="0070C0"/>
                </a:solidFill>
              </a:rPr>
              <a:t>opciones.length</a:t>
            </a:r>
            <a:r>
              <a:rPr lang="es-ES" sz="2200" dirty="0" smtClean="0">
                <a:solidFill>
                  <a:srgbClr val="0070C0"/>
                </a:solidFill>
              </a:rPr>
              <a:t>; i++) { </a:t>
            </a:r>
            <a:endParaRPr lang="es-ES" sz="2200" dirty="0" smtClean="0">
              <a:solidFill>
                <a:srgbClr val="0070C0"/>
              </a:solidFill>
            </a:endParaRPr>
          </a:p>
          <a:p>
            <a:pPr lvl="1" algn="just">
              <a:buNone/>
            </a:pPr>
            <a:r>
              <a:rPr lang="es-ES" sz="2200" dirty="0" smtClean="0">
                <a:solidFill>
                  <a:srgbClr val="0070C0"/>
                </a:solidFill>
              </a:rPr>
              <a:t>	</a:t>
            </a:r>
            <a:r>
              <a:rPr lang="es-ES" sz="2200" dirty="0" err="1" smtClean="0">
                <a:solidFill>
                  <a:srgbClr val="0070C0"/>
                </a:solidFill>
              </a:rPr>
              <a:t>if</a:t>
            </a:r>
            <a:r>
              <a:rPr lang="es-ES" sz="2200" dirty="0" smtClean="0">
                <a:solidFill>
                  <a:srgbClr val="0070C0"/>
                </a:solidFill>
              </a:rPr>
              <a:t>( </a:t>
            </a:r>
            <a:r>
              <a:rPr lang="es-ES" sz="2200" b="1" dirty="0" smtClean="0">
                <a:solidFill>
                  <a:srgbClr val="FF0000"/>
                </a:solidFill>
              </a:rPr>
              <a:t>opciones[i</a:t>
            </a:r>
            <a:r>
              <a:rPr lang="es-ES" sz="2200" b="1" dirty="0" smtClean="0">
                <a:solidFill>
                  <a:srgbClr val="FF0000"/>
                </a:solidFill>
              </a:rPr>
              <a:t>].</a:t>
            </a:r>
            <a:r>
              <a:rPr lang="es-ES" sz="2200" b="1" dirty="0" err="1" smtClean="0">
                <a:solidFill>
                  <a:srgbClr val="FF0000"/>
                </a:solidFill>
              </a:rPr>
              <a:t>checked</a:t>
            </a:r>
            <a:r>
              <a:rPr lang="es-ES" sz="2200" b="1" dirty="0" smtClean="0">
                <a:solidFill>
                  <a:srgbClr val="FF0000"/>
                </a:solidFill>
              </a:rPr>
              <a:t> </a:t>
            </a:r>
            <a:r>
              <a:rPr lang="es-ES" sz="2200" dirty="0" smtClean="0">
                <a:solidFill>
                  <a:srgbClr val="0070C0"/>
                </a:solidFill>
              </a:rPr>
              <a:t>) </a:t>
            </a:r>
            <a:r>
              <a:rPr lang="es-ES" sz="2200" dirty="0" smtClean="0">
                <a:solidFill>
                  <a:srgbClr val="0070C0"/>
                </a:solidFill>
              </a:rPr>
              <a:t>{ </a:t>
            </a:r>
            <a:endParaRPr lang="es-ES" sz="2200" dirty="0" smtClean="0">
              <a:solidFill>
                <a:srgbClr val="0070C0"/>
              </a:solidFill>
            </a:endParaRPr>
          </a:p>
          <a:p>
            <a:pPr lvl="1" algn="just">
              <a:buNone/>
            </a:pPr>
            <a:r>
              <a:rPr lang="es-ES" sz="2200" dirty="0" smtClean="0">
                <a:solidFill>
                  <a:srgbClr val="0070C0"/>
                </a:solidFill>
              </a:rPr>
              <a:t>	</a:t>
            </a:r>
            <a:r>
              <a:rPr lang="es-ES" sz="2200" dirty="0" smtClean="0">
                <a:solidFill>
                  <a:srgbClr val="0070C0"/>
                </a:solidFill>
              </a:rPr>
              <a:t>	seleccionado </a:t>
            </a:r>
            <a:r>
              <a:rPr lang="es-ES" sz="2200" dirty="0" smtClean="0">
                <a:solidFill>
                  <a:srgbClr val="0070C0"/>
                </a:solidFill>
              </a:rPr>
              <a:t>= true; </a:t>
            </a:r>
            <a:endParaRPr lang="es-ES" sz="2200" dirty="0" smtClean="0">
              <a:solidFill>
                <a:srgbClr val="0070C0"/>
              </a:solidFill>
            </a:endParaRPr>
          </a:p>
          <a:p>
            <a:pPr lvl="1" algn="just">
              <a:buNone/>
            </a:pPr>
            <a:r>
              <a:rPr lang="es-ES" sz="2200" dirty="0" smtClean="0">
                <a:solidFill>
                  <a:srgbClr val="0070C0"/>
                </a:solidFill>
              </a:rPr>
              <a:t>	</a:t>
            </a:r>
            <a:r>
              <a:rPr lang="es-ES" sz="2200" dirty="0" smtClean="0">
                <a:solidFill>
                  <a:srgbClr val="0070C0"/>
                </a:solidFill>
              </a:rPr>
              <a:t>	</a:t>
            </a:r>
            <a:r>
              <a:rPr lang="es-ES" sz="2200" b="1" dirty="0" smtClean="0">
                <a:solidFill>
                  <a:srgbClr val="FF0000"/>
                </a:solidFill>
              </a:rPr>
              <a:t>break</a:t>
            </a:r>
            <a:r>
              <a:rPr lang="es-ES" sz="2200" dirty="0" smtClean="0">
                <a:solidFill>
                  <a:srgbClr val="0070C0"/>
                </a:solidFill>
              </a:rPr>
              <a:t>; </a:t>
            </a:r>
            <a:endParaRPr lang="es-ES" sz="2200" dirty="0" smtClean="0">
              <a:solidFill>
                <a:srgbClr val="0070C0"/>
              </a:solidFill>
            </a:endParaRPr>
          </a:p>
          <a:p>
            <a:pPr lvl="1" algn="just">
              <a:buNone/>
            </a:pPr>
            <a:r>
              <a:rPr lang="es-ES" sz="2200" dirty="0" smtClean="0">
                <a:solidFill>
                  <a:srgbClr val="0070C0"/>
                </a:solidFill>
              </a:rPr>
              <a:t>	</a:t>
            </a:r>
            <a:r>
              <a:rPr lang="es-ES" sz="2200" dirty="0" smtClean="0">
                <a:solidFill>
                  <a:srgbClr val="0070C0"/>
                </a:solidFill>
              </a:rPr>
              <a:t>} </a:t>
            </a:r>
          </a:p>
          <a:p>
            <a:pPr lvl="1" algn="just">
              <a:buNone/>
            </a:pPr>
            <a:r>
              <a:rPr lang="es-ES" sz="2200" dirty="0" smtClean="0">
                <a:solidFill>
                  <a:srgbClr val="0070C0"/>
                </a:solidFill>
              </a:rPr>
              <a:t>} </a:t>
            </a:r>
            <a:r>
              <a:rPr lang="es-ES" sz="2200" dirty="0" smtClean="0">
                <a:solidFill>
                  <a:srgbClr val="0070C0"/>
                </a:solidFill>
              </a:rPr>
              <a:t>  </a:t>
            </a:r>
            <a:endParaRPr lang="es-ES" sz="2200" dirty="0" smtClean="0">
              <a:solidFill>
                <a:srgbClr val="0070C0"/>
              </a:solidFill>
            </a:endParaRPr>
          </a:p>
          <a:p>
            <a:pPr lvl="1" algn="just">
              <a:buNone/>
            </a:pPr>
            <a:endParaRPr lang="es-ES" sz="2200" dirty="0" smtClean="0">
              <a:solidFill>
                <a:srgbClr val="0070C0"/>
              </a:solidFill>
            </a:endParaRPr>
          </a:p>
          <a:p>
            <a:pPr lvl="1" algn="just">
              <a:buNone/>
            </a:pPr>
            <a:r>
              <a:rPr lang="es-ES" sz="2200" dirty="0" err="1" smtClean="0">
                <a:solidFill>
                  <a:srgbClr val="0070C0"/>
                </a:solidFill>
              </a:rPr>
              <a:t>if</a:t>
            </a:r>
            <a:r>
              <a:rPr lang="es-ES" sz="2200" dirty="0" smtClean="0">
                <a:solidFill>
                  <a:srgbClr val="0070C0"/>
                </a:solidFill>
              </a:rPr>
              <a:t>(!seleccionado) { </a:t>
            </a:r>
            <a:endParaRPr lang="es-ES" sz="2200" dirty="0" smtClean="0">
              <a:solidFill>
                <a:srgbClr val="0070C0"/>
              </a:solidFill>
            </a:endParaRPr>
          </a:p>
          <a:p>
            <a:pPr lvl="1" algn="just">
              <a:buNone/>
            </a:pPr>
            <a:r>
              <a:rPr lang="es-ES" sz="2200" dirty="0" smtClean="0">
                <a:solidFill>
                  <a:srgbClr val="0070C0"/>
                </a:solidFill>
              </a:rPr>
              <a:t>	</a:t>
            </a:r>
            <a:r>
              <a:rPr lang="es-ES" sz="2200" dirty="0" err="1" smtClean="0">
                <a:solidFill>
                  <a:srgbClr val="0070C0"/>
                </a:solidFill>
              </a:rPr>
              <a:t>return</a:t>
            </a:r>
            <a:r>
              <a:rPr lang="es-ES" sz="2200" dirty="0" smtClean="0">
                <a:solidFill>
                  <a:srgbClr val="0070C0"/>
                </a:solidFill>
              </a:rPr>
              <a:t> </a:t>
            </a:r>
            <a:r>
              <a:rPr lang="es-ES" sz="2200" dirty="0" smtClean="0">
                <a:solidFill>
                  <a:srgbClr val="0070C0"/>
                </a:solidFill>
              </a:rPr>
              <a:t>false; </a:t>
            </a:r>
            <a:endParaRPr lang="es-ES" sz="2200" dirty="0" smtClean="0">
              <a:solidFill>
                <a:srgbClr val="0070C0"/>
              </a:solidFill>
            </a:endParaRPr>
          </a:p>
          <a:p>
            <a:pPr lvl="1" algn="just">
              <a:buNone/>
            </a:pPr>
            <a:r>
              <a:rPr lang="es-ES" sz="2200" dirty="0" smtClean="0">
                <a:solidFill>
                  <a:srgbClr val="0070C0"/>
                </a:solidFill>
              </a:rPr>
              <a:t>}</a:t>
            </a:r>
            <a:endParaRPr lang="es-ES" sz="2200" dirty="0" smtClean="0">
              <a:solidFill>
                <a:srgbClr val="0070C0"/>
              </a:solidFill>
            </a:endParaRPr>
          </a:p>
          <a:p>
            <a:pPr algn="just">
              <a:buNone/>
            </a:pPr>
            <a:endParaRPr lang="es-ES" sz="2400" dirty="0" smtClean="0"/>
          </a:p>
        </p:txBody>
      </p:sp>
      <p:sp>
        <p:nvSpPr>
          <p:cNvPr id="2" name="1 Título"/>
          <p:cNvSpPr txBox="1">
            <a:spLocks noGrp="1"/>
          </p:cNvSpPr>
          <p:nvPr>
            <p:ph type="title" idx="4294967295"/>
          </p:nvPr>
        </p:nvSpPr>
        <p:spPr>
          <a:xfrm>
            <a:off x="0" y="-59195"/>
            <a:ext cx="10080625" cy="615553"/>
          </a:xfrm>
        </p:spPr>
        <p:txBody>
          <a:bodyPr wrap="square">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900" dirty="0" smtClean="0"/>
              <a:t>Validación</a:t>
            </a:r>
            <a:endParaRPr lang="es-ES" sz="3900"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2 CuadroTexto"/>
          <p:cNvSpPr txBox="1"/>
          <p:nvPr/>
        </p:nvSpPr>
        <p:spPr>
          <a:xfrm>
            <a:off x="359639" y="503640"/>
            <a:ext cx="9720986" cy="2877219"/>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1" algn="just">
              <a:buNone/>
            </a:pPr>
            <a:endParaRPr lang="es-ES" sz="3100" b="1" dirty="0" smtClean="0"/>
          </a:p>
          <a:p>
            <a:pPr marL="0" lvl="1" algn="just">
              <a:buNone/>
            </a:pPr>
            <a:endParaRPr lang="es-ES" sz="3100" b="1" dirty="0" smtClean="0">
              <a:solidFill>
                <a:srgbClr val="0070C0"/>
              </a:solidFill>
            </a:endParaRPr>
          </a:p>
          <a:p>
            <a:pPr marL="0" lvl="1" algn="just">
              <a:buNone/>
            </a:pPr>
            <a:r>
              <a:rPr lang="es-ES" sz="2400" b="1" dirty="0" smtClean="0"/>
              <a:t>Ejercicio</a:t>
            </a:r>
            <a:r>
              <a:rPr lang="es-ES" sz="2000" dirty="0" smtClean="0"/>
              <a:t>:</a:t>
            </a:r>
          </a:p>
          <a:p>
            <a:pPr marL="0" lvl="1" algn="just">
              <a:buNone/>
            </a:pPr>
            <a:endParaRPr lang="es-ES" sz="2000" dirty="0" smtClean="0">
              <a:solidFill>
                <a:srgbClr val="0070C0"/>
              </a:solidFill>
            </a:endParaRPr>
          </a:p>
          <a:p>
            <a:pPr marL="0" lvl="1" algn="just">
              <a:buNone/>
            </a:pPr>
            <a:r>
              <a:rPr lang="es-ES" sz="2000" dirty="0" smtClean="0">
                <a:solidFill>
                  <a:srgbClr val="0070C0"/>
                </a:solidFill>
              </a:rPr>
              <a:t>	</a:t>
            </a:r>
            <a:r>
              <a:rPr lang="es-ES" sz="2400" dirty="0" smtClean="0"/>
              <a:t>Crea un formulario en HTML que contenga todos los tipos de elementos y crea una función </a:t>
            </a:r>
            <a:r>
              <a:rPr lang="es-ES" sz="2400" dirty="0" err="1" smtClean="0"/>
              <a:t>javascript</a:t>
            </a:r>
            <a:r>
              <a:rPr lang="es-ES" sz="2400" dirty="0" smtClean="0"/>
              <a:t> que valide todos y cada uno de ellos.</a:t>
            </a:r>
          </a:p>
          <a:p>
            <a:pPr algn="just">
              <a:buNone/>
            </a:pPr>
            <a:endParaRPr lang="es-ES" sz="2400" dirty="0" smtClean="0"/>
          </a:p>
        </p:txBody>
      </p:sp>
      <p:sp>
        <p:nvSpPr>
          <p:cNvPr id="2" name="1 Título"/>
          <p:cNvSpPr txBox="1">
            <a:spLocks noGrp="1"/>
          </p:cNvSpPr>
          <p:nvPr>
            <p:ph type="title" idx="4294967295"/>
          </p:nvPr>
        </p:nvSpPr>
        <p:spPr>
          <a:xfrm>
            <a:off x="0" y="-59195"/>
            <a:ext cx="10080625" cy="615553"/>
          </a:xfrm>
        </p:spPr>
        <p:txBody>
          <a:bodyPr wrap="square">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900" dirty="0" smtClean="0"/>
              <a:t>Validación</a:t>
            </a:r>
            <a:endParaRPr lang="es-ES" sz="3900"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90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s-ES" dirty="0">
                <a:solidFill>
                  <a:srgbClr val="000000"/>
                </a:solidFill>
                <a:latin typeface="Arial" pitchFamily="18"/>
                <a:cs typeface="Tahoma" pitchFamily="2"/>
              </a:rPr>
              <a:t>Programación básica</a:t>
            </a:r>
          </a:p>
        </p:txBody>
      </p:sp>
      <p:sp>
        <p:nvSpPr>
          <p:cNvPr id="3" name="2 CuadroTexto"/>
          <p:cNvSpPr txBox="1"/>
          <p:nvPr/>
        </p:nvSpPr>
        <p:spPr>
          <a:xfrm>
            <a:off x="359640" y="503640"/>
            <a:ext cx="9504720" cy="6555277"/>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R="0" indent="0" hangingPunct="0">
              <a:lnSpc>
                <a:spcPct val="100000"/>
              </a:lnSpc>
              <a:spcBef>
                <a:spcPts val="0"/>
              </a:spcBef>
              <a:spcAft>
                <a:spcPts val="0"/>
              </a:spcAft>
              <a:buNone/>
              <a:tabLst/>
            </a:pPr>
            <a:r>
              <a:rPr lang="es-ES" sz="3200" b="1" dirty="0">
                <a:solidFill>
                  <a:srgbClr val="000000"/>
                </a:solidFill>
                <a:ea typeface="Andale Sans UI" pitchFamily="2"/>
                <a:cs typeface="Tahoma" pitchFamily="2"/>
              </a:rPr>
              <a:t>Variables</a:t>
            </a:r>
          </a:p>
          <a:p>
            <a:pPr marL="0" marR="0" lvl="0" indent="0" algn="just" rtl="0" hangingPunct="0">
              <a:lnSpc>
                <a:spcPct val="100000"/>
              </a:lnSpc>
              <a:spcBef>
                <a:spcPts val="0"/>
              </a:spcBef>
              <a:spcAft>
                <a:spcPts val="0"/>
              </a:spcAft>
              <a:buNone/>
              <a:tabLst/>
            </a:pPr>
            <a:endParaRPr lang="es-ES" sz="2200" b="1" i="0" u="none" strike="noStrike" kern="1200" cap="none" spc="0" baseline="0" dirty="0">
              <a:ln>
                <a:noFill/>
              </a:ln>
              <a:solidFill>
                <a:srgbClr val="000000"/>
              </a:solidFill>
              <a:latin typeface="Arial" pitchFamily="18"/>
              <a:ea typeface="Andale Sans UI" pitchFamily="2"/>
              <a:cs typeface="Tahoma" pitchFamily="2"/>
            </a:endParaRPr>
          </a:p>
          <a:p>
            <a:pPr marL="0" marR="0" lvl="1" indent="0" algn="just" rtl="0" hangingPunct="0">
              <a:lnSpc>
                <a:spcPct val="100000"/>
              </a:lnSpc>
              <a:spcBef>
                <a:spcPts val="0"/>
              </a:spcBef>
              <a:spcAft>
                <a:spcPts val="0"/>
              </a:spcAft>
              <a:buSzPct val="45000"/>
              <a:buFont typeface="StarSymbol"/>
              <a:buChar char="●"/>
              <a:tabLst/>
            </a:pPr>
            <a:r>
              <a:rPr lang="es-ES" sz="2400" b="0" i="0" u="none" strike="noStrike" kern="1200" cap="none" spc="0" baseline="0" dirty="0" smtClean="0">
                <a:ln>
                  <a:noFill/>
                </a:ln>
                <a:solidFill>
                  <a:srgbClr val="000000"/>
                </a:solidFill>
                <a:latin typeface="Arial" pitchFamily="18"/>
                <a:ea typeface="Andale Sans UI" pitchFamily="2"/>
                <a:cs typeface="Tahoma" pitchFamily="2"/>
              </a:rPr>
              <a:t> Se </a:t>
            </a:r>
            <a:r>
              <a:rPr lang="es-ES" sz="2400" b="0" i="0" u="none" strike="noStrike" kern="1200" cap="none" spc="0" baseline="0" dirty="0">
                <a:ln>
                  <a:noFill/>
                </a:ln>
                <a:solidFill>
                  <a:srgbClr val="000000"/>
                </a:solidFill>
                <a:latin typeface="Arial" pitchFamily="18"/>
                <a:ea typeface="Andale Sans UI" pitchFamily="2"/>
                <a:cs typeface="Tahoma" pitchFamily="2"/>
              </a:rPr>
              <a:t>crean mediante la palabra reservada </a:t>
            </a:r>
            <a:r>
              <a:rPr lang="es-ES" sz="2400" b="1" i="0" u="none" strike="noStrike" kern="1200" cap="none" spc="0" baseline="0" dirty="0" err="1">
                <a:ln>
                  <a:noFill/>
                </a:ln>
                <a:solidFill>
                  <a:srgbClr val="000000"/>
                </a:solidFill>
                <a:latin typeface="Arial" pitchFamily="18"/>
                <a:ea typeface="Andale Sans UI" pitchFamily="2"/>
                <a:cs typeface="Tahoma" pitchFamily="2"/>
              </a:rPr>
              <a:t>var</a:t>
            </a:r>
            <a:r>
              <a:rPr lang="es-ES" sz="2400" b="0" i="0" u="none" strike="noStrike" kern="1200" cap="none" spc="0" baseline="0" dirty="0">
                <a:ln>
                  <a:noFill/>
                </a:ln>
                <a:solidFill>
                  <a:srgbClr val="000000"/>
                </a:solidFill>
                <a:latin typeface="Arial" pitchFamily="18"/>
                <a:ea typeface="Andale Sans UI" pitchFamily="2"/>
                <a:cs typeface="Tahoma" pitchFamily="2"/>
              </a:rPr>
              <a:t>.</a:t>
            </a:r>
          </a:p>
          <a:p>
            <a:pPr marL="0" marR="0" lvl="1" indent="0" algn="just" rtl="0" hangingPunct="0">
              <a:lnSpc>
                <a:spcPct val="100000"/>
              </a:lnSpc>
              <a:spcBef>
                <a:spcPts val="0"/>
              </a:spcBef>
              <a:spcAft>
                <a:spcPts val="0"/>
              </a:spcAft>
              <a:buSzPct val="45000"/>
              <a:buFont typeface="StarSymbol"/>
              <a:buChar char="●"/>
              <a:tabLst/>
            </a:pPr>
            <a:r>
              <a:rPr lang="es-ES" sz="2400" b="0" i="0" u="none" strike="noStrike" kern="1200" cap="none" spc="0" baseline="0" dirty="0" smtClean="0">
                <a:ln>
                  <a:noFill/>
                </a:ln>
                <a:solidFill>
                  <a:srgbClr val="000000"/>
                </a:solidFill>
                <a:latin typeface="Arial" pitchFamily="18"/>
                <a:ea typeface="Andale Sans UI" pitchFamily="2"/>
                <a:cs typeface="Tahoma" pitchFamily="2"/>
              </a:rPr>
              <a:t> La </a:t>
            </a:r>
            <a:r>
              <a:rPr lang="es-ES" sz="2400" b="0" i="0" u="none" strike="noStrike" kern="1200" cap="none" spc="0" baseline="0" dirty="0">
                <a:ln>
                  <a:noFill/>
                </a:ln>
                <a:solidFill>
                  <a:srgbClr val="000000"/>
                </a:solidFill>
                <a:latin typeface="Arial" pitchFamily="18"/>
                <a:ea typeface="Andale Sans UI" pitchFamily="2"/>
                <a:cs typeface="Tahoma" pitchFamily="2"/>
              </a:rPr>
              <a:t>palabra reservada </a:t>
            </a:r>
            <a:r>
              <a:rPr lang="es-ES" sz="2400" b="1" i="0" u="none" strike="noStrike" kern="1200" cap="none" spc="0" baseline="0" dirty="0" err="1">
                <a:ln>
                  <a:noFill/>
                </a:ln>
                <a:solidFill>
                  <a:srgbClr val="000000"/>
                </a:solidFill>
                <a:latin typeface="Arial" pitchFamily="18"/>
                <a:ea typeface="Andale Sans UI" pitchFamily="2"/>
                <a:cs typeface="Tahoma" pitchFamily="2"/>
              </a:rPr>
              <a:t>var</a:t>
            </a:r>
            <a:r>
              <a:rPr lang="es-ES" sz="2400" b="0" i="0" u="none" strike="noStrike" kern="1200" cap="none" spc="0" baseline="0" dirty="0">
                <a:ln>
                  <a:noFill/>
                </a:ln>
                <a:solidFill>
                  <a:srgbClr val="000000"/>
                </a:solidFill>
                <a:latin typeface="Arial" pitchFamily="18"/>
                <a:ea typeface="Andale Sans UI" pitchFamily="2"/>
                <a:cs typeface="Tahoma" pitchFamily="2"/>
              </a:rPr>
              <a:t> solamente se debe indicar al definir por primera vez la variable, lo que se denomina </a:t>
            </a:r>
            <a:r>
              <a:rPr lang="es-ES" sz="2400" b="1" i="0" u="none" strike="noStrike" kern="1200" cap="none" spc="0" baseline="0" dirty="0">
                <a:ln>
                  <a:noFill/>
                </a:ln>
                <a:solidFill>
                  <a:srgbClr val="000000"/>
                </a:solidFill>
                <a:latin typeface="Arial" pitchFamily="18"/>
                <a:ea typeface="Andale Sans UI" pitchFamily="2"/>
                <a:cs typeface="Tahoma" pitchFamily="2"/>
              </a:rPr>
              <a:t>declarar</a:t>
            </a:r>
            <a:r>
              <a:rPr lang="es-ES" sz="2400" b="0" i="0" u="none" strike="noStrike" kern="1200" cap="none" spc="0" baseline="0" dirty="0">
                <a:ln>
                  <a:noFill/>
                </a:ln>
                <a:solidFill>
                  <a:srgbClr val="000000"/>
                </a:solidFill>
                <a:latin typeface="Arial" pitchFamily="18"/>
                <a:ea typeface="Andale Sans UI" pitchFamily="2"/>
                <a:cs typeface="Tahoma" pitchFamily="2"/>
              </a:rPr>
              <a:t> una variable.</a:t>
            </a:r>
          </a:p>
          <a:p>
            <a:pPr marL="0" marR="0" lvl="1" indent="0" algn="just" rtl="0" hangingPunct="0">
              <a:lnSpc>
                <a:spcPct val="100000"/>
              </a:lnSpc>
              <a:spcBef>
                <a:spcPts val="0"/>
              </a:spcBef>
              <a:spcAft>
                <a:spcPts val="0"/>
              </a:spcAft>
              <a:buSzPct val="45000"/>
              <a:buFont typeface="StarSymbol"/>
              <a:buChar char="●"/>
              <a:tabLst/>
            </a:pPr>
            <a:endParaRPr lang="es-ES" sz="2400" b="0" i="0" u="none" strike="noStrike" kern="1200" cap="none" spc="0" baseline="0" dirty="0">
              <a:ln>
                <a:noFill/>
              </a:ln>
              <a:solidFill>
                <a:srgbClr val="000000"/>
              </a:solidFill>
              <a:latin typeface="Arial" pitchFamily="18"/>
              <a:ea typeface="Andale Sans UI" pitchFamily="2"/>
              <a:cs typeface="Tahoma" pitchFamily="2"/>
            </a:endParaRPr>
          </a:p>
          <a:p>
            <a:pPr marL="0" marR="0" lvl="1" indent="0" algn="just" rtl="0" hangingPunct="0">
              <a:lnSpc>
                <a:spcPct val="100000"/>
              </a:lnSpc>
              <a:spcBef>
                <a:spcPts val="0"/>
              </a:spcBef>
              <a:spcAft>
                <a:spcPts val="0"/>
              </a:spcAft>
              <a:buNone/>
              <a:tabLst/>
            </a:pPr>
            <a:r>
              <a:rPr lang="es-ES" sz="2400" b="0" i="0" u="none" strike="noStrike" kern="1200" cap="none" spc="0" baseline="0" dirty="0">
                <a:ln>
                  <a:noFill/>
                </a:ln>
                <a:solidFill>
                  <a:srgbClr val="000000"/>
                </a:solidFill>
                <a:latin typeface="Arial" pitchFamily="18"/>
                <a:ea typeface="Andale Sans UI" pitchFamily="2"/>
                <a:cs typeface="Tahoma" pitchFamily="2"/>
              </a:rPr>
              <a:t>	</a:t>
            </a:r>
            <a:r>
              <a:rPr lang="es-ES" sz="2400" b="0" i="0" u="none" strike="noStrike" kern="1200" cap="none" spc="0" baseline="0" dirty="0" err="1">
                <a:ln>
                  <a:noFill/>
                </a:ln>
                <a:solidFill>
                  <a:srgbClr val="FF0000"/>
                </a:solidFill>
                <a:ea typeface="Andale Sans UI" pitchFamily="2"/>
                <a:cs typeface="Tahoma" pitchFamily="2"/>
              </a:rPr>
              <a:t>var</a:t>
            </a:r>
            <a:r>
              <a:rPr lang="es-ES" sz="2400" b="0" i="0" u="none" strike="noStrike" kern="1200" cap="none" spc="0" baseline="0" dirty="0">
                <a:ln>
                  <a:noFill/>
                </a:ln>
                <a:solidFill>
                  <a:srgbClr val="FF0000"/>
                </a:solidFill>
                <a:ea typeface="Andale Sans UI" pitchFamily="2"/>
                <a:cs typeface="Tahoma" pitchFamily="2"/>
              </a:rPr>
              <a:t> numero_1 = 3;</a:t>
            </a:r>
          </a:p>
          <a:p>
            <a:pPr marL="0" marR="0" lvl="1" indent="0" algn="just" rtl="0" hangingPunct="0">
              <a:lnSpc>
                <a:spcPct val="100000"/>
              </a:lnSpc>
              <a:spcBef>
                <a:spcPts val="0"/>
              </a:spcBef>
              <a:spcAft>
                <a:spcPts val="0"/>
              </a:spcAft>
              <a:buNone/>
              <a:tabLst/>
            </a:pPr>
            <a:r>
              <a:rPr lang="es-ES" sz="2400" b="0" i="0" u="none" strike="noStrike" kern="1200" cap="none" spc="0" baseline="0" dirty="0">
                <a:ln>
                  <a:noFill/>
                </a:ln>
                <a:solidFill>
                  <a:srgbClr val="FF0000"/>
                </a:solidFill>
                <a:ea typeface="Andale Sans UI" pitchFamily="2"/>
                <a:cs typeface="Tahoma" pitchFamily="2"/>
              </a:rPr>
              <a:t>	</a:t>
            </a:r>
            <a:r>
              <a:rPr lang="es-ES" sz="2400" b="0" i="0" u="none" strike="noStrike" kern="1200" cap="none" spc="0" baseline="0" dirty="0" err="1">
                <a:ln>
                  <a:noFill/>
                </a:ln>
                <a:solidFill>
                  <a:srgbClr val="FF0000"/>
                </a:solidFill>
                <a:ea typeface="Andale Sans UI" pitchFamily="2"/>
                <a:cs typeface="Tahoma" pitchFamily="2"/>
              </a:rPr>
              <a:t>var</a:t>
            </a:r>
            <a:r>
              <a:rPr lang="es-ES" sz="2400" b="0" i="0" u="none" strike="noStrike" kern="1200" cap="none" spc="0" baseline="0" dirty="0">
                <a:ln>
                  <a:noFill/>
                </a:ln>
                <a:solidFill>
                  <a:srgbClr val="FF0000"/>
                </a:solidFill>
                <a:ea typeface="Andale Sans UI" pitchFamily="2"/>
                <a:cs typeface="Tahoma" pitchFamily="2"/>
              </a:rPr>
              <a:t> numero_2 = 1;</a:t>
            </a:r>
          </a:p>
          <a:p>
            <a:pPr marL="0" marR="0" lvl="1" indent="0" algn="just" rtl="0" hangingPunct="0">
              <a:lnSpc>
                <a:spcPct val="100000"/>
              </a:lnSpc>
              <a:spcBef>
                <a:spcPts val="0"/>
              </a:spcBef>
              <a:spcAft>
                <a:spcPts val="0"/>
              </a:spcAft>
              <a:buNone/>
              <a:tabLst/>
            </a:pPr>
            <a:r>
              <a:rPr lang="es-ES" sz="2400" b="0" i="0" u="none" strike="noStrike" kern="1200" cap="none" spc="0" baseline="0" dirty="0">
                <a:ln>
                  <a:noFill/>
                </a:ln>
                <a:solidFill>
                  <a:srgbClr val="FF0000"/>
                </a:solidFill>
                <a:ea typeface="Andale Sans UI" pitchFamily="2"/>
                <a:cs typeface="Tahoma" pitchFamily="2"/>
              </a:rPr>
              <a:t>	</a:t>
            </a:r>
            <a:r>
              <a:rPr lang="es-ES" sz="2400" b="0" i="0" u="none" strike="noStrike" kern="1200" cap="none" spc="0" baseline="0" dirty="0" err="1">
                <a:ln>
                  <a:noFill/>
                </a:ln>
                <a:solidFill>
                  <a:srgbClr val="FF0000"/>
                </a:solidFill>
                <a:ea typeface="Andale Sans UI" pitchFamily="2"/>
                <a:cs typeface="Tahoma" pitchFamily="2"/>
              </a:rPr>
              <a:t>var</a:t>
            </a:r>
            <a:r>
              <a:rPr lang="es-ES" sz="2400" b="0" i="0" u="none" strike="noStrike" kern="1200" cap="none" spc="0" baseline="0" dirty="0">
                <a:ln>
                  <a:noFill/>
                </a:ln>
                <a:solidFill>
                  <a:srgbClr val="FF0000"/>
                </a:solidFill>
                <a:ea typeface="Andale Sans UI" pitchFamily="2"/>
                <a:cs typeface="Tahoma" pitchFamily="2"/>
              </a:rPr>
              <a:t> resultado = numero_1 + numero_2;</a:t>
            </a:r>
          </a:p>
          <a:p>
            <a:pPr marL="0" marR="0" lvl="1" indent="0" algn="just" rtl="0" hangingPunct="0">
              <a:lnSpc>
                <a:spcPct val="100000"/>
              </a:lnSpc>
              <a:spcBef>
                <a:spcPts val="0"/>
              </a:spcBef>
              <a:spcAft>
                <a:spcPts val="0"/>
              </a:spcAft>
              <a:buNone/>
              <a:tabLst/>
            </a:pPr>
            <a:endParaRPr lang="es-ES" sz="2400" b="0" i="0" u="none" strike="noStrike" kern="1200" cap="none" spc="0" baseline="0" dirty="0" smtClean="0">
              <a:ln>
                <a:noFill/>
              </a:ln>
              <a:solidFill>
                <a:srgbClr val="FF0000"/>
              </a:solidFill>
              <a:latin typeface="Arial" pitchFamily="18"/>
              <a:ea typeface="Andale Sans UI" pitchFamily="2"/>
              <a:cs typeface="Tahoma" pitchFamily="2"/>
            </a:endParaRPr>
          </a:p>
          <a:p>
            <a:pPr marL="0" marR="0" lvl="1" indent="0" algn="just" rtl="0" hangingPunct="0">
              <a:lnSpc>
                <a:spcPct val="100000"/>
              </a:lnSpc>
              <a:spcBef>
                <a:spcPts val="0"/>
              </a:spcBef>
              <a:spcAft>
                <a:spcPts val="0"/>
              </a:spcAft>
              <a:buNone/>
              <a:tabLst/>
            </a:pPr>
            <a:endParaRPr lang="es-ES" sz="2400" b="0" i="0" u="none" strike="noStrike" kern="1200" cap="none" spc="0" baseline="0" dirty="0">
              <a:ln>
                <a:noFill/>
              </a:ln>
              <a:solidFill>
                <a:srgbClr val="FF0000"/>
              </a:solidFill>
              <a:latin typeface="Arial" pitchFamily="18"/>
              <a:ea typeface="Andale Sans UI" pitchFamily="2"/>
              <a:cs typeface="Tahoma" pitchFamily="2"/>
            </a:endParaRPr>
          </a:p>
          <a:p>
            <a:pPr marL="0" marR="0" lvl="0" indent="0" algn="just" rtl="0" hangingPunct="1">
              <a:lnSpc>
                <a:spcPct val="100000"/>
              </a:lnSpc>
              <a:spcBef>
                <a:spcPts val="0"/>
              </a:spcBef>
              <a:spcAft>
                <a:spcPts val="0"/>
              </a:spcAft>
              <a:buSzPct val="45000"/>
              <a:buFont typeface="StarSymbol"/>
              <a:buChar char="●"/>
              <a:tabLst/>
            </a:pPr>
            <a:r>
              <a:rPr lang="es-ES" sz="2400" b="0" i="0" u="none" strike="noStrike" kern="1200" cap="none" spc="0" baseline="0" dirty="0" smtClean="0">
                <a:ln>
                  <a:noFill/>
                </a:ln>
                <a:solidFill>
                  <a:srgbClr val="000000"/>
                </a:solidFill>
                <a:latin typeface="Arial" pitchFamily="18"/>
                <a:ea typeface="Andale Sans UI" pitchFamily="2"/>
                <a:cs typeface="Tahoma" pitchFamily="2"/>
              </a:rPr>
              <a:t> El </a:t>
            </a:r>
            <a:r>
              <a:rPr lang="es-ES" sz="2400" b="0" i="0" u="none" strike="noStrike" kern="1200" cap="none" spc="0" baseline="0" dirty="0">
                <a:ln>
                  <a:noFill/>
                </a:ln>
                <a:solidFill>
                  <a:srgbClr val="000000"/>
                </a:solidFill>
                <a:latin typeface="Arial" pitchFamily="18"/>
                <a:ea typeface="Andale Sans UI" pitchFamily="2"/>
                <a:cs typeface="Tahoma" pitchFamily="2"/>
              </a:rPr>
              <a:t>nombre de una variable también se conoce como </a:t>
            </a:r>
            <a:r>
              <a:rPr lang="es-ES" sz="2400" b="1" i="0" u="none" strike="noStrike" kern="1200" cap="none" spc="0" baseline="0" dirty="0">
                <a:ln>
                  <a:noFill/>
                </a:ln>
                <a:solidFill>
                  <a:srgbClr val="000000"/>
                </a:solidFill>
                <a:latin typeface="Arial" pitchFamily="18"/>
                <a:ea typeface="Andale Sans UI" pitchFamily="2"/>
                <a:cs typeface="Tahoma" pitchFamily="2"/>
              </a:rPr>
              <a:t>identificador</a:t>
            </a:r>
            <a:r>
              <a:rPr lang="es-ES" sz="2400" b="0" i="0" u="none" strike="noStrike" kern="1200" cap="none" spc="0" baseline="0" dirty="0">
                <a:ln>
                  <a:noFill/>
                </a:ln>
                <a:solidFill>
                  <a:srgbClr val="000000"/>
                </a:solidFill>
                <a:latin typeface="Arial" pitchFamily="18"/>
                <a:ea typeface="Andale Sans UI" pitchFamily="2"/>
                <a:cs typeface="Tahoma" pitchFamily="2"/>
              </a:rPr>
              <a:t> y debe cumplir las siguientes normas:</a:t>
            </a:r>
          </a:p>
          <a:p>
            <a:pPr marL="0" marR="0" lvl="0" indent="0" algn="just" rtl="0" hangingPunct="1">
              <a:lnSpc>
                <a:spcPct val="100000"/>
              </a:lnSpc>
              <a:spcBef>
                <a:spcPts val="0"/>
              </a:spcBef>
              <a:spcAft>
                <a:spcPts val="0"/>
              </a:spcAft>
              <a:buNone/>
              <a:tabLst/>
            </a:pPr>
            <a:endParaRPr lang="es-ES" sz="2400" b="0" i="0" u="none" strike="noStrike" kern="1200" cap="none" spc="0" baseline="0" dirty="0">
              <a:ln>
                <a:noFill/>
              </a:ln>
              <a:solidFill>
                <a:srgbClr val="000000"/>
              </a:solidFill>
              <a:latin typeface="Arial" pitchFamily="18"/>
              <a:ea typeface="Andale Sans UI" pitchFamily="2"/>
              <a:cs typeface="Tahoma" pitchFamily="2"/>
            </a:endParaRPr>
          </a:p>
          <a:p>
            <a:pPr marL="457200" marR="0" lvl="1" indent="0" algn="just" rtl="0" hangingPunct="1">
              <a:lnSpc>
                <a:spcPct val="100000"/>
              </a:lnSpc>
              <a:spcBef>
                <a:spcPts val="0"/>
              </a:spcBef>
              <a:spcAft>
                <a:spcPts val="0"/>
              </a:spcAft>
              <a:buSzPct val="45000"/>
              <a:buFont typeface="StarSymbol"/>
              <a:buChar char="●"/>
              <a:tabLst/>
            </a:pPr>
            <a:r>
              <a:rPr lang="es-ES" sz="2400" b="0" i="0" u="none" strike="noStrike" kern="1200" cap="none" spc="0" baseline="0" dirty="0" smtClean="0">
                <a:ln>
                  <a:noFill/>
                </a:ln>
                <a:solidFill>
                  <a:srgbClr val="000000"/>
                </a:solidFill>
                <a:latin typeface="Arial" pitchFamily="18"/>
                <a:ea typeface="Andale Sans UI" pitchFamily="2"/>
                <a:cs typeface="Tahoma" pitchFamily="2"/>
              </a:rPr>
              <a:t> Sólo </a:t>
            </a:r>
            <a:r>
              <a:rPr lang="es-ES" sz="2400" b="0" i="0" u="none" strike="noStrike" kern="1200" cap="none" spc="0" baseline="0" dirty="0">
                <a:ln>
                  <a:noFill/>
                </a:ln>
                <a:solidFill>
                  <a:srgbClr val="000000"/>
                </a:solidFill>
                <a:latin typeface="Arial" pitchFamily="18"/>
                <a:ea typeface="Andale Sans UI" pitchFamily="2"/>
                <a:cs typeface="Tahoma" pitchFamily="2"/>
              </a:rPr>
              <a:t>puede estar formado por letras, números y los símbolos $ (dólar) y _ (guión bajo).</a:t>
            </a:r>
          </a:p>
          <a:p>
            <a:pPr marL="457200" marR="0" lvl="1" indent="0" algn="just" rtl="0" hangingPunct="1">
              <a:lnSpc>
                <a:spcPct val="100000"/>
              </a:lnSpc>
              <a:spcBef>
                <a:spcPts val="0"/>
              </a:spcBef>
              <a:spcAft>
                <a:spcPts val="0"/>
              </a:spcAft>
              <a:buSzPct val="45000"/>
              <a:buFont typeface="StarSymbol"/>
              <a:buChar char="●"/>
              <a:tabLst/>
            </a:pPr>
            <a:r>
              <a:rPr lang="es-ES" sz="2400" b="0" i="0" u="none" strike="noStrike" kern="1200" cap="none" spc="0" baseline="0" dirty="0" smtClean="0">
                <a:ln>
                  <a:noFill/>
                </a:ln>
                <a:solidFill>
                  <a:srgbClr val="000000"/>
                </a:solidFill>
                <a:latin typeface="Arial" pitchFamily="18"/>
                <a:ea typeface="Andale Sans UI" pitchFamily="2"/>
                <a:cs typeface="Tahoma" pitchFamily="2"/>
              </a:rPr>
              <a:t> El </a:t>
            </a:r>
            <a:r>
              <a:rPr lang="es-ES" sz="2400" b="0" i="0" u="none" strike="noStrike" kern="1200" cap="none" spc="0" baseline="0" dirty="0">
                <a:ln>
                  <a:noFill/>
                </a:ln>
                <a:solidFill>
                  <a:srgbClr val="000000"/>
                </a:solidFill>
                <a:latin typeface="Arial" pitchFamily="18"/>
                <a:ea typeface="Andale Sans UI" pitchFamily="2"/>
                <a:cs typeface="Tahoma" pitchFamily="2"/>
              </a:rPr>
              <a:t>primer carácter no puede ser un número.</a:t>
            </a:r>
          </a:p>
          <a:p>
            <a:pPr marL="0" marR="0" lvl="1" indent="0" algn="just" rtl="0" hangingPunct="0">
              <a:lnSpc>
                <a:spcPct val="100000"/>
              </a:lnSpc>
              <a:spcBef>
                <a:spcPts val="0"/>
              </a:spcBef>
              <a:spcAft>
                <a:spcPts val="0"/>
              </a:spcAft>
              <a:buNone/>
              <a:tabLst/>
            </a:pPr>
            <a:endParaRPr lang="es-ES" sz="1800" b="0" i="0" u="none" strike="noStrike" kern="1200" cap="none" spc="0" baseline="0" dirty="0">
              <a:ln>
                <a:noFill/>
              </a:ln>
              <a:solidFill>
                <a:srgbClr val="FF0000"/>
              </a:solidFill>
              <a:latin typeface="Arial" pitchFamily="18"/>
              <a:ea typeface="Andale Sans UI" pitchFamily="2"/>
              <a:cs typeface="Tahoma" pitchFamily="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90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s-ES">
                <a:solidFill>
                  <a:srgbClr val="000000"/>
                </a:solidFill>
                <a:latin typeface="Arial" pitchFamily="18"/>
                <a:cs typeface="Tahoma" pitchFamily="2"/>
              </a:rPr>
              <a:t>Programación básica</a:t>
            </a:r>
          </a:p>
        </p:txBody>
      </p:sp>
      <p:sp>
        <p:nvSpPr>
          <p:cNvPr id="3" name="2 CuadroTexto"/>
          <p:cNvSpPr txBox="1"/>
          <p:nvPr/>
        </p:nvSpPr>
        <p:spPr>
          <a:xfrm>
            <a:off x="359640" y="503640"/>
            <a:ext cx="9720720" cy="6962825"/>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R="0" indent="0" hangingPunct="0">
              <a:lnSpc>
                <a:spcPct val="100000"/>
              </a:lnSpc>
              <a:spcBef>
                <a:spcPts val="0"/>
              </a:spcBef>
              <a:spcAft>
                <a:spcPts val="0"/>
              </a:spcAft>
              <a:buNone/>
              <a:tabLst/>
            </a:pPr>
            <a:r>
              <a:rPr lang="es-ES" sz="3200" b="1" dirty="0">
                <a:solidFill>
                  <a:srgbClr val="000000"/>
                </a:solidFill>
                <a:ea typeface="Andale Sans UI" pitchFamily="2"/>
                <a:cs typeface="Tahoma" pitchFamily="2"/>
              </a:rPr>
              <a:t>Tipos de variables</a:t>
            </a:r>
          </a:p>
          <a:p>
            <a:pPr marL="0" marR="0" lvl="0" indent="0" algn="just" rtl="0" hangingPunct="0">
              <a:lnSpc>
                <a:spcPct val="100000"/>
              </a:lnSpc>
              <a:spcBef>
                <a:spcPts val="0"/>
              </a:spcBef>
              <a:spcAft>
                <a:spcPts val="0"/>
              </a:spcAft>
              <a:buNone/>
              <a:tabLst/>
            </a:pPr>
            <a:endParaRPr lang="es-ES" sz="1800" b="0" i="0" u="none" strike="noStrike" kern="1200" cap="none" spc="0" baseline="0" dirty="0" smtClean="0">
              <a:ln>
                <a:noFill/>
              </a:ln>
              <a:solidFill>
                <a:srgbClr val="000000"/>
              </a:solidFill>
              <a:latin typeface="Arial" pitchFamily="34"/>
              <a:ea typeface="Andale Sans UI" pitchFamily="2"/>
              <a:cs typeface="Arial" pitchFamily="34"/>
            </a:endParaRPr>
          </a:p>
          <a:p>
            <a:pPr marL="0" marR="0" lvl="0" indent="0" algn="just" rtl="0" hangingPunct="0">
              <a:lnSpc>
                <a:spcPct val="100000"/>
              </a:lnSpc>
              <a:spcBef>
                <a:spcPts val="0"/>
              </a:spcBef>
              <a:spcAft>
                <a:spcPts val="0"/>
              </a:spcAft>
              <a:buNone/>
              <a:tabLst/>
            </a:pPr>
            <a:r>
              <a:rPr lang="es-ES" sz="1800" b="0" i="0" u="none" strike="noStrike" kern="1200" cap="none" spc="0" baseline="0" dirty="0" smtClean="0">
                <a:ln>
                  <a:noFill/>
                </a:ln>
                <a:solidFill>
                  <a:srgbClr val="000000"/>
                </a:solidFill>
                <a:latin typeface="Arial" pitchFamily="34"/>
                <a:ea typeface="Andale Sans UI" pitchFamily="2"/>
                <a:cs typeface="Arial" pitchFamily="34"/>
              </a:rPr>
              <a:t>Todas </a:t>
            </a:r>
            <a:r>
              <a:rPr lang="es-ES" sz="1800" b="0" i="0" u="none" strike="noStrike" kern="1200" cap="none" spc="0" baseline="0" dirty="0">
                <a:ln>
                  <a:noFill/>
                </a:ln>
                <a:solidFill>
                  <a:srgbClr val="000000"/>
                </a:solidFill>
                <a:latin typeface="Arial" pitchFamily="34"/>
                <a:ea typeface="Andale Sans UI" pitchFamily="2"/>
                <a:cs typeface="Arial" pitchFamily="34"/>
              </a:rPr>
              <a:t>las variables de </a:t>
            </a:r>
            <a:r>
              <a:rPr lang="es-ES" sz="1800" b="0" i="0" u="none" strike="noStrike" kern="1200" cap="none" spc="0" baseline="0" dirty="0" err="1">
                <a:ln>
                  <a:noFill/>
                </a:ln>
                <a:solidFill>
                  <a:srgbClr val="000000"/>
                </a:solidFill>
                <a:latin typeface="Arial" pitchFamily="34"/>
                <a:ea typeface="Andale Sans UI" pitchFamily="2"/>
                <a:cs typeface="Arial" pitchFamily="34"/>
              </a:rPr>
              <a:t>JavaScript</a:t>
            </a:r>
            <a:r>
              <a:rPr lang="es-ES" sz="1800" b="0" i="0" u="none" strike="noStrike" kern="1200" cap="none" spc="0" baseline="0" dirty="0">
                <a:ln>
                  <a:noFill/>
                </a:ln>
                <a:solidFill>
                  <a:srgbClr val="000000"/>
                </a:solidFill>
                <a:latin typeface="Arial" pitchFamily="34"/>
                <a:ea typeface="Andale Sans UI" pitchFamily="2"/>
                <a:cs typeface="Arial" pitchFamily="34"/>
              </a:rPr>
              <a:t> se crean de la misma forma, sin distinguir tipos, pero la forma de trabajar con ellas es distinta</a:t>
            </a:r>
            <a:r>
              <a:rPr lang="es-ES" sz="1800" b="0" i="0" u="none" strike="noStrike" kern="1200" cap="none" spc="0" baseline="0" dirty="0" smtClean="0">
                <a:ln>
                  <a:noFill/>
                </a:ln>
                <a:solidFill>
                  <a:srgbClr val="000000"/>
                </a:solidFill>
                <a:latin typeface="Arial" pitchFamily="34"/>
                <a:ea typeface="Andale Sans UI" pitchFamily="2"/>
                <a:cs typeface="Arial" pitchFamily="34"/>
              </a:rPr>
              <a:t>.</a:t>
            </a:r>
          </a:p>
          <a:p>
            <a:pPr marL="0" marR="0" lvl="0" indent="0" algn="just" rtl="0" hangingPunct="0">
              <a:lnSpc>
                <a:spcPct val="100000"/>
              </a:lnSpc>
              <a:spcBef>
                <a:spcPts val="0"/>
              </a:spcBef>
              <a:spcAft>
                <a:spcPts val="0"/>
              </a:spcAft>
              <a:buNone/>
              <a:tabLst/>
            </a:pPr>
            <a:endParaRPr lang="es-ES" dirty="0" smtClean="0">
              <a:solidFill>
                <a:srgbClr val="000000"/>
              </a:solidFill>
              <a:latin typeface="Arial" pitchFamily="34"/>
              <a:ea typeface="Andale Sans UI" pitchFamily="2"/>
              <a:cs typeface="Arial" pitchFamily="34"/>
            </a:endParaRPr>
          </a:p>
          <a:p>
            <a:pPr marL="0" marR="0" lvl="0" indent="0" algn="just" rtl="0" hangingPunct="0">
              <a:lnSpc>
                <a:spcPct val="100000"/>
              </a:lnSpc>
              <a:spcBef>
                <a:spcPts val="0"/>
              </a:spcBef>
              <a:spcAft>
                <a:spcPts val="0"/>
              </a:spcAft>
              <a:buNone/>
              <a:tabLst/>
            </a:pPr>
            <a:endParaRPr lang="es-ES" sz="1800" b="0" i="0" u="none" strike="noStrike" kern="1200" cap="none" spc="0" baseline="0" dirty="0">
              <a:ln>
                <a:noFill/>
              </a:ln>
              <a:solidFill>
                <a:srgbClr val="000000"/>
              </a:solidFill>
              <a:latin typeface="Arial" pitchFamily="34"/>
              <a:ea typeface="Andale Sans UI" pitchFamily="2"/>
              <a:cs typeface="Arial" pitchFamily="34"/>
            </a:endParaRPr>
          </a:p>
          <a:p>
            <a:pPr algn="just" hangingPunct="0"/>
            <a:r>
              <a:rPr lang="es-ES" b="1" dirty="0" err="1" smtClean="0">
                <a:solidFill>
                  <a:srgbClr val="000000"/>
                </a:solidFill>
                <a:latin typeface="Arial" pitchFamily="34"/>
                <a:ea typeface="Microsoft YaHei" pitchFamily="2"/>
                <a:cs typeface="Arial" pitchFamily="34"/>
              </a:rPr>
              <a:t>Undefined</a:t>
            </a:r>
            <a:r>
              <a:rPr lang="es-ES" b="1" dirty="0" smtClean="0">
                <a:solidFill>
                  <a:srgbClr val="000000"/>
                </a:solidFill>
                <a:latin typeface="Arial" pitchFamily="34"/>
                <a:ea typeface="Microsoft YaHei" pitchFamily="2"/>
                <a:cs typeface="Arial" pitchFamily="34"/>
              </a:rPr>
              <a:t> </a:t>
            </a:r>
          </a:p>
          <a:p>
            <a:pPr algn="just">
              <a:buNone/>
            </a:pPr>
            <a:r>
              <a:rPr lang="es-ES" dirty="0" smtClean="0">
                <a:latin typeface="Liberation Sans" pitchFamily="18"/>
                <a:ea typeface="Microsoft YaHei" pitchFamily="2"/>
                <a:cs typeface="Mangal" pitchFamily="2"/>
              </a:rPr>
              <a:t>Corresponde a las variables que han sido definidas y todavía no se les ha asignado un valor:</a:t>
            </a:r>
          </a:p>
          <a:p>
            <a:pPr>
              <a:buNone/>
            </a:pPr>
            <a:r>
              <a:rPr lang="es-ES" dirty="0" smtClean="0">
                <a:solidFill>
                  <a:srgbClr val="FF0000"/>
                </a:solidFill>
                <a:latin typeface="Arial" pitchFamily="34"/>
                <a:ea typeface="Microsoft YaHei" pitchFamily="2"/>
                <a:cs typeface="Arial" pitchFamily="34"/>
              </a:rPr>
              <a:t>	</a:t>
            </a:r>
            <a:r>
              <a:rPr lang="es-ES" dirty="0" err="1" smtClean="0">
                <a:solidFill>
                  <a:srgbClr val="FF0000"/>
                </a:solidFill>
                <a:latin typeface="Arial" pitchFamily="34"/>
                <a:ea typeface="Microsoft YaHei" pitchFamily="2"/>
                <a:cs typeface="Arial" pitchFamily="34"/>
              </a:rPr>
              <a:t>var</a:t>
            </a:r>
            <a:r>
              <a:rPr lang="es-ES" dirty="0" smtClean="0">
                <a:solidFill>
                  <a:srgbClr val="FF0000"/>
                </a:solidFill>
                <a:latin typeface="Arial" pitchFamily="34"/>
                <a:ea typeface="Microsoft YaHei" pitchFamily="2"/>
                <a:cs typeface="Arial" pitchFamily="34"/>
              </a:rPr>
              <a:t> variable1; </a:t>
            </a:r>
          </a:p>
          <a:p>
            <a:pPr>
              <a:buNone/>
            </a:pPr>
            <a:r>
              <a:rPr lang="es-ES" dirty="0" smtClean="0">
                <a:solidFill>
                  <a:srgbClr val="FF0000"/>
                </a:solidFill>
                <a:latin typeface="Arial" pitchFamily="34"/>
                <a:ea typeface="Microsoft YaHei" pitchFamily="2"/>
                <a:cs typeface="Arial" pitchFamily="34"/>
              </a:rPr>
              <a:t>	</a:t>
            </a:r>
            <a:r>
              <a:rPr lang="es-ES" dirty="0" err="1" smtClean="0">
                <a:solidFill>
                  <a:srgbClr val="FF0000"/>
                </a:solidFill>
                <a:latin typeface="Arial" pitchFamily="34"/>
                <a:ea typeface="Microsoft YaHei" pitchFamily="2"/>
                <a:cs typeface="Arial" pitchFamily="34"/>
              </a:rPr>
              <a:t>typeof</a:t>
            </a:r>
            <a:r>
              <a:rPr lang="es-ES" dirty="0" smtClean="0">
                <a:solidFill>
                  <a:srgbClr val="FF0000"/>
                </a:solidFill>
                <a:latin typeface="Arial" pitchFamily="34"/>
                <a:ea typeface="Microsoft YaHei" pitchFamily="2"/>
                <a:cs typeface="Arial" pitchFamily="34"/>
              </a:rPr>
              <a:t> variable1; </a:t>
            </a:r>
            <a:r>
              <a:rPr lang="es-ES" dirty="0" smtClean="0">
                <a:solidFill>
                  <a:srgbClr val="666666"/>
                </a:solidFill>
                <a:latin typeface="Arial" pitchFamily="34"/>
                <a:ea typeface="Microsoft YaHei" pitchFamily="2"/>
                <a:cs typeface="Arial" pitchFamily="34"/>
              </a:rPr>
              <a:t>// devuelve "</a:t>
            </a:r>
            <a:r>
              <a:rPr lang="es-ES" dirty="0" err="1" smtClean="0">
                <a:solidFill>
                  <a:srgbClr val="666666"/>
                </a:solidFill>
                <a:latin typeface="Arial" pitchFamily="34"/>
                <a:ea typeface="Microsoft YaHei" pitchFamily="2"/>
                <a:cs typeface="Arial" pitchFamily="34"/>
              </a:rPr>
              <a:t>undefined"</a:t>
            </a:r>
          </a:p>
          <a:p>
            <a:pPr marL="0" marR="0" lvl="0" indent="0" algn="just" rtl="0" hangingPunct="0">
              <a:lnSpc>
                <a:spcPct val="100000"/>
              </a:lnSpc>
              <a:spcBef>
                <a:spcPts val="0"/>
              </a:spcBef>
              <a:spcAft>
                <a:spcPts val="0"/>
              </a:spcAft>
              <a:buSzPct val="45000"/>
              <a:buNone/>
              <a:tabLst/>
            </a:pPr>
            <a:endParaRPr lang="es-ES" sz="1800" b="1" i="0" u="none" strike="noStrike" kern="1200" cap="none" spc="0" baseline="0" dirty="0" smtClean="0">
              <a:ln>
                <a:noFill/>
              </a:ln>
              <a:solidFill>
                <a:srgbClr val="000000"/>
              </a:solidFill>
              <a:latin typeface="Arial" pitchFamily="34"/>
              <a:ea typeface="Andale Sans UI" pitchFamily="2"/>
              <a:cs typeface="Arial" pitchFamily="34"/>
            </a:endParaRPr>
          </a:p>
          <a:p>
            <a:pPr marL="0" marR="0" lvl="0" indent="0" algn="just" rtl="0" hangingPunct="0">
              <a:lnSpc>
                <a:spcPct val="100000"/>
              </a:lnSpc>
              <a:spcBef>
                <a:spcPts val="0"/>
              </a:spcBef>
              <a:spcAft>
                <a:spcPts val="0"/>
              </a:spcAft>
              <a:buSzPct val="45000"/>
              <a:buNone/>
              <a:tabLst/>
            </a:pPr>
            <a:endParaRPr lang="es-ES" sz="1800" b="1" i="0" u="none" strike="noStrike" kern="1200" cap="none" spc="0" baseline="0" dirty="0" smtClean="0">
              <a:ln>
                <a:noFill/>
              </a:ln>
              <a:solidFill>
                <a:srgbClr val="000000"/>
              </a:solidFill>
              <a:latin typeface="Arial" pitchFamily="34"/>
              <a:ea typeface="Andale Sans UI" pitchFamily="2"/>
              <a:cs typeface="Arial" pitchFamily="34"/>
            </a:endParaRPr>
          </a:p>
          <a:p>
            <a:pPr algn="just" hangingPunct="0"/>
            <a:r>
              <a:rPr lang="es-ES" b="1" dirty="0" smtClean="0">
                <a:solidFill>
                  <a:srgbClr val="000000"/>
                </a:solidFill>
                <a:latin typeface="Arial" pitchFamily="34"/>
                <a:ea typeface="Microsoft YaHei" pitchFamily="2"/>
                <a:cs typeface="Arial" pitchFamily="34"/>
              </a:rPr>
              <a:t> </a:t>
            </a:r>
            <a:r>
              <a:rPr lang="es-ES" b="1" dirty="0" err="1" smtClean="0">
                <a:solidFill>
                  <a:srgbClr val="000000"/>
                </a:solidFill>
                <a:latin typeface="Arial" pitchFamily="34"/>
                <a:ea typeface="Microsoft YaHei" pitchFamily="2"/>
                <a:cs typeface="Arial" pitchFamily="34"/>
              </a:rPr>
              <a:t>Null</a:t>
            </a:r>
            <a:endParaRPr lang="es-ES" b="1" dirty="0" smtClean="0">
              <a:solidFill>
                <a:srgbClr val="000000"/>
              </a:solidFill>
              <a:latin typeface="Arial" pitchFamily="34"/>
              <a:ea typeface="Microsoft YaHei" pitchFamily="2"/>
              <a:cs typeface="Arial" pitchFamily="34"/>
            </a:endParaRPr>
          </a:p>
          <a:p>
            <a:pPr algn="just">
              <a:buNone/>
            </a:pPr>
            <a:r>
              <a:rPr lang="es-ES" dirty="0" smtClean="0">
                <a:latin typeface="Liberation Sans" pitchFamily="18"/>
                <a:ea typeface="Microsoft YaHei" pitchFamily="2"/>
                <a:cs typeface="Mangal" pitchFamily="2"/>
              </a:rPr>
              <a:t>Se trata de un tipo similar a </a:t>
            </a:r>
            <a:r>
              <a:rPr lang="es-ES" dirty="0" err="1" smtClean="0">
                <a:latin typeface="Liberation Sans" pitchFamily="18"/>
                <a:ea typeface="Microsoft YaHei" pitchFamily="2"/>
                <a:cs typeface="Mangal" pitchFamily="2"/>
              </a:rPr>
              <a:t>undefined</a:t>
            </a:r>
            <a:r>
              <a:rPr lang="es-ES" dirty="0" smtClean="0">
                <a:latin typeface="Liberation Sans" pitchFamily="18"/>
                <a:ea typeface="Microsoft YaHei" pitchFamily="2"/>
                <a:cs typeface="Mangal" pitchFamily="2"/>
              </a:rPr>
              <a:t>, y de hecho en </a:t>
            </a:r>
            <a:r>
              <a:rPr lang="es-ES" dirty="0" err="1" smtClean="0">
                <a:latin typeface="Liberation Sans" pitchFamily="18"/>
                <a:ea typeface="Microsoft YaHei" pitchFamily="2"/>
                <a:cs typeface="Mangal" pitchFamily="2"/>
              </a:rPr>
              <a:t>JavaScript</a:t>
            </a:r>
            <a:r>
              <a:rPr lang="es-ES" dirty="0" smtClean="0">
                <a:latin typeface="Liberation Sans" pitchFamily="18"/>
                <a:ea typeface="Microsoft YaHei" pitchFamily="2"/>
                <a:cs typeface="Mangal" pitchFamily="2"/>
              </a:rPr>
              <a:t> se consideran iguales (</a:t>
            </a:r>
            <a:r>
              <a:rPr lang="es-ES" dirty="0" err="1" smtClean="0">
                <a:latin typeface="Liberation Sans" pitchFamily="18"/>
                <a:ea typeface="Microsoft YaHei" pitchFamily="2"/>
                <a:cs typeface="Mangal" pitchFamily="2"/>
              </a:rPr>
              <a:t>undefined</a:t>
            </a:r>
            <a:r>
              <a:rPr lang="es-ES" dirty="0" smtClean="0">
                <a:latin typeface="Liberation Sans" pitchFamily="18"/>
                <a:ea typeface="Microsoft YaHei" pitchFamily="2"/>
                <a:cs typeface="Mangal" pitchFamily="2"/>
              </a:rPr>
              <a:t> == </a:t>
            </a:r>
            <a:r>
              <a:rPr lang="es-ES" dirty="0" err="1" smtClean="0">
                <a:latin typeface="Liberation Sans" pitchFamily="18"/>
                <a:ea typeface="Microsoft YaHei" pitchFamily="2"/>
                <a:cs typeface="Mangal" pitchFamily="2"/>
              </a:rPr>
              <a:t>null</a:t>
            </a:r>
            <a:r>
              <a:rPr lang="es-ES" dirty="0" smtClean="0">
                <a:latin typeface="Liberation Sans" pitchFamily="18"/>
                <a:ea typeface="Microsoft YaHei" pitchFamily="2"/>
                <a:cs typeface="Mangal" pitchFamily="2"/>
              </a:rPr>
              <a:t>). El tipo </a:t>
            </a:r>
            <a:r>
              <a:rPr lang="es-ES" dirty="0" err="1" smtClean="0">
                <a:latin typeface="Liberation Sans" pitchFamily="18"/>
                <a:ea typeface="Microsoft YaHei" pitchFamily="2"/>
                <a:cs typeface="Mangal" pitchFamily="2"/>
              </a:rPr>
              <a:t>null</a:t>
            </a:r>
            <a:r>
              <a:rPr lang="es-ES" dirty="0" smtClean="0">
                <a:latin typeface="Liberation Sans" pitchFamily="18"/>
                <a:ea typeface="Microsoft YaHei" pitchFamily="2"/>
                <a:cs typeface="Mangal" pitchFamily="2"/>
              </a:rPr>
              <a:t> se suele utilizar para representar objetos que en ese momento no existen.</a:t>
            </a:r>
          </a:p>
          <a:p>
            <a:pPr>
              <a:buNone/>
            </a:pPr>
            <a:r>
              <a:rPr lang="es-ES" dirty="0" smtClean="0">
                <a:solidFill>
                  <a:srgbClr val="FF0000"/>
                </a:solidFill>
                <a:latin typeface="Arial" pitchFamily="34"/>
                <a:ea typeface="Microsoft YaHei" pitchFamily="2"/>
                <a:cs typeface="Arial" pitchFamily="34"/>
              </a:rPr>
              <a:t>	</a:t>
            </a:r>
            <a:r>
              <a:rPr lang="es-ES" dirty="0" err="1" smtClean="0">
                <a:solidFill>
                  <a:srgbClr val="FF0000"/>
                </a:solidFill>
                <a:latin typeface="Arial" pitchFamily="34"/>
                <a:ea typeface="Microsoft YaHei" pitchFamily="2"/>
                <a:cs typeface="Arial" pitchFamily="34"/>
              </a:rPr>
              <a:t>var</a:t>
            </a:r>
            <a:r>
              <a:rPr lang="es-ES" dirty="0" smtClean="0">
                <a:solidFill>
                  <a:srgbClr val="FF0000"/>
                </a:solidFill>
                <a:latin typeface="Arial" pitchFamily="34"/>
                <a:ea typeface="Microsoft YaHei" pitchFamily="2"/>
                <a:cs typeface="Arial" pitchFamily="34"/>
              </a:rPr>
              <a:t> </a:t>
            </a:r>
            <a:r>
              <a:rPr lang="es-ES" dirty="0" err="1" smtClean="0">
                <a:solidFill>
                  <a:srgbClr val="FF0000"/>
                </a:solidFill>
                <a:latin typeface="Arial" pitchFamily="34"/>
                <a:ea typeface="Microsoft YaHei" pitchFamily="2"/>
                <a:cs typeface="Arial" pitchFamily="34"/>
              </a:rPr>
              <a:t>nombreUsuario</a:t>
            </a:r>
            <a:r>
              <a:rPr lang="es-ES" dirty="0" smtClean="0">
                <a:solidFill>
                  <a:srgbClr val="FF0000"/>
                </a:solidFill>
                <a:latin typeface="Arial" pitchFamily="34"/>
                <a:ea typeface="Microsoft YaHei" pitchFamily="2"/>
                <a:cs typeface="Arial" pitchFamily="34"/>
              </a:rPr>
              <a:t> = </a:t>
            </a:r>
            <a:r>
              <a:rPr lang="es-ES" dirty="0" err="1" smtClean="0">
                <a:solidFill>
                  <a:srgbClr val="FF0000"/>
                </a:solidFill>
                <a:latin typeface="Arial" pitchFamily="34"/>
                <a:ea typeface="Microsoft YaHei" pitchFamily="2"/>
                <a:cs typeface="Arial" pitchFamily="34"/>
              </a:rPr>
              <a:t>null</a:t>
            </a:r>
            <a:r>
              <a:rPr lang="es-ES" dirty="0" smtClean="0">
                <a:solidFill>
                  <a:srgbClr val="FF0000"/>
                </a:solidFill>
                <a:latin typeface="Arial" pitchFamily="34"/>
                <a:ea typeface="Microsoft YaHei" pitchFamily="2"/>
                <a:cs typeface="Arial" pitchFamily="34"/>
              </a:rPr>
              <a:t>;</a:t>
            </a:r>
          </a:p>
          <a:p>
            <a:pPr>
              <a:buNone/>
            </a:pPr>
            <a:endParaRPr lang="es-ES" sz="1800" b="1" i="0" u="none" strike="noStrike" kern="1200" cap="none" spc="0" baseline="0" dirty="0" smtClean="0">
              <a:ln>
                <a:noFill/>
              </a:ln>
              <a:solidFill>
                <a:srgbClr val="FF0000"/>
              </a:solidFill>
              <a:latin typeface="Arial" pitchFamily="34"/>
              <a:ea typeface="Microsoft YaHei" pitchFamily="2"/>
              <a:cs typeface="Arial" pitchFamily="34"/>
            </a:endParaRPr>
          </a:p>
          <a:p>
            <a:pPr>
              <a:buNone/>
            </a:pPr>
            <a:endParaRPr lang="es-ES" sz="1800" b="1" i="0" u="none" strike="noStrike" kern="1200" cap="none" spc="0" baseline="0" dirty="0" smtClean="0">
              <a:ln>
                <a:noFill/>
              </a:ln>
              <a:solidFill>
                <a:srgbClr val="000000"/>
              </a:solidFill>
              <a:latin typeface="Arial" pitchFamily="34"/>
              <a:ea typeface="Microsoft YaHei" pitchFamily="2"/>
              <a:cs typeface="Arial" pitchFamily="34"/>
            </a:endParaRPr>
          </a:p>
          <a:p>
            <a:pPr marL="0" marR="0" lvl="0" indent="0" algn="just" rtl="0" hangingPunct="0">
              <a:lnSpc>
                <a:spcPct val="100000"/>
              </a:lnSpc>
              <a:spcBef>
                <a:spcPts val="0"/>
              </a:spcBef>
              <a:spcAft>
                <a:spcPts val="0"/>
              </a:spcAft>
              <a:buSzPct val="45000"/>
              <a:buFont typeface="StarSymbol"/>
              <a:buChar char="●"/>
              <a:tabLst/>
            </a:pPr>
            <a:r>
              <a:rPr lang="es-ES" sz="1800" b="1" i="0" u="none" strike="noStrike" kern="1200" cap="none" dirty="0" smtClean="0">
                <a:ln>
                  <a:noFill/>
                </a:ln>
                <a:solidFill>
                  <a:srgbClr val="000000"/>
                </a:solidFill>
                <a:latin typeface="Arial" pitchFamily="34"/>
                <a:ea typeface="Microsoft YaHei" pitchFamily="2"/>
                <a:cs typeface="Arial" pitchFamily="34"/>
              </a:rPr>
              <a:t>Booleanas</a:t>
            </a:r>
            <a:r>
              <a:rPr lang="es-ES" sz="1800" b="1" i="0" u="none" strike="noStrike" kern="1200" cap="none" spc="0" baseline="0" dirty="0" smtClean="0">
                <a:ln>
                  <a:noFill/>
                </a:ln>
                <a:solidFill>
                  <a:srgbClr val="000000"/>
                </a:solidFill>
                <a:latin typeface="Arial" pitchFamily="34"/>
                <a:ea typeface="Microsoft YaHei" pitchFamily="2"/>
                <a:cs typeface="Arial" pitchFamily="34"/>
              </a:rPr>
              <a:t> </a:t>
            </a:r>
            <a:r>
              <a:rPr lang="es-ES" sz="1800" b="1" i="0" u="none" strike="noStrike" kern="1200" cap="none" spc="0" baseline="0" dirty="0">
                <a:ln>
                  <a:noFill/>
                </a:ln>
                <a:solidFill>
                  <a:srgbClr val="000000"/>
                </a:solidFill>
                <a:latin typeface="Arial" pitchFamily="34"/>
                <a:ea typeface="Microsoft YaHei" pitchFamily="2"/>
                <a:cs typeface="Arial" pitchFamily="34"/>
              </a:rPr>
              <a:t>o lógicas:</a:t>
            </a:r>
          </a:p>
          <a:p>
            <a:pPr marL="0" marR="0" lvl="0" indent="0" rtl="0" hangingPunct="0">
              <a:lnSpc>
                <a:spcPct val="100000"/>
              </a:lnSpc>
              <a:spcBef>
                <a:spcPts val="0"/>
              </a:spcBef>
              <a:spcAft>
                <a:spcPts val="0"/>
              </a:spcAft>
              <a:buNone/>
              <a:tabLst/>
            </a:pPr>
            <a:r>
              <a:rPr lang="es-ES" sz="1800" b="0" i="0" u="none" strike="noStrike" kern="1200" cap="none" dirty="0">
                <a:ln>
                  <a:noFill/>
                </a:ln>
                <a:latin typeface="Liberation Sans" pitchFamily="18"/>
                <a:ea typeface="Microsoft YaHei" pitchFamily="2"/>
                <a:cs typeface="Mangal" pitchFamily="2"/>
              </a:rPr>
              <a:t>Almacenan u</a:t>
            </a:r>
            <a:r>
              <a:rPr lang="es-ES" sz="1800" b="0" i="0" u="none" strike="noStrike" kern="1200" cap="none" dirty="0">
                <a:ln>
                  <a:noFill/>
                </a:ln>
                <a:solidFill>
                  <a:srgbClr val="000000"/>
                </a:solidFill>
                <a:latin typeface="Arial" pitchFamily="34"/>
                <a:ea typeface="Andale Sans UI" pitchFamily="2"/>
                <a:cs typeface="Arial" pitchFamily="34"/>
              </a:rPr>
              <a:t>n</a:t>
            </a:r>
            <a:r>
              <a:rPr lang="es-ES" sz="1800" b="1" i="0" u="none" strike="noStrike" kern="1200" cap="none" spc="0" baseline="0" dirty="0">
                <a:ln>
                  <a:noFill/>
                </a:ln>
                <a:solidFill>
                  <a:srgbClr val="000000"/>
                </a:solidFill>
                <a:latin typeface="Arial" pitchFamily="34"/>
                <a:ea typeface="Microsoft YaHei" pitchFamily="2"/>
                <a:cs typeface="Arial" pitchFamily="34"/>
              </a:rPr>
              <a:t> </a:t>
            </a:r>
            <a:r>
              <a:rPr lang="es-ES" sz="1800" b="0" i="0" u="none" strike="noStrike" kern="1200" cap="none" dirty="0">
                <a:ln>
                  <a:noFill/>
                </a:ln>
                <a:latin typeface="Liberation Sans" pitchFamily="18"/>
                <a:ea typeface="Microsoft YaHei" pitchFamily="2"/>
                <a:cs typeface="Mangal" pitchFamily="2"/>
              </a:rPr>
              <a:t>tipo especial de valor que solamente puede tomar dos valores: true (verdadero) o false (falso)</a:t>
            </a:r>
          </a:p>
          <a:p>
            <a:pPr marL="457200" marR="0" lvl="0" indent="0" algn="just" rtl="0" hangingPunct="0">
              <a:lnSpc>
                <a:spcPct val="100000"/>
              </a:lnSpc>
              <a:spcBef>
                <a:spcPts val="0"/>
              </a:spcBef>
              <a:spcAft>
                <a:spcPts val="0"/>
              </a:spcAft>
              <a:buNone/>
              <a:tabLst/>
            </a:pPr>
            <a:r>
              <a:rPr lang="es-ES" sz="1800" b="0" i="0" u="none" strike="noStrike" kern="1200" cap="none" dirty="0">
                <a:ln>
                  <a:noFill/>
                </a:ln>
                <a:solidFill>
                  <a:srgbClr val="FF0000"/>
                </a:solidFill>
                <a:latin typeface="Arial" pitchFamily="34"/>
                <a:ea typeface="Microsoft YaHei" pitchFamily="2"/>
                <a:cs typeface="Arial" pitchFamily="34"/>
              </a:rPr>
              <a:t>	</a:t>
            </a:r>
            <a:r>
              <a:rPr lang="es-ES" sz="1800" b="0" i="0" u="none" strike="noStrike" kern="1200" cap="none" dirty="0" err="1">
                <a:ln>
                  <a:noFill/>
                </a:ln>
                <a:solidFill>
                  <a:srgbClr val="FF0000"/>
                </a:solidFill>
                <a:latin typeface="Arial" pitchFamily="34"/>
                <a:ea typeface="Microsoft YaHei" pitchFamily="2"/>
                <a:cs typeface="Arial" pitchFamily="34"/>
              </a:rPr>
              <a:t>var</a:t>
            </a:r>
            <a:r>
              <a:rPr lang="es-ES" sz="1800" b="0" i="0" u="none" strike="noStrike" kern="1200" cap="none" dirty="0">
                <a:ln>
                  <a:noFill/>
                </a:ln>
                <a:latin typeface="Liberation Sans" pitchFamily="18"/>
                <a:ea typeface="Microsoft YaHei" pitchFamily="2"/>
                <a:cs typeface="Mangal" pitchFamily="2"/>
              </a:rPr>
              <a:t> </a:t>
            </a:r>
            <a:r>
              <a:rPr lang="es-ES" sz="1800" b="0" i="0" u="none" strike="noStrike" kern="1200" cap="none" dirty="0" err="1">
                <a:ln>
                  <a:noFill/>
                </a:ln>
                <a:solidFill>
                  <a:srgbClr val="FF0000"/>
                </a:solidFill>
                <a:latin typeface="Arial" pitchFamily="34"/>
                <a:ea typeface="Microsoft YaHei" pitchFamily="2"/>
                <a:cs typeface="Arial" pitchFamily="34"/>
              </a:rPr>
              <a:t>clienteRegistrado</a:t>
            </a:r>
            <a:r>
              <a:rPr lang="es-ES" sz="1800" b="0" i="0" u="none" strike="noStrike" kern="1200" cap="none" dirty="0">
                <a:ln>
                  <a:noFill/>
                </a:ln>
                <a:solidFill>
                  <a:srgbClr val="FF0000"/>
                </a:solidFill>
                <a:latin typeface="Arial" pitchFamily="34"/>
                <a:ea typeface="Microsoft YaHei" pitchFamily="2"/>
                <a:cs typeface="Arial" pitchFamily="34"/>
              </a:rPr>
              <a:t> = false;</a:t>
            </a:r>
          </a:p>
          <a:p>
            <a:pPr marL="457200" marR="0" lvl="0" indent="0" algn="just" rtl="0" hangingPunct="0">
              <a:lnSpc>
                <a:spcPct val="100000"/>
              </a:lnSpc>
              <a:spcBef>
                <a:spcPts val="0"/>
              </a:spcBef>
              <a:spcAft>
                <a:spcPts val="0"/>
              </a:spcAft>
              <a:buNone/>
              <a:tabLst/>
            </a:pPr>
            <a:r>
              <a:rPr lang="es-ES" sz="1800" b="0" i="0" u="none" strike="noStrike" kern="1200" cap="none" dirty="0">
                <a:ln>
                  <a:noFill/>
                </a:ln>
                <a:solidFill>
                  <a:srgbClr val="FF0000"/>
                </a:solidFill>
                <a:latin typeface="Arial" pitchFamily="34"/>
                <a:ea typeface="Microsoft YaHei" pitchFamily="2"/>
                <a:cs typeface="Arial" pitchFamily="34"/>
              </a:rPr>
              <a:t>	</a:t>
            </a:r>
            <a:r>
              <a:rPr lang="es-ES" sz="1800" b="0" i="0" u="none" strike="noStrike" kern="1200" cap="none" dirty="0" err="1">
                <a:ln>
                  <a:noFill/>
                </a:ln>
                <a:solidFill>
                  <a:srgbClr val="FF0000"/>
                </a:solidFill>
                <a:latin typeface="Arial" pitchFamily="34"/>
                <a:ea typeface="Microsoft YaHei" pitchFamily="2"/>
                <a:cs typeface="Arial" pitchFamily="34"/>
              </a:rPr>
              <a:t>var</a:t>
            </a:r>
            <a:r>
              <a:rPr lang="es-ES" sz="1800" b="0" i="0" u="none" strike="noStrike" kern="1200" cap="none" dirty="0">
                <a:ln>
                  <a:noFill/>
                </a:ln>
                <a:solidFill>
                  <a:srgbClr val="FF0000"/>
                </a:solidFill>
                <a:latin typeface="Arial" pitchFamily="34"/>
                <a:ea typeface="Microsoft YaHei" pitchFamily="2"/>
                <a:cs typeface="Arial" pitchFamily="34"/>
              </a:rPr>
              <a:t> </a:t>
            </a:r>
            <a:r>
              <a:rPr lang="es-ES" sz="1800" b="0" i="0" u="none" strike="noStrike" kern="1200" cap="none" dirty="0" err="1">
                <a:ln>
                  <a:noFill/>
                </a:ln>
                <a:solidFill>
                  <a:srgbClr val="FF0000"/>
                </a:solidFill>
                <a:latin typeface="Arial" pitchFamily="34"/>
                <a:ea typeface="Microsoft YaHei" pitchFamily="2"/>
                <a:cs typeface="Arial" pitchFamily="34"/>
              </a:rPr>
              <a:t>ivaIncluido</a:t>
            </a:r>
            <a:r>
              <a:rPr lang="es-ES" sz="1800" b="0" i="0" u="none" strike="noStrike" kern="1200" cap="none" dirty="0">
                <a:ln>
                  <a:noFill/>
                </a:ln>
                <a:solidFill>
                  <a:srgbClr val="FF0000"/>
                </a:solidFill>
                <a:latin typeface="Arial" pitchFamily="34"/>
                <a:ea typeface="Microsoft YaHei" pitchFamily="2"/>
                <a:cs typeface="Arial" pitchFamily="34"/>
              </a:rPr>
              <a:t> = true;</a:t>
            </a:r>
          </a:p>
          <a:p>
            <a:pPr marL="457200" marR="0" lvl="0" indent="0" algn="just" rtl="0" hangingPunct="0">
              <a:lnSpc>
                <a:spcPct val="100000"/>
              </a:lnSpc>
              <a:spcBef>
                <a:spcPts val="0"/>
              </a:spcBef>
              <a:spcAft>
                <a:spcPts val="0"/>
              </a:spcAft>
              <a:buNone/>
              <a:tabLst/>
            </a:pPr>
            <a:endParaRPr lang="es-ES" sz="1800" b="0" i="0" u="none" strike="noStrike" kern="1200" cap="none" dirty="0">
              <a:ln>
                <a:noFill/>
              </a:ln>
              <a:solidFill>
                <a:srgbClr val="FF0000"/>
              </a:solidFill>
              <a:latin typeface="Arial" pitchFamily="34"/>
              <a:ea typeface="Microsoft YaHei" pitchFamily="2"/>
              <a:cs typeface="Arial" pitchFamily="34"/>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90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s-ES">
                <a:solidFill>
                  <a:srgbClr val="000000"/>
                </a:solidFill>
                <a:latin typeface="Arial" pitchFamily="18"/>
                <a:cs typeface="Tahoma" pitchFamily="2"/>
              </a:rPr>
              <a:t>Programación básica</a:t>
            </a:r>
          </a:p>
        </p:txBody>
      </p:sp>
      <p:sp>
        <p:nvSpPr>
          <p:cNvPr id="3" name="2 CuadroTexto"/>
          <p:cNvSpPr txBox="1"/>
          <p:nvPr/>
        </p:nvSpPr>
        <p:spPr>
          <a:xfrm>
            <a:off x="359640" y="503640"/>
            <a:ext cx="9720720" cy="7260983"/>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R="0" indent="0" hangingPunct="0">
              <a:lnSpc>
                <a:spcPct val="100000"/>
              </a:lnSpc>
              <a:spcBef>
                <a:spcPts val="0"/>
              </a:spcBef>
              <a:spcAft>
                <a:spcPts val="0"/>
              </a:spcAft>
              <a:buNone/>
              <a:tabLst/>
            </a:pPr>
            <a:r>
              <a:rPr lang="es-ES" sz="3200" b="1" dirty="0">
                <a:solidFill>
                  <a:srgbClr val="000000"/>
                </a:solidFill>
                <a:ea typeface="Andale Sans UI" pitchFamily="2"/>
                <a:cs typeface="Tahoma" pitchFamily="2"/>
              </a:rPr>
              <a:t>Tipos de variables</a:t>
            </a:r>
          </a:p>
          <a:p>
            <a:pPr marL="0" marR="0" lvl="0" indent="0" algn="just" rtl="0" hangingPunct="0">
              <a:lnSpc>
                <a:spcPct val="100000"/>
              </a:lnSpc>
              <a:spcBef>
                <a:spcPts val="0"/>
              </a:spcBef>
              <a:spcAft>
                <a:spcPts val="0"/>
              </a:spcAft>
              <a:buNone/>
              <a:tabLst/>
            </a:pPr>
            <a:endParaRPr lang="es-ES" sz="1800" b="0" i="0" u="none" strike="noStrike" kern="1200" cap="none" spc="0" baseline="0" dirty="0" smtClean="0">
              <a:ln>
                <a:noFill/>
              </a:ln>
              <a:solidFill>
                <a:srgbClr val="000000"/>
              </a:solidFill>
              <a:latin typeface="Arial" pitchFamily="34"/>
              <a:ea typeface="Andale Sans UI" pitchFamily="2"/>
              <a:cs typeface="Arial" pitchFamily="34"/>
            </a:endParaRPr>
          </a:p>
          <a:p>
            <a:pPr marL="0" marR="0" lvl="0" indent="0" algn="just" rtl="0" hangingPunct="0">
              <a:lnSpc>
                <a:spcPct val="100000"/>
              </a:lnSpc>
              <a:spcBef>
                <a:spcPts val="0"/>
              </a:spcBef>
              <a:spcAft>
                <a:spcPts val="0"/>
              </a:spcAft>
              <a:buNone/>
              <a:tabLst/>
            </a:pPr>
            <a:r>
              <a:rPr lang="es-ES" sz="1800" b="0" i="0" u="none" strike="noStrike" kern="1200" cap="none" spc="0" baseline="0" dirty="0" smtClean="0">
                <a:ln>
                  <a:noFill/>
                </a:ln>
                <a:solidFill>
                  <a:srgbClr val="000000"/>
                </a:solidFill>
                <a:latin typeface="Arial" pitchFamily="34"/>
                <a:ea typeface="Andale Sans UI" pitchFamily="2"/>
                <a:cs typeface="Arial" pitchFamily="34"/>
              </a:rPr>
              <a:t>Todas </a:t>
            </a:r>
            <a:r>
              <a:rPr lang="es-ES" sz="1800" b="0" i="0" u="none" strike="noStrike" kern="1200" cap="none" spc="0" baseline="0" dirty="0">
                <a:ln>
                  <a:noFill/>
                </a:ln>
                <a:solidFill>
                  <a:srgbClr val="000000"/>
                </a:solidFill>
                <a:latin typeface="Arial" pitchFamily="34"/>
                <a:ea typeface="Andale Sans UI" pitchFamily="2"/>
                <a:cs typeface="Arial" pitchFamily="34"/>
              </a:rPr>
              <a:t>las variables de </a:t>
            </a:r>
            <a:r>
              <a:rPr lang="es-ES" sz="1800" b="0" i="0" u="none" strike="noStrike" kern="1200" cap="none" spc="0" baseline="0" dirty="0" err="1">
                <a:ln>
                  <a:noFill/>
                </a:ln>
                <a:solidFill>
                  <a:srgbClr val="000000"/>
                </a:solidFill>
                <a:latin typeface="Arial" pitchFamily="34"/>
                <a:ea typeface="Andale Sans UI" pitchFamily="2"/>
                <a:cs typeface="Arial" pitchFamily="34"/>
              </a:rPr>
              <a:t>JavaScript</a:t>
            </a:r>
            <a:r>
              <a:rPr lang="es-ES" sz="1800" b="0" i="0" u="none" strike="noStrike" kern="1200" cap="none" spc="0" baseline="0" dirty="0">
                <a:ln>
                  <a:noFill/>
                </a:ln>
                <a:solidFill>
                  <a:srgbClr val="000000"/>
                </a:solidFill>
                <a:latin typeface="Arial" pitchFamily="34"/>
                <a:ea typeface="Andale Sans UI" pitchFamily="2"/>
                <a:cs typeface="Arial" pitchFamily="34"/>
              </a:rPr>
              <a:t> se crean de la misma forma, sin distinguir tipos, pero la forma de trabajar con ellas es distinta.</a:t>
            </a:r>
          </a:p>
          <a:p>
            <a:pPr marL="0" marR="0" lvl="1" indent="0" algn="just" rtl="0" hangingPunct="0">
              <a:lnSpc>
                <a:spcPct val="100000"/>
              </a:lnSpc>
              <a:spcBef>
                <a:spcPts val="0"/>
              </a:spcBef>
              <a:spcAft>
                <a:spcPts val="0"/>
              </a:spcAft>
              <a:buNone/>
              <a:tabLst/>
            </a:pPr>
            <a:endParaRPr lang="es-ES" sz="1800" b="0" i="0" u="none" strike="noStrike" kern="1200" cap="none" spc="0" baseline="0" dirty="0">
              <a:ln>
                <a:noFill/>
              </a:ln>
              <a:solidFill>
                <a:srgbClr val="000000"/>
              </a:solidFill>
              <a:latin typeface="Arial" pitchFamily="34"/>
              <a:ea typeface="Andale Sans UI" pitchFamily="2"/>
              <a:cs typeface="Arial" pitchFamily="34"/>
            </a:endParaRPr>
          </a:p>
          <a:p>
            <a:pPr marL="0" marR="0" lvl="0" indent="0" algn="just" rtl="0" hangingPunct="0">
              <a:lnSpc>
                <a:spcPct val="100000"/>
              </a:lnSpc>
              <a:spcBef>
                <a:spcPts val="0"/>
              </a:spcBef>
              <a:spcAft>
                <a:spcPts val="0"/>
              </a:spcAft>
              <a:buSzPct val="45000"/>
              <a:buFont typeface="StarSymbol"/>
              <a:buChar char="●"/>
              <a:tabLst/>
            </a:pPr>
            <a:r>
              <a:rPr lang="es-ES" sz="1800" b="1" i="0" u="none" strike="noStrike" kern="1200" cap="none" spc="0" baseline="0" dirty="0">
                <a:ln>
                  <a:noFill/>
                </a:ln>
                <a:solidFill>
                  <a:srgbClr val="000000"/>
                </a:solidFill>
                <a:latin typeface="Arial" pitchFamily="34"/>
                <a:ea typeface="Andale Sans UI" pitchFamily="2"/>
                <a:cs typeface="Arial" pitchFamily="34"/>
              </a:rPr>
              <a:t> </a:t>
            </a:r>
            <a:r>
              <a:rPr lang="es-ES" sz="1800" b="1" i="0" u="none" strike="noStrike" kern="1200" cap="none" spc="0" baseline="0" dirty="0">
                <a:ln>
                  <a:noFill/>
                </a:ln>
                <a:solidFill>
                  <a:srgbClr val="000000"/>
                </a:solidFill>
                <a:latin typeface="Arial" pitchFamily="34"/>
                <a:ea typeface="Microsoft YaHei" pitchFamily="2"/>
                <a:cs typeface="Arial" pitchFamily="34"/>
              </a:rPr>
              <a:t>Numéricas</a:t>
            </a:r>
          </a:p>
          <a:p>
            <a:pPr marL="457200" lvl="0" algn="just" hangingPunct="0">
              <a:buNone/>
            </a:pPr>
            <a:r>
              <a:rPr lang="es-ES" dirty="0" err="1" smtClean="0"/>
              <a:t>var</a:t>
            </a:r>
            <a:r>
              <a:rPr lang="es-ES" dirty="0" smtClean="0"/>
              <a:t> variable1 = 10;</a:t>
            </a:r>
          </a:p>
          <a:p>
            <a:pPr marL="457200" lvl="0" algn="just" hangingPunct="0">
              <a:buNone/>
            </a:pPr>
            <a:r>
              <a:rPr lang="es-ES" dirty="0" err="1" smtClean="0"/>
              <a:t>var</a:t>
            </a:r>
            <a:r>
              <a:rPr lang="es-ES" dirty="0" smtClean="0"/>
              <a:t> variable2 = 3.14159265;</a:t>
            </a:r>
          </a:p>
          <a:p>
            <a:pPr marL="457200" lvl="0" algn="just" hangingPunct="0">
              <a:buNone/>
            </a:pPr>
            <a:endParaRPr lang="es-ES" dirty="0" smtClean="0">
              <a:solidFill>
                <a:srgbClr val="FF0000"/>
              </a:solidFill>
              <a:latin typeface="Arial" pitchFamily="34"/>
              <a:ea typeface="Microsoft YaHei" pitchFamily="2"/>
              <a:cs typeface="Arial" pitchFamily="34"/>
            </a:endParaRPr>
          </a:p>
          <a:p>
            <a:pPr lvl="0" algn="just" hangingPunct="0">
              <a:buNone/>
            </a:pPr>
            <a:r>
              <a:rPr lang="es-ES" b="1" dirty="0" err="1" smtClean="0">
                <a:solidFill>
                  <a:srgbClr val="FF0000"/>
                </a:solidFill>
                <a:latin typeface="Arial" pitchFamily="34"/>
                <a:ea typeface="Andale Sans UI" pitchFamily="2"/>
                <a:cs typeface="Arial" pitchFamily="34"/>
              </a:rPr>
              <a:t>NaN</a:t>
            </a:r>
            <a:r>
              <a:rPr lang="es-ES" dirty="0" smtClean="0">
                <a:solidFill>
                  <a:srgbClr val="000000"/>
                </a:solidFill>
                <a:latin typeface="Arial" pitchFamily="34"/>
                <a:ea typeface="Andale Sans UI" pitchFamily="2"/>
                <a:cs typeface="Arial" pitchFamily="34"/>
              </a:rPr>
              <a:t> es un valor especial definido por </a:t>
            </a:r>
            <a:r>
              <a:rPr lang="es-ES" dirty="0" err="1" smtClean="0">
                <a:solidFill>
                  <a:srgbClr val="000000"/>
                </a:solidFill>
                <a:latin typeface="Arial" pitchFamily="34"/>
                <a:ea typeface="Andale Sans UI" pitchFamily="2"/>
                <a:cs typeface="Arial" pitchFamily="34"/>
              </a:rPr>
              <a:t>JavaScript</a:t>
            </a:r>
            <a:r>
              <a:rPr lang="es-ES" dirty="0" smtClean="0">
                <a:solidFill>
                  <a:srgbClr val="000000"/>
                </a:solidFill>
                <a:latin typeface="Arial" pitchFamily="34"/>
                <a:ea typeface="Andale Sans UI" pitchFamily="2"/>
                <a:cs typeface="Arial" pitchFamily="34"/>
              </a:rPr>
              <a:t> y es el acrónimo de "</a:t>
            </a:r>
            <a:r>
              <a:rPr lang="es-ES" b="1" dirty="0" err="1" smtClean="0">
                <a:solidFill>
                  <a:schemeClr val="tx2">
                    <a:lumMod val="60000"/>
                    <a:lumOff val="40000"/>
                  </a:schemeClr>
                </a:solidFill>
                <a:latin typeface="Arial" pitchFamily="34"/>
                <a:ea typeface="Andale Sans UI" pitchFamily="2"/>
                <a:cs typeface="Arial" pitchFamily="34"/>
              </a:rPr>
              <a:t>Not</a:t>
            </a:r>
            <a:r>
              <a:rPr lang="es-ES" b="1" dirty="0" smtClean="0">
                <a:solidFill>
                  <a:schemeClr val="tx2">
                    <a:lumMod val="60000"/>
                    <a:lumOff val="40000"/>
                  </a:schemeClr>
                </a:solidFill>
                <a:latin typeface="Arial" pitchFamily="34"/>
                <a:ea typeface="Andale Sans UI" pitchFamily="2"/>
                <a:cs typeface="Arial" pitchFamily="34"/>
              </a:rPr>
              <a:t> a </a:t>
            </a:r>
            <a:r>
              <a:rPr lang="es-ES" b="1" dirty="0" err="1" smtClean="0">
                <a:solidFill>
                  <a:schemeClr val="tx2">
                    <a:lumMod val="60000"/>
                    <a:lumOff val="40000"/>
                  </a:schemeClr>
                </a:solidFill>
                <a:latin typeface="Arial" pitchFamily="34"/>
                <a:ea typeface="Andale Sans UI" pitchFamily="2"/>
                <a:cs typeface="Arial" pitchFamily="34"/>
              </a:rPr>
              <a:t>Number</a:t>
            </a:r>
            <a:r>
              <a:rPr lang="es-ES" dirty="0" smtClean="0">
                <a:solidFill>
                  <a:srgbClr val="000000"/>
                </a:solidFill>
                <a:latin typeface="Arial" pitchFamily="34"/>
                <a:ea typeface="Andale Sans UI" pitchFamily="2"/>
                <a:cs typeface="Arial" pitchFamily="34"/>
              </a:rPr>
              <a:t>". Si se realizan operaciones matemáticas con variables no numéricas, el resultado será de tipo </a:t>
            </a:r>
            <a:r>
              <a:rPr lang="es-ES" dirty="0" err="1" smtClean="0">
                <a:solidFill>
                  <a:srgbClr val="000000"/>
                </a:solidFill>
                <a:latin typeface="Arial" pitchFamily="34"/>
                <a:ea typeface="Andale Sans UI" pitchFamily="2"/>
                <a:cs typeface="Arial" pitchFamily="34"/>
              </a:rPr>
              <a:t>NaN</a:t>
            </a:r>
            <a:r>
              <a:rPr lang="es-ES" dirty="0" smtClean="0">
                <a:solidFill>
                  <a:srgbClr val="000000"/>
                </a:solidFill>
                <a:latin typeface="Arial" pitchFamily="34"/>
                <a:ea typeface="Andale Sans UI" pitchFamily="2"/>
                <a:cs typeface="Arial" pitchFamily="34"/>
              </a:rPr>
              <a:t>.</a:t>
            </a:r>
          </a:p>
          <a:p>
            <a:pPr lvl="0" algn="just" hangingPunct="0">
              <a:buNone/>
            </a:pPr>
            <a:endParaRPr lang="es-ES" dirty="0">
              <a:solidFill>
                <a:srgbClr val="000000"/>
              </a:solidFill>
              <a:latin typeface="Arial" pitchFamily="34"/>
              <a:ea typeface="Andale Sans UI" pitchFamily="2"/>
              <a:cs typeface="Arial" pitchFamily="34"/>
            </a:endParaRPr>
          </a:p>
          <a:p>
            <a:pPr marL="0" marR="0" lvl="1" indent="0" algn="just" rtl="0" hangingPunct="0">
              <a:lnSpc>
                <a:spcPct val="100000"/>
              </a:lnSpc>
              <a:spcBef>
                <a:spcPts val="0"/>
              </a:spcBef>
              <a:spcAft>
                <a:spcPts val="0"/>
              </a:spcAft>
              <a:buSzPct val="45000"/>
              <a:buFont typeface="StarSymbol"/>
              <a:buChar char="●"/>
              <a:tabLst/>
            </a:pPr>
            <a:r>
              <a:rPr lang="es-ES" sz="1800" b="1" i="0" u="none" strike="noStrike" kern="1200" cap="none" spc="0" baseline="0" dirty="0">
                <a:ln>
                  <a:noFill/>
                </a:ln>
                <a:solidFill>
                  <a:srgbClr val="000000"/>
                </a:solidFill>
                <a:latin typeface="Arial" pitchFamily="34"/>
                <a:ea typeface="Microsoft YaHei" pitchFamily="2"/>
                <a:cs typeface="Arial" pitchFamily="34"/>
              </a:rPr>
              <a:t> </a:t>
            </a:r>
            <a:r>
              <a:rPr lang="es-ES" sz="1800" b="1" i="0" u="none" strike="noStrike" kern="1200" cap="none" dirty="0">
                <a:ln>
                  <a:noFill/>
                </a:ln>
                <a:solidFill>
                  <a:srgbClr val="000000"/>
                </a:solidFill>
                <a:latin typeface="Arial" pitchFamily="34"/>
                <a:ea typeface="Microsoft YaHei" pitchFamily="2"/>
                <a:cs typeface="Arial" pitchFamily="34"/>
              </a:rPr>
              <a:t>Cadenas</a:t>
            </a:r>
            <a:r>
              <a:rPr lang="es-ES" sz="1800" b="1" i="0" u="none" strike="noStrike" kern="1200" cap="none" spc="0" baseline="0" dirty="0">
                <a:ln>
                  <a:noFill/>
                </a:ln>
                <a:solidFill>
                  <a:srgbClr val="000000"/>
                </a:solidFill>
                <a:latin typeface="Arial" pitchFamily="34"/>
                <a:ea typeface="Microsoft YaHei" pitchFamily="2"/>
                <a:cs typeface="Arial" pitchFamily="34"/>
              </a:rPr>
              <a:t> de texto</a:t>
            </a:r>
          </a:p>
          <a:p>
            <a:pPr marL="0" marR="0" lvl="0" indent="0" algn="just" rtl="0" hangingPunct="0">
              <a:lnSpc>
                <a:spcPct val="100000"/>
              </a:lnSpc>
              <a:spcBef>
                <a:spcPts val="0"/>
              </a:spcBef>
              <a:spcAft>
                <a:spcPts val="0"/>
              </a:spcAft>
              <a:buNone/>
              <a:tabLst/>
            </a:pPr>
            <a:r>
              <a:rPr lang="es-ES" sz="1800" b="0" i="0" u="none" strike="noStrike" kern="1200" cap="none" dirty="0">
                <a:ln>
                  <a:noFill/>
                </a:ln>
                <a:solidFill>
                  <a:srgbClr val="000000"/>
                </a:solidFill>
                <a:latin typeface="Arial" pitchFamily="34"/>
                <a:ea typeface="Andale Sans UI" pitchFamily="2"/>
                <a:cs typeface="Arial" pitchFamily="34"/>
              </a:rPr>
              <a:t>Se utili</a:t>
            </a:r>
            <a:r>
              <a:rPr lang="es-ES" sz="1800" b="0" i="0" u="none" strike="noStrike" kern="1200" cap="none" dirty="0">
                <a:ln>
                  <a:noFill/>
                </a:ln>
                <a:latin typeface="Liberation Sans" pitchFamily="18"/>
                <a:ea typeface="Microsoft YaHei" pitchFamily="2"/>
                <a:cs typeface="Mangal" pitchFamily="2"/>
              </a:rPr>
              <a:t>z</a:t>
            </a:r>
            <a:r>
              <a:rPr lang="es-ES" sz="1800" b="0" i="0" u="none" strike="noStrike" kern="1200" cap="none" dirty="0">
                <a:ln>
                  <a:noFill/>
                </a:ln>
                <a:solidFill>
                  <a:srgbClr val="000000"/>
                </a:solidFill>
                <a:latin typeface="Arial" pitchFamily="34"/>
                <a:ea typeface="Andale Sans UI" pitchFamily="2"/>
                <a:cs typeface="Arial" pitchFamily="34"/>
              </a:rPr>
              <a:t>an para almacenar caracteres, palabras y/o frases de texto. Se encierra el valor entre comillas dobles o simples, para delimitar su comienzo y su final</a:t>
            </a:r>
          </a:p>
          <a:p>
            <a:pPr marL="457200" marR="0" lvl="2" indent="0" algn="just" rtl="0" hangingPunct="0">
              <a:lnSpc>
                <a:spcPct val="100000"/>
              </a:lnSpc>
              <a:spcBef>
                <a:spcPts val="0"/>
              </a:spcBef>
              <a:spcAft>
                <a:spcPts val="0"/>
              </a:spcAft>
              <a:buNone/>
              <a:tabLst/>
            </a:pPr>
            <a:r>
              <a:rPr lang="es-ES" sz="1800" b="0" i="0" u="none" strike="noStrike" kern="1200" cap="none" spc="0" baseline="0" dirty="0" err="1">
                <a:ln>
                  <a:noFill/>
                </a:ln>
                <a:solidFill>
                  <a:srgbClr val="FF0000"/>
                </a:solidFill>
                <a:latin typeface="Arial" pitchFamily="34"/>
                <a:ea typeface="Microsoft YaHei" pitchFamily="2"/>
                <a:cs typeface="Arial" pitchFamily="34"/>
              </a:rPr>
              <a:t>var</a:t>
            </a:r>
            <a:r>
              <a:rPr lang="es-ES" sz="1800" b="0" i="0" u="none" strike="noStrike" kern="1200" cap="none" spc="0" baseline="0" dirty="0">
                <a:ln>
                  <a:noFill/>
                </a:ln>
                <a:solidFill>
                  <a:srgbClr val="FF0000"/>
                </a:solidFill>
                <a:latin typeface="Arial" pitchFamily="34"/>
                <a:ea typeface="Microsoft YaHei" pitchFamily="2"/>
                <a:cs typeface="Arial" pitchFamily="34"/>
              </a:rPr>
              <a:t> mensaje = "Bienvenido a nuestro sitio web";</a:t>
            </a:r>
          </a:p>
          <a:p>
            <a:pPr marL="457200" marR="0" lvl="2" indent="0" algn="just" rtl="0" hangingPunct="0">
              <a:lnSpc>
                <a:spcPct val="100000"/>
              </a:lnSpc>
              <a:spcBef>
                <a:spcPts val="0"/>
              </a:spcBef>
              <a:spcAft>
                <a:spcPts val="0"/>
              </a:spcAft>
              <a:buNone/>
              <a:tabLst/>
            </a:pPr>
            <a:r>
              <a:rPr lang="es-ES" sz="1800" b="0" i="0" u="none" strike="noStrike" kern="1200" cap="none" spc="0" baseline="0" dirty="0" err="1">
                <a:ln>
                  <a:noFill/>
                </a:ln>
                <a:solidFill>
                  <a:srgbClr val="FF0000"/>
                </a:solidFill>
                <a:latin typeface="Arial" pitchFamily="34"/>
                <a:ea typeface="Microsoft YaHei" pitchFamily="2"/>
                <a:cs typeface="Arial" pitchFamily="34"/>
              </a:rPr>
              <a:t>var</a:t>
            </a:r>
            <a:r>
              <a:rPr lang="es-ES" sz="1800" b="0" i="0" u="none" strike="noStrike" kern="1200" cap="none" spc="0" baseline="0" dirty="0">
                <a:ln>
                  <a:noFill/>
                </a:ln>
                <a:solidFill>
                  <a:srgbClr val="FF0000"/>
                </a:solidFill>
                <a:latin typeface="Arial" pitchFamily="34"/>
                <a:ea typeface="Microsoft YaHei" pitchFamily="2"/>
                <a:cs typeface="Arial" pitchFamily="34"/>
              </a:rPr>
              <a:t> </a:t>
            </a:r>
            <a:r>
              <a:rPr lang="es-ES" sz="1800" b="0" i="0" u="none" strike="noStrike" kern="1200" cap="none" spc="0" baseline="0" dirty="0" err="1">
                <a:ln>
                  <a:noFill/>
                </a:ln>
                <a:solidFill>
                  <a:srgbClr val="FF0000"/>
                </a:solidFill>
                <a:latin typeface="Arial" pitchFamily="34"/>
                <a:ea typeface="Microsoft YaHei" pitchFamily="2"/>
                <a:cs typeface="Arial" pitchFamily="34"/>
              </a:rPr>
              <a:t>nombreProducto</a:t>
            </a:r>
            <a:r>
              <a:rPr lang="es-ES" sz="1800" b="0" i="0" u="none" strike="noStrike" kern="1200" cap="none" spc="0" baseline="0" dirty="0">
                <a:ln>
                  <a:noFill/>
                </a:ln>
                <a:solidFill>
                  <a:srgbClr val="FF0000"/>
                </a:solidFill>
                <a:latin typeface="Arial" pitchFamily="34"/>
                <a:ea typeface="Microsoft YaHei" pitchFamily="2"/>
                <a:cs typeface="Arial" pitchFamily="34"/>
              </a:rPr>
              <a:t> = 'Producto ABC';</a:t>
            </a:r>
          </a:p>
          <a:p>
            <a:pPr marL="457200" marR="0" lvl="2" indent="0" algn="just" rtl="0" hangingPunct="0">
              <a:lnSpc>
                <a:spcPct val="100000"/>
              </a:lnSpc>
              <a:spcBef>
                <a:spcPts val="0"/>
              </a:spcBef>
              <a:spcAft>
                <a:spcPts val="0"/>
              </a:spcAft>
              <a:buNone/>
              <a:tabLst/>
            </a:pPr>
            <a:r>
              <a:rPr lang="es-ES" sz="1800" b="0" i="0" u="none" strike="noStrike" kern="1200" cap="none" spc="0" baseline="0" dirty="0" err="1">
                <a:ln>
                  <a:noFill/>
                </a:ln>
                <a:solidFill>
                  <a:srgbClr val="FF0000"/>
                </a:solidFill>
                <a:latin typeface="Arial" pitchFamily="34"/>
                <a:ea typeface="Microsoft YaHei" pitchFamily="2"/>
                <a:cs typeface="Arial" pitchFamily="34"/>
              </a:rPr>
              <a:t>var</a:t>
            </a:r>
            <a:r>
              <a:rPr lang="es-ES" sz="1800" b="0" i="0" u="none" strike="noStrike" kern="1200" cap="none" spc="0" baseline="0" dirty="0">
                <a:ln>
                  <a:noFill/>
                </a:ln>
                <a:solidFill>
                  <a:srgbClr val="FF0000"/>
                </a:solidFill>
                <a:latin typeface="Arial" pitchFamily="34"/>
                <a:ea typeface="Microsoft YaHei" pitchFamily="2"/>
                <a:cs typeface="Arial" pitchFamily="34"/>
              </a:rPr>
              <a:t> </a:t>
            </a:r>
            <a:r>
              <a:rPr lang="es-ES" sz="1800" b="0" i="0" u="none" strike="noStrike" kern="1200" cap="none" spc="0" baseline="0" dirty="0" err="1">
                <a:ln>
                  <a:noFill/>
                </a:ln>
                <a:solidFill>
                  <a:srgbClr val="FF0000"/>
                </a:solidFill>
                <a:latin typeface="Arial" pitchFamily="34"/>
                <a:ea typeface="Microsoft YaHei" pitchFamily="2"/>
                <a:cs typeface="Arial" pitchFamily="34"/>
              </a:rPr>
              <a:t>letraSeleccionada</a:t>
            </a:r>
            <a:r>
              <a:rPr lang="es-ES" sz="1800" b="0" i="0" u="none" strike="noStrike" kern="1200" cap="none" spc="0" baseline="0" dirty="0">
                <a:ln>
                  <a:noFill/>
                </a:ln>
                <a:solidFill>
                  <a:srgbClr val="FF0000"/>
                </a:solidFill>
                <a:latin typeface="Arial" pitchFamily="34"/>
                <a:ea typeface="Microsoft YaHei" pitchFamily="2"/>
                <a:cs typeface="Arial" pitchFamily="34"/>
              </a:rPr>
              <a:t> = 'c';</a:t>
            </a:r>
          </a:p>
          <a:p>
            <a:pPr marL="457200" marR="0" lvl="2" indent="0" algn="just" rtl="0" hangingPunct="0">
              <a:lnSpc>
                <a:spcPct val="100000"/>
              </a:lnSpc>
              <a:spcBef>
                <a:spcPts val="0"/>
              </a:spcBef>
              <a:spcAft>
                <a:spcPts val="0"/>
              </a:spcAft>
              <a:buNone/>
              <a:tabLst/>
            </a:pPr>
            <a:endParaRPr lang="es-ES" sz="1800" b="0" i="0" u="none" strike="noStrike" kern="1200" cap="none" spc="0" baseline="0" dirty="0">
              <a:ln>
                <a:noFill/>
              </a:ln>
              <a:solidFill>
                <a:srgbClr val="FF0000"/>
              </a:solidFill>
              <a:latin typeface="Arial" pitchFamily="34"/>
              <a:ea typeface="Andale Sans UI" pitchFamily="2"/>
              <a:cs typeface="Arial" pitchFamily="34"/>
            </a:endParaRPr>
          </a:p>
          <a:p>
            <a:pPr marL="0" marR="0" lvl="0" indent="0" algn="l" rtl="0" hangingPunct="0">
              <a:lnSpc>
                <a:spcPct val="100000"/>
              </a:lnSpc>
              <a:spcBef>
                <a:spcPts val="0"/>
              </a:spcBef>
              <a:spcAft>
                <a:spcPts val="0"/>
              </a:spcAft>
              <a:buSzPct val="45000"/>
              <a:buFont typeface="StarSymbol"/>
              <a:buChar char="●"/>
              <a:tabLst/>
            </a:pPr>
            <a:r>
              <a:rPr lang="es-ES" sz="1800" b="1" i="0" u="none" strike="noStrike" kern="1200" cap="none" spc="0" baseline="0" dirty="0">
                <a:ln>
                  <a:noFill/>
                </a:ln>
                <a:solidFill>
                  <a:srgbClr val="000000"/>
                </a:solidFill>
                <a:latin typeface="Arial" pitchFamily="34"/>
                <a:ea typeface="Microsoft YaHei" pitchFamily="2"/>
                <a:cs typeface="Arial" pitchFamily="34"/>
              </a:rPr>
              <a:t> </a:t>
            </a:r>
            <a:r>
              <a:rPr lang="es-ES" sz="1800" b="1" i="0" u="none" strike="noStrike" kern="1200" cap="none" dirty="0" err="1">
                <a:ln>
                  <a:noFill/>
                </a:ln>
                <a:solidFill>
                  <a:srgbClr val="000000"/>
                </a:solidFill>
                <a:latin typeface="Arial" pitchFamily="34"/>
                <a:ea typeface="Microsoft YaHei" pitchFamily="2"/>
                <a:cs typeface="Arial" pitchFamily="34"/>
              </a:rPr>
              <a:t>Arrays</a:t>
            </a:r>
            <a:endParaRPr lang="es-ES" sz="1800" b="1" i="0" u="none" strike="noStrike" kern="1200" cap="none" dirty="0">
              <a:ln>
                <a:noFill/>
              </a:ln>
              <a:solidFill>
                <a:srgbClr val="000000"/>
              </a:solidFill>
              <a:latin typeface="Arial" pitchFamily="34"/>
              <a:ea typeface="Microsoft YaHei" pitchFamily="2"/>
              <a:cs typeface="Arial" pitchFamily="34"/>
            </a:endParaRPr>
          </a:p>
          <a:p>
            <a:pPr marL="0" marR="0" lvl="0" indent="0" algn="just" rtl="0" hangingPunct="0">
              <a:lnSpc>
                <a:spcPct val="100000"/>
              </a:lnSpc>
              <a:spcBef>
                <a:spcPts val="0"/>
              </a:spcBef>
              <a:spcAft>
                <a:spcPts val="0"/>
              </a:spcAft>
              <a:buNone/>
              <a:tabLst/>
            </a:pPr>
            <a:r>
              <a:rPr lang="es-ES" sz="1800" b="0" i="0" u="none" strike="noStrike" kern="1200" cap="none" dirty="0">
                <a:ln>
                  <a:noFill/>
                </a:ln>
                <a:latin typeface="Liberation Sans" pitchFamily="18"/>
                <a:ea typeface="Microsoft YaHei" pitchFamily="2"/>
                <a:cs typeface="Mangal" pitchFamily="2"/>
              </a:rPr>
              <a:t>Es</a:t>
            </a:r>
            <a:r>
              <a:rPr lang="es-ES" sz="1800" b="0" i="0" u="none" strike="noStrike" kern="1200" cap="none" spc="0" baseline="0" dirty="0">
                <a:ln>
                  <a:noFill/>
                </a:ln>
                <a:solidFill>
                  <a:srgbClr val="000000"/>
                </a:solidFill>
                <a:latin typeface="Arial" pitchFamily="34"/>
                <a:ea typeface="Andale Sans UI" pitchFamily="2"/>
                <a:cs typeface="Arial" pitchFamily="34"/>
              </a:rPr>
              <a:t> u</a:t>
            </a:r>
            <a:r>
              <a:rPr lang="es-ES" sz="1800" b="0" i="0" u="none" strike="noStrike" kern="1200" cap="none" dirty="0">
                <a:ln>
                  <a:noFill/>
                </a:ln>
                <a:latin typeface="Liberation Sans" pitchFamily="18"/>
                <a:ea typeface="Microsoft YaHei" pitchFamily="2"/>
                <a:cs typeface="Mangal" pitchFamily="2"/>
              </a:rPr>
              <a:t>n colección de</a:t>
            </a:r>
            <a:r>
              <a:rPr lang="es-ES" sz="1800" b="0" i="0" u="none" strike="noStrike" kern="1200" cap="none" spc="0" baseline="0" dirty="0">
                <a:ln>
                  <a:noFill/>
                </a:ln>
                <a:solidFill>
                  <a:srgbClr val="000000"/>
                </a:solidFill>
                <a:latin typeface="Arial" pitchFamily="34"/>
                <a:ea typeface="Andale Sans UI" pitchFamily="2"/>
                <a:cs typeface="Arial" pitchFamily="34"/>
              </a:rPr>
              <a:t> variables del mismo tipo referenciadas por un mismo nombre y </a:t>
            </a:r>
            <a:r>
              <a:rPr lang="es-ES" sz="1800" b="0" i="0" u="none" strike="noStrike" kern="1200" cap="none" spc="0" baseline="0" dirty="0" smtClean="0">
                <a:ln>
                  <a:noFill/>
                </a:ln>
                <a:solidFill>
                  <a:srgbClr val="000000"/>
                </a:solidFill>
                <a:latin typeface="Arial" pitchFamily="34"/>
                <a:ea typeface="Andale Sans UI" pitchFamily="2"/>
                <a:cs typeface="Arial" pitchFamily="34"/>
              </a:rPr>
              <a:t>diferenciadas </a:t>
            </a:r>
            <a:r>
              <a:rPr lang="es-ES" sz="1800" b="0" i="0" u="none" strike="noStrike" kern="1200" cap="none" spc="0" baseline="0" dirty="0">
                <a:ln>
                  <a:noFill/>
                </a:ln>
                <a:solidFill>
                  <a:srgbClr val="000000"/>
                </a:solidFill>
                <a:latin typeface="Arial" pitchFamily="34"/>
                <a:ea typeface="Andale Sans UI" pitchFamily="2"/>
                <a:cs typeface="Arial" pitchFamily="34"/>
              </a:rPr>
              <a:t>por un índice escrito entre corchetes [ ]</a:t>
            </a:r>
          </a:p>
          <a:p>
            <a:pPr marL="457200" marR="0" lvl="2" indent="0" algn="just" rtl="0" hangingPunct="0">
              <a:lnSpc>
                <a:spcPct val="100000"/>
              </a:lnSpc>
              <a:spcBef>
                <a:spcPts val="0"/>
              </a:spcBef>
              <a:spcAft>
                <a:spcPts val="0"/>
              </a:spcAft>
              <a:buNone/>
              <a:tabLst/>
            </a:pPr>
            <a:r>
              <a:rPr lang="es-ES" sz="1800" b="0" i="0" u="none" strike="noStrike" kern="1200" cap="none" spc="0" baseline="0" dirty="0" err="1">
                <a:ln>
                  <a:noFill/>
                </a:ln>
                <a:solidFill>
                  <a:srgbClr val="FF0000"/>
                </a:solidFill>
                <a:latin typeface="Arial" pitchFamily="34"/>
                <a:ea typeface="Microsoft YaHei" pitchFamily="2"/>
                <a:cs typeface="Arial" pitchFamily="34"/>
              </a:rPr>
              <a:t>var</a:t>
            </a:r>
            <a:r>
              <a:rPr lang="es-ES" sz="1800" b="0" i="0" u="none" strike="noStrike" kern="1200" cap="none" spc="0" baseline="0" dirty="0">
                <a:ln>
                  <a:noFill/>
                </a:ln>
                <a:solidFill>
                  <a:srgbClr val="FF0000"/>
                </a:solidFill>
                <a:latin typeface="Arial" pitchFamily="34"/>
                <a:ea typeface="Microsoft YaHei" pitchFamily="2"/>
                <a:cs typeface="Arial" pitchFamily="34"/>
              </a:rPr>
              <a:t> </a:t>
            </a:r>
            <a:r>
              <a:rPr lang="es-ES" sz="1800" b="0" i="0" u="none" strike="noStrike" kern="1200" cap="none" spc="0" baseline="0" dirty="0" err="1">
                <a:ln>
                  <a:noFill/>
                </a:ln>
                <a:solidFill>
                  <a:srgbClr val="FF0000"/>
                </a:solidFill>
                <a:latin typeface="Arial" pitchFamily="34"/>
                <a:ea typeface="Microsoft YaHei" pitchFamily="2"/>
                <a:cs typeface="Arial" pitchFamily="34"/>
              </a:rPr>
              <a:t>dias</a:t>
            </a:r>
            <a:r>
              <a:rPr lang="es-ES" sz="1800" b="0" i="0" u="none" strike="noStrike" kern="1200" cap="none" spc="0" baseline="0" dirty="0">
                <a:ln>
                  <a:noFill/>
                </a:ln>
                <a:solidFill>
                  <a:srgbClr val="FF0000"/>
                </a:solidFill>
                <a:latin typeface="Arial" pitchFamily="34"/>
                <a:ea typeface="Microsoft YaHei" pitchFamily="2"/>
                <a:cs typeface="Arial" pitchFamily="34"/>
              </a:rPr>
              <a:t> = ["Lunes", "Martes", "Miércoles", "Jueves", "Viernes", "Sábado", "Domingo"];</a:t>
            </a:r>
          </a:p>
          <a:p>
            <a:pPr marL="457200" marR="0" lvl="2" indent="0" algn="just" rtl="0" hangingPunct="0">
              <a:lnSpc>
                <a:spcPct val="100000"/>
              </a:lnSpc>
              <a:spcBef>
                <a:spcPts val="0"/>
              </a:spcBef>
              <a:spcAft>
                <a:spcPts val="0"/>
              </a:spcAft>
              <a:buNone/>
              <a:tabLst/>
            </a:pPr>
            <a:r>
              <a:rPr lang="pt-BR" sz="1800" b="0" i="0" u="none" strike="noStrike" kern="1200" cap="none" spc="0" baseline="0" dirty="0">
                <a:ln>
                  <a:noFill/>
                </a:ln>
                <a:solidFill>
                  <a:srgbClr val="FF0000"/>
                </a:solidFill>
                <a:latin typeface="Arial" pitchFamily="34"/>
                <a:ea typeface="Microsoft YaHei" pitchFamily="2"/>
                <a:cs typeface="Arial" pitchFamily="34"/>
              </a:rPr>
              <a:t>var </a:t>
            </a:r>
            <a:r>
              <a:rPr lang="pt-BR" sz="1800" b="0" i="0" u="none" strike="noStrike" kern="1200" cap="none" spc="0" baseline="0" dirty="0" err="1">
                <a:ln>
                  <a:noFill/>
                </a:ln>
                <a:solidFill>
                  <a:srgbClr val="FF0000"/>
                </a:solidFill>
                <a:latin typeface="Arial" pitchFamily="34"/>
                <a:ea typeface="Microsoft YaHei" pitchFamily="2"/>
                <a:cs typeface="Arial" pitchFamily="34"/>
              </a:rPr>
              <a:t>diaSeleccionado</a:t>
            </a:r>
            <a:r>
              <a:rPr lang="pt-BR" sz="1800" b="0" i="0" u="none" strike="noStrike" kern="1200" cap="none" spc="0" baseline="0" dirty="0">
                <a:ln>
                  <a:noFill/>
                </a:ln>
                <a:solidFill>
                  <a:srgbClr val="FF0000"/>
                </a:solidFill>
                <a:latin typeface="Arial" pitchFamily="34"/>
                <a:ea typeface="Microsoft YaHei" pitchFamily="2"/>
                <a:cs typeface="Arial" pitchFamily="34"/>
              </a:rPr>
              <a:t> = dias[0]; </a:t>
            </a:r>
            <a:r>
              <a:rPr lang="pt-BR" sz="1800" b="0" i="0" u="none" strike="noStrike" kern="1200" cap="none" dirty="0">
                <a:ln>
                  <a:noFill/>
                </a:ln>
                <a:solidFill>
                  <a:srgbClr val="666666"/>
                </a:solidFill>
                <a:latin typeface="Arial" pitchFamily="34"/>
                <a:ea typeface="Microsoft YaHei" pitchFamily="2"/>
                <a:cs typeface="Arial" pitchFamily="34"/>
              </a:rPr>
              <a:t>// </a:t>
            </a:r>
            <a:r>
              <a:rPr lang="pt-BR" sz="1800" b="0" i="0" u="none" strike="noStrike" kern="1200" cap="none" dirty="0" err="1">
                <a:ln>
                  <a:noFill/>
                </a:ln>
                <a:solidFill>
                  <a:srgbClr val="666666"/>
                </a:solidFill>
                <a:latin typeface="Arial" pitchFamily="34"/>
                <a:ea typeface="Microsoft YaHei" pitchFamily="2"/>
                <a:cs typeface="Arial" pitchFamily="34"/>
              </a:rPr>
              <a:t>diaSeleccionado</a:t>
            </a:r>
            <a:r>
              <a:rPr lang="pt-BR" sz="1800" b="0" i="0" u="none" strike="noStrike" kern="1200" cap="none" dirty="0">
                <a:ln>
                  <a:noFill/>
                </a:ln>
                <a:solidFill>
                  <a:srgbClr val="666666"/>
                </a:solidFill>
                <a:latin typeface="Arial" pitchFamily="34"/>
                <a:ea typeface="Microsoft YaHei" pitchFamily="2"/>
                <a:cs typeface="Arial" pitchFamily="34"/>
              </a:rPr>
              <a:t> = "</a:t>
            </a:r>
            <a:r>
              <a:rPr lang="pt-BR" sz="1800" b="0" i="0" u="none" strike="noStrike" kern="1200" cap="none" dirty="0" err="1">
                <a:ln>
                  <a:noFill/>
                </a:ln>
                <a:solidFill>
                  <a:srgbClr val="666666"/>
                </a:solidFill>
                <a:latin typeface="Arial" pitchFamily="34"/>
                <a:ea typeface="Microsoft YaHei" pitchFamily="2"/>
                <a:cs typeface="Arial" pitchFamily="34"/>
              </a:rPr>
              <a:t>Lunes</a:t>
            </a:r>
            <a:r>
              <a:rPr lang="pt-BR" sz="1800" b="0" i="0" u="none" strike="noStrike" kern="1200" cap="none" dirty="0">
                <a:ln>
                  <a:noFill/>
                </a:ln>
                <a:solidFill>
                  <a:srgbClr val="666666"/>
                </a:solidFill>
                <a:latin typeface="Arial" pitchFamily="34"/>
                <a:ea typeface="Microsoft YaHei" pitchFamily="2"/>
                <a:cs typeface="Arial" pitchFamily="34"/>
              </a:rPr>
              <a:t>"</a:t>
            </a:r>
          </a:p>
          <a:p>
            <a:pPr marL="457200" marR="0" lvl="2" indent="0" algn="just" rtl="0" hangingPunct="0">
              <a:lnSpc>
                <a:spcPct val="100000"/>
              </a:lnSpc>
              <a:spcBef>
                <a:spcPts val="0"/>
              </a:spcBef>
              <a:spcAft>
                <a:spcPts val="0"/>
              </a:spcAft>
              <a:buNone/>
              <a:tabLst/>
            </a:pPr>
            <a:r>
              <a:rPr lang="pt-BR" sz="1800" b="0" i="0" u="none" strike="noStrike" kern="1200" cap="none" spc="0" baseline="0" dirty="0">
                <a:ln>
                  <a:noFill/>
                </a:ln>
                <a:solidFill>
                  <a:srgbClr val="FF0000"/>
                </a:solidFill>
                <a:latin typeface="Arial" pitchFamily="34"/>
                <a:ea typeface="Microsoft YaHei" pitchFamily="2"/>
                <a:cs typeface="Arial" pitchFamily="34"/>
              </a:rPr>
              <a:t>var </a:t>
            </a:r>
            <a:r>
              <a:rPr lang="pt-BR" sz="1800" b="0" i="0" u="none" strike="noStrike" kern="1200" cap="none" spc="0" baseline="0" dirty="0" err="1">
                <a:ln>
                  <a:noFill/>
                </a:ln>
                <a:solidFill>
                  <a:srgbClr val="FF0000"/>
                </a:solidFill>
                <a:latin typeface="Arial" pitchFamily="34"/>
                <a:ea typeface="Microsoft YaHei" pitchFamily="2"/>
                <a:cs typeface="Arial" pitchFamily="34"/>
              </a:rPr>
              <a:t>otroDia</a:t>
            </a:r>
            <a:r>
              <a:rPr lang="pt-BR" sz="1800" b="0" i="0" u="none" strike="noStrike" kern="1200" cap="none" spc="0" baseline="0" dirty="0">
                <a:ln>
                  <a:noFill/>
                </a:ln>
                <a:solidFill>
                  <a:srgbClr val="FF0000"/>
                </a:solidFill>
                <a:latin typeface="Arial" pitchFamily="34"/>
                <a:ea typeface="Microsoft YaHei" pitchFamily="2"/>
                <a:cs typeface="Arial" pitchFamily="34"/>
              </a:rPr>
              <a:t> = dias[5]; </a:t>
            </a:r>
            <a:r>
              <a:rPr lang="pt-BR" sz="1800" b="0" i="0" u="none" strike="noStrike" kern="1200" cap="none" spc="0" baseline="0" dirty="0">
                <a:ln>
                  <a:noFill/>
                </a:ln>
                <a:solidFill>
                  <a:srgbClr val="666666"/>
                </a:solidFill>
                <a:latin typeface="Arial" pitchFamily="34"/>
                <a:ea typeface="Microsoft YaHei" pitchFamily="2"/>
                <a:cs typeface="Arial" pitchFamily="34"/>
              </a:rPr>
              <a:t>// </a:t>
            </a:r>
            <a:r>
              <a:rPr lang="pt-BR" sz="1800" b="0" i="0" u="none" strike="noStrike" kern="1200" cap="none" spc="0" baseline="0" dirty="0" err="1">
                <a:ln>
                  <a:noFill/>
                </a:ln>
                <a:solidFill>
                  <a:srgbClr val="666666"/>
                </a:solidFill>
                <a:latin typeface="Arial" pitchFamily="34"/>
                <a:ea typeface="Microsoft YaHei" pitchFamily="2"/>
                <a:cs typeface="Arial" pitchFamily="34"/>
              </a:rPr>
              <a:t>otroDia</a:t>
            </a:r>
            <a:r>
              <a:rPr lang="pt-BR" sz="1800" b="0" i="0" u="none" strike="noStrike" kern="1200" cap="none" spc="0" baseline="0" dirty="0">
                <a:ln>
                  <a:noFill/>
                </a:ln>
                <a:solidFill>
                  <a:srgbClr val="666666"/>
                </a:solidFill>
                <a:latin typeface="Arial" pitchFamily="34"/>
                <a:ea typeface="Microsoft YaHei" pitchFamily="2"/>
                <a:cs typeface="Arial" pitchFamily="34"/>
              </a:rPr>
              <a:t> = "Sábado"</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234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s-ES" dirty="0">
                <a:solidFill>
                  <a:srgbClr val="000000"/>
                </a:solidFill>
                <a:latin typeface="Arial" pitchFamily="18"/>
                <a:cs typeface="Tahoma" pitchFamily="2"/>
              </a:rPr>
              <a:t>Programación básica</a:t>
            </a:r>
          </a:p>
        </p:txBody>
      </p:sp>
      <p:sp>
        <p:nvSpPr>
          <p:cNvPr id="3" name="2 CuadroTexto"/>
          <p:cNvSpPr txBox="1"/>
          <p:nvPr/>
        </p:nvSpPr>
        <p:spPr>
          <a:xfrm>
            <a:off x="359640" y="1043639"/>
            <a:ext cx="9720720" cy="6962184"/>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R="0" indent="0" hangingPunct="0">
              <a:lnSpc>
                <a:spcPct val="100000"/>
              </a:lnSpc>
              <a:spcBef>
                <a:spcPts val="0"/>
              </a:spcBef>
              <a:spcAft>
                <a:spcPts val="0"/>
              </a:spcAft>
              <a:buNone/>
              <a:tabLst/>
            </a:pPr>
            <a:r>
              <a:rPr lang="es-ES" sz="3200" b="1" dirty="0">
                <a:solidFill>
                  <a:srgbClr val="000000"/>
                </a:solidFill>
                <a:ea typeface="Andale Sans UI" pitchFamily="2"/>
                <a:cs typeface="Tahoma" pitchFamily="2"/>
              </a:rPr>
              <a:t>Operadores</a:t>
            </a:r>
          </a:p>
          <a:p>
            <a:pPr marL="0" marR="0" lvl="1" indent="0" algn="just" rtl="0" hangingPunct="0">
              <a:lnSpc>
                <a:spcPct val="100000"/>
              </a:lnSpc>
              <a:spcBef>
                <a:spcPts val="0"/>
              </a:spcBef>
              <a:spcAft>
                <a:spcPts val="0"/>
              </a:spcAft>
              <a:buNone/>
              <a:tabLst/>
            </a:pPr>
            <a:endParaRPr lang="es-ES" sz="1800" b="0" i="0" u="none" strike="noStrike" kern="1200" cap="none" spc="0" baseline="0" dirty="0" smtClean="0">
              <a:ln>
                <a:noFill/>
              </a:ln>
              <a:solidFill>
                <a:srgbClr val="000000"/>
              </a:solidFill>
              <a:latin typeface="Arial" pitchFamily="34" charset="0"/>
              <a:ea typeface="Andale Sans UI" pitchFamily="2"/>
              <a:cs typeface="Arial" pitchFamily="34" charset="0"/>
            </a:endParaRPr>
          </a:p>
          <a:p>
            <a:pPr marL="0" marR="0" lvl="1" indent="0" algn="just" rtl="0" hangingPunct="0">
              <a:lnSpc>
                <a:spcPct val="100000"/>
              </a:lnSpc>
              <a:spcBef>
                <a:spcPts val="0"/>
              </a:spcBef>
              <a:spcAft>
                <a:spcPts val="0"/>
              </a:spcAft>
              <a:buNone/>
              <a:tabLst/>
            </a:pPr>
            <a:endParaRPr lang="es-ES" dirty="0" smtClean="0">
              <a:solidFill>
                <a:srgbClr val="000000"/>
              </a:solidFill>
              <a:latin typeface="Arial" pitchFamily="34" charset="0"/>
              <a:ea typeface="Andale Sans UI" pitchFamily="2"/>
              <a:cs typeface="Arial" pitchFamily="34" charset="0"/>
            </a:endParaRPr>
          </a:p>
          <a:p>
            <a:pPr marL="0" marR="0" lvl="0" indent="0" algn="just" rtl="0" hangingPunct="0">
              <a:lnSpc>
                <a:spcPct val="100000"/>
              </a:lnSpc>
              <a:spcBef>
                <a:spcPts val="0"/>
              </a:spcBef>
              <a:spcAft>
                <a:spcPts val="0"/>
              </a:spcAft>
              <a:buSzPct val="45000"/>
              <a:buFont typeface="StarSymbol"/>
              <a:buChar char="●"/>
              <a:tabLst/>
            </a:pPr>
            <a:r>
              <a:rPr lang="es-ES" sz="2200" b="1" i="0" u="none" strike="noStrike" kern="1200" cap="none" spc="0" baseline="0" dirty="0" smtClean="0">
                <a:ln>
                  <a:noFill/>
                </a:ln>
                <a:solidFill>
                  <a:srgbClr val="000000"/>
                </a:solidFill>
                <a:latin typeface="Arial" pitchFamily="34" charset="0"/>
                <a:ea typeface="Microsoft YaHei" pitchFamily="2"/>
                <a:cs typeface="Arial" pitchFamily="34" charset="0"/>
              </a:rPr>
              <a:t> </a:t>
            </a:r>
            <a:r>
              <a:rPr lang="es-ES" sz="2200" b="1" i="0" u="none" strike="noStrike" kern="1200" cap="none" dirty="0">
                <a:ln>
                  <a:noFill/>
                </a:ln>
                <a:solidFill>
                  <a:srgbClr val="000000"/>
                </a:solidFill>
                <a:latin typeface="Arial" pitchFamily="34" charset="0"/>
                <a:ea typeface="Microsoft YaHei" pitchFamily="2"/>
                <a:cs typeface="Arial" pitchFamily="34" charset="0"/>
              </a:rPr>
              <a:t>Asignación</a:t>
            </a:r>
            <a:r>
              <a:rPr lang="es-ES" sz="2200" b="1" i="0" u="none" strike="noStrike" kern="1200" cap="none" spc="0" baseline="0" dirty="0">
                <a:ln>
                  <a:noFill/>
                </a:ln>
                <a:solidFill>
                  <a:srgbClr val="000000"/>
                </a:solidFill>
                <a:latin typeface="Arial" pitchFamily="34" charset="0"/>
                <a:ea typeface="Microsoft YaHei" pitchFamily="2"/>
                <a:cs typeface="Arial" pitchFamily="34" charset="0"/>
              </a:rPr>
              <a:t> </a:t>
            </a:r>
            <a:r>
              <a:rPr lang="es-ES" sz="2200" b="1" i="0" u="none" strike="noStrike" kern="1200" cap="none" spc="0" baseline="0" dirty="0" smtClean="0">
                <a:ln>
                  <a:noFill/>
                </a:ln>
                <a:solidFill>
                  <a:srgbClr val="000000"/>
                </a:solidFill>
                <a:latin typeface="Arial" pitchFamily="34" charset="0"/>
                <a:ea typeface="Microsoft YaHei" pitchFamily="2"/>
                <a:cs typeface="Arial" pitchFamily="34" charset="0"/>
              </a:rPr>
              <a:t>=</a:t>
            </a:r>
            <a:r>
              <a:rPr lang="es-ES" sz="2200" b="1" i="0" u="none" strike="noStrike" kern="1200" cap="none" spc="0" baseline="0" dirty="0">
                <a:ln>
                  <a:noFill/>
                </a:ln>
                <a:solidFill>
                  <a:srgbClr val="000000"/>
                </a:solidFill>
                <a:latin typeface="Arial" pitchFamily="34" charset="0"/>
                <a:ea typeface="Microsoft YaHei" pitchFamily="2"/>
                <a:cs typeface="Arial" pitchFamily="34" charset="0"/>
              </a:rPr>
              <a:t>			</a:t>
            </a:r>
            <a:r>
              <a:rPr lang="es-ES" sz="2200" b="1" i="0" u="none" strike="noStrike" kern="1200" cap="none" spc="0" baseline="0" dirty="0" smtClean="0">
                <a:ln>
                  <a:noFill/>
                </a:ln>
                <a:solidFill>
                  <a:srgbClr val="000000"/>
                </a:solidFill>
                <a:latin typeface="Arial" pitchFamily="34" charset="0"/>
                <a:ea typeface="Microsoft YaHei" pitchFamily="2"/>
                <a:cs typeface="Arial" pitchFamily="34" charset="0"/>
              </a:rPr>
              <a:t>	</a:t>
            </a:r>
            <a:r>
              <a:rPr lang="es-ES" sz="2200" b="0" i="0" u="none" strike="noStrike" kern="1200" cap="none" spc="0" baseline="0" dirty="0" smtClean="0">
                <a:ln>
                  <a:noFill/>
                </a:ln>
                <a:solidFill>
                  <a:srgbClr val="FF3333"/>
                </a:solidFill>
                <a:latin typeface="Arial" pitchFamily="34" charset="0"/>
                <a:ea typeface="Microsoft YaHei" pitchFamily="2"/>
                <a:cs typeface="Arial" pitchFamily="34" charset="0"/>
              </a:rPr>
              <a:t>numero1 </a:t>
            </a:r>
            <a:r>
              <a:rPr lang="es-ES" sz="2200" b="0" i="0" u="none" strike="noStrike" kern="1200" cap="none" spc="0" baseline="0" dirty="0">
                <a:ln>
                  <a:noFill/>
                </a:ln>
                <a:solidFill>
                  <a:srgbClr val="FF3333"/>
                </a:solidFill>
                <a:latin typeface="Arial" pitchFamily="34" charset="0"/>
                <a:ea typeface="Microsoft YaHei" pitchFamily="2"/>
                <a:cs typeface="Arial" pitchFamily="34" charset="0"/>
              </a:rPr>
              <a:t>= 5;</a:t>
            </a:r>
          </a:p>
          <a:p>
            <a:pPr marL="457200" marR="0" lvl="2" indent="0" algn="just" rtl="0" hangingPunct="0">
              <a:lnSpc>
                <a:spcPct val="100000"/>
              </a:lnSpc>
              <a:spcBef>
                <a:spcPts val="0"/>
              </a:spcBef>
              <a:spcAft>
                <a:spcPts val="0"/>
              </a:spcAft>
              <a:buNone/>
              <a:tabLst/>
            </a:pPr>
            <a:endParaRPr lang="es-ES" sz="2200" b="0" i="0" u="none" strike="noStrike" kern="1200" cap="none" spc="0" baseline="0" dirty="0" smtClean="0">
              <a:ln>
                <a:noFill/>
              </a:ln>
              <a:solidFill>
                <a:srgbClr val="000000"/>
              </a:solidFill>
              <a:latin typeface="Arial" pitchFamily="34" charset="0"/>
              <a:ea typeface="Microsoft YaHei" pitchFamily="2"/>
              <a:cs typeface="Arial" pitchFamily="34" charset="0"/>
            </a:endParaRPr>
          </a:p>
          <a:p>
            <a:pPr marL="457200" marR="0" lvl="2" indent="0" algn="just" rtl="0" hangingPunct="0">
              <a:lnSpc>
                <a:spcPct val="100000"/>
              </a:lnSpc>
              <a:spcBef>
                <a:spcPts val="0"/>
              </a:spcBef>
              <a:spcAft>
                <a:spcPts val="0"/>
              </a:spcAft>
              <a:buNone/>
              <a:tabLst/>
            </a:pPr>
            <a:endParaRPr lang="es-ES" sz="2200" b="0" i="0" u="none" strike="noStrike" kern="1200" cap="none" spc="0" baseline="0" dirty="0">
              <a:ln>
                <a:noFill/>
              </a:ln>
              <a:solidFill>
                <a:srgbClr val="000000"/>
              </a:solidFill>
              <a:latin typeface="Arial" pitchFamily="34" charset="0"/>
              <a:ea typeface="Microsoft YaHei" pitchFamily="2"/>
              <a:cs typeface="Arial" pitchFamily="34" charset="0"/>
            </a:endParaRPr>
          </a:p>
          <a:p>
            <a:pPr marL="0" marR="0" lvl="1" indent="0" algn="just" rtl="0" hangingPunct="0">
              <a:lnSpc>
                <a:spcPct val="100000"/>
              </a:lnSpc>
              <a:spcBef>
                <a:spcPts val="0"/>
              </a:spcBef>
              <a:spcAft>
                <a:spcPts val="0"/>
              </a:spcAft>
              <a:buSzPct val="45000"/>
              <a:buFont typeface="StarSymbol"/>
              <a:buChar char="●"/>
              <a:tabLst/>
            </a:pPr>
            <a:r>
              <a:rPr lang="es-ES" sz="2200" b="1" i="0" u="none" strike="noStrike" kern="1200" cap="none" spc="0" baseline="0" dirty="0">
                <a:ln>
                  <a:noFill/>
                </a:ln>
                <a:solidFill>
                  <a:srgbClr val="000000"/>
                </a:solidFill>
                <a:latin typeface="Arial" pitchFamily="34" charset="0"/>
                <a:ea typeface="Microsoft YaHei" pitchFamily="2"/>
                <a:cs typeface="Arial" pitchFamily="34" charset="0"/>
              </a:rPr>
              <a:t> </a:t>
            </a:r>
            <a:r>
              <a:rPr lang="es-ES" sz="2200" b="1" i="0" u="none" strike="noStrike" kern="1200" cap="none" dirty="0">
                <a:ln>
                  <a:noFill/>
                </a:ln>
                <a:solidFill>
                  <a:srgbClr val="000000"/>
                </a:solidFill>
                <a:latin typeface="Arial" pitchFamily="34" charset="0"/>
                <a:ea typeface="Microsoft YaHei" pitchFamily="2"/>
                <a:cs typeface="Arial" pitchFamily="34" charset="0"/>
              </a:rPr>
              <a:t>Incremento</a:t>
            </a:r>
            <a:r>
              <a:rPr lang="es-ES" sz="2200" b="1" i="0" u="none" strike="noStrike" kern="1200" cap="none" spc="0" baseline="0" dirty="0">
                <a:ln>
                  <a:noFill/>
                </a:ln>
                <a:solidFill>
                  <a:srgbClr val="000000"/>
                </a:solidFill>
                <a:latin typeface="Arial" pitchFamily="34" charset="0"/>
                <a:ea typeface="Microsoft YaHei" pitchFamily="2"/>
                <a:cs typeface="Arial" pitchFamily="34" charset="0"/>
              </a:rPr>
              <a:t> </a:t>
            </a:r>
            <a:r>
              <a:rPr lang="es-ES" sz="2200" b="1" i="0" u="none" strike="noStrike" kern="1200" cap="none" spc="0" baseline="0" dirty="0" smtClean="0">
                <a:ln>
                  <a:noFill/>
                </a:ln>
                <a:solidFill>
                  <a:srgbClr val="000000"/>
                </a:solidFill>
                <a:latin typeface="Arial" pitchFamily="34" charset="0"/>
                <a:ea typeface="Microsoft YaHei" pitchFamily="2"/>
                <a:cs typeface="Arial" pitchFamily="34" charset="0"/>
              </a:rPr>
              <a:t>++ </a:t>
            </a:r>
            <a:r>
              <a:rPr lang="es-ES" sz="2200" b="1" i="0" u="none" strike="noStrike" kern="1200" cap="none" spc="0" baseline="0" dirty="0">
                <a:ln>
                  <a:noFill/>
                </a:ln>
                <a:solidFill>
                  <a:srgbClr val="000000"/>
                </a:solidFill>
                <a:latin typeface="Arial" pitchFamily="34" charset="0"/>
                <a:ea typeface="Microsoft YaHei" pitchFamily="2"/>
                <a:cs typeface="Arial" pitchFamily="34" charset="0"/>
              </a:rPr>
              <a:t>y decremento </a:t>
            </a:r>
            <a:r>
              <a:rPr lang="es-ES" sz="2200" b="1" i="0" u="none" strike="noStrike" kern="1200" cap="none" spc="0" baseline="0" dirty="0" smtClean="0">
                <a:ln>
                  <a:noFill/>
                </a:ln>
                <a:solidFill>
                  <a:srgbClr val="000000"/>
                </a:solidFill>
                <a:latin typeface="Arial" pitchFamily="34" charset="0"/>
                <a:ea typeface="Microsoft YaHei" pitchFamily="2"/>
                <a:cs typeface="Arial" pitchFamily="34" charset="0"/>
              </a:rPr>
              <a:t>-- </a:t>
            </a:r>
            <a:r>
              <a:rPr lang="es-ES" sz="2200" b="1" i="0" u="none" strike="noStrike" kern="1200" cap="none" spc="0" baseline="0" dirty="0">
                <a:ln>
                  <a:noFill/>
                </a:ln>
                <a:solidFill>
                  <a:srgbClr val="000000"/>
                </a:solidFill>
                <a:latin typeface="Arial" pitchFamily="34" charset="0"/>
                <a:ea typeface="Microsoft YaHei" pitchFamily="2"/>
                <a:cs typeface="Arial" pitchFamily="34" charset="0"/>
              </a:rPr>
              <a:t>	</a:t>
            </a:r>
            <a:r>
              <a:rPr lang="es-ES" sz="2200" b="1" i="0" u="none" strike="noStrike" kern="1200" cap="none" spc="0" baseline="0" dirty="0" smtClean="0">
                <a:ln>
                  <a:noFill/>
                </a:ln>
                <a:solidFill>
                  <a:srgbClr val="000000"/>
                </a:solidFill>
                <a:latin typeface="Arial" pitchFamily="34" charset="0"/>
                <a:ea typeface="Microsoft YaHei" pitchFamily="2"/>
                <a:cs typeface="Arial" pitchFamily="34" charset="0"/>
              </a:rPr>
              <a:t>	</a:t>
            </a:r>
            <a:r>
              <a:rPr lang="es-ES" sz="2200" b="0" i="0" u="none" strike="noStrike" kern="1200" cap="none" spc="0" baseline="0" dirty="0" err="1" smtClean="0">
                <a:ln>
                  <a:noFill/>
                </a:ln>
                <a:solidFill>
                  <a:srgbClr val="FF3333"/>
                </a:solidFill>
                <a:latin typeface="Arial" pitchFamily="34" charset="0"/>
                <a:ea typeface="Microsoft YaHei" pitchFamily="2"/>
                <a:cs typeface="Arial" pitchFamily="34" charset="0"/>
              </a:rPr>
              <a:t>var</a:t>
            </a:r>
            <a:r>
              <a:rPr lang="es-ES" sz="2200" b="0" i="0" u="none" strike="noStrike" kern="1200" cap="none" spc="0" baseline="0" dirty="0" smtClean="0">
                <a:ln>
                  <a:noFill/>
                </a:ln>
                <a:solidFill>
                  <a:srgbClr val="FF3333"/>
                </a:solidFill>
                <a:latin typeface="Arial" pitchFamily="34" charset="0"/>
                <a:ea typeface="Microsoft YaHei" pitchFamily="2"/>
                <a:cs typeface="Arial" pitchFamily="34" charset="0"/>
              </a:rPr>
              <a:t> </a:t>
            </a:r>
            <a:r>
              <a:rPr lang="es-ES" sz="2200" b="0" i="0" u="none" strike="noStrike" kern="1200" cap="none" spc="0" baseline="0" dirty="0">
                <a:ln>
                  <a:noFill/>
                </a:ln>
                <a:solidFill>
                  <a:srgbClr val="FF3333"/>
                </a:solidFill>
                <a:latin typeface="Arial" pitchFamily="34" charset="0"/>
                <a:ea typeface="Microsoft YaHei" pitchFamily="2"/>
                <a:cs typeface="Arial" pitchFamily="34" charset="0"/>
              </a:rPr>
              <a:t>numero = 5;</a:t>
            </a:r>
          </a:p>
          <a:p>
            <a:pPr marL="457200" marR="0" lvl="0" indent="0" algn="just" rtl="0" hangingPunct="0">
              <a:lnSpc>
                <a:spcPct val="100000"/>
              </a:lnSpc>
              <a:spcBef>
                <a:spcPts val="0"/>
              </a:spcBef>
              <a:spcAft>
                <a:spcPts val="0"/>
              </a:spcAft>
              <a:buNone/>
              <a:tabLst/>
            </a:pPr>
            <a:r>
              <a:rPr lang="es-ES" sz="2200" b="0" i="0" u="none" strike="noStrike" kern="1200" cap="none" spc="0" baseline="0" dirty="0">
                <a:ln>
                  <a:noFill/>
                </a:ln>
                <a:solidFill>
                  <a:srgbClr val="FF3333"/>
                </a:solidFill>
                <a:latin typeface="Arial" pitchFamily="34" charset="0"/>
                <a:ea typeface="Microsoft YaHei" pitchFamily="2"/>
                <a:cs typeface="Arial" pitchFamily="34" charset="0"/>
              </a:rPr>
              <a:t> 				</a:t>
            </a:r>
            <a:r>
              <a:rPr lang="es-ES" sz="2200" b="0" i="0" u="none" strike="noStrike" kern="1200" cap="none" spc="0" baseline="0" dirty="0" smtClean="0">
                <a:ln>
                  <a:noFill/>
                </a:ln>
                <a:solidFill>
                  <a:srgbClr val="FF3333"/>
                </a:solidFill>
                <a:latin typeface="Arial" pitchFamily="34" charset="0"/>
                <a:ea typeface="Microsoft YaHei" pitchFamily="2"/>
                <a:cs typeface="Arial" pitchFamily="34" charset="0"/>
              </a:rPr>
              <a:t>		numero</a:t>
            </a:r>
            <a:r>
              <a:rPr lang="es-ES" sz="2200" b="0" i="0" u="none" strike="noStrike" kern="1200" cap="none" spc="0" baseline="0" dirty="0">
                <a:ln>
                  <a:noFill/>
                </a:ln>
                <a:solidFill>
                  <a:srgbClr val="FF3333"/>
                </a:solidFill>
                <a:latin typeface="Arial" pitchFamily="34" charset="0"/>
                <a:ea typeface="Microsoft YaHei" pitchFamily="2"/>
                <a:cs typeface="Arial" pitchFamily="34" charset="0"/>
              </a:rPr>
              <a:t>++;</a:t>
            </a:r>
          </a:p>
          <a:p>
            <a:pPr marL="457200" marR="0" lvl="0" indent="0" algn="just" rtl="0" hangingPunct="0">
              <a:lnSpc>
                <a:spcPct val="100000"/>
              </a:lnSpc>
              <a:spcBef>
                <a:spcPts val="0"/>
              </a:spcBef>
              <a:spcAft>
                <a:spcPts val="0"/>
              </a:spcAft>
              <a:buNone/>
              <a:tabLst/>
            </a:pPr>
            <a:r>
              <a:rPr lang="es-ES" sz="2200" b="0" i="0" u="none" strike="noStrike" kern="1200" cap="none" spc="0" baseline="0" dirty="0">
                <a:ln>
                  <a:noFill/>
                </a:ln>
                <a:solidFill>
                  <a:srgbClr val="FF3333"/>
                </a:solidFill>
                <a:latin typeface="Arial" pitchFamily="34" charset="0"/>
                <a:ea typeface="Microsoft YaHei" pitchFamily="2"/>
                <a:cs typeface="Arial" pitchFamily="34" charset="0"/>
              </a:rPr>
              <a:t> 				</a:t>
            </a:r>
            <a:r>
              <a:rPr lang="es-ES" sz="2200" b="0" i="0" u="none" strike="noStrike" kern="1200" cap="none" spc="0" baseline="0" dirty="0" smtClean="0">
                <a:ln>
                  <a:noFill/>
                </a:ln>
                <a:solidFill>
                  <a:srgbClr val="FF3333"/>
                </a:solidFill>
                <a:latin typeface="Arial" pitchFamily="34" charset="0"/>
                <a:ea typeface="Microsoft YaHei" pitchFamily="2"/>
                <a:cs typeface="Arial" pitchFamily="34" charset="0"/>
              </a:rPr>
              <a:t>		</a:t>
            </a:r>
            <a:r>
              <a:rPr lang="es-ES" sz="2200" b="0" i="0" u="none" strike="noStrike" kern="1200" cap="none" spc="0" baseline="0" dirty="0" err="1" smtClean="0">
                <a:ln>
                  <a:noFill/>
                </a:ln>
                <a:solidFill>
                  <a:srgbClr val="FF3333"/>
                </a:solidFill>
                <a:latin typeface="Arial" pitchFamily="34" charset="0"/>
                <a:ea typeface="Microsoft YaHei" pitchFamily="2"/>
                <a:cs typeface="Arial" pitchFamily="34" charset="0"/>
              </a:rPr>
              <a:t>alert</a:t>
            </a:r>
            <a:r>
              <a:rPr lang="es-ES" sz="2200" b="0" i="0" u="none" strike="noStrike" kern="1200" cap="none" spc="0" baseline="0" dirty="0" smtClean="0">
                <a:ln>
                  <a:noFill/>
                </a:ln>
                <a:solidFill>
                  <a:srgbClr val="FF3333"/>
                </a:solidFill>
                <a:latin typeface="Arial" pitchFamily="34" charset="0"/>
                <a:ea typeface="Microsoft YaHei" pitchFamily="2"/>
                <a:cs typeface="Arial" pitchFamily="34" charset="0"/>
              </a:rPr>
              <a:t>(numero</a:t>
            </a:r>
            <a:r>
              <a:rPr lang="es-ES" sz="2200" b="0" i="0" u="none" strike="noStrike" kern="1200" cap="none" spc="0" baseline="0" dirty="0">
                <a:ln>
                  <a:noFill/>
                </a:ln>
                <a:solidFill>
                  <a:srgbClr val="FF3333"/>
                </a:solidFill>
                <a:latin typeface="Arial" pitchFamily="34" charset="0"/>
                <a:ea typeface="Microsoft YaHei" pitchFamily="2"/>
                <a:cs typeface="Arial" pitchFamily="34" charset="0"/>
              </a:rPr>
              <a:t>); // numero = 6</a:t>
            </a:r>
          </a:p>
          <a:p>
            <a:pPr marL="457200" marR="0" lvl="0" indent="0" algn="just" rtl="0" hangingPunct="0">
              <a:lnSpc>
                <a:spcPct val="100000"/>
              </a:lnSpc>
              <a:spcBef>
                <a:spcPts val="0"/>
              </a:spcBef>
              <a:spcAft>
                <a:spcPts val="0"/>
              </a:spcAft>
              <a:buNone/>
              <a:tabLst/>
            </a:pPr>
            <a:endParaRPr lang="es-ES" sz="2200" b="0" i="0" u="none" strike="noStrike" kern="1200" cap="none" spc="0" baseline="0" dirty="0" smtClean="0">
              <a:ln>
                <a:noFill/>
              </a:ln>
              <a:solidFill>
                <a:srgbClr val="000000"/>
              </a:solidFill>
              <a:latin typeface="Arial" pitchFamily="34" charset="0"/>
              <a:ea typeface="Andale Sans UI" pitchFamily="2"/>
              <a:cs typeface="Arial" pitchFamily="34" charset="0"/>
            </a:endParaRPr>
          </a:p>
          <a:p>
            <a:pPr marL="457200" marR="0" lvl="0" indent="0" algn="just" rtl="0" hangingPunct="0">
              <a:lnSpc>
                <a:spcPct val="100000"/>
              </a:lnSpc>
              <a:spcBef>
                <a:spcPts val="0"/>
              </a:spcBef>
              <a:spcAft>
                <a:spcPts val="0"/>
              </a:spcAft>
              <a:buNone/>
              <a:tabLst/>
            </a:pPr>
            <a:endParaRPr lang="es-ES" sz="2200" b="0" i="0" u="none" strike="noStrike" kern="1200" cap="none" spc="0" baseline="0" dirty="0">
              <a:ln>
                <a:noFill/>
              </a:ln>
              <a:solidFill>
                <a:srgbClr val="000000"/>
              </a:solidFill>
              <a:latin typeface="Arial" pitchFamily="34" charset="0"/>
              <a:ea typeface="Andale Sans UI" pitchFamily="2"/>
              <a:cs typeface="Arial" pitchFamily="34" charset="0"/>
            </a:endParaRPr>
          </a:p>
          <a:p>
            <a:pPr marL="0" marR="0" lvl="1" indent="0" algn="just" rtl="0" hangingPunct="0">
              <a:lnSpc>
                <a:spcPct val="100000"/>
              </a:lnSpc>
              <a:spcBef>
                <a:spcPts val="0"/>
              </a:spcBef>
              <a:spcAft>
                <a:spcPts val="0"/>
              </a:spcAft>
              <a:buSzPct val="45000"/>
              <a:buFont typeface="StarSymbol"/>
              <a:buChar char="●"/>
              <a:tabLst/>
            </a:pPr>
            <a:r>
              <a:rPr lang="es-ES" sz="2200" b="1" i="0" u="none" strike="noStrike" kern="1200" cap="none" spc="0" baseline="0" dirty="0" smtClean="0">
                <a:ln>
                  <a:noFill/>
                </a:ln>
                <a:solidFill>
                  <a:srgbClr val="000000"/>
                </a:solidFill>
                <a:latin typeface="Arial" pitchFamily="34" charset="0"/>
                <a:ea typeface="Microsoft YaHei" pitchFamily="2"/>
                <a:cs typeface="Arial" pitchFamily="34" charset="0"/>
              </a:rPr>
              <a:t> Matemáticos</a:t>
            </a:r>
          </a:p>
          <a:p>
            <a:pPr marL="0" lvl="1" algn="just" hangingPunct="0">
              <a:buNone/>
            </a:pPr>
            <a:r>
              <a:rPr lang="es-ES" sz="2200" b="1" dirty="0">
                <a:solidFill>
                  <a:srgbClr val="000000"/>
                </a:solidFill>
                <a:latin typeface="Arial" pitchFamily="34" charset="0"/>
                <a:ea typeface="Microsoft YaHei" pitchFamily="2"/>
                <a:cs typeface="Arial" pitchFamily="34" charset="0"/>
              </a:rPr>
              <a:t>	</a:t>
            </a:r>
            <a:r>
              <a:rPr lang="es-ES" sz="2200" b="1" dirty="0" smtClean="0">
                <a:solidFill>
                  <a:srgbClr val="000000"/>
                </a:solidFill>
                <a:latin typeface="Arial" pitchFamily="34" charset="0"/>
                <a:ea typeface="Microsoft YaHei" pitchFamily="2"/>
                <a:cs typeface="Arial" pitchFamily="34" charset="0"/>
              </a:rPr>
              <a:t>		</a:t>
            </a:r>
            <a:r>
              <a:rPr lang="es-ES" sz="2200" dirty="0" err="1" smtClean="0">
                <a:solidFill>
                  <a:srgbClr val="FF3333"/>
                </a:solidFill>
                <a:latin typeface="Arial" pitchFamily="34" charset="0"/>
                <a:ea typeface="Microsoft YaHei" pitchFamily="2"/>
                <a:cs typeface="Arial" pitchFamily="34" charset="0"/>
              </a:rPr>
              <a:t>var</a:t>
            </a:r>
            <a:r>
              <a:rPr lang="es-ES" sz="2200" dirty="0" smtClean="0">
                <a:solidFill>
                  <a:srgbClr val="FF3333"/>
                </a:solidFill>
                <a:latin typeface="Arial" pitchFamily="34" charset="0"/>
                <a:ea typeface="Microsoft YaHei" pitchFamily="2"/>
                <a:cs typeface="Arial" pitchFamily="34" charset="0"/>
              </a:rPr>
              <a:t> </a:t>
            </a:r>
            <a:r>
              <a:rPr lang="es-ES" sz="2200" dirty="0">
                <a:solidFill>
                  <a:srgbClr val="FF3333"/>
                </a:solidFill>
                <a:latin typeface="Arial" pitchFamily="34" charset="0"/>
                <a:ea typeface="Microsoft YaHei" pitchFamily="2"/>
                <a:cs typeface="Arial" pitchFamily="34" charset="0"/>
              </a:rPr>
              <a:t>numero1 = 10; </a:t>
            </a:r>
          </a:p>
          <a:p>
            <a:pPr marL="0" lvl="1" algn="just" hangingPunct="0">
              <a:buNone/>
            </a:pPr>
            <a:r>
              <a:rPr lang="es-ES" sz="2200" dirty="0" smtClean="0">
                <a:solidFill>
                  <a:srgbClr val="FF3333"/>
                </a:solidFill>
                <a:latin typeface="Arial" pitchFamily="34" charset="0"/>
                <a:ea typeface="Microsoft YaHei" pitchFamily="2"/>
                <a:cs typeface="Arial" pitchFamily="34" charset="0"/>
              </a:rPr>
              <a:t>			</a:t>
            </a:r>
            <a:r>
              <a:rPr lang="es-ES" sz="2200" dirty="0" err="1" smtClean="0">
                <a:solidFill>
                  <a:srgbClr val="FF3333"/>
                </a:solidFill>
                <a:latin typeface="Arial" pitchFamily="34" charset="0"/>
                <a:ea typeface="Microsoft YaHei" pitchFamily="2"/>
                <a:cs typeface="Arial" pitchFamily="34" charset="0"/>
              </a:rPr>
              <a:t>var</a:t>
            </a:r>
            <a:r>
              <a:rPr lang="es-ES" sz="2200" dirty="0" smtClean="0">
                <a:solidFill>
                  <a:srgbClr val="FF3333"/>
                </a:solidFill>
                <a:latin typeface="Arial" pitchFamily="34" charset="0"/>
                <a:ea typeface="Microsoft YaHei" pitchFamily="2"/>
                <a:cs typeface="Arial" pitchFamily="34" charset="0"/>
              </a:rPr>
              <a:t> </a:t>
            </a:r>
            <a:r>
              <a:rPr lang="es-ES" sz="2200" dirty="0">
                <a:solidFill>
                  <a:srgbClr val="FF3333"/>
                </a:solidFill>
                <a:latin typeface="Arial" pitchFamily="34" charset="0"/>
                <a:ea typeface="Microsoft YaHei" pitchFamily="2"/>
                <a:cs typeface="Arial" pitchFamily="34" charset="0"/>
              </a:rPr>
              <a:t>numero2 = 5;  </a:t>
            </a:r>
            <a:endParaRPr lang="es-ES" sz="2200" dirty="0" smtClean="0">
              <a:solidFill>
                <a:srgbClr val="FF3333"/>
              </a:solidFill>
              <a:latin typeface="Arial" pitchFamily="34" charset="0"/>
              <a:ea typeface="Microsoft YaHei" pitchFamily="2"/>
              <a:cs typeface="Arial" pitchFamily="34" charset="0"/>
            </a:endParaRPr>
          </a:p>
          <a:p>
            <a:pPr marL="0" lvl="1" algn="just" hangingPunct="0">
              <a:buNone/>
            </a:pPr>
            <a:r>
              <a:rPr lang="es-ES" sz="2200" dirty="0" smtClean="0">
                <a:solidFill>
                  <a:srgbClr val="FF3333"/>
                </a:solidFill>
                <a:latin typeface="Arial" pitchFamily="34" charset="0"/>
                <a:ea typeface="Microsoft YaHei" pitchFamily="2"/>
                <a:cs typeface="Arial" pitchFamily="34" charset="0"/>
              </a:rPr>
              <a:t> </a:t>
            </a:r>
            <a:endParaRPr lang="es-ES" sz="2200" dirty="0">
              <a:solidFill>
                <a:srgbClr val="FF3333"/>
              </a:solidFill>
              <a:latin typeface="Arial" pitchFamily="34" charset="0"/>
              <a:ea typeface="Microsoft YaHei" pitchFamily="2"/>
              <a:cs typeface="Arial" pitchFamily="34" charset="0"/>
            </a:endParaRPr>
          </a:p>
          <a:p>
            <a:pPr marL="457200" lvl="2" algn="just" hangingPunct="0"/>
            <a:r>
              <a:rPr lang="es-ES" sz="2200" b="1" dirty="0" smtClean="0">
                <a:solidFill>
                  <a:srgbClr val="000000"/>
                </a:solidFill>
                <a:latin typeface="Arial" pitchFamily="34" charset="0"/>
                <a:ea typeface="Microsoft YaHei" pitchFamily="2"/>
                <a:cs typeface="Arial" pitchFamily="34" charset="0"/>
              </a:rPr>
              <a:t> Suma +		</a:t>
            </a:r>
            <a:r>
              <a:rPr lang="es-ES" sz="2200" dirty="0" smtClean="0">
                <a:solidFill>
                  <a:srgbClr val="FF3333"/>
                </a:solidFill>
                <a:latin typeface="Arial" pitchFamily="34" charset="0"/>
                <a:ea typeface="Microsoft YaHei" pitchFamily="2"/>
                <a:cs typeface="Arial" pitchFamily="34" charset="0"/>
              </a:rPr>
              <a:t>resultado = 3 + numero1; </a:t>
            </a:r>
            <a:r>
              <a:rPr lang="es-ES" sz="2200" dirty="0">
                <a:solidFill>
                  <a:srgbClr val="666666"/>
                </a:solidFill>
                <a:latin typeface="Arial" pitchFamily="34" charset="0"/>
                <a:ea typeface="Microsoft YaHei" pitchFamily="2"/>
                <a:cs typeface="Arial" pitchFamily="34" charset="0"/>
              </a:rPr>
              <a:t>// resultado = 13 </a:t>
            </a:r>
          </a:p>
          <a:p>
            <a:pPr marL="457200" lvl="2" algn="just" hangingPunct="0"/>
            <a:r>
              <a:rPr lang="es-ES" sz="2200" b="1" dirty="0">
                <a:solidFill>
                  <a:srgbClr val="000000"/>
                </a:solidFill>
                <a:latin typeface="Arial" pitchFamily="34" charset="0"/>
                <a:ea typeface="Microsoft YaHei" pitchFamily="2"/>
                <a:cs typeface="Arial" pitchFamily="34" charset="0"/>
              </a:rPr>
              <a:t> </a:t>
            </a:r>
            <a:r>
              <a:rPr lang="es-ES" sz="2200" b="1" dirty="0" smtClean="0">
                <a:solidFill>
                  <a:srgbClr val="000000"/>
                </a:solidFill>
                <a:latin typeface="Arial" pitchFamily="34" charset="0"/>
                <a:ea typeface="Microsoft YaHei" pitchFamily="2"/>
                <a:cs typeface="Arial" pitchFamily="34" charset="0"/>
              </a:rPr>
              <a:t>Resta –		</a:t>
            </a:r>
            <a:r>
              <a:rPr lang="es-ES" sz="2200" dirty="0" smtClean="0">
                <a:solidFill>
                  <a:srgbClr val="FF3333"/>
                </a:solidFill>
                <a:latin typeface="Arial" pitchFamily="34" charset="0"/>
                <a:ea typeface="Microsoft YaHei" pitchFamily="2"/>
                <a:cs typeface="Arial" pitchFamily="34" charset="0"/>
              </a:rPr>
              <a:t>resultado = numero2 – 4; </a:t>
            </a:r>
            <a:r>
              <a:rPr lang="es-ES" sz="2200" dirty="0">
                <a:solidFill>
                  <a:srgbClr val="666666"/>
                </a:solidFill>
                <a:latin typeface="Arial" pitchFamily="34" charset="0"/>
                <a:ea typeface="Microsoft YaHei" pitchFamily="2"/>
                <a:cs typeface="Arial" pitchFamily="34" charset="0"/>
              </a:rPr>
              <a:t>// resultado = 1 </a:t>
            </a:r>
          </a:p>
          <a:p>
            <a:pPr marL="457200" lvl="2" algn="just" hangingPunct="0"/>
            <a:r>
              <a:rPr lang="es-ES" sz="2200" b="1" i="0" u="none" strike="noStrike" kern="1200" cap="none" spc="0" baseline="0" dirty="0">
                <a:ln>
                  <a:noFill/>
                </a:ln>
                <a:solidFill>
                  <a:srgbClr val="000000"/>
                </a:solidFill>
                <a:latin typeface="Arial" pitchFamily="34" charset="0"/>
                <a:ea typeface="Microsoft YaHei" pitchFamily="2"/>
                <a:cs typeface="Arial" pitchFamily="34" charset="0"/>
              </a:rPr>
              <a:t> </a:t>
            </a:r>
            <a:r>
              <a:rPr lang="es-ES" sz="2200" b="1" i="0" u="none" strike="noStrike" kern="1200" cap="none" spc="0" baseline="0" dirty="0" smtClean="0">
                <a:ln>
                  <a:noFill/>
                </a:ln>
                <a:solidFill>
                  <a:srgbClr val="000000"/>
                </a:solidFill>
                <a:latin typeface="Arial" pitchFamily="34" charset="0"/>
                <a:ea typeface="Microsoft YaHei" pitchFamily="2"/>
                <a:cs typeface="Arial" pitchFamily="34" charset="0"/>
              </a:rPr>
              <a:t>Multiplicación *	</a:t>
            </a:r>
            <a:r>
              <a:rPr lang="es-ES" sz="2200" dirty="0" smtClean="0">
                <a:solidFill>
                  <a:srgbClr val="FF3333"/>
                </a:solidFill>
                <a:latin typeface="Arial" pitchFamily="34" charset="0"/>
                <a:ea typeface="Microsoft YaHei" pitchFamily="2"/>
                <a:cs typeface="Arial" pitchFamily="34" charset="0"/>
              </a:rPr>
              <a:t>resultado = numero1 * numero 2; </a:t>
            </a:r>
            <a:r>
              <a:rPr lang="es-ES" sz="2200" dirty="0">
                <a:solidFill>
                  <a:srgbClr val="666666"/>
                </a:solidFill>
                <a:latin typeface="Arial" pitchFamily="34" charset="0"/>
                <a:ea typeface="Microsoft YaHei" pitchFamily="2"/>
                <a:cs typeface="Arial" pitchFamily="34" charset="0"/>
              </a:rPr>
              <a:t>// resultado = 50</a:t>
            </a:r>
          </a:p>
          <a:p>
            <a:pPr marL="457200" lvl="2" algn="just" hangingPunct="0"/>
            <a:r>
              <a:rPr lang="es-ES" sz="2200" b="1" dirty="0">
                <a:solidFill>
                  <a:srgbClr val="000000"/>
                </a:solidFill>
                <a:latin typeface="Arial" pitchFamily="34" charset="0"/>
                <a:ea typeface="Microsoft YaHei" pitchFamily="2"/>
                <a:cs typeface="Arial" pitchFamily="34" charset="0"/>
              </a:rPr>
              <a:t> </a:t>
            </a:r>
            <a:r>
              <a:rPr lang="es-ES" sz="2200" b="1" dirty="0" smtClean="0">
                <a:solidFill>
                  <a:srgbClr val="000000"/>
                </a:solidFill>
                <a:latin typeface="Arial" pitchFamily="34" charset="0"/>
                <a:ea typeface="Microsoft YaHei" pitchFamily="2"/>
                <a:cs typeface="Arial" pitchFamily="34" charset="0"/>
              </a:rPr>
              <a:t>División /</a:t>
            </a:r>
            <a:r>
              <a:rPr lang="es-ES" sz="2200" b="1" i="0" u="none" strike="noStrike" kern="1200" cap="none" spc="0" baseline="0" dirty="0" smtClean="0">
                <a:ln>
                  <a:noFill/>
                </a:ln>
                <a:solidFill>
                  <a:srgbClr val="000000"/>
                </a:solidFill>
                <a:latin typeface="Arial" pitchFamily="34" charset="0"/>
                <a:ea typeface="Microsoft YaHei" pitchFamily="2"/>
                <a:cs typeface="Arial" pitchFamily="34" charset="0"/>
              </a:rPr>
              <a:t> 	</a:t>
            </a:r>
            <a:r>
              <a:rPr lang="es-ES" sz="2200" dirty="0" smtClean="0">
                <a:solidFill>
                  <a:srgbClr val="FF3333"/>
                </a:solidFill>
                <a:latin typeface="Arial" pitchFamily="34" charset="0"/>
                <a:ea typeface="Microsoft YaHei" pitchFamily="2"/>
                <a:cs typeface="Arial" pitchFamily="34" charset="0"/>
              </a:rPr>
              <a:t>resultado = numero1 / numero2; </a:t>
            </a:r>
            <a:r>
              <a:rPr lang="es-ES" sz="2200" dirty="0">
                <a:solidFill>
                  <a:srgbClr val="666666"/>
                </a:solidFill>
                <a:latin typeface="Arial" pitchFamily="34" charset="0"/>
                <a:ea typeface="Microsoft YaHei" pitchFamily="2"/>
                <a:cs typeface="Arial" pitchFamily="34" charset="0"/>
              </a:rPr>
              <a:t>// resultado = 2 </a:t>
            </a:r>
          </a:p>
          <a:p>
            <a:pPr marL="457200" lvl="2" algn="just" hangingPunct="0"/>
            <a:endParaRPr lang="es-ES" b="1" i="0" u="none" strike="noStrike" kern="1200" cap="none" spc="0" baseline="0" dirty="0" smtClean="0">
              <a:ln>
                <a:noFill/>
              </a:ln>
              <a:solidFill>
                <a:srgbClr val="000000"/>
              </a:solidFill>
              <a:latin typeface="Arial" pitchFamily="34" charset="0"/>
              <a:ea typeface="Microsoft YaHei" pitchFamily="2"/>
              <a:cs typeface="Arial" pitchFamily="34" charset="0"/>
            </a:endParaRPr>
          </a:p>
          <a:p>
            <a:pPr marL="0" marR="0" lvl="1" indent="0" algn="just" rtl="0" hangingPunct="0">
              <a:lnSpc>
                <a:spcPct val="100000"/>
              </a:lnSpc>
              <a:spcBef>
                <a:spcPts val="0"/>
              </a:spcBef>
              <a:spcAft>
                <a:spcPts val="0"/>
              </a:spcAft>
              <a:buSzPct val="45000"/>
              <a:buFont typeface="StarSymbol"/>
              <a:buChar char="●"/>
              <a:tabLst/>
            </a:pPr>
            <a:endParaRPr lang="es-ES" sz="1800" b="0" i="0" u="none" strike="noStrike" kern="1200" cap="none" spc="0" baseline="0" dirty="0">
              <a:ln>
                <a:noFill/>
              </a:ln>
              <a:solidFill>
                <a:srgbClr val="000000"/>
              </a:solidFill>
              <a:latin typeface="Arial" pitchFamily="34"/>
              <a:ea typeface="Andale Sans UI" pitchFamily="2"/>
              <a:cs typeface="Arial" pitchFamily="34"/>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234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s-ES">
                <a:solidFill>
                  <a:srgbClr val="000000"/>
                </a:solidFill>
                <a:latin typeface="Arial" pitchFamily="18"/>
                <a:cs typeface="Tahoma" pitchFamily="2"/>
              </a:rPr>
              <a:t>Programación básica</a:t>
            </a:r>
          </a:p>
        </p:txBody>
      </p:sp>
      <p:sp>
        <p:nvSpPr>
          <p:cNvPr id="3" name="2 CuadroTexto"/>
          <p:cNvSpPr txBox="1"/>
          <p:nvPr/>
        </p:nvSpPr>
        <p:spPr>
          <a:xfrm>
            <a:off x="359640" y="1043639"/>
            <a:ext cx="9720720" cy="6982830"/>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1">
              <a:lnSpc>
                <a:spcPct val="100000"/>
              </a:lnSpc>
              <a:spcBef>
                <a:spcPts val="0"/>
              </a:spcBef>
              <a:spcAft>
                <a:spcPts val="0"/>
              </a:spcAft>
              <a:buNone/>
              <a:tabLst/>
            </a:pPr>
            <a:r>
              <a:rPr lang="es-ES" sz="3200" b="1" dirty="0">
                <a:solidFill>
                  <a:srgbClr val="000000"/>
                </a:solidFill>
                <a:ea typeface="Andale Sans UI" pitchFamily="2"/>
                <a:cs typeface="Tahoma" pitchFamily="2"/>
              </a:rPr>
              <a:t>Operadores</a:t>
            </a:r>
          </a:p>
          <a:p>
            <a:pPr marL="0" marR="0" lvl="0" indent="0" algn="just" rtl="0" hangingPunct="0">
              <a:lnSpc>
                <a:spcPct val="100000"/>
              </a:lnSpc>
              <a:spcBef>
                <a:spcPts val="0"/>
              </a:spcBef>
              <a:spcAft>
                <a:spcPts val="0"/>
              </a:spcAft>
              <a:buSzPct val="45000"/>
              <a:buNone/>
              <a:tabLst/>
            </a:pPr>
            <a:endParaRPr lang="es-ES" b="1" i="0" u="none" strike="noStrike" kern="1200" cap="none" spc="0" baseline="0" dirty="0" smtClean="0">
              <a:ln>
                <a:noFill/>
              </a:ln>
              <a:solidFill>
                <a:srgbClr val="000000"/>
              </a:solidFill>
              <a:latin typeface="Arial" pitchFamily="34" charset="0"/>
              <a:ea typeface="Microsoft YaHei" pitchFamily="2"/>
              <a:cs typeface="Arial" pitchFamily="34" charset="0"/>
            </a:endParaRPr>
          </a:p>
          <a:p>
            <a:pPr marL="0" marR="0" lvl="1" indent="0" algn="just" rtl="0" hangingPunct="0">
              <a:lnSpc>
                <a:spcPct val="100000"/>
              </a:lnSpc>
              <a:spcBef>
                <a:spcPts val="0"/>
              </a:spcBef>
              <a:spcAft>
                <a:spcPts val="0"/>
              </a:spcAft>
              <a:buSzPct val="45000"/>
              <a:buFont typeface="StarSymbol"/>
              <a:buChar char="●"/>
              <a:tabLst/>
            </a:pPr>
            <a:r>
              <a:rPr lang="es-ES" sz="2100" b="1" i="0" u="none" strike="noStrike" kern="1200" cap="none" spc="0" baseline="0" dirty="0" smtClean="0">
                <a:ln>
                  <a:noFill/>
                </a:ln>
                <a:solidFill>
                  <a:srgbClr val="000000"/>
                </a:solidFill>
                <a:latin typeface="Arial" pitchFamily="34" charset="0"/>
                <a:ea typeface="Microsoft YaHei" pitchFamily="2"/>
                <a:cs typeface="Arial" pitchFamily="34" charset="0"/>
              </a:rPr>
              <a:t>Lógicos</a:t>
            </a:r>
          </a:p>
          <a:p>
            <a:pPr marL="0" marR="0" lvl="1" indent="0" algn="just" rtl="0" hangingPunct="0">
              <a:lnSpc>
                <a:spcPct val="100000"/>
              </a:lnSpc>
              <a:spcBef>
                <a:spcPts val="0"/>
              </a:spcBef>
              <a:spcAft>
                <a:spcPts val="0"/>
              </a:spcAft>
              <a:buSzPct val="45000"/>
              <a:buNone/>
              <a:tabLst/>
            </a:pPr>
            <a:endParaRPr lang="es-ES" sz="2100" b="1" i="0" u="none" strike="noStrike" kern="1200" cap="none" spc="0" baseline="0" dirty="0">
              <a:ln>
                <a:noFill/>
              </a:ln>
              <a:solidFill>
                <a:srgbClr val="000000"/>
              </a:solidFill>
              <a:latin typeface="Arial" pitchFamily="34" charset="0"/>
              <a:ea typeface="Microsoft YaHei" pitchFamily="2"/>
              <a:cs typeface="Arial" pitchFamily="34" charset="0"/>
            </a:endParaRPr>
          </a:p>
          <a:p>
            <a:pPr marL="457200" lvl="2" algn="just" hangingPunct="0"/>
            <a:r>
              <a:rPr lang="es-ES" sz="2100" b="1" i="0" u="none" strike="noStrike" kern="1200" cap="none" spc="0" baseline="0" dirty="0">
                <a:ln>
                  <a:noFill/>
                </a:ln>
                <a:solidFill>
                  <a:srgbClr val="000000"/>
                </a:solidFill>
                <a:latin typeface="Arial" pitchFamily="34" charset="0"/>
                <a:ea typeface="Microsoft YaHei" pitchFamily="2"/>
                <a:cs typeface="Arial" pitchFamily="34" charset="0"/>
              </a:rPr>
              <a:t> </a:t>
            </a:r>
            <a:r>
              <a:rPr lang="es-ES" sz="2100" b="1" i="0" u="none" strike="noStrike" kern="1200" cap="none" spc="0" baseline="0" dirty="0" smtClean="0">
                <a:ln>
                  <a:noFill/>
                </a:ln>
                <a:solidFill>
                  <a:srgbClr val="000000"/>
                </a:solidFill>
                <a:latin typeface="Arial" pitchFamily="34" charset="0"/>
                <a:ea typeface="Microsoft YaHei" pitchFamily="2"/>
                <a:cs typeface="Arial" pitchFamily="34" charset="0"/>
              </a:rPr>
              <a:t>Negación !	</a:t>
            </a:r>
            <a:r>
              <a:rPr lang="es-ES" sz="2100" dirty="0" err="1" smtClean="0">
                <a:solidFill>
                  <a:srgbClr val="FF0000"/>
                </a:solidFill>
              </a:rPr>
              <a:t>var</a:t>
            </a:r>
            <a:r>
              <a:rPr lang="es-ES" sz="2100" dirty="0" smtClean="0">
                <a:solidFill>
                  <a:srgbClr val="FF0000"/>
                </a:solidFill>
              </a:rPr>
              <a:t> visible </a:t>
            </a:r>
            <a:r>
              <a:rPr lang="es-ES" sz="2100" dirty="0">
                <a:solidFill>
                  <a:srgbClr val="FF0000"/>
                </a:solidFill>
              </a:rPr>
              <a:t>=</a:t>
            </a:r>
            <a:r>
              <a:rPr lang="es-ES" sz="2100" dirty="0" smtClean="0">
                <a:solidFill>
                  <a:srgbClr val="FF0000"/>
                </a:solidFill>
              </a:rPr>
              <a:t> </a:t>
            </a:r>
            <a:r>
              <a:rPr lang="es-ES" sz="2100" dirty="0">
                <a:solidFill>
                  <a:srgbClr val="FF0000"/>
                </a:solidFill>
              </a:rPr>
              <a:t>true;</a:t>
            </a:r>
            <a:r>
              <a:rPr lang="es-ES" sz="2100" dirty="0" smtClean="0">
                <a:solidFill>
                  <a:srgbClr val="FF0000"/>
                </a:solidFill>
              </a:rPr>
              <a:t> </a:t>
            </a:r>
          </a:p>
          <a:p>
            <a:pPr marL="457200" lvl="2" algn="just" hangingPunct="0">
              <a:buNone/>
            </a:pPr>
            <a:r>
              <a:rPr lang="es-ES" sz="2100" dirty="0">
                <a:solidFill>
                  <a:srgbClr val="FF0000"/>
                </a:solidFill>
              </a:rPr>
              <a:t>	</a:t>
            </a:r>
            <a:r>
              <a:rPr lang="es-ES" sz="2100" dirty="0" smtClean="0">
                <a:solidFill>
                  <a:srgbClr val="FF0000"/>
                </a:solidFill>
              </a:rPr>
              <a:t>		</a:t>
            </a:r>
            <a:r>
              <a:rPr lang="es-ES" sz="2100" dirty="0" err="1" smtClean="0">
                <a:solidFill>
                  <a:srgbClr val="FF0000"/>
                </a:solidFill>
              </a:rPr>
              <a:t>alert</a:t>
            </a:r>
            <a:r>
              <a:rPr lang="es-ES" sz="2100" dirty="0">
                <a:solidFill>
                  <a:srgbClr val="FF0000"/>
                </a:solidFill>
              </a:rPr>
              <a:t>(!</a:t>
            </a:r>
            <a:r>
              <a:rPr lang="es-ES" sz="2100" dirty="0" smtClean="0">
                <a:solidFill>
                  <a:srgbClr val="FF0000"/>
                </a:solidFill>
              </a:rPr>
              <a:t>visible</a:t>
            </a:r>
            <a:r>
              <a:rPr lang="es-ES" sz="2100" dirty="0">
                <a:solidFill>
                  <a:srgbClr val="FF0000"/>
                </a:solidFill>
              </a:rPr>
              <a:t>);</a:t>
            </a:r>
            <a:r>
              <a:rPr lang="es-ES" sz="2100" dirty="0" smtClean="0">
                <a:solidFill>
                  <a:srgbClr val="FF0000"/>
                </a:solidFill>
              </a:rPr>
              <a:t> </a:t>
            </a:r>
            <a:r>
              <a:rPr lang="es-ES" sz="2100" dirty="0">
                <a:solidFill>
                  <a:schemeClr val="bg1">
                    <a:lumMod val="50000"/>
                  </a:schemeClr>
                </a:solidFill>
              </a:rPr>
              <a:t>// Muestra "false" y no "</a:t>
            </a:r>
            <a:r>
              <a:rPr lang="es-ES" sz="2100" dirty="0" smtClean="0">
                <a:solidFill>
                  <a:schemeClr val="bg1">
                    <a:lumMod val="50000"/>
                  </a:schemeClr>
                </a:solidFill>
              </a:rPr>
              <a:t>true“</a:t>
            </a:r>
          </a:p>
          <a:p>
            <a:pPr marL="457200" lvl="2" algn="just" hangingPunct="0">
              <a:buNone/>
            </a:pPr>
            <a:endParaRPr lang="es-ES" sz="2100" dirty="0" smtClean="0"/>
          </a:p>
          <a:p>
            <a:pPr marL="457200" lvl="2" algn="just" hangingPunct="0">
              <a:buNone/>
            </a:pPr>
            <a:r>
              <a:rPr lang="es-ES" sz="2100" b="1" i="0" u="none" strike="noStrike" kern="1200" cap="none" spc="0" baseline="0" dirty="0">
                <a:ln>
                  <a:noFill/>
                </a:ln>
                <a:solidFill>
                  <a:srgbClr val="000000"/>
                </a:solidFill>
                <a:latin typeface="Arial" pitchFamily="34" charset="0"/>
                <a:ea typeface="Microsoft YaHei" pitchFamily="2"/>
                <a:cs typeface="Arial" pitchFamily="34" charset="0"/>
              </a:rPr>
              <a:t>	</a:t>
            </a:r>
            <a:r>
              <a:rPr lang="es-ES" sz="2100" b="1" i="0" u="none" strike="noStrike" kern="1200" cap="none" spc="0" baseline="0" dirty="0" smtClean="0">
                <a:ln>
                  <a:noFill/>
                </a:ln>
                <a:solidFill>
                  <a:srgbClr val="000000"/>
                </a:solidFill>
                <a:latin typeface="Arial" pitchFamily="34" charset="0"/>
                <a:ea typeface="Microsoft YaHei" pitchFamily="2"/>
                <a:cs typeface="Arial" pitchFamily="34" charset="0"/>
              </a:rPr>
              <a:t>		</a:t>
            </a:r>
            <a:r>
              <a:rPr lang="es-ES" sz="2100" b="1" dirty="0" smtClean="0"/>
              <a:t>variable	!variable</a:t>
            </a:r>
          </a:p>
          <a:p>
            <a:pPr marL="457200" lvl="2" algn="just" hangingPunct="0">
              <a:buNone/>
            </a:pPr>
            <a:r>
              <a:rPr lang="es-ES" sz="2100" dirty="0"/>
              <a:t>	</a:t>
            </a:r>
            <a:r>
              <a:rPr lang="es-ES" sz="2100" dirty="0" smtClean="0"/>
              <a:t>		true	</a:t>
            </a:r>
            <a:r>
              <a:rPr lang="es-ES" sz="2100" dirty="0" smtClean="0">
                <a:solidFill>
                  <a:srgbClr val="0070C0"/>
                </a:solidFill>
              </a:rPr>
              <a:t>false</a:t>
            </a:r>
          </a:p>
          <a:p>
            <a:pPr marL="457200" lvl="2" algn="just" hangingPunct="0">
              <a:buNone/>
            </a:pPr>
            <a:r>
              <a:rPr lang="es-ES" sz="2100" dirty="0"/>
              <a:t>	</a:t>
            </a:r>
            <a:r>
              <a:rPr lang="es-ES" sz="2100" dirty="0" smtClean="0"/>
              <a:t>		false	</a:t>
            </a:r>
            <a:r>
              <a:rPr lang="es-ES" sz="2100" dirty="0" smtClean="0">
                <a:solidFill>
                  <a:srgbClr val="0070C0"/>
                </a:solidFill>
              </a:rPr>
              <a:t>true</a:t>
            </a:r>
          </a:p>
          <a:p>
            <a:pPr marL="457200" lvl="2" algn="just" hangingPunct="0">
              <a:buNone/>
            </a:pPr>
            <a:endParaRPr lang="es-ES" sz="2100" b="1" i="0" u="none" strike="noStrike" kern="1200" cap="none" spc="0" baseline="0" dirty="0">
              <a:ln>
                <a:noFill/>
              </a:ln>
              <a:solidFill>
                <a:srgbClr val="FF0000"/>
              </a:solidFill>
              <a:latin typeface="Arial" pitchFamily="34" charset="0"/>
              <a:ea typeface="Microsoft YaHei" pitchFamily="2"/>
              <a:cs typeface="Arial" pitchFamily="34" charset="0"/>
            </a:endParaRPr>
          </a:p>
          <a:p>
            <a:pPr marL="457200" lvl="2" algn="just" hangingPunct="0"/>
            <a:r>
              <a:rPr lang="es-ES" sz="2100" b="1" i="0" u="none" strike="noStrike" kern="1200" cap="none" spc="0" baseline="0" dirty="0">
                <a:ln>
                  <a:noFill/>
                </a:ln>
                <a:solidFill>
                  <a:srgbClr val="000000"/>
                </a:solidFill>
                <a:latin typeface="Arial" pitchFamily="34" charset="0"/>
                <a:ea typeface="Microsoft YaHei" pitchFamily="2"/>
                <a:cs typeface="Arial" pitchFamily="34" charset="0"/>
              </a:rPr>
              <a:t> </a:t>
            </a:r>
            <a:r>
              <a:rPr lang="es-ES" sz="2100" b="1" i="0" u="none" strike="noStrike" kern="1200" cap="none" spc="0" baseline="0" dirty="0" smtClean="0">
                <a:ln>
                  <a:noFill/>
                </a:ln>
                <a:solidFill>
                  <a:srgbClr val="000000"/>
                </a:solidFill>
                <a:latin typeface="Arial" pitchFamily="34" charset="0"/>
                <a:ea typeface="Microsoft YaHei" pitchFamily="2"/>
                <a:cs typeface="Arial" pitchFamily="34" charset="0"/>
              </a:rPr>
              <a:t>AND &amp;&amp;		</a:t>
            </a:r>
            <a:r>
              <a:rPr lang="es-ES" sz="2100" dirty="0" err="1" smtClean="0">
                <a:solidFill>
                  <a:srgbClr val="FF0000"/>
                </a:solidFill>
              </a:rPr>
              <a:t>var</a:t>
            </a:r>
            <a:r>
              <a:rPr lang="es-ES" sz="2100" dirty="0" smtClean="0">
                <a:solidFill>
                  <a:srgbClr val="FF0000"/>
                </a:solidFill>
              </a:rPr>
              <a:t> valor1 </a:t>
            </a:r>
            <a:r>
              <a:rPr lang="es-ES" sz="2100" dirty="0">
                <a:solidFill>
                  <a:srgbClr val="FF0000"/>
                </a:solidFill>
              </a:rPr>
              <a:t>=</a:t>
            </a:r>
            <a:r>
              <a:rPr lang="es-ES" sz="2100" dirty="0" smtClean="0">
                <a:solidFill>
                  <a:srgbClr val="FF0000"/>
                </a:solidFill>
              </a:rPr>
              <a:t> </a:t>
            </a:r>
            <a:r>
              <a:rPr lang="es-ES" sz="2100" dirty="0">
                <a:solidFill>
                  <a:srgbClr val="FF0000"/>
                </a:solidFill>
              </a:rPr>
              <a:t>true;</a:t>
            </a:r>
            <a:r>
              <a:rPr lang="es-ES" sz="2100" dirty="0" smtClean="0">
                <a:solidFill>
                  <a:srgbClr val="FF0000"/>
                </a:solidFill>
              </a:rPr>
              <a:t> </a:t>
            </a:r>
          </a:p>
          <a:p>
            <a:pPr marL="457200" lvl="2" algn="just" hangingPunct="0">
              <a:buNone/>
            </a:pPr>
            <a:r>
              <a:rPr lang="es-ES" sz="2100" dirty="0">
                <a:solidFill>
                  <a:srgbClr val="FF0000"/>
                </a:solidFill>
              </a:rPr>
              <a:t>	</a:t>
            </a:r>
            <a:r>
              <a:rPr lang="es-ES" sz="2100" dirty="0" smtClean="0">
                <a:solidFill>
                  <a:srgbClr val="FF0000"/>
                </a:solidFill>
              </a:rPr>
              <a:t>		</a:t>
            </a:r>
            <a:r>
              <a:rPr lang="es-ES" sz="2100" dirty="0" err="1" smtClean="0">
                <a:solidFill>
                  <a:srgbClr val="FF0000"/>
                </a:solidFill>
              </a:rPr>
              <a:t>var</a:t>
            </a:r>
            <a:r>
              <a:rPr lang="es-ES" sz="2100" dirty="0" smtClean="0">
                <a:solidFill>
                  <a:srgbClr val="FF0000"/>
                </a:solidFill>
              </a:rPr>
              <a:t> valor2 </a:t>
            </a:r>
            <a:r>
              <a:rPr lang="es-ES" sz="2100" dirty="0">
                <a:solidFill>
                  <a:srgbClr val="FF0000"/>
                </a:solidFill>
              </a:rPr>
              <a:t>=</a:t>
            </a:r>
            <a:r>
              <a:rPr lang="es-ES" sz="2100" dirty="0" smtClean="0">
                <a:solidFill>
                  <a:srgbClr val="FF0000"/>
                </a:solidFill>
              </a:rPr>
              <a:t> </a:t>
            </a:r>
            <a:r>
              <a:rPr lang="es-ES" sz="2100" dirty="0">
                <a:solidFill>
                  <a:srgbClr val="FF0000"/>
                </a:solidFill>
              </a:rPr>
              <a:t>false;</a:t>
            </a:r>
            <a:r>
              <a:rPr lang="es-ES" sz="2100" dirty="0" smtClean="0">
                <a:solidFill>
                  <a:srgbClr val="FF0000"/>
                </a:solidFill>
              </a:rPr>
              <a:t> </a:t>
            </a:r>
          </a:p>
          <a:p>
            <a:pPr marL="457200" lvl="2" algn="just" hangingPunct="0">
              <a:buNone/>
            </a:pPr>
            <a:r>
              <a:rPr lang="es-ES" sz="2100" dirty="0">
                <a:solidFill>
                  <a:srgbClr val="FF0000"/>
                </a:solidFill>
              </a:rPr>
              <a:t>	</a:t>
            </a:r>
            <a:r>
              <a:rPr lang="es-ES" sz="2100" dirty="0" smtClean="0">
                <a:solidFill>
                  <a:srgbClr val="FF0000"/>
                </a:solidFill>
              </a:rPr>
              <a:t>		resultado </a:t>
            </a:r>
            <a:r>
              <a:rPr lang="es-ES" sz="2100" dirty="0">
                <a:solidFill>
                  <a:srgbClr val="FF0000"/>
                </a:solidFill>
              </a:rPr>
              <a:t>=</a:t>
            </a:r>
            <a:r>
              <a:rPr lang="es-ES" sz="2100" dirty="0" smtClean="0">
                <a:solidFill>
                  <a:srgbClr val="FF0000"/>
                </a:solidFill>
              </a:rPr>
              <a:t> valor1 </a:t>
            </a:r>
            <a:r>
              <a:rPr lang="es-ES" sz="2100" dirty="0">
                <a:solidFill>
                  <a:srgbClr val="FF0000"/>
                </a:solidFill>
              </a:rPr>
              <a:t>&amp;&amp;</a:t>
            </a:r>
            <a:r>
              <a:rPr lang="es-ES" sz="2100" dirty="0" smtClean="0">
                <a:solidFill>
                  <a:srgbClr val="FF0000"/>
                </a:solidFill>
              </a:rPr>
              <a:t> valor2</a:t>
            </a:r>
            <a:r>
              <a:rPr lang="es-ES" sz="2100" dirty="0">
                <a:solidFill>
                  <a:srgbClr val="FF0000"/>
                </a:solidFill>
              </a:rPr>
              <a:t>;</a:t>
            </a:r>
            <a:r>
              <a:rPr lang="es-ES" sz="2100" dirty="0" smtClean="0"/>
              <a:t> </a:t>
            </a:r>
            <a:r>
              <a:rPr lang="es-ES" sz="2100" dirty="0">
                <a:solidFill>
                  <a:schemeClr val="bg1">
                    <a:lumMod val="50000"/>
                  </a:schemeClr>
                </a:solidFill>
              </a:rPr>
              <a:t>// resultado = </a:t>
            </a:r>
            <a:r>
              <a:rPr lang="es-ES" sz="2100" dirty="0" smtClean="0">
                <a:solidFill>
                  <a:schemeClr val="bg1">
                    <a:lumMod val="50000"/>
                  </a:schemeClr>
                </a:solidFill>
              </a:rPr>
              <a:t>false</a:t>
            </a:r>
          </a:p>
          <a:p>
            <a:pPr marL="457200" lvl="2" algn="just" hangingPunct="0">
              <a:buNone/>
            </a:pPr>
            <a:endParaRPr lang="es-ES" sz="2100" dirty="0" smtClean="0">
              <a:solidFill>
                <a:schemeClr val="bg1">
                  <a:lumMod val="50000"/>
                </a:schemeClr>
              </a:solidFill>
            </a:endParaRPr>
          </a:p>
          <a:p>
            <a:pPr marL="457200" lvl="2" algn="just" hangingPunct="0">
              <a:buNone/>
            </a:pPr>
            <a:r>
              <a:rPr lang="es-ES" sz="2100" dirty="0" smtClean="0"/>
              <a:t>			</a:t>
            </a:r>
            <a:r>
              <a:rPr lang="es-ES" sz="2100" b="1" dirty="0" smtClean="0"/>
              <a:t>variable1 	variable2 	variable1 &amp;&amp; variable2 </a:t>
            </a:r>
          </a:p>
          <a:p>
            <a:pPr marL="457200" lvl="2" algn="just" hangingPunct="0">
              <a:buNone/>
            </a:pPr>
            <a:r>
              <a:rPr lang="es-ES" sz="2100" dirty="0" smtClean="0"/>
              <a:t>			true		true		</a:t>
            </a:r>
            <a:r>
              <a:rPr lang="es-ES" sz="2100" dirty="0" err="1">
                <a:solidFill>
                  <a:srgbClr val="0070C0"/>
                </a:solidFill>
              </a:rPr>
              <a:t>true</a:t>
            </a:r>
            <a:endParaRPr lang="es-ES" sz="2100" dirty="0">
              <a:solidFill>
                <a:srgbClr val="0070C0"/>
              </a:solidFill>
            </a:endParaRPr>
          </a:p>
          <a:p>
            <a:pPr marL="457200" lvl="2" algn="just" hangingPunct="0">
              <a:buNone/>
            </a:pPr>
            <a:r>
              <a:rPr lang="es-ES" sz="2100" dirty="0" smtClean="0"/>
              <a:t>			true		false		</a:t>
            </a:r>
            <a:r>
              <a:rPr lang="es-ES" sz="2100" dirty="0" err="1">
                <a:solidFill>
                  <a:srgbClr val="0070C0"/>
                </a:solidFill>
              </a:rPr>
              <a:t>false</a:t>
            </a:r>
            <a:endParaRPr lang="es-ES" sz="2100" dirty="0">
              <a:solidFill>
                <a:srgbClr val="0070C0"/>
              </a:solidFill>
            </a:endParaRPr>
          </a:p>
          <a:p>
            <a:pPr marL="457200" lvl="2" algn="just" hangingPunct="0">
              <a:buNone/>
            </a:pPr>
            <a:r>
              <a:rPr lang="es-ES" sz="2100" dirty="0" smtClean="0"/>
              <a:t>			false		true		</a:t>
            </a:r>
            <a:r>
              <a:rPr lang="es-ES" sz="2100" dirty="0">
                <a:solidFill>
                  <a:srgbClr val="0070C0"/>
                </a:solidFill>
              </a:rPr>
              <a:t>false</a:t>
            </a:r>
          </a:p>
          <a:p>
            <a:pPr marL="457200" lvl="2" algn="just" hangingPunct="0">
              <a:buNone/>
            </a:pPr>
            <a:r>
              <a:rPr lang="es-ES" sz="2100" dirty="0" smtClean="0"/>
              <a:t>			false		</a:t>
            </a:r>
            <a:r>
              <a:rPr lang="es-ES" sz="2100" dirty="0" err="1" smtClean="0"/>
              <a:t>false</a:t>
            </a:r>
            <a:r>
              <a:rPr lang="es-ES" sz="2100" dirty="0" smtClean="0"/>
              <a:t>		</a:t>
            </a:r>
            <a:r>
              <a:rPr lang="es-ES" sz="2100" dirty="0" err="1" smtClean="0">
                <a:solidFill>
                  <a:srgbClr val="0070C0"/>
                </a:solidFill>
              </a:rPr>
              <a:t>false</a:t>
            </a:r>
            <a:endParaRPr lang="es-ES" sz="2100" b="1" i="0" u="none" strike="noStrike" kern="1200" cap="none" spc="0" baseline="0" dirty="0">
              <a:ln>
                <a:noFill/>
              </a:ln>
              <a:solidFill>
                <a:srgbClr val="000000"/>
              </a:solidFill>
              <a:latin typeface="Arial" pitchFamily="34" charset="0"/>
              <a:ea typeface="Microsoft YaHei" pitchFamily="2"/>
              <a:cs typeface="Arial" pitchFamily="34" charset="0"/>
            </a:endParaRPr>
          </a:p>
          <a:p>
            <a:pPr marL="0" marR="0" lvl="1" indent="0" algn="just" rtl="0" hangingPunct="0">
              <a:lnSpc>
                <a:spcPct val="100000"/>
              </a:lnSpc>
              <a:spcBef>
                <a:spcPts val="0"/>
              </a:spcBef>
              <a:spcAft>
                <a:spcPts val="0"/>
              </a:spcAft>
              <a:buSzPct val="45000"/>
              <a:buFont typeface="StarSymbol"/>
              <a:buChar char="●"/>
              <a:tabLst/>
            </a:pPr>
            <a:endParaRPr lang="es-ES" sz="1800" b="0" i="0" u="none" strike="noStrike" kern="1200" cap="none" spc="0" baseline="0" dirty="0">
              <a:ln>
                <a:noFill/>
              </a:ln>
              <a:solidFill>
                <a:srgbClr val="000000"/>
              </a:solidFill>
              <a:latin typeface="Arial" pitchFamily="34"/>
              <a:ea typeface="Andale Sans UI" pitchFamily="2"/>
              <a:cs typeface="Arial" pitchFamily="34"/>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234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s-ES">
                <a:solidFill>
                  <a:srgbClr val="000000"/>
                </a:solidFill>
                <a:latin typeface="Arial" pitchFamily="18"/>
                <a:cs typeface="Tahoma" pitchFamily="2"/>
              </a:rPr>
              <a:t>Programación básica</a:t>
            </a:r>
          </a:p>
        </p:txBody>
      </p:sp>
      <p:sp>
        <p:nvSpPr>
          <p:cNvPr id="3" name="2 CuadroTexto"/>
          <p:cNvSpPr txBox="1"/>
          <p:nvPr/>
        </p:nvSpPr>
        <p:spPr>
          <a:xfrm>
            <a:off x="359640" y="1043639"/>
            <a:ext cx="9720720" cy="7410062"/>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1">
              <a:lnSpc>
                <a:spcPct val="100000"/>
              </a:lnSpc>
              <a:spcBef>
                <a:spcPts val="0"/>
              </a:spcBef>
              <a:spcAft>
                <a:spcPts val="0"/>
              </a:spcAft>
              <a:buNone/>
              <a:tabLst/>
            </a:pPr>
            <a:r>
              <a:rPr lang="es-ES" sz="3200" b="1" dirty="0">
                <a:solidFill>
                  <a:srgbClr val="000000"/>
                </a:solidFill>
                <a:ea typeface="Andale Sans UI" pitchFamily="2"/>
                <a:cs typeface="Tahoma" pitchFamily="2"/>
              </a:rPr>
              <a:t>Operadores</a:t>
            </a:r>
          </a:p>
          <a:p>
            <a:pPr marL="0" marR="0" lvl="0" indent="0" algn="just" rtl="0" hangingPunct="0">
              <a:lnSpc>
                <a:spcPct val="100000"/>
              </a:lnSpc>
              <a:spcBef>
                <a:spcPts val="0"/>
              </a:spcBef>
              <a:spcAft>
                <a:spcPts val="0"/>
              </a:spcAft>
              <a:buSzPct val="45000"/>
              <a:buNone/>
              <a:tabLst/>
            </a:pPr>
            <a:endParaRPr lang="es-ES" b="1" i="0" u="none" strike="noStrike" kern="1200" cap="none" spc="0" baseline="0" dirty="0" smtClean="0">
              <a:ln>
                <a:noFill/>
              </a:ln>
              <a:solidFill>
                <a:srgbClr val="000000"/>
              </a:solidFill>
              <a:latin typeface="Arial" pitchFamily="34" charset="0"/>
              <a:ea typeface="Microsoft YaHei" pitchFamily="2"/>
              <a:cs typeface="Arial" pitchFamily="34" charset="0"/>
            </a:endParaRPr>
          </a:p>
          <a:p>
            <a:pPr marL="0" marR="0" lvl="1" indent="0" algn="just" rtl="0" hangingPunct="0">
              <a:lnSpc>
                <a:spcPct val="100000"/>
              </a:lnSpc>
              <a:spcBef>
                <a:spcPts val="0"/>
              </a:spcBef>
              <a:spcAft>
                <a:spcPts val="0"/>
              </a:spcAft>
              <a:buSzPct val="45000"/>
              <a:buFont typeface="StarSymbol"/>
              <a:buChar char="●"/>
              <a:tabLst/>
            </a:pPr>
            <a:r>
              <a:rPr lang="es-ES" sz="2100" b="1" i="0" u="none" strike="noStrike" kern="1200" cap="none" spc="0" baseline="0" dirty="0" smtClean="0">
                <a:ln>
                  <a:noFill/>
                </a:ln>
                <a:solidFill>
                  <a:srgbClr val="000000"/>
                </a:solidFill>
                <a:latin typeface="Arial" pitchFamily="34" charset="0"/>
                <a:ea typeface="Microsoft YaHei" pitchFamily="2"/>
                <a:cs typeface="Arial" pitchFamily="34" charset="0"/>
              </a:rPr>
              <a:t>Lógicos</a:t>
            </a:r>
          </a:p>
          <a:p>
            <a:pPr marL="457200" lvl="2" algn="just" hangingPunct="0">
              <a:buNone/>
            </a:pPr>
            <a:endParaRPr lang="es-ES" sz="2100" b="1" i="0" u="none" strike="noStrike" kern="1200" cap="none" spc="0" baseline="0" dirty="0" smtClean="0">
              <a:ln>
                <a:noFill/>
              </a:ln>
              <a:solidFill>
                <a:srgbClr val="FF0000"/>
              </a:solidFill>
              <a:latin typeface="Arial" pitchFamily="34" charset="0"/>
              <a:ea typeface="Microsoft YaHei" pitchFamily="2"/>
              <a:cs typeface="Arial" pitchFamily="34" charset="0"/>
            </a:endParaRPr>
          </a:p>
          <a:p>
            <a:pPr marL="457200" lvl="2" algn="just" hangingPunct="0">
              <a:buNone/>
            </a:pPr>
            <a:endParaRPr lang="es-ES" sz="2100" b="1" dirty="0">
              <a:solidFill>
                <a:srgbClr val="FF0000"/>
              </a:solidFill>
              <a:latin typeface="Arial" pitchFamily="34" charset="0"/>
              <a:ea typeface="Microsoft YaHei" pitchFamily="2"/>
              <a:cs typeface="Arial" pitchFamily="34" charset="0"/>
            </a:endParaRPr>
          </a:p>
          <a:p>
            <a:pPr marL="457200" lvl="2" algn="just" hangingPunct="0">
              <a:buNone/>
            </a:pPr>
            <a:endParaRPr lang="es-ES" sz="2100" b="1" i="0" u="none" strike="noStrike" kern="1200" cap="none" spc="0" baseline="0" dirty="0" smtClean="0">
              <a:ln>
                <a:noFill/>
              </a:ln>
              <a:solidFill>
                <a:srgbClr val="FF0000"/>
              </a:solidFill>
              <a:latin typeface="Arial" pitchFamily="34" charset="0"/>
              <a:ea typeface="Microsoft YaHei" pitchFamily="2"/>
              <a:cs typeface="Arial" pitchFamily="34" charset="0"/>
            </a:endParaRPr>
          </a:p>
          <a:p>
            <a:pPr marL="457200" lvl="2" algn="just" hangingPunct="0">
              <a:buNone/>
            </a:pPr>
            <a:endParaRPr lang="es-ES" sz="2100" b="1" dirty="0">
              <a:solidFill>
                <a:srgbClr val="FF0000"/>
              </a:solidFill>
              <a:latin typeface="Arial" pitchFamily="34" charset="0"/>
              <a:ea typeface="Microsoft YaHei" pitchFamily="2"/>
              <a:cs typeface="Arial" pitchFamily="34" charset="0"/>
            </a:endParaRPr>
          </a:p>
          <a:p>
            <a:pPr marL="457200" lvl="2" algn="just" hangingPunct="0">
              <a:buNone/>
            </a:pPr>
            <a:endParaRPr lang="es-ES" sz="2100" b="1" i="0" u="none" strike="noStrike" kern="1200" cap="none" spc="0" baseline="0" dirty="0" smtClean="0">
              <a:ln>
                <a:noFill/>
              </a:ln>
              <a:solidFill>
                <a:srgbClr val="FF0000"/>
              </a:solidFill>
              <a:latin typeface="Arial" pitchFamily="34" charset="0"/>
              <a:ea typeface="Microsoft YaHei" pitchFamily="2"/>
              <a:cs typeface="Arial" pitchFamily="34" charset="0"/>
            </a:endParaRPr>
          </a:p>
          <a:p>
            <a:pPr marL="457200" lvl="2" algn="just" hangingPunct="0">
              <a:buNone/>
            </a:pPr>
            <a:endParaRPr lang="es-ES" sz="2100" b="1" i="0" u="none" strike="noStrike" kern="1200" cap="none" spc="0" baseline="0" dirty="0" smtClean="0">
              <a:ln>
                <a:noFill/>
              </a:ln>
              <a:solidFill>
                <a:srgbClr val="FF0000"/>
              </a:solidFill>
              <a:latin typeface="Arial" pitchFamily="34" charset="0"/>
              <a:ea typeface="Microsoft YaHei" pitchFamily="2"/>
              <a:cs typeface="Arial" pitchFamily="34" charset="0"/>
            </a:endParaRPr>
          </a:p>
          <a:p>
            <a:pPr marL="457200" lvl="2" algn="just" hangingPunct="0">
              <a:buNone/>
            </a:pPr>
            <a:endParaRPr lang="es-ES" sz="2100" b="1" i="0" u="none" strike="noStrike" kern="1200" cap="none" spc="0" baseline="0" dirty="0" smtClean="0">
              <a:ln>
                <a:noFill/>
              </a:ln>
              <a:solidFill>
                <a:srgbClr val="FF0000"/>
              </a:solidFill>
              <a:latin typeface="Arial" pitchFamily="34" charset="0"/>
              <a:ea typeface="Microsoft YaHei" pitchFamily="2"/>
              <a:cs typeface="Arial" pitchFamily="34" charset="0"/>
            </a:endParaRPr>
          </a:p>
          <a:p>
            <a:pPr marL="457200" lvl="2" algn="just" hangingPunct="0">
              <a:lnSpc>
                <a:spcPts val="2500"/>
              </a:lnSpc>
              <a:buNone/>
            </a:pPr>
            <a:endParaRPr lang="es-ES" sz="2100" b="1" i="0" u="none" strike="noStrike" kern="1200" cap="none" spc="0" baseline="0" dirty="0">
              <a:ln>
                <a:noFill/>
              </a:ln>
              <a:solidFill>
                <a:srgbClr val="FF0000"/>
              </a:solidFill>
              <a:latin typeface="Arial" pitchFamily="34" charset="0"/>
              <a:ea typeface="Microsoft YaHei" pitchFamily="2"/>
              <a:cs typeface="Arial" pitchFamily="34" charset="0"/>
            </a:endParaRPr>
          </a:p>
          <a:p>
            <a:pPr marL="457200" lvl="2" algn="just" hangingPunct="0"/>
            <a:r>
              <a:rPr lang="es-ES" sz="2100" b="1" i="0" u="none" strike="noStrike" kern="1200" cap="none" spc="0" baseline="0" dirty="0">
                <a:ln>
                  <a:noFill/>
                </a:ln>
                <a:solidFill>
                  <a:srgbClr val="000000"/>
                </a:solidFill>
                <a:latin typeface="Arial" pitchFamily="34" charset="0"/>
                <a:ea typeface="Microsoft YaHei" pitchFamily="2"/>
                <a:cs typeface="Arial" pitchFamily="34" charset="0"/>
              </a:rPr>
              <a:t> </a:t>
            </a:r>
            <a:r>
              <a:rPr lang="es-ES" sz="2100" b="1" i="0" u="none" strike="noStrike" kern="1200" cap="none" spc="0" baseline="0" dirty="0" smtClean="0">
                <a:ln>
                  <a:noFill/>
                </a:ln>
                <a:solidFill>
                  <a:srgbClr val="000000"/>
                </a:solidFill>
                <a:latin typeface="Arial" pitchFamily="34" charset="0"/>
                <a:ea typeface="Microsoft YaHei" pitchFamily="2"/>
                <a:cs typeface="Arial" pitchFamily="34" charset="0"/>
              </a:rPr>
              <a:t>OR ||		</a:t>
            </a:r>
            <a:r>
              <a:rPr lang="es-ES" sz="2100" dirty="0" err="1" smtClean="0">
                <a:solidFill>
                  <a:srgbClr val="FF0000"/>
                </a:solidFill>
              </a:rPr>
              <a:t>var</a:t>
            </a:r>
            <a:r>
              <a:rPr lang="es-ES" sz="2100" dirty="0" smtClean="0">
                <a:solidFill>
                  <a:srgbClr val="FF0000"/>
                </a:solidFill>
              </a:rPr>
              <a:t> valor1 </a:t>
            </a:r>
            <a:r>
              <a:rPr lang="es-ES" sz="2100" dirty="0">
                <a:solidFill>
                  <a:srgbClr val="FF0000"/>
                </a:solidFill>
              </a:rPr>
              <a:t>=</a:t>
            </a:r>
            <a:r>
              <a:rPr lang="es-ES" sz="2100" dirty="0" smtClean="0">
                <a:solidFill>
                  <a:srgbClr val="FF0000"/>
                </a:solidFill>
              </a:rPr>
              <a:t> </a:t>
            </a:r>
            <a:r>
              <a:rPr lang="es-ES" sz="2100" dirty="0">
                <a:solidFill>
                  <a:srgbClr val="FF0000"/>
                </a:solidFill>
              </a:rPr>
              <a:t>true;</a:t>
            </a:r>
            <a:r>
              <a:rPr lang="es-ES" sz="2100" dirty="0" smtClean="0">
                <a:solidFill>
                  <a:srgbClr val="FF0000"/>
                </a:solidFill>
              </a:rPr>
              <a:t> </a:t>
            </a:r>
          </a:p>
          <a:p>
            <a:pPr marL="457200" lvl="2" algn="just" hangingPunct="0">
              <a:buNone/>
            </a:pPr>
            <a:r>
              <a:rPr lang="es-ES" sz="2100" dirty="0">
                <a:solidFill>
                  <a:srgbClr val="FF0000"/>
                </a:solidFill>
              </a:rPr>
              <a:t>	</a:t>
            </a:r>
            <a:r>
              <a:rPr lang="es-ES" sz="2100" dirty="0" smtClean="0">
                <a:solidFill>
                  <a:srgbClr val="FF0000"/>
                </a:solidFill>
              </a:rPr>
              <a:t>		</a:t>
            </a:r>
            <a:r>
              <a:rPr lang="es-ES" sz="2100" dirty="0" err="1" smtClean="0">
                <a:solidFill>
                  <a:srgbClr val="FF0000"/>
                </a:solidFill>
              </a:rPr>
              <a:t>var</a:t>
            </a:r>
            <a:r>
              <a:rPr lang="es-ES" sz="2100" dirty="0" smtClean="0">
                <a:solidFill>
                  <a:srgbClr val="FF0000"/>
                </a:solidFill>
              </a:rPr>
              <a:t> valor2 </a:t>
            </a:r>
            <a:r>
              <a:rPr lang="es-ES" sz="2100" dirty="0">
                <a:solidFill>
                  <a:srgbClr val="FF0000"/>
                </a:solidFill>
              </a:rPr>
              <a:t>=</a:t>
            </a:r>
            <a:r>
              <a:rPr lang="es-ES" sz="2100" dirty="0" smtClean="0">
                <a:solidFill>
                  <a:srgbClr val="FF0000"/>
                </a:solidFill>
              </a:rPr>
              <a:t> </a:t>
            </a:r>
            <a:r>
              <a:rPr lang="es-ES" sz="2100" dirty="0">
                <a:solidFill>
                  <a:srgbClr val="FF0000"/>
                </a:solidFill>
              </a:rPr>
              <a:t>false;</a:t>
            </a:r>
            <a:r>
              <a:rPr lang="es-ES" sz="2100" dirty="0" smtClean="0">
                <a:solidFill>
                  <a:srgbClr val="FF0000"/>
                </a:solidFill>
              </a:rPr>
              <a:t> </a:t>
            </a:r>
          </a:p>
          <a:p>
            <a:pPr marL="457200" lvl="2" algn="just" hangingPunct="0">
              <a:buNone/>
            </a:pPr>
            <a:r>
              <a:rPr lang="es-ES" sz="2100" dirty="0">
                <a:solidFill>
                  <a:srgbClr val="FF0000"/>
                </a:solidFill>
              </a:rPr>
              <a:t>	</a:t>
            </a:r>
            <a:r>
              <a:rPr lang="es-ES" sz="2100" dirty="0" smtClean="0">
                <a:solidFill>
                  <a:srgbClr val="FF0000"/>
                </a:solidFill>
              </a:rPr>
              <a:t>		resultado </a:t>
            </a:r>
            <a:r>
              <a:rPr lang="es-ES" sz="2100" dirty="0">
                <a:solidFill>
                  <a:srgbClr val="FF0000"/>
                </a:solidFill>
              </a:rPr>
              <a:t>=</a:t>
            </a:r>
            <a:r>
              <a:rPr lang="es-ES" sz="2100" dirty="0" smtClean="0">
                <a:solidFill>
                  <a:srgbClr val="FF0000"/>
                </a:solidFill>
              </a:rPr>
              <a:t> valor1 || valor2</a:t>
            </a:r>
            <a:r>
              <a:rPr lang="es-ES" sz="2100" dirty="0">
                <a:solidFill>
                  <a:srgbClr val="FF0000"/>
                </a:solidFill>
              </a:rPr>
              <a:t>;</a:t>
            </a:r>
            <a:r>
              <a:rPr lang="es-ES" sz="2100" dirty="0" smtClean="0"/>
              <a:t> </a:t>
            </a:r>
            <a:r>
              <a:rPr lang="es-ES" sz="2100" dirty="0">
                <a:solidFill>
                  <a:schemeClr val="bg1">
                    <a:lumMod val="50000"/>
                  </a:schemeClr>
                </a:solidFill>
              </a:rPr>
              <a:t>// resultado = </a:t>
            </a:r>
            <a:r>
              <a:rPr lang="es-ES" sz="2100" dirty="0" smtClean="0">
                <a:solidFill>
                  <a:schemeClr val="bg1">
                    <a:lumMod val="50000"/>
                  </a:schemeClr>
                </a:solidFill>
              </a:rPr>
              <a:t>true</a:t>
            </a:r>
          </a:p>
          <a:p>
            <a:pPr marL="457200" lvl="2" algn="just" hangingPunct="0">
              <a:buNone/>
            </a:pPr>
            <a:endParaRPr lang="es-ES" sz="2100" dirty="0" smtClean="0">
              <a:solidFill>
                <a:schemeClr val="bg1">
                  <a:lumMod val="50000"/>
                </a:schemeClr>
              </a:solidFill>
            </a:endParaRPr>
          </a:p>
          <a:p>
            <a:pPr marL="457200" lvl="2" algn="just" hangingPunct="0">
              <a:buNone/>
            </a:pPr>
            <a:r>
              <a:rPr lang="es-ES" sz="2100" dirty="0" smtClean="0"/>
              <a:t>			</a:t>
            </a:r>
            <a:r>
              <a:rPr lang="es-ES" sz="2100" b="1" dirty="0" smtClean="0"/>
              <a:t>variable1 	variable2 	variable1 &amp;&amp; variable2 </a:t>
            </a:r>
          </a:p>
          <a:p>
            <a:pPr marL="457200" lvl="2" algn="just" hangingPunct="0">
              <a:buNone/>
            </a:pPr>
            <a:r>
              <a:rPr lang="es-ES" sz="2100" dirty="0" smtClean="0"/>
              <a:t>			true		true		</a:t>
            </a:r>
            <a:r>
              <a:rPr lang="es-ES" sz="2100" dirty="0" err="1">
                <a:solidFill>
                  <a:srgbClr val="0070C0"/>
                </a:solidFill>
              </a:rPr>
              <a:t>true</a:t>
            </a:r>
            <a:endParaRPr lang="es-ES" sz="2100" dirty="0">
              <a:solidFill>
                <a:srgbClr val="0070C0"/>
              </a:solidFill>
            </a:endParaRPr>
          </a:p>
          <a:p>
            <a:pPr marL="457200" lvl="2" algn="just" hangingPunct="0">
              <a:buNone/>
            </a:pPr>
            <a:r>
              <a:rPr lang="es-ES" sz="2100" dirty="0" smtClean="0"/>
              <a:t>			true		false		</a:t>
            </a:r>
            <a:r>
              <a:rPr lang="es-ES" sz="2100" dirty="0" smtClean="0">
                <a:solidFill>
                  <a:srgbClr val="0070C0"/>
                </a:solidFill>
              </a:rPr>
              <a:t>true</a:t>
            </a:r>
            <a:endParaRPr lang="es-ES" sz="2100" dirty="0">
              <a:solidFill>
                <a:srgbClr val="0070C0"/>
              </a:solidFill>
            </a:endParaRPr>
          </a:p>
          <a:p>
            <a:pPr marL="457200" lvl="2" algn="just" hangingPunct="0">
              <a:buNone/>
            </a:pPr>
            <a:r>
              <a:rPr lang="es-ES" sz="2100" dirty="0" smtClean="0"/>
              <a:t>			false		true		</a:t>
            </a:r>
            <a:r>
              <a:rPr lang="es-ES" sz="2100" dirty="0" err="1" smtClean="0">
                <a:solidFill>
                  <a:srgbClr val="0070C0"/>
                </a:solidFill>
              </a:rPr>
              <a:t>true</a:t>
            </a:r>
            <a:endParaRPr lang="es-ES" sz="2100" dirty="0">
              <a:solidFill>
                <a:srgbClr val="0070C0"/>
              </a:solidFill>
            </a:endParaRPr>
          </a:p>
          <a:p>
            <a:pPr marL="457200" lvl="2" algn="just" hangingPunct="0">
              <a:buNone/>
            </a:pPr>
            <a:r>
              <a:rPr lang="es-ES" sz="2100" dirty="0" smtClean="0"/>
              <a:t>			false		</a:t>
            </a:r>
            <a:r>
              <a:rPr lang="es-ES" sz="2100" dirty="0" err="1" smtClean="0"/>
              <a:t>false</a:t>
            </a:r>
            <a:r>
              <a:rPr lang="es-ES" sz="2100" dirty="0" smtClean="0"/>
              <a:t>		</a:t>
            </a:r>
            <a:r>
              <a:rPr lang="es-ES" sz="2100" dirty="0" err="1">
                <a:solidFill>
                  <a:srgbClr val="0070C0"/>
                </a:solidFill>
              </a:rPr>
              <a:t>false</a:t>
            </a:r>
            <a:endParaRPr lang="es-ES" sz="2100" dirty="0">
              <a:solidFill>
                <a:srgbClr val="0070C0"/>
              </a:solidFill>
            </a:endParaRPr>
          </a:p>
          <a:p>
            <a:pPr marL="457200" marR="0" lvl="2" indent="0" algn="just" rtl="0" hangingPunct="0">
              <a:lnSpc>
                <a:spcPct val="100000"/>
              </a:lnSpc>
              <a:spcBef>
                <a:spcPts val="0"/>
              </a:spcBef>
              <a:spcAft>
                <a:spcPts val="0"/>
              </a:spcAft>
              <a:buSzPct val="45000"/>
              <a:buFont typeface="StarSymbol"/>
              <a:buChar char="●"/>
              <a:tabLst/>
            </a:pPr>
            <a:endParaRPr lang="es-ES" sz="1800" b="1" i="0" u="none" strike="noStrike" kern="1200" cap="none" spc="0" baseline="0" dirty="0">
              <a:ln>
                <a:noFill/>
              </a:ln>
              <a:solidFill>
                <a:srgbClr val="000000"/>
              </a:solidFill>
              <a:latin typeface="Arial" pitchFamily="34" charset="0"/>
              <a:ea typeface="Microsoft YaHei" pitchFamily="2"/>
              <a:cs typeface="Arial" pitchFamily="34" charset="0"/>
            </a:endParaRPr>
          </a:p>
          <a:p>
            <a:pPr marL="457200" marR="0" lvl="2" indent="0" algn="just" rtl="0" hangingPunct="0">
              <a:lnSpc>
                <a:spcPct val="100000"/>
              </a:lnSpc>
              <a:spcBef>
                <a:spcPts val="0"/>
              </a:spcBef>
              <a:spcAft>
                <a:spcPts val="0"/>
              </a:spcAft>
              <a:buSzPct val="45000"/>
              <a:buNone/>
              <a:tabLst/>
            </a:pPr>
            <a:endParaRPr lang="es-ES" sz="1800" b="1" i="0" u="none" strike="noStrike" kern="1200" cap="none" spc="0" baseline="0" dirty="0">
              <a:ln>
                <a:noFill/>
              </a:ln>
              <a:solidFill>
                <a:srgbClr val="000000"/>
              </a:solidFill>
              <a:latin typeface="Arial" pitchFamily="34" charset="0"/>
              <a:ea typeface="Microsoft YaHei" pitchFamily="2"/>
              <a:cs typeface="Arial" pitchFamily="34" charset="0"/>
            </a:endParaRPr>
          </a:p>
          <a:p>
            <a:pPr marL="0" marR="0" lvl="1" indent="0" algn="just" rtl="0" hangingPunct="0">
              <a:lnSpc>
                <a:spcPct val="100000"/>
              </a:lnSpc>
              <a:spcBef>
                <a:spcPts val="0"/>
              </a:spcBef>
              <a:spcAft>
                <a:spcPts val="0"/>
              </a:spcAft>
              <a:buSzPct val="45000"/>
              <a:buFont typeface="StarSymbol"/>
              <a:buChar char="●"/>
              <a:tabLst/>
            </a:pPr>
            <a:endParaRPr lang="es-ES" sz="1800" b="0" i="0" u="none" strike="noStrike" kern="1200" cap="none" spc="0" baseline="0" dirty="0">
              <a:ln>
                <a:noFill/>
              </a:ln>
              <a:solidFill>
                <a:srgbClr val="000000"/>
              </a:solidFill>
              <a:latin typeface="Arial" pitchFamily="34"/>
              <a:ea typeface="Andale Sans UI" pitchFamily="2"/>
              <a:cs typeface="Arial" pitchFamily="34"/>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234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s-ES">
                <a:solidFill>
                  <a:srgbClr val="000000"/>
                </a:solidFill>
                <a:latin typeface="Arial" pitchFamily="18"/>
                <a:cs typeface="Tahoma" pitchFamily="2"/>
              </a:rPr>
              <a:t>Programación básica</a:t>
            </a:r>
          </a:p>
        </p:txBody>
      </p:sp>
      <p:sp>
        <p:nvSpPr>
          <p:cNvPr id="3" name="2 CuadroTexto"/>
          <p:cNvSpPr txBox="1"/>
          <p:nvPr/>
        </p:nvSpPr>
        <p:spPr>
          <a:xfrm>
            <a:off x="359640" y="1043639"/>
            <a:ext cx="9720720" cy="8026898"/>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1">
              <a:lnSpc>
                <a:spcPct val="100000"/>
              </a:lnSpc>
              <a:spcBef>
                <a:spcPts val="0"/>
              </a:spcBef>
              <a:spcAft>
                <a:spcPts val="0"/>
              </a:spcAft>
              <a:buNone/>
              <a:tabLst/>
            </a:pPr>
            <a:r>
              <a:rPr lang="es-ES" sz="3200" b="1" dirty="0">
                <a:solidFill>
                  <a:srgbClr val="000000"/>
                </a:solidFill>
                <a:ea typeface="Andale Sans UI" pitchFamily="2"/>
                <a:cs typeface="Tahoma" pitchFamily="2"/>
              </a:rPr>
              <a:t>Operadores</a:t>
            </a:r>
          </a:p>
          <a:p>
            <a:pPr marL="0" marR="0" lvl="0" indent="0" algn="just" rtl="0" hangingPunct="0">
              <a:lnSpc>
                <a:spcPct val="100000"/>
              </a:lnSpc>
              <a:spcBef>
                <a:spcPts val="0"/>
              </a:spcBef>
              <a:spcAft>
                <a:spcPts val="0"/>
              </a:spcAft>
              <a:buSzPct val="45000"/>
              <a:buNone/>
              <a:tabLst/>
            </a:pPr>
            <a:endParaRPr lang="es-ES" b="1" i="0" u="none" strike="noStrike" kern="1200" cap="none" spc="0" baseline="0" dirty="0" smtClean="0">
              <a:ln>
                <a:noFill/>
              </a:ln>
              <a:solidFill>
                <a:srgbClr val="000000"/>
              </a:solidFill>
              <a:latin typeface="Arial" pitchFamily="34" charset="0"/>
              <a:ea typeface="Microsoft YaHei" pitchFamily="2"/>
              <a:cs typeface="Arial" pitchFamily="34" charset="0"/>
            </a:endParaRPr>
          </a:p>
          <a:p>
            <a:pPr marL="0" marR="0" lvl="1" indent="0" algn="just" rtl="0" hangingPunct="0">
              <a:lnSpc>
                <a:spcPct val="100000"/>
              </a:lnSpc>
              <a:spcBef>
                <a:spcPts val="0"/>
              </a:spcBef>
              <a:spcAft>
                <a:spcPts val="0"/>
              </a:spcAft>
              <a:buSzPct val="45000"/>
              <a:buFont typeface="StarSymbol"/>
              <a:buChar char="●"/>
              <a:tabLst/>
            </a:pPr>
            <a:r>
              <a:rPr lang="es-ES" sz="1800" b="1" i="0" u="none" strike="noStrike" kern="1200" cap="none" spc="0" baseline="0" dirty="0" smtClean="0">
                <a:ln>
                  <a:noFill/>
                </a:ln>
                <a:solidFill>
                  <a:srgbClr val="000000"/>
                </a:solidFill>
                <a:latin typeface="Arial" pitchFamily="34" charset="0"/>
                <a:ea typeface="Microsoft YaHei" pitchFamily="2"/>
                <a:cs typeface="Arial" pitchFamily="34" charset="0"/>
              </a:rPr>
              <a:t>Relacionales</a:t>
            </a:r>
          </a:p>
          <a:p>
            <a:pPr marL="0" lvl="1" algn="just" hangingPunct="0">
              <a:buNone/>
            </a:pPr>
            <a:r>
              <a:rPr lang="es-ES" dirty="0" smtClean="0">
                <a:solidFill>
                  <a:srgbClr val="FF0000"/>
                </a:solidFill>
              </a:rPr>
              <a:t>				</a:t>
            </a:r>
            <a:r>
              <a:rPr lang="es-ES" dirty="0" err="1" smtClean="0">
                <a:solidFill>
                  <a:srgbClr val="FF0000"/>
                </a:solidFill>
              </a:rPr>
              <a:t>var</a:t>
            </a:r>
            <a:r>
              <a:rPr lang="es-ES" dirty="0" smtClean="0">
                <a:solidFill>
                  <a:srgbClr val="FF0000"/>
                </a:solidFill>
              </a:rPr>
              <a:t> numero1 </a:t>
            </a:r>
            <a:r>
              <a:rPr lang="es-ES" dirty="0">
                <a:solidFill>
                  <a:srgbClr val="FF0000"/>
                </a:solidFill>
              </a:rPr>
              <a:t>=</a:t>
            </a:r>
            <a:r>
              <a:rPr lang="es-ES" dirty="0" smtClean="0">
                <a:solidFill>
                  <a:srgbClr val="FF0000"/>
                </a:solidFill>
              </a:rPr>
              <a:t> </a:t>
            </a:r>
            <a:r>
              <a:rPr lang="es-ES" dirty="0">
                <a:solidFill>
                  <a:srgbClr val="FF0000"/>
                </a:solidFill>
              </a:rPr>
              <a:t>3;</a:t>
            </a:r>
            <a:r>
              <a:rPr lang="es-ES" dirty="0" smtClean="0">
                <a:solidFill>
                  <a:srgbClr val="FF0000"/>
                </a:solidFill>
              </a:rPr>
              <a:t> </a:t>
            </a:r>
          </a:p>
          <a:p>
            <a:pPr marL="0" lvl="1" algn="just" hangingPunct="0">
              <a:buNone/>
            </a:pPr>
            <a:r>
              <a:rPr lang="es-ES" dirty="0" smtClean="0">
                <a:solidFill>
                  <a:srgbClr val="FF0000"/>
                </a:solidFill>
              </a:rPr>
              <a:t>				</a:t>
            </a:r>
            <a:r>
              <a:rPr lang="es-ES" dirty="0" err="1" smtClean="0">
                <a:solidFill>
                  <a:srgbClr val="FF0000"/>
                </a:solidFill>
              </a:rPr>
              <a:t>var</a:t>
            </a:r>
            <a:r>
              <a:rPr lang="es-ES" dirty="0" smtClean="0">
                <a:solidFill>
                  <a:srgbClr val="FF0000"/>
                </a:solidFill>
              </a:rPr>
              <a:t> numero2 </a:t>
            </a:r>
            <a:r>
              <a:rPr lang="es-ES" dirty="0">
                <a:solidFill>
                  <a:srgbClr val="FF0000"/>
                </a:solidFill>
              </a:rPr>
              <a:t>=</a:t>
            </a:r>
            <a:r>
              <a:rPr lang="es-ES" dirty="0" smtClean="0">
                <a:solidFill>
                  <a:srgbClr val="FF0000"/>
                </a:solidFill>
              </a:rPr>
              <a:t> </a:t>
            </a:r>
            <a:r>
              <a:rPr lang="es-ES" dirty="0">
                <a:solidFill>
                  <a:srgbClr val="FF0000"/>
                </a:solidFill>
              </a:rPr>
              <a:t>5;</a:t>
            </a:r>
            <a:r>
              <a:rPr lang="es-ES" dirty="0" smtClean="0">
                <a:solidFill>
                  <a:srgbClr val="FF0000"/>
                </a:solidFill>
              </a:rPr>
              <a:t> </a:t>
            </a:r>
          </a:p>
          <a:p>
            <a:pPr marL="457200" lvl="2" algn="just" hangingPunct="0"/>
            <a:r>
              <a:rPr lang="es-ES" b="1" dirty="0" smtClean="0">
                <a:solidFill>
                  <a:srgbClr val="000000"/>
                </a:solidFill>
                <a:latin typeface="Arial" pitchFamily="34" charset="0"/>
                <a:ea typeface="Microsoft YaHei" pitchFamily="2"/>
                <a:cs typeface="Arial" pitchFamily="34" charset="0"/>
              </a:rPr>
              <a:t>mayor </a:t>
            </a:r>
            <a:r>
              <a:rPr lang="es-ES" b="1" dirty="0">
                <a:solidFill>
                  <a:srgbClr val="000000"/>
                </a:solidFill>
                <a:latin typeface="Arial" pitchFamily="34" charset="0"/>
                <a:ea typeface="Microsoft YaHei" pitchFamily="2"/>
                <a:cs typeface="Arial" pitchFamily="34" charset="0"/>
              </a:rPr>
              <a:t>que </a:t>
            </a:r>
            <a:r>
              <a:rPr lang="es-ES" b="1" dirty="0" smtClean="0">
                <a:solidFill>
                  <a:srgbClr val="000000"/>
                </a:solidFill>
                <a:latin typeface="Arial" pitchFamily="34" charset="0"/>
                <a:ea typeface="Microsoft YaHei" pitchFamily="2"/>
                <a:cs typeface="Arial" pitchFamily="34" charset="0"/>
              </a:rPr>
              <a:t>&gt;		</a:t>
            </a:r>
            <a:r>
              <a:rPr lang="es-ES" dirty="0" smtClean="0">
                <a:solidFill>
                  <a:srgbClr val="FF0000"/>
                </a:solidFill>
              </a:rPr>
              <a:t>resultado = numero1 &gt; numero2; </a:t>
            </a:r>
            <a:r>
              <a:rPr lang="es-ES" dirty="0" smtClean="0">
                <a:solidFill>
                  <a:schemeClr val="bg1">
                    <a:lumMod val="50000"/>
                  </a:schemeClr>
                </a:solidFill>
              </a:rPr>
              <a:t>// resultado = false </a:t>
            </a:r>
            <a:endParaRPr lang="es-ES" b="1" dirty="0">
              <a:solidFill>
                <a:schemeClr val="bg1">
                  <a:lumMod val="50000"/>
                </a:schemeClr>
              </a:solidFill>
              <a:latin typeface="Arial" pitchFamily="34" charset="0"/>
              <a:ea typeface="Microsoft YaHei" pitchFamily="2"/>
              <a:cs typeface="Arial" pitchFamily="34" charset="0"/>
            </a:endParaRPr>
          </a:p>
          <a:p>
            <a:pPr marL="457200" lvl="2" algn="just" hangingPunct="0"/>
            <a:r>
              <a:rPr lang="es-ES" b="1" dirty="0">
                <a:solidFill>
                  <a:srgbClr val="000000"/>
                </a:solidFill>
                <a:latin typeface="Arial" pitchFamily="34" charset="0"/>
                <a:ea typeface="Microsoft YaHei" pitchFamily="2"/>
                <a:cs typeface="Arial" pitchFamily="34" charset="0"/>
              </a:rPr>
              <a:t>menor que </a:t>
            </a:r>
            <a:r>
              <a:rPr lang="es-ES" b="1" dirty="0" smtClean="0">
                <a:solidFill>
                  <a:srgbClr val="000000"/>
                </a:solidFill>
                <a:latin typeface="Arial" pitchFamily="34" charset="0"/>
                <a:ea typeface="Microsoft YaHei" pitchFamily="2"/>
                <a:cs typeface="Arial" pitchFamily="34" charset="0"/>
              </a:rPr>
              <a:t>&lt;</a:t>
            </a:r>
            <a:r>
              <a:rPr lang="es-ES" dirty="0" smtClean="0">
                <a:solidFill>
                  <a:srgbClr val="FF0000"/>
                </a:solidFill>
              </a:rPr>
              <a:t>		resultado = numero1 &lt; numero2; </a:t>
            </a:r>
            <a:r>
              <a:rPr lang="es-ES" dirty="0">
                <a:solidFill>
                  <a:schemeClr val="bg1">
                    <a:lumMod val="50000"/>
                  </a:schemeClr>
                </a:solidFill>
              </a:rPr>
              <a:t>// resultado = true </a:t>
            </a:r>
          </a:p>
          <a:p>
            <a:pPr marL="457200" lvl="2" algn="just" hangingPunct="0"/>
            <a:endParaRPr lang="es-ES" b="1" dirty="0">
              <a:solidFill>
                <a:srgbClr val="FF0000"/>
              </a:solidFill>
              <a:latin typeface="Arial" pitchFamily="34" charset="0"/>
              <a:ea typeface="Microsoft YaHei" pitchFamily="2"/>
              <a:cs typeface="Arial" pitchFamily="34" charset="0"/>
            </a:endParaRPr>
          </a:p>
          <a:p>
            <a:pPr marL="0" lvl="1" algn="just" hangingPunct="0">
              <a:buNone/>
            </a:pPr>
            <a:r>
              <a:rPr lang="es-ES" dirty="0" smtClean="0">
                <a:solidFill>
                  <a:srgbClr val="FF0000"/>
                </a:solidFill>
              </a:rPr>
              <a:t>				numero1 = 5; </a:t>
            </a:r>
          </a:p>
          <a:p>
            <a:pPr marL="0" lvl="1" algn="just" hangingPunct="0">
              <a:buNone/>
            </a:pPr>
            <a:r>
              <a:rPr lang="es-ES" dirty="0" smtClean="0">
                <a:solidFill>
                  <a:srgbClr val="FF0000"/>
                </a:solidFill>
              </a:rPr>
              <a:t>				numero2 = 5; </a:t>
            </a:r>
            <a:endParaRPr lang="es-ES" b="1" dirty="0">
              <a:solidFill>
                <a:srgbClr val="000000"/>
              </a:solidFill>
              <a:latin typeface="Arial" pitchFamily="34" charset="0"/>
              <a:ea typeface="Microsoft YaHei" pitchFamily="2"/>
              <a:cs typeface="Arial" pitchFamily="34" charset="0"/>
            </a:endParaRPr>
          </a:p>
          <a:p>
            <a:pPr marL="457200" lvl="2" algn="just" hangingPunct="0"/>
            <a:r>
              <a:rPr lang="es-ES" b="1" dirty="0">
                <a:solidFill>
                  <a:srgbClr val="000000"/>
                </a:solidFill>
                <a:latin typeface="Arial" pitchFamily="34" charset="0"/>
                <a:ea typeface="Microsoft YaHei" pitchFamily="2"/>
                <a:cs typeface="Arial" pitchFamily="34" charset="0"/>
              </a:rPr>
              <a:t>mayor o igual </a:t>
            </a:r>
            <a:r>
              <a:rPr lang="es-ES" b="1" dirty="0" smtClean="0">
                <a:solidFill>
                  <a:srgbClr val="000000"/>
                </a:solidFill>
                <a:latin typeface="Arial" pitchFamily="34" charset="0"/>
                <a:ea typeface="Microsoft YaHei" pitchFamily="2"/>
                <a:cs typeface="Arial" pitchFamily="34" charset="0"/>
              </a:rPr>
              <a:t>&gt;=</a:t>
            </a:r>
            <a:r>
              <a:rPr lang="es-ES" dirty="0" smtClean="0">
                <a:solidFill>
                  <a:srgbClr val="FF0000"/>
                </a:solidFill>
              </a:rPr>
              <a:t> 		resultado = numero1 &gt;= numero2; </a:t>
            </a:r>
            <a:r>
              <a:rPr lang="es-ES" dirty="0">
                <a:solidFill>
                  <a:schemeClr val="bg1">
                    <a:lumMod val="50000"/>
                  </a:schemeClr>
                </a:solidFill>
              </a:rPr>
              <a:t>// resultado = true</a:t>
            </a:r>
          </a:p>
          <a:p>
            <a:pPr marL="457200" lvl="2" algn="just" hangingPunct="0"/>
            <a:r>
              <a:rPr lang="es-ES" b="1" dirty="0">
                <a:solidFill>
                  <a:srgbClr val="000000"/>
                </a:solidFill>
                <a:latin typeface="Arial" pitchFamily="34" charset="0"/>
                <a:ea typeface="Microsoft YaHei" pitchFamily="2"/>
                <a:cs typeface="Arial" pitchFamily="34" charset="0"/>
              </a:rPr>
              <a:t>menor o igual </a:t>
            </a:r>
            <a:r>
              <a:rPr lang="es-ES" b="1" dirty="0" smtClean="0">
                <a:solidFill>
                  <a:srgbClr val="000000"/>
                </a:solidFill>
                <a:latin typeface="Arial" pitchFamily="34" charset="0"/>
                <a:ea typeface="Microsoft YaHei" pitchFamily="2"/>
                <a:cs typeface="Arial" pitchFamily="34" charset="0"/>
              </a:rPr>
              <a:t>&lt;=</a:t>
            </a:r>
            <a:r>
              <a:rPr lang="es-ES" dirty="0" smtClean="0">
                <a:solidFill>
                  <a:srgbClr val="FF0000"/>
                </a:solidFill>
              </a:rPr>
              <a:t>		resultado = numero1 &lt;= numero2; </a:t>
            </a:r>
            <a:r>
              <a:rPr lang="es-ES" dirty="0">
                <a:solidFill>
                  <a:schemeClr val="bg1">
                    <a:lumMod val="50000"/>
                  </a:schemeClr>
                </a:solidFill>
              </a:rPr>
              <a:t>// resultado = true</a:t>
            </a:r>
          </a:p>
          <a:p>
            <a:pPr marL="457200" lvl="2" algn="just" hangingPunct="0"/>
            <a:r>
              <a:rPr lang="es-ES" b="1" dirty="0" smtClean="0">
                <a:solidFill>
                  <a:srgbClr val="000000"/>
                </a:solidFill>
                <a:latin typeface="Arial" pitchFamily="34" charset="0"/>
                <a:ea typeface="Microsoft YaHei" pitchFamily="2"/>
                <a:cs typeface="Arial" pitchFamily="34" charset="0"/>
              </a:rPr>
              <a:t>distinto de !=</a:t>
            </a:r>
            <a:r>
              <a:rPr lang="es-ES" dirty="0" smtClean="0">
                <a:solidFill>
                  <a:srgbClr val="FF0000"/>
                </a:solidFill>
              </a:rPr>
              <a:t>		resultado = numero1 != numero2; </a:t>
            </a:r>
            <a:r>
              <a:rPr lang="es-ES" dirty="0" smtClean="0">
                <a:solidFill>
                  <a:schemeClr val="bg1">
                    <a:lumMod val="50000"/>
                  </a:schemeClr>
                </a:solidFill>
              </a:rPr>
              <a:t>// resultado = false</a:t>
            </a:r>
          </a:p>
          <a:p>
            <a:pPr marL="457200" lvl="2" algn="just" hangingPunct="0"/>
            <a:r>
              <a:rPr lang="es-ES" b="1" dirty="0" smtClean="0">
                <a:solidFill>
                  <a:srgbClr val="000000"/>
                </a:solidFill>
                <a:latin typeface="Arial" pitchFamily="34" charset="0"/>
                <a:ea typeface="Microsoft YaHei" pitchFamily="2"/>
                <a:cs typeface="Arial" pitchFamily="34" charset="0"/>
              </a:rPr>
              <a:t>igual </a:t>
            </a:r>
            <a:r>
              <a:rPr lang="es-ES" b="1" dirty="0">
                <a:solidFill>
                  <a:srgbClr val="000000"/>
                </a:solidFill>
                <a:latin typeface="Arial" pitchFamily="34" charset="0"/>
                <a:ea typeface="Microsoft YaHei" pitchFamily="2"/>
                <a:cs typeface="Arial" pitchFamily="34" charset="0"/>
              </a:rPr>
              <a:t>que </a:t>
            </a:r>
            <a:r>
              <a:rPr lang="es-ES" b="1" dirty="0" smtClean="0">
                <a:solidFill>
                  <a:srgbClr val="000000"/>
                </a:solidFill>
                <a:latin typeface="Arial" pitchFamily="34" charset="0"/>
                <a:ea typeface="Microsoft YaHei" pitchFamily="2"/>
                <a:cs typeface="Arial" pitchFamily="34" charset="0"/>
              </a:rPr>
              <a:t>==		</a:t>
            </a:r>
            <a:r>
              <a:rPr lang="es-ES" dirty="0" smtClean="0">
                <a:solidFill>
                  <a:srgbClr val="FF0000"/>
                </a:solidFill>
              </a:rPr>
              <a:t>resultado = numero1 == numero2; </a:t>
            </a:r>
            <a:r>
              <a:rPr lang="es-ES" dirty="0">
                <a:solidFill>
                  <a:schemeClr val="bg1">
                    <a:lumMod val="50000"/>
                  </a:schemeClr>
                </a:solidFill>
              </a:rPr>
              <a:t>// resultado = true</a:t>
            </a:r>
          </a:p>
          <a:p>
            <a:pPr>
              <a:buNone/>
            </a:pPr>
            <a:endParaRPr lang="es-ES" dirty="0" smtClean="0"/>
          </a:p>
          <a:p>
            <a:pPr>
              <a:buNone/>
            </a:pPr>
            <a:r>
              <a:rPr lang="es-ES" dirty="0" smtClean="0"/>
              <a:t>El </a:t>
            </a:r>
            <a:r>
              <a:rPr lang="es-ES" dirty="0"/>
              <a:t>operador </a:t>
            </a:r>
            <a:r>
              <a:rPr lang="es-ES" b="1" dirty="0"/>
              <a:t>==</a:t>
            </a:r>
            <a:r>
              <a:rPr lang="es-ES" dirty="0"/>
              <a:t> se utiliza para comparar el valor de dos variables, por lo que es muy diferente del operador </a:t>
            </a:r>
            <a:r>
              <a:rPr lang="es-ES" b="1" dirty="0"/>
              <a:t>=</a:t>
            </a:r>
            <a:r>
              <a:rPr lang="es-ES" dirty="0"/>
              <a:t>, que se utiliza para asignar un valor a una variable</a:t>
            </a:r>
            <a:r>
              <a:rPr lang="es-ES" dirty="0" smtClean="0"/>
              <a:t>:</a:t>
            </a:r>
            <a:endParaRPr lang="es-ES" b="1" dirty="0">
              <a:solidFill>
                <a:srgbClr val="000000"/>
              </a:solidFill>
              <a:latin typeface="Arial" pitchFamily="34" charset="0"/>
              <a:ea typeface="Microsoft YaHei" pitchFamily="2"/>
              <a:cs typeface="Arial" pitchFamily="34" charset="0"/>
            </a:endParaRPr>
          </a:p>
          <a:p>
            <a:pPr marL="457200" lvl="2" algn="just" hangingPunct="0">
              <a:buNone/>
            </a:pPr>
            <a:endParaRPr lang="es-ES" b="1" i="0" u="none" strike="noStrike" kern="1200" cap="none" spc="0" baseline="0" dirty="0" smtClean="0">
              <a:ln>
                <a:noFill/>
              </a:ln>
              <a:solidFill>
                <a:srgbClr val="FF0000"/>
              </a:solidFill>
              <a:latin typeface="Arial" pitchFamily="34" charset="0"/>
              <a:ea typeface="Microsoft YaHei" pitchFamily="2"/>
              <a:cs typeface="Arial" pitchFamily="34" charset="0"/>
            </a:endParaRPr>
          </a:p>
          <a:p>
            <a:pPr marL="457200" lvl="2" algn="just" hangingPunct="0">
              <a:buNone/>
            </a:pPr>
            <a:endParaRPr lang="es-ES" b="1" dirty="0">
              <a:solidFill>
                <a:srgbClr val="FF0000"/>
              </a:solidFill>
              <a:latin typeface="Arial" pitchFamily="34" charset="0"/>
              <a:ea typeface="Microsoft YaHei" pitchFamily="2"/>
              <a:cs typeface="Arial" pitchFamily="34" charset="0"/>
            </a:endParaRPr>
          </a:p>
          <a:p>
            <a:pPr marL="457200" lvl="2" algn="just" hangingPunct="0">
              <a:buNone/>
            </a:pPr>
            <a:endParaRPr lang="es-ES" b="1" i="0" u="none" strike="noStrike" kern="1200" cap="none" spc="0" baseline="0" dirty="0" smtClean="0">
              <a:ln>
                <a:noFill/>
              </a:ln>
              <a:solidFill>
                <a:srgbClr val="FF0000"/>
              </a:solidFill>
              <a:latin typeface="Arial" pitchFamily="34" charset="0"/>
              <a:ea typeface="Microsoft YaHei" pitchFamily="2"/>
              <a:cs typeface="Arial" pitchFamily="34" charset="0"/>
            </a:endParaRPr>
          </a:p>
          <a:p>
            <a:pPr marL="457200" lvl="2" algn="just" hangingPunct="0">
              <a:buNone/>
            </a:pPr>
            <a:endParaRPr lang="es-ES" b="1" dirty="0">
              <a:solidFill>
                <a:srgbClr val="FF0000"/>
              </a:solidFill>
              <a:latin typeface="Arial" pitchFamily="34" charset="0"/>
              <a:ea typeface="Microsoft YaHei" pitchFamily="2"/>
              <a:cs typeface="Arial" pitchFamily="34" charset="0"/>
            </a:endParaRPr>
          </a:p>
          <a:p>
            <a:pPr marL="457200" lvl="2" algn="just" hangingPunct="0">
              <a:buNone/>
            </a:pPr>
            <a:endParaRPr lang="es-ES" b="1" i="0" u="none" strike="noStrike" kern="1200" cap="none" spc="0" baseline="0" dirty="0" smtClean="0">
              <a:ln>
                <a:noFill/>
              </a:ln>
              <a:solidFill>
                <a:srgbClr val="FF0000"/>
              </a:solidFill>
              <a:latin typeface="Arial" pitchFamily="34" charset="0"/>
              <a:ea typeface="Microsoft YaHei" pitchFamily="2"/>
              <a:cs typeface="Arial" pitchFamily="34" charset="0"/>
            </a:endParaRPr>
          </a:p>
          <a:p>
            <a:pPr marL="457200" lvl="2" algn="just" hangingPunct="0">
              <a:buNone/>
            </a:pPr>
            <a:endParaRPr lang="es-ES" b="1" i="0" u="none" strike="noStrike" kern="1200" cap="none" spc="0" baseline="0" dirty="0" smtClean="0">
              <a:ln>
                <a:noFill/>
              </a:ln>
              <a:solidFill>
                <a:srgbClr val="FF0000"/>
              </a:solidFill>
              <a:latin typeface="Arial" pitchFamily="34" charset="0"/>
              <a:ea typeface="Microsoft YaHei" pitchFamily="2"/>
              <a:cs typeface="Arial" pitchFamily="34" charset="0"/>
            </a:endParaRPr>
          </a:p>
          <a:p>
            <a:pPr marL="457200" lvl="2" algn="just" hangingPunct="0">
              <a:buNone/>
            </a:pPr>
            <a:endParaRPr lang="es-ES" b="1" i="0" u="none" strike="noStrike" kern="1200" cap="none" spc="0" baseline="0" dirty="0" smtClean="0">
              <a:ln>
                <a:noFill/>
              </a:ln>
              <a:solidFill>
                <a:srgbClr val="FF0000"/>
              </a:solidFill>
              <a:latin typeface="Arial" pitchFamily="34" charset="0"/>
              <a:ea typeface="Microsoft YaHei" pitchFamily="2"/>
              <a:cs typeface="Arial" pitchFamily="34" charset="0"/>
            </a:endParaRPr>
          </a:p>
          <a:p>
            <a:pPr marL="457200" lvl="2" algn="just" hangingPunct="0">
              <a:lnSpc>
                <a:spcPts val="2500"/>
              </a:lnSpc>
              <a:buNone/>
            </a:pPr>
            <a:endParaRPr lang="es-ES" b="1" i="0" u="none" strike="noStrike" kern="1200" cap="none" spc="0" baseline="0" dirty="0">
              <a:ln>
                <a:noFill/>
              </a:ln>
              <a:solidFill>
                <a:srgbClr val="FF0000"/>
              </a:solidFill>
              <a:latin typeface="Arial" pitchFamily="34" charset="0"/>
              <a:ea typeface="Microsoft YaHei" pitchFamily="2"/>
              <a:cs typeface="Arial" pitchFamily="34" charset="0"/>
            </a:endParaRPr>
          </a:p>
          <a:p>
            <a:pPr marL="457200" lvl="2" algn="just" hangingPunct="0">
              <a:buNone/>
            </a:pPr>
            <a:endParaRPr lang="es-ES" sz="1800" b="1" i="0" u="none" strike="noStrike" kern="1200" cap="none" spc="0" baseline="0" dirty="0">
              <a:ln>
                <a:noFill/>
              </a:ln>
              <a:solidFill>
                <a:srgbClr val="000000"/>
              </a:solidFill>
              <a:latin typeface="Arial" pitchFamily="34" charset="0"/>
              <a:ea typeface="Microsoft YaHei" pitchFamily="2"/>
              <a:cs typeface="Arial" pitchFamily="34" charset="0"/>
            </a:endParaRPr>
          </a:p>
          <a:p>
            <a:pPr marL="457200" marR="0" lvl="2" indent="0" algn="just" rtl="0" hangingPunct="0">
              <a:lnSpc>
                <a:spcPct val="100000"/>
              </a:lnSpc>
              <a:spcBef>
                <a:spcPts val="0"/>
              </a:spcBef>
              <a:spcAft>
                <a:spcPts val="0"/>
              </a:spcAft>
              <a:buSzPct val="45000"/>
              <a:buNone/>
              <a:tabLst/>
            </a:pPr>
            <a:endParaRPr lang="es-ES" sz="1800" b="1" i="0" u="none" strike="noStrike" kern="1200" cap="none" spc="0" baseline="0" dirty="0">
              <a:ln>
                <a:noFill/>
              </a:ln>
              <a:solidFill>
                <a:srgbClr val="000000"/>
              </a:solidFill>
              <a:latin typeface="Arial" pitchFamily="34" charset="0"/>
              <a:ea typeface="Microsoft YaHei" pitchFamily="2"/>
              <a:cs typeface="Arial" pitchFamily="34" charset="0"/>
            </a:endParaRPr>
          </a:p>
          <a:p>
            <a:pPr marL="0" marR="0" lvl="1" indent="0" algn="just" rtl="0" hangingPunct="0">
              <a:lnSpc>
                <a:spcPct val="100000"/>
              </a:lnSpc>
              <a:spcBef>
                <a:spcPts val="0"/>
              </a:spcBef>
              <a:spcAft>
                <a:spcPts val="0"/>
              </a:spcAft>
              <a:buSzPct val="45000"/>
              <a:buFont typeface="StarSymbol"/>
              <a:buChar char="●"/>
              <a:tabLst/>
            </a:pPr>
            <a:endParaRPr lang="es-ES" sz="1800" b="0" i="0" u="none" strike="noStrike" kern="1200" cap="none" spc="0" baseline="0" dirty="0">
              <a:ln>
                <a:noFill/>
              </a:ln>
              <a:solidFill>
                <a:srgbClr val="000000"/>
              </a:solidFill>
              <a:latin typeface="Arial" pitchFamily="34"/>
              <a:ea typeface="Andale Sans UI" pitchFamily="2"/>
              <a:cs typeface="Arial" pitchFamily="34"/>
            </a:endParaRPr>
          </a:p>
        </p:txBody>
      </p:sp>
      <p:sp>
        <p:nvSpPr>
          <p:cNvPr id="4" name="3 CuadroTexto"/>
          <p:cNvSpPr txBox="1"/>
          <p:nvPr/>
        </p:nvSpPr>
        <p:spPr>
          <a:xfrm>
            <a:off x="-9010" y="6156101"/>
            <a:ext cx="4617274" cy="1754326"/>
          </a:xfrm>
          <a:prstGeom prst="rect">
            <a:avLst/>
          </a:prstGeom>
          <a:noFill/>
        </p:spPr>
        <p:txBody>
          <a:bodyPr wrap="square" rtlCol="0">
            <a:spAutoFit/>
          </a:bodyPr>
          <a:lstStyle/>
          <a:p>
            <a:pPr>
              <a:buNone/>
            </a:pPr>
            <a:r>
              <a:rPr lang="es-ES" dirty="0" smtClean="0">
                <a:solidFill>
                  <a:schemeClr val="bg1">
                    <a:lumMod val="50000"/>
                  </a:schemeClr>
                </a:solidFill>
              </a:rPr>
              <a:t>// El operador "=" asigna valores </a:t>
            </a:r>
          </a:p>
          <a:p>
            <a:pPr>
              <a:buNone/>
            </a:pPr>
            <a:r>
              <a:rPr lang="es-ES" dirty="0" err="1" smtClean="0">
                <a:solidFill>
                  <a:srgbClr val="FF0000"/>
                </a:solidFill>
              </a:rPr>
              <a:t>var</a:t>
            </a:r>
            <a:r>
              <a:rPr lang="es-ES" dirty="0" smtClean="0">
                <a:solidFill>
                  <a:srgbClr val="FF0000"/>
                </a:solidFill>
              </a:rPr>
              <a:t> numero1 = 5; </a:t>
            </a:r>
            <a:r>
              <a:rPr lang="es-ES" dirty="0" err="1" smtClean="0">
                <a:solidFill>
                  <a:srgbClr val="FF0000"/>
                </a:solidFill>
              </a:rPr>
              <a:t>var</a:t>
            </a:r>
            <a:r>
              <a:rPr lang="es-ES" dirty="0" smtClean="0">
                <a:solidFill>
                  <a:srgbClr val="FF0000"/>
                </a:solidFill>
              </a:rPr>
              <a:t> resultado = 3;</a:t>
            </a:r>
          </a:p>
          <a:p>
            <a:pPr>
              <a:buNone/>
            </a:pPr>
            <a:r>
              <a:rPr lang="es-ES" dirty="0" smtClean="0">
                <a:solidFill>
                  <a:srgbClr val="FF0000"/>
                </a:solidFill>
              </a:rPr>
              <a:t>resultado = numero1 ; </a:t>
            </a:r>
            <a:r>
              <a:rPr lang="es-ES" dirty="0" smtClean="0">
                <a:solidFill>
                  <a:schemeClr val="bg1">
                    <a:lumMod val="50000"/>
                  </a:schemeClr>
                </a:solidFill>
              </a:rPr>
              <a:t>// resultado cambia a 3</a:t>
            </a:r>
          </a:p>
          <a:p>
            <a:pPr>
              <a:buNone/>
            </a:pPr>
            <a:r>
              <a:rPr lang="es-ES" dirty="0" err="1" smtClean="0">
                <a:solidFill>
                  <a:srgbClr val="FF0000"/>
                </a:solidFill>
              </a:rPr>
              <a:t>alert</a:t>
            </a:r>
            <a:r>
              <a:rPr lang="es-ES" dirty="0" smtClean="0">
                <a:solidFill>
                  <a:srgbClr val="FF0000"/>
                </a:solidFill>
              </a:rPr>
              <a:t>(resultado);</a:t>
            </a:r>
            <a:r>
              <a:rPr lang="es-ES" dirty="0" smtClean="0">
                <a:solidFill>
                  <a:schemeClr val="bg1">
                    <a:lumMod val="50000"/>
                  </a:schemeClr>
                </a:solidFill>
              </a:rPr>
              <a:t> </a:t>
            </a:r>
            <a:r>
              <a:rPr lang="es-ES" dirty="0" smtClean="0"/>
              <a:t>  </a:t>
            </a:r>
          </a:p>
          <a:p>
            <a:pPr>
              <a:buNone/>
            </a:pPr>
            <a:endParaRPr lang="es-ES" dirty="0" smtClean="0"/>
          </a:p>
          <a:p>
            <a:endParaRPr lang="es-ES" dirty="0"/>
          </a:p>
        </p:txBody>
      </p:sp>
      <p:sp>
        <p:nvSpPr>
          <p:cNvPr id="6" name="5 CuadroTexto"/>
          <p:cNvSpPr txBox="1"/>
          <p:nvPr/>
        </p:nvSpPr>
        <p:spPr>
          <a:xfrm>
            <a:off x="4392240" y="6082347"/>
            <a:ext cx="7848872" cy="1477328"/>
          </a:xfrm>
          <a:prstGeom prst="rect">
            <a:avLst/>
          </a:prstGeom>
          <a:noFill/>
        </p:spPr>
        <p:txBody>
          <a:bodyPr wrap="square" rtlCol="0">
            <a:spAutoFit/>
          </a:bodyPr>
          <a:lstStyle/>
          <a:p>
            <a:pPr>
              <a:buNone/>
            </a:pPr>
            <a:r>
              <a:rPr lang="es-ES" dirty="0" smtClean="0">
                <a:solidFill>
                  <a:schemeClr val="bg1">
                    <a:lumMod val="50000"/>
                  </a:schemeClr>
                </a:solidFill>
              </a:rPr>
              <a:t>// El operador "==" compara variables </a:t>
            </a:r>
          </a:p>
          <a:p>
            <a:pPr>
              <a:buNone/>
            </a:pPr>
            <a:r>
              <a:rPr lang="es-ES" dirty="0" err="1" smtClean="0">
                <a:solidFill>
                  <a:srgbClr val="FF0000"/>
                </a:solidFill>
              </a:rPr>
              <a:t>var</a:t>
            </a:r>
            <a:r>
              <a:rPr lang="es-ES" dirty="0" smtClean="0">
                <a:solidFill>
                  <a:srgbClr val="FF0000"/>
                </a:solidFill>
              </a:rPr>
              <a:t> numero1 = 5;   </a:t>
            </a:r>
            <a:r>
              <a:rPr lang="es-ES" dirty="0" err="1" smtClean="0">
                <a:solidFill>
                  <a:srgbClr val="FF0000"/>
                </a:solidFill>
              </a:rPr>
              <a:t>var</a:t>
            </a:r>
            <a:r>
              <a:rPr lang="es-ES" dirty="0" smtClean="0">
                <a:solidFill>
                  <a:srgbClr val="FF0000"/>
                </a:solidFill>
              </a:rPr>
              <a:t> resultado = 3;   </a:t>
            </a:r>
            <a:r>
              <a:rPr lang="es-ES" dirty="0" err="1" smtClean="0">
                <a:solidFill>
                  <a:srgbClr val="FF0000"/>
                </a:solidFill>
              </a:rPr>
              <a:t>var</a:t>
            </a:r>
            <a:r>
              <a:rPr lang="es-ES" dirty="0" smtClean="0">
                <a:solidFill>
                  <a:srgbClr val="FF0000"/>
                </a:solidFill>
              </a:rPr>
              <a:t> </a:t>
            </a:r>
            <a:r>
              <a:rPr lang="es-ES" dirty="0" err="1" smtClean="0">
                <a:solidFill>
                  <a:srgbClr val="FF0000"/>
                </a:solidFill>
              </a:rPr>
              <a:t>esVerdad</a:t>
            </a:r>
            <a:r>
              <a:rPr lang="es-ES" dirty="0" smtClean="0">
                <a:solidFill>
                  <a:srgbClr val="FF0000"/>
                </a:solidFill>
              </a:rPr>
              <a:t>; </a:t>
            </a:r>
          </a:p>
          <a:p>
            <a:pPr>
              <a:buNone/>
            </a:pPr>
            <a:r>
              <a:rPr lang="es-ES" dirty="0" err="1" smtClean="0">
                <a:solidFill>
                  <a:srgbClr val="FF0000"/>
                </a:solidFill>
              </a:rPr>
              <a:t>esVerdad</a:t>
            </a:r>
            <a:r>
              <a:rPr lang="es-ES" dirty="0" smtClean="0">
                <a:solidFill>
                  <a:srgbClr val="FF0000"/>
                </a:solidFill>
              </a:rPr>
              <a:t> = resultado == numero1;   </a:t>
            </a:r>
            <a:r>
              <a:rPr lang="es-ES" dirty="0" smtClean="0">
                <a:solidFill>
                  <a:schemeClr val="bg1">
                    <a:lumMod val="50000"/>
                  </a:schemeClr>
                </a:solidFill>
              </a:rPr>
              <a:t>// </a:t>
            </a:r>
            <a:r>
              <a:rPr lang="es-ES" dirty="0" err="1" smtClean="0">
                <a:solidFill>
                  <a:schemeClr val="bg1">
                    <a:lumMod val="50000"/>
                  </a:schemeClr>
                </a:solidFill>
              </a:rPr>
              <a:t>esVerdad</a:t>
            </a:r>
            <a:r>
              <a:rPr lang="es-ES" dirty="0" smtClean="0">
                <a:solidFill>
                  <a:schemeClr val="bg1">
                    <a:lumMod val="50000"/>
                  </a:schemeClr>
                </a:solidFill>
              </a:rPr>
              <a:t> vale false</a:t>
            </a:r>
          </a:p>
          <a:p>
            <a:pPr>
              <a:buNone/>
            </a:pPr>
            <a:r>
              <a:rPr lang="es-ES" dirty="0" err="1">
                <a:solidFill>
                  <a:srgbClr val="FF0000"/>
                </a:solidFill>
              </a:rPr>
              <a:t>a</a:t>
            </a:r>
            <a:r>
              <a:rPr lang="es-ES" dirty="0" err="1" smtClean="0">
                <a:solidFill>
                  <a:srgbClr val="FF0000"/>
                </a:solidFill>
              </a:rPr>
              <a:t>lert</a:t>
            </a:r>
            <a:r>
              <a:rPr lang="es-ES" dirty="0" smtClean="0">
                <a:solidFill>
                  <a:srgbClr val="FF0000"/>
                </a:solidFill>
              </a:rPr>
              <a:t>(resultado);</a:t>
            </a:r>
            <a:r>
              <a:rPr lang="es-ES" dirty="0" smtClean="0">
                <a:solidFill>
                  <a:schemeClr val="bg1">
                    <a:lumMod val="50000"/>
                  </a:schemeClr>
                </a:solidFill>
              </a:rPr>
              <a:t>		            // resultado sigue a 3</a:t>
            </a:r>
          </a:p>
          <a:p>
            <a:endParaRPr lang="es-E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234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s-ES">
                <a:solidFill>
                  <a:srgbClr val="000000"/>
                </a:solidFill>
                <a:latin typeface="Arial" pitchFamily="18"/>
                <a:cs typeface="Tahoma" pitchFamily="2"/>
              </a:rPr>
              <a:t>Programación básica</a:t>
            </a:r>
          </a:p>
        </p:txBody>
      </p:sp>
      <p:sp>
        <p:nvSpPr>
          <p:cNvPr id="3" name="2 CuadroTexto"/>
          <p:cNvSpPr txBox="1"/>
          <p:nvPr/>
        </p:nvSpPr>
        <p:spPr>
          <a:xfrm>
            <a:off x="359640" y="1043639"/>
            <a:ext cx="9720720" cy="8026898"/>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1">
              <a:lnSpc>
                <a:spcPct val="100000"/>
              </a:lnSpc>
              <a:spcBef>
                <a:spcPts val="0"/>
              </a:spcBef>
              <a:spcAft>
                <a:spcPts val="0"/>
              </a:spcAft>
              <a:buNone/>
              <a:tabLst/>
            </a:pPr>
            <a:r>
              <a:rPr lang="es-ES" sz="3200" b="1" dirty="0">
                <a:solidFill>
                  <a:srgbClr val="000000"/>
                </a:solidFill>
                <a:ea typeface="Andale Sans UI" pitchFamily="2"/>
                <a:cs typeface="Tahoma" pitchFamily="2"/>
              </a:rPr>
              <a:t>Operadores</a:t>
            </a:r>
          </a:p>
          <a:p>
            <a:pPr marL="0" marR="0" lvl="0" indent="0" algn="just" rtl="0" hangingPunct="0">
              <a:lnSpc>
                <a:spcPct val="100000"/>
              </a:lnSpc>
              <a:spcBef>
                <a:spcPts val="0"/>
              </a:spcBef>
              <a:spcAft>
                <a:spcPts val="0"/>
              </a:spcAft>
              <a:buSzPct val="45000"/>
              <a:buNone/>
              <a:tabLst/>
            </a:pPr>
            <a:endParaRPr lang="es-ES" b="1" i="0" u="none" strike="noStrike" kern="1200" cap="none" spc="0" baseline="0" dirty="0" smtClean="0">
              <a:ln>
                <a:noFill/>
              </a:ln>
              <a:solidFill>
                <a:srgbClr val="000000"/>
              </a:solidFill>
              <a:latin typeface="Arial" pitchFamily="34" charset="0"/>
              <a:ea typeface="Microsoft YaHei" pitchFamily="2"/>
              <a:cs typeface="Arial" pitchFamily="34" charset="0"/>
            </a:endParaRPr>
          </a:p>
          <a:p>
            <a:pPr marL="0" marR="0" lvl="1" indent="0" algn="just" rtl="0" hangingPunct="0">
              <a:lnSpc>
                <a:spcPct val="100000"/>
              </a:lnSpc>
              <a:spcBef>
                <a:spcPts val="0"/>
              </a:spcBef>
              <a:spcAft>
                <a:spcPts val="0"/>
              </a:spcAft>
              <a:buSzPct val="45000"/>
              <a:buFont typeface="StarSymbol"/>
              <a:buChar char="●"/>
              <a:tabLst/>
            </a:pPr>
            <a:r>
              <a:rPr lang="es-ES" sz="1800" b="1" i="0" u="none" strike="noStrike" kern="1200" cap="none" spc="0" baseline="0" dirty="0" smtClean="0">
                <a:ln>
                  <a:noFill/>
                </a:ln>
                <a:solidFill>
                  <a:srgbClr val="000000"/>
                </a:solidFill>
                <a:latin typeface="Arial" pitchFamily="34" charset="0"/>
                <a:ea typeface="Microsoft YaHei" pitchFamily="2"/>
                <a:cs typeface="Arial" pitchFamily="34" charset="0"/>
              </a:rPr>
              <a:t>Relacionales</a:t>
            </a:r>
          </a:p>
          <a:p>
            <a:pPr marL="0" lvl="1" algn="just" hangingPunct="0">
              <a:buNone/>
            </a:pPr>
            <a:r>
              <a:rPr lang="es-ES" dirty="0" smtClean="0">
                <a:solidFill>
                  <a:srgbClr val="FF0000"/>
                </a:solidFill>
              </a:rPr>
              <a:t>				</a:t>
            </a:r>
            <a:r>
              <a:rPr lang="es-ES" dirty="0" err="1" smtClean="0">
                <a:solidFill>
                  <a:srgbClr val="FF0000"/>
                </a:solidFill>
              </a:rPr>
              <a:t>var</a:t>
            </a:r>
            <a:r>
              <a:rPr lang="es-ES" dirty="0" smtClean="0">
                <a:solidFill>
                  <a:srgbClr val="FF0000"/>
                </a:solidFill>
              </a:rPr>
              <a:t> numero1 </a:t>
            </a:r>
            <a:r>
              <a:rPr lang="es-ES" dirty="0">
                <a:solidFill>
                  <a:srgbClr val="FF0000"/>
                </a:solidFill>
              </a:rPr>
              <a:t>=</a:t>
            </a:r>
            <a:r>
              <a:rPr lang="es-ES" dirty="0" smtClean="0">
                <a:solidFill>
                  <a:srgbClr val="FF0000"/>
                </a:solidFill>
              </a:rPr>
              <a:t> </a:t>
            </a:r>
            <a:r>
              <a:rPr lang="es-ES" dirty="0">
                <a:solidFill>
                  <a:srgbClr val="FF0000"/>
                </a:solidFill>
              </a:rPr>
              <a:t>3;</a:t>
            </a:r>
            <a:r>
              <a:rPr lang="es-ES" dirty="0" smtClean="0">
                <a:solidFill>
                  <a:srgbClr val="FF0000"/>
                </a:solidFill>
              </a:rPr>
              <a:t> </a:t>
            </a:r>
          </a:p>
          <a:p>
            <a:pPr marL="0" lvl="1" algn="just" hangingPunct="0">
              <a:buNone/>
            </a:pPr>
            <a:r>
              <a:rPr lang="es-ES" dirty="0" smtClean="0">
                <a:solidFill>
                  <a:srgbClr val="FF0000"/>
                </a:solidFill>
              </a:rPr>
              <a:t>				</a:t>
            </a:r>
            <a:r>
              <a:rPr lang="es-ES" dirty="0" err="1" smtClean="0">
                <a:solidFill>
                  <a:srgbClr val="FF0000"/>
                </a:solidFill>
              </a:rPr>
              <a:t>var</a:t>
            </a:r>
            <a:r>
              <a:rPr lang="es-ES" dirty="0" smtClean="0">
                <a:solidFill>
                  <a:srgbClr val="FF0000"/>
                </a:solidFill>
              </a:rPr>
              <a:t> numero2 </a:t>
            </a:r>
            <a:r>
              <a:rPr lang="es-ES" dirty="0">
                <a:solidFill>
                  <a:srgbClr val="FF0000"/>
                </a:solidFill>
              </a:rPr>
              <a:t>=</a:t>
            </a:r>
            <a:r>
              <a:rPr lang="es-ES" dirty="0" smtClean="0">
                <a:solidFill>
                  <a:srgbClr val="FF0000"/>
                </a:solidFill>
              </a:rPr>
              <a:t> </a:t>
            </a:r>
            <a:r>
              <a:rPr lang="es-ES" dirty="0">
                <a:solidFill>
                  <a:srgbClr val="FF0000"/>
                </a:solidFill>
              </a:rPr>
              <a:t>5;</a:t>
            </a:r>
            <a:r>
              <a:rPr lang="es-ES" dirty="0" smtClean="0">
                <a:solidFill>
                  <a:srgbClr val="FF0000"/>
                </a:solidFill>
              </a:rPr>
              <a:t> </a:t>
            </a:r>
          </a:p>
          <a:p>
            <a:pPr marL="457200" lvl="2" algn="just" hangingPunct="0"/>
            <a:r>
              <a:rPr lang="es-ES" b="1" dirty="0" smtClean="0">
                <a:solidFill>
                  <a:srgbClr val="000000"/>
                </a:solidFill>
                <a:latin typeface="Arial" pitchFamily="34" charset="0"/>
                <a:ea typeface="Microsoft YaHei" pitchFamily="2"/>
                <a:cs typeface="Arial" pitchFamily="34" charset="0"/>
              </a:rPr>
              <a:t>mayor </a:t>
            </a:r>
            <a:r>
              <a:rPr lang="es-ES" b="1" dirty="0">
                <a:solidFill>
                  <a:srgbClr val="000000"/>
                </a:solidFill>
                <a:latin typeface="Arial" pitchFamily="34" charset="0"/>
                <a:ea typeface="Microsoft YaHei" pitchFamily="2"/>
                <a:cs typeface="Arial" pitchFamily="34" charset="0"/>
              </a:rPr>
              <a:t>que </a:t>
            </a:r>
            <a:r>
              <a:rPr lang="es-ES" b="1" dirty="0" smtClean="0">
                <a:solidFill>
                  <a:srgbClr val="000000"/>
                </a:solidFill>
                <a:latin typeface="Arial" pitchFamily="34" charset="0"/>
                <a:ea typeface="Microsoft YaHei" pitchFamily="2"/>
                <a:cs typeface="Arial" pitchFamily="34" charset="0"/>
              </a:rPr>
              <a:t>&gt;		</a:t>
            </a:r>
            <a:r>
              <a:rPr lang="es-ES" dirty="0" smtClean="0">
                <a:solidFill>
                  <a:srgbClr val="FF0000"/>
                </a:solidFill>
              </a:rPr>
              <a:t>resultado = numero1 &gt; numero2; </a:t>
            </a:r>
            <a:r>
              <a:rPr lang="es-ES" dirty="0" smtClean="0">
                <a:solidFill>
                  <a:schemeClr val="bg1">
                    <a:lumMod val="50000"/>
                  </a:schemeClr>
                </a:solidFill>
              </a:rPr>
              <a:t>// resultado = false </a:t>
            </a:r>
            <a:endParaRPr lang="es-ES" b="1" dirty="0">
              <a:solidFill>
                <a:schemeClr val="bg1">
                  <a:lumMod val="50000"/>
                </a:schemeClr>
              </a:solidFill>
              <a:latin typeface="Arial" pitchFamily="34" charset="0"/>
              <a:ea typeface="Microsoft YaHei" pitchFamily="2"/>
              <a:cs typeface="Arial" pitchFamily="34" charset="0"/>
            </a:endParaRPr>
          </a:p>
          <a:p>
            <a:pPr marL="457200" lvl="2" algn="just" hangingPunct="0"/>
            <a:r>
              <a:rPr lang="es-ES" b="1" dirty="0">
                <a:solidFill>
                  <a:srgbClr val="000000"/>
                </a:solidFill>
                <a:latin typeface="Arial" pitchFamily="34" charset="0"/>
                <a:ea typeface="Microsoft YaHei" pitchFamily="2"/>
                <a:cs typeface="Arial" pitchFamily="34" charset="0"/>
              </a:rPr>
              <a:t>menor que </a:t>
            </a:r>
            <a:r>
              <a:rPr lang="es-ES" b="1" dirty="0" smtClean="0">
                <a:solidFill>
                  <a:srgbClr val="000000"/>
                </a:solidFill>
                <a:latin typeface="Arial" pitchFamily="34" charset="0"/>
                <a:ea typeface="Microsoft YaHei" pitchFamily="2"/>
                <a:cs typeface="Arial" pitchFamily="34" charset="0"/>
              </a:rPr>
              <a:t>&lt;</a:t>
            </a:r>
            <a:r>
              <a:rPr lang="es-ES" dirty="0" smtClean="0">
                <a:solidFill>
                  <a:srgbClr val="FF0000"/>
                </a:solidFill>
              </a:rPr>
              <a:t>		resultado = numero1 &lt; numero2; </a:t>
            </a:r>
            <a:r>
              <a:rPr lang="es-ES" dirty="0">
                <a:solidFill>
                  <a:schemeClr val="bg1">
                    <a:lumMod val="50000"/>
                  </a:schemeClr>
                </a:solidFill>
              </a:rPr>
              <a:t>// resultado = true </a:t>
            </a:r>
          </a:p>
          <a:p>
            <a:pPr marL="457200" lvl="2" algn="just" hangingPunct="0"/>
            <a:endParaRPr lang="es-ES" b="1" dirty="0">
              <a:solidFill>
                <a:srgbClr val="FF0000"/>
              </a:solidFill>
              <a:latin typeface="Arial" pitchFamily="34" charset="0"/>
              <a:ea typeface="Microsoft YaHei" pitchFamily="2"/>
              <a:cs typeface="Arial" pitchFamily="34" charset="0"/>
            </a:endParaRPr>
          </a:p>
          <a:p>
            <a:pPr marL="0" lvl="1" algn="just" hangingPunct="0">
              <a:buNone/>
            </a:pPr>
            <a:r>
              <a:rPr lang="es-ES" dirty="0" smtClean="0">
                <a:solidFill>
                  <a:srgbClr val="FF0000"/>
                </a:solidFill>
              </a:rPr>
              <a:t>				numero1 = 5; </a:t>
            </a:r>
          </a:p>
          <a:p>
            <a:pPr marL="0" lvl="1" algn="just" hangingPunct="0">
              <a:buNone/>
            </a:pPr>
            <a:r>
              <a:rPr lang="es-ES" dirty="0" smtClean="0">
                <a:solidFill>
                  <a:srgbClr val="FF0000"/>
                </a:solidFill>
              </a:rPr>
              <a:t>				numero2 = 5; </a:t>
            </a:r>
            <a:endParaRPr lang="es-ES" b="1" dirty="0">
              <a:solidFill>
                <a:srgbClr val="000000"/>
              </a:solidFill>
              <a:latin typeface="Arial" pitchFamily="34" charset="0"/>
              <a:ea typeface="Microsoft YaHei" pitchFamily="2"/>
              <a:cs typeface="Arial" pitchFamily="34" charset="0"/>
            </a:endParaRPr>
          </a:p>
          <a:p>
            <a:pPr marL="457200" lvl="2" algn="just" hangingPunct="0"/>
            <a:r>
              <a:rPr lang="es-ES" b="1" dirty="0">
                <a:solidFill>
                  <a:srgbClr val="000000"/>
                </a:solidFill>
                <a:latin typeface="Arial" pitchFamily="34" charset="0"/>
                <a:ea typeface="Microsoft YaHei" pitchFamily="2"/>
                <a:cs typeface="Arial" pitchFamily="34" charset="0"/>
              </a:rPr>
              <a:t>mayor o igual </a:t>
            </a:r>
            <a:r>
              <a:rPr lang="es-ES" b="1" dirty="0" smtClean="0">
                <a:solidFill>
                  <a:srgbClr val="000000"/>
                </a:solidFill>
                <a:latin typeface="Arial" pitchFamily="34" charset="0"/>
                <a:ea typeface="Microsoft YaHei" pitchFamily="2"/>
                <a:cs typeface="Arial" pitchFamily="34" charset="0"/>
              </a:rPr>
              <a:t>&gt;=</a:t>
            </a:r>
            <a:r>
              <a:rPr lang="es-ES" dirty="0" smtClean="0">
                <a:solidFill>
                  <a:srgbClr val="FF0000"/>
                </a:solidFill>
              </a:rPr>
              <a:t> 		resultado = numero1 &gt;= numero2; </a:t>
            </a:r>
            <a:r>
              <a:rPr lang="es-ES" dirty="0">
                <a:solidFill>
                  <a:schemeClr val="bg1">
                    <a:lumMod val="50000"/>
                  </a:schemeClr>
                </a:solidFill>
              </a:rPr>
              <a:t>// resultado = true</a:t>
            </a:r>
          </a:p>
          <a:p>
            <a:pPr marL="457200" lvl="2" algn="just" hangingPunct="0"/>
            <a:r>
              <a:rPr lang="es-ES" b="1" dirty="0">
                <a:solidFill>
                  <a:srgbClr val="000000"/>
                </a:solidFill>
                <a:latin typeface="Arial" pitchFamily="34" charset="0"/>
                <a:ea typeface="Microsoft YaHei" pitchFamily="2"/>
                <a:cs typeface="Arial" pitchFamily="34" charset="0"/>
              </a:rPr>
              <a:t>menor o igual </a:t>
            </a:r>
            <a:r>
              <a:rPr lang="es-ES" b="1" dirty="0" smtClean="0">
                <a:solidFill>
                  <a:srgbClr val="000000"/>
                </a:solidFill>
                <a:latin typeface="Arial" pitchFamily="34" charset="0"/>
                <a:ea typeface="Microsoft YaHei" pitchFamily="2"/>
                <a:cs typeface="Arial" pitchFamily="34" charset="0"/>
              </a:rPr>
              <a:t>&lt;=</a:t>
            </a:r>
            <a:r>
              <a:rPr lang="es-ES" dirty="0" smtClean="0">
                <a:solidFill>
                  <a:srgbClr val="FF0000"/>
                </a:solidFill>
              </a:rPr>
              <a:t>		resultado = numero1 &lt;= numero2; </a:t>
            </a:r>
            <a:r>
              <a:rPr lang="es-ES" dirty="0">
                <a:solidFill>
                  <a:schemeClr val="bg1">
                    <a:lumMod val="50000"/>
                  </a:schemeClr>
                </a:solidFill>
              </a:rPr>
              <a:t>// resultado = true</a:t>
            </a:r>
          </a:p>
          <a:p>
            <a:pPr marL="457200" lvl="2" algn="just" hangingPunct="0"/>
            <a:r>
              <a:rPr lang="es-ES" b="1" dirty="0" smtClean="0">
                <a:solidFill>
                  <a:srgbClr val="000000"/>
                </a:solidFill>
                <a:latin typeface="Arial" pitchFamily="34" charset="0"/>
                <a:ea typeface="Microsoft YaHei" pitchFamily="2"/>
                <a:cs typeface="Arial" pitchFamily="34" charset="0"/>
              </a:rPr>
              <a:t>distinto de !=</a:t>
            </a:r>
            <a:r>
              <a:rPr lang="es-ES" dirty="0" smtClean="0">
                <a:solidFill>
                  <a:srgbClr val="FF0000"/>
                </a:solidFill>
              </a:rPr>
              <a:t>		resultado = numero1 != numero2; </a:t>
            </a:r>
            <a:r>
              <a:rPr lang="es-ES" dirty="0" smtClean="0">
                <a:solidFill>
                  <a:schemeClr val="bg1">
                    <a:lumMod val="50000"/>
                  </a:schemeClr>
                </a:solidFill>
              </a:rPr>
              <a:t>// resultado = false</a:t>
            </a:r>
          </a:p>
          <a:p>
            <a:pPr marL="457200" lvl="2" algn="just" hangingPunct="0"/>
            <a:r>
              <a:rPr lang="es-ES" b="1" dirty="0" smtClean="0">
                <a:solidFill>
                  <a:srgbClr val="000000"/>
                </a:solidFill>
                <a:latin typeface="Arial" pitchFamily="34" charset="0"/>
                <a:ea typeface="Microsoft YaHei" pitchFamily="2"/>
                <a:cs typeface="Arial" pitchFamily="34" charset="0"/>
              </a:rPr>
              <a:t>igual </a:t>
            </a:r>
            <a:r>
              <a:rPr lang="es-ES" b="1" dirty="0">
                <a:solidFill>
                  <a:srgbClr val="000000"/>
                </a:solidFill>
                <a:latin typeface="Arial" pitchFamily="34" charset="0"/>
                <a:ea typeface="Microsoft YaHei" pitchFamily="2"/>
                <a:cs typeface="Arial" pitchFamily="34" charset="0"/>
              </a:rPr>
              <a:t>que </a:t>
            </a:r>
            <a:r>
              <a:rPr lang="es-ES" b="1" dirty="0" smtClean="0">
                <a:solidFill>
                  <a:srgbClr val="000000"/>
                </a:solidFill>
                <a:latin typeface="Arial" pitchFamily="34" charset="0"/>
                <a:ea typeface="Microsoft YaHei" pitchFamily="2"/>
                <a:cs typeface="Arial" pitchFamily="34" charset="0"/>
              </a:rPr>
              <a:t>==		</a:t>
            </a:r>
            <a:r>
              <a:rPr lang="es-ES" dirty="0" smtClean="0">
                <a:solidFill>
                  <a:srgbClr val="FF0000"/>
                </a:solidFill>
              </a:rPr>
              <a:t>resultado = numero1 == numero2; </a:t>
            </a:r>
            <a:r>
              <a:rPr lang="es-ES" dirty="0">
                <a:solidFill>
                  <a:schemeClr val="bg1">
                    <a:lumMod val="50000"/>
                  </a:schemeClr>
                </a:solidFill>
              </a:rPr>
              <a:t>// resultado = true</a:t>
            </a:r>
          </a:p>
          <a:p>
            <a:pPr>
              <a:buNone/>
            </a:pPr>
            <a:endParaRPr lang="es-ES" dirty="0" smtClean="0"/>
          </a:p>
          <a:p>
            <a:pPr>
              <a:buNone/>
            </a:pPr>
            <a:r>
              <a:rPr lang="es-ES" dirty="0" smtClean="0"/>
              <a:t>El </a:t>
            </a:r>
            <a:r>
              <a:rPr lang="es-ES" dirty="0"/>
              <a:t>operador </a:t>
            </a:r>
            <a:r>
              <a:rPr lang="es-ES" b="1" dirty="0"/>
              <a:t>==</a:t>
            </a:r>
            <a:r>
              <a:rPr lang="es-ES" dirty="0"/>
              <a:t> se utiliza para comparar el valor de dos variables, por lo que es muy diferente del operador </a:t>
            </a:r>
            <a:r>
              <a:rPr lang="es-ES" b="1" dirty="0"/>
              <a:t>=</a:t>
            </a:r>
            <a:r>
              <a:rPr lang="es-ES" dirty="0"/>
              <a:t>, que se utiliza para asignar un valor a una variable</a:t>
            </a:r>
            <a:r>
              <a:rPr lang="es-ES" dirty="0" smtClean="0"/>
              <a:t>:</a:t>
            </a:r>
            <a:endParaRPr lang="es-ES" b="1" dirty="0">
              <a:solidFill>
                <a:srgbClr val="000000"/>
              </a:solidFill>
              <a:latin typeface="Arial" pitchFamily="34" charset="0"/>
              <a:ea typeface="Microsoft YaHei" pitchFamily="2"/>
              <a:cs typeface="Arial" pitchFamily="34" charset="0"/>
            </a:endParaRPr>
          </a:p>
          <a:p>
            <a:pPr marL="457200" lvl="2" algn="just" hangingPunct="0">
              <a:buNone/>
            </a:pPr>
            <a:endParaRPr lang="es-ES" b="1" i="0" u="none" strike="noStrike" kern="1200" cap="none" spc="0" baseline="0" dirty="0" smtClean="0">
              <a:ln>
                <a:noFill/>
              </a:ln>
              <a:solidFill>
                <a:srgbClr val="FF0000"/>
              </a:solidFill>
              <a:latin typeface="Arial" pitchFamily="34" charset="0"/>
              <a:ea typeface="Microsoft YaHei" pitchFamily="2"/>
              <a:cs typeface="Arial" pitchFamily="34" charset="0"/>
            </a:endParaRPr>
          </a:p>
          <a:p>
            <a:pPr marL="457200" lvl="2" algn="just" hangingPunct="0">
              <a:buNone/>
            </a:pPr>
            <a:endParaRPr lang="es-ES" b="1" dirty="0">
              <a:solidFill>
                <a:srgbClr val="FF0000"/>
              </a:solidFill>
              <a:latin typeface="Arial" pitchFamily="34" charset="0"/>
              <a:ea typeface="Microsoft YaHei" pitchFamily="2"/>
              <a:cs typeface="Arial" pitchFamily="34" charset="0"/>
            </a:endParaRPr>
          </a:p>
          <a:p>
            <a:pPr marL="457200" lvl="2" algn="just" hangingPunct="0">
              <a:buNone/>
            </a:pPr>
            <a:endParaRPr lang="es-ES" b="1" i="0" u="none" strike="noStrike" kern="1200" cap="none" spc="0" baseline="0" dirty="0" smtClean="0">
              <a:ln>
                <a:noFill/>
              </a:ln>
              <a:solidFill>
                <a:srgbClr val="FF0000"/>
              </a:solidFill>
              <a:latin typeface="Arial" pitchFamily="34" charset="0"/>
              <a:ea typeface="Microsoft YaHei" pitchFamily="2"/>
              <a:cs typeface="Arial" pitchFamily="34" charset="0"/>
            </a:endParaRPr>
          </a:p>
          <a:p>
            <a:pPr marL="457200" lvl="2" algn="just" hangingPunct="0">
              <a:buNone/>
            </a:pPr>
            <a:endParaRPr lang="es-ES" b="1" dirty="0">
              <a:solidFill>
                <a:srgbClr val="FF0000"/>
              </a:solidFill>
              <a:latin typeface="Arial" pitchFamily="34" charset="0"/>
              <a:ea typeface="Microsoft YaHei" pitchFamily="2"/>
              <a:cs typeface="Arial" pitchFamily="34" charset="0"/>
            </a:endParaRPr>
          </a:p>
          <a:p>
            <a:pPr marL="457200" lvl="2" algn="just" hangingPunct="0">
              <a:buNone/>
            </a:pPr>
            <a:endParaRPr lang="es-ES" b="1" i="0" u="none" strike="noStrike" kern="1200" cap="none" spc="0" baseline="0" dirty="0" smtClean="0">
              <a:ln>
                <a:noFill/>
              </a:ln>
              <a:solidFill>
                <a:srgbClr val="FF0000"/>
              </a:solidFill>
              <a:latin typeface="Arial" pitchFamily="34" charset="0"/>
              <a:ea typeface="Microsoft YaHei" pitchFamily="2"/>
              <a:cs typeface="Arial" pitchFamily="34" charset="0"/>
            </a:endParaRPr>
          </a:p>
          <a:p>
            <a:pPr marL="457200" lvl="2" algn="just" hangingPunct="0">
              <a:buNone/>
            </a:pPr>
            <a:endParaRPr lang="es-ES" b="1" i="0" u="none" strike="noStrike" kern="1200" cap="none" spc="0" baseline="0" dirty="0" smtClean="0">
              <a:ln>
                <a:noFill/>
              </a:ln>
              <a:solidFill>
                <a:srgbClr val="FF0000"/>
              </a:solidFill>
              <a:latin typeface="Arial" pitchFamily="34" charset="0"/>
              <a:ea typeface="Microsoft YaHei" pitchFamily="2"/>
              <a:cs typeface="Arial" pitchFamily="34" charset="0"/>
            </a:endParaRPr>
          </a:p>
          <a:p>
            <a:pPr marL="457200" lvl="2" algn="just" hangingPunct="0">
              <a:buNone/>
            </a:pPr>
            <a:endParaRPr lang="es-ES" b="1" i="0" u="none" strike="noStrike" kern="1200" cap="none" spc="0" baseline="0" dirty="0" smtClean="0">
              <a:ln>
                <a:noFill/>
              </a:ln>
              <a:solidFill>
                <a:srgbClr val="FF0000"/>
              </a:solidFill>
              <a:latin typeface="Arial" pitchFamily="34" charset="0"/>
              <a:ea typeface="Microsoft YaHei" pitchFamily="2"/>
              <a:cs typeface="Arial" pitchFamily="34" charset="0"/>
            </a:endParaRPr>
          </a:p>
          <a:p>
            <a:pPr marL="457200" lvl="2" algn="just" hangingPunct="0">
              <a:lnSpc>
                <a:spcPts val="2500"/>
              </a:lnSpc>
              <a:buNone/>
            </a:pPr>
            <a:endParaRPr lang="es-ES" b="1" i="0" u="none" strike="noStrike" kern="1200" cap="none" spc="0" baseline="0" dirty="0">
              <a:ln>
                <a:noFill/>
              </a:ln>
              <a:solidFill>
                <a:srgbClr val="FF0000"/>
              </a:solidFill>
              <a:latin typeface="Arial" pitchFamily="34" charset="0"/>
              <a:ea typeface="Microsoft YaHei" pitchFamily="2"/>
              <a:cs typeface="Arial" pitchFamily="34" charset="0"/>
            </a:endParaRPr>
          </a:p>
          <a:p>
            <a:pPr marL="457200" lvl="2" algn="just" hangingPunct="0">
              <a:buNone/>
            </a:pPr>
            <a:endParaRPr lang="es-ES" sz="1800" b="1" i="0" u="none" strike="noStrike" kern="1200" cap="none" spc="0" baseline="0" dirty="0">
              <a:ln>
                <a:noFill/>
              </a:ln>
              <a:solidFill>
                <a:srgbClr val="000000"/>
              </a:solidFill>
              <a:latin typeface="Arial" pitchFamily="34" charset="0"/>
              <a:ea typeface="Microsoft YaHei" pitchFamily="2"/>
              <a:cs typeface="Arial" pitchFamily="34" charset="0"/>
            </a:endParaRPr>
          </a:p>
          <a:p>
            <a:pPr marL="457200" marR="0" lvl="2" indent="0" algn="just" rtl="0" hangingPunct="0">
              <a:lnSpc>
                <a:spcPct val="100000"/>
              </a:lnSpc>
              <a:spcBef>
                <a:spcPts val="0"/>
              </a:spcBef>
              <a:spcAft>
                <a:spcPts val="0"/>
              </a:spcAft>
              <a:buSzPct val="45000"/>
              <a:buNone/>
              <a:tabLst/>
            </a:pPr>
            <a:endParaRPr lang="es-ES" sz="1800" b="1" i="0" u="none" strike="noStrike" kern="1200" cap="none" spc="0" baseline="0" dirty="0">
              <a:ln>
                <a:noFill/>
              </a:ln>
              <a:solidFill>
                <a:srgbClr val="000000"/>
              </a:solidFill>
              <a:latin typeface="Arial" pitchFamily="34" charset="0"/>
              <a:ea typeface="Microsoft YaHei" pitchFamily="2"/>
              <a:cs typeface="Arial" pitchFamily="34" charset="0"/>
            </a:endParaRPr>
          </a:p>
          <a:p>
            <a:pPr marL="0" marR="0" lvl="1" indent="0" algn="just" rtl="0" hangingPunct="0">
              <a:lnSpc>
                <a:spcPct val="100000"/>
              </a:lnSpc>
              <a:spcBef>
                <a:spcPts val="0"/>
              </a:spcBef>
              <a:spcAft>
                <a:spcPts val="0"/>
              </a:spcAft>
              <a:buSzPct val="45000"/>
              <a:buFont typeface="StarSymbol"/>
              <a:buChar char="●"/>
              <a:tabLst/>
            </a:pPr>
            <a:endParaRPr lang="es-ES" sz="1800" b="0" i="0" u="none" strike="noStrike" kern="1200" cap="none" spc="0" baseline="0" dirty="0">
              <a:ln>
                <a:noFill/>
              </a:ln>
              <a:solidFill>
                <a:srgbClr val="000000"/>
              </a:solidFill>
              <a:latin typeface="Arial" pitchFamily="34"/>
              <a:ea typeface="Andale Sans UI" pitchFamily="2"/>
              <a:cs typeface="Arial" pitchFamily="34"/>
            </a:endParaRPr>
          </a:p>
        </p:txBody>
      </p:sp>
      <p:sp>
        <p:nvSpPr>
          <p:cNvPr id="4" name="3 CuadroTexto"/>
          <p:cNvSpPr txBox="1"/>
          <p:nvPr/>
        </p:nvSpPr>
        <p:spPr>
          <a:xfrm>
            <a:off x="-9010" y="6156101"/>
            <a:ext cx="4617274" cy="1754326"/>
          </a:xfrm>
          <a:prstGeom prst="rect">
            <a:avLst/>
          </a:prstGeom>
          <a:noFill/>
        </p:spPr>
        <p:txBody>
          <a:bodyPr wrap="square" rtlCol="0">
            <a:spAutoFit/>
          </a:bodyPr>
          <a:lstStyle/>
          <a:p>
            <a:pPr>
              <a:buNone/>
            </a:pPr>
            <a:r>
              <a:rPr lang="es-ES" dirty="0" smtClean="0">
                <a:solidFill>
                  <a:schemeClr val="bg1">
                    <a:lumMod val="50000"/>
                  </a:schemeClr>
                </a:solidFill>
              </a:rPr>
              <a:t>// El operador "=" asigna valores </a:t>
            </a:r>
          </a:p>
          <a:p>
            <a:pPr>
              <a:buNone/>
            </a:pPr>
            <a:r>
              <a:rPr lang="es-ES" dirty="0" err="1" smtClean="0">
                <a:solidFill>
                  <a:srgbClr val="FF0000"/>
                </a:solidFill>
              </a:rPr>
              <a:t>var</a:t>
            </a:r>
            <a:r>
              <a:rPr lang="es-ES" dirty="0" smtClean="0">
                <a:solidFill>
                  <a:srgbClr val="FF0000"/>
                </a:solidFill>
              </a:rPr>
              <a:t> numero1 = 5; </a:t>
            </a:r>
            <a:r>
              <a:rPr lang="es-ES" dirty="0" err="1" smtClean="0">
                <a:solidFill>
                  <a:srgbClr val="FF0000"/>
                </a:solidFill>
              </a:rPr>
              <a:t>var</a:t>
            </a:r>
            <a:r>
              <a:rPr lang="es-ES" dirty="0" smtClean="0">
                <a:solidFill>
                  <a:srgbClr val="FF0000"/>
                </a:solidFill>
              </a:rPr>
              <a:t> resultado = 3;</a:t>
            </a:r>
          </a:p>
          <a:p>
            <a:pPr>
              <a:buNone/>
            </a:pPr>
            <a:r>
              <a:rPr lang="es-ES" dirty="0" smtClean="0">
                <a:solidFill>
                  <a:srgbClr val="FF0000"/>
                </a:solidFill>
              </a:rPr>
              <a:t>resultado = numero1 ; </a:t>
            </a:r>
            <a:r>
              <a:rPr lang="es-ES" dirty="0" smtClean="0">
                <a:solidFill>
                  <a:schemeClr val="bg1">
                    <a:lumMod val="50000"/>
                  </a:schemeClr>
                </a:solidFill>
              </a:rPr>
              <a:t>// resultado cambia a 3</a:t>
            </a:r>
          </a:p>
          <a:p>
            <a:pPr>
              <a:buNone/>
            </a:pPr>
            <a:r>
              <a:rPr lang="es-ES" dirty="0" err="1" smtClean="0">
                <a:solidFill>
                  <a:srgbClr val="FF0000"/>
                </a:solidFill>
              </a:rPr>
              <a:t>alert</a:t>
            </a:r>
            <a:r>
              <a:rPr lang="es-ES" dirty="0" smtClean="0">
                <a:solidFill>
                  <a:srgbClr val="FF0000"/>
                </a:solidFill>
              </a:rPr>
              <a:t>(resultado);</a:t>
            </a:r>
            <a:r>
              <a:rPr lang="es-ES" dirty="0" smtClean="0">
                <a:solidFill>
                  <a:schemeClr val="bg1">
                    <a:lumMod val="50000"/>
                  </a:schemeClr>
                </a:solidFill>
              </a:rPr>
              <a:t> </a:t>
            </a:r>
            <a:r>
              <a:rPr lang="es-ES" dirty="0" smtClean="0"/>
              <a:t>  </a:t>
            </a:r>
          </a:p>
          <a:p>
            <a:pPr>
              <a:buNone/>
            </a:pPr>
            <a:endParaRPr lang="es-ES" dirty="0" smtClean="0"/>
          </a:p>
          <a:p>
            <a:endParaRPr lang="es-ES" dirty="0"/>
          </a:p>
        </p:txBody>
      </p:sp>
      <p:sp>
        <p:nvSpPr>
          <p:cNvPr id="6" name="5 CuadroTexto"/>
          <p:cNvSpPr txBox="1"/>
          <p:nvPr/>
        </p:nvSpPr>
        <p:spPr>
          <a:xfrm>
            <a:off x="4392240" y="6082347"/>
            <a:ext cx="7848872" cy="1477328"/>
          </a:xfrm>
          <a:prstGeom prst="rect">
            <a:avLst/>
          </a:prstGeom>
          <a:noFill/>
        </p:spPr>
        <p:txBody>
          <a:bodyPr wrap="square" rtlCol="0">
            <a:spAutoFit/>
          </a:bodyPr>
          <a:lstStyle/>
          <a:p>
            <a:pPr>
              <a:buNone/>
            </a:pPr>
            <a:r>
              <a:rPr lang="es-ES" dirty="0" smtClean="0">
                <a:solidFill>
                  <a:schemeClr val="bg1">
                    <a:lumMod val="50000"/>
                  </a:schemeClr>
                </a:solidFill>
              </a:rPr>
              <a:t>// El operador "==" compara variables </a:t>
            </a:r>
          </a:p>
          <a:p>
            <a:pPr>
              <a:buNone/>
            </a:pPr>
            <a:r>
              <a:rPr lang="es-ES" dirty="0" err="1" smtClean="0">
                <a:solidFill>
                  <a:srgbClr val="FF0000"/>
                </a:solidFill>
              </a:rPr>
              <a:t>var</a:t>
            </a:r>
            <a:r>
              <a:rPr lang="es-ES" dirty="0" smtClean="0">
                <a:solidFill>
                  <a:srgbClr val="FF0000"/>
                </a:solidFill>
              </a:rPr>
              <a:t> numero1 = 5;   </a:t>
            </a:r>
            <a:r>
              <a:rPr lang="es-ES" dirty="0" err="1" smtClean="0">
                <a:solidFill>
                  <a:srgbClr val="FF0000"/>
                </a:solidFill>
              </a:rPr>
              <a:t>var</a:t>
            </a:r>
            <a:r>
              <a:rPr lang="es-ES" dirty="0" smtClean="0">
                <a:solidFill>
                  <a:srgbClr val="FF0000"/>
                </a:solidFill>
              </a:rPr>
              <a:t> resultado = 3;   </a:t>
            </a:r>
            <a:r>
              <a:rPr lang="es-ES" dirty="0" err="1" smtClean="0">
                <a:solidFill>
                  <a:srgbClr val="FF0000"/>
                </a:solidFill>
              </a:rPr>
              <a:t>var</a:t>
            </a:r>
            <a:r>
              <a:rPr lang="es-ES" dirty="0" smtClean="0">
                <a:solidFill>
                  <a:srgbClr val="FF0000"/>
                </a:solidFill>
              </a:rPr>
              <a:t> </a:t>
            </a:r>
            <a:r>
              <a:rPr lang="es-ES" dirty="0" err="1" smtClean="0">
                <a:solidFill>
                  <a:srgbClr val="FF0000"/>
                </a:solidFill>
              </a:rPr>
              <a:t>esVerdad</a:t>
            </a:r>
            <a:r>
              <a:rPr lang="es-ES" dirty="0" smtClean="0">
                <a:solidFill>
                  <a:srgbClr val="FF0000"/>
                </a:solidFill>
              </a:rPr>
              <a:t>; </a:t>
            </a:r>
          </a:p>
          <a:p>
            <a:pPr>
              <a:buNone/>
            </a:pPr>
            <a:r>
              <a:rPr lang="es-ES" dirty="0" err="1" smtClean="0">
                <a:solidFill>
                  <a:srgbClr val="FF0000"/>
                </a:solidFill>
              </a:rPr>
              <a:t>esVerdad</a:t>
            </a:r>
            <a:r>
              <a:rPr lang="es-ES" dirty="0" smtClean="0">
                <a:solidFill>
                  <a:srgbClr val="FF0000"/>
                </a:solidFill>
              </a:rPr>
              <a:t> = resultado == numero1;   </a:t>
            </a:r>
            <a:r>
              <a:rPr lang="es-ES" dirty="0" smtClean="0">
                <a:solidFill>
                  <a:schemeClr val="bg1">
                    <a:lumMod val="50000"/>
                  </a:schemeClr>
                </a:solidFill>
              </a:rPr>
              <a:t>// </a:t>
            </a:r>
            <a:r>
              <a:rPr lang="es-ES" dirty="0" err="1" smtClean="0">
                <a:solidFill>
                  <a:schemeClr val="bg1">
                    <a:lumMod val="50000"/>
                  </a:schemeClr>
                </a:solidFill>
              </a:rPr>
              <a:t>esVerdad</a:t>
            </a:r>
            <a:r>
              <a:rPr lang="es-ES" dirty="0" smtClean="0">
                <a:solidFill>
                  <a:schemeClr val="bg1">
                    <a:lumMod val="50000"/>
                  </a:schemeClr>
                </a:solidFill>
              </a:rPr>
              <a:t> vale false</a:t>
            </a:r>
          </a:p>
          <a:p>
            <a:pPr>
              <a:buNone/>
            </a:pPr>
            <a:r>
              <a:rPr lang="es-ES" dirty="0" err="1">
                <a:solidFill>
                  <a:srgbClr val="FF0000"/>
                </a:solidFill>
              </a:rPr>
              <a:t>a</a:t>
            </a:r>
            <a:r>
              <a:rPr lang="es-ES" dirty="0" err="1" smtClean="0">
                <a:solidFill>
                  <a:srgbClr val="FF0000"/>
                </a:solidFill>
              </a:rPr>
              <a:t>lert</a:t>
            </a:r>
            <a:r>
              <a:rPr lang="es-ES" dirty="0" smtClean="0">
                <a:solidFill>
                  <a:srgbClr val="FF0000"/>
                </a:solidFill>
              </a:rPr>
              <a:t>(resultado);</a:t>
            </a:r>
            <a:r>
              <a:rPr lang="es-ES" dirty="0" smtClean="0">
                <a:solidFill>
                  <a:schemeClr val="bg1">
                    <a:lumMod val="50000"/>
                  </a:schemeClr>
                </a:solidFill>
              </a:rPr>
              <a:t>		            // resultado sigue a 3</a:t>
            </a:r>
          </a:p>
          <a:p>
            <a:endParaRPr lang="es-E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234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s-ES">
                <a:solidFill>
                  <a:srgbClr val="000000"/>
                </a:solidFill>
                <a:latin typeface="Arial" pitchFamily="18"/>
                <a:cs typeface="Tahoma" pitchFamily="2"/>
              </a:rPr>
              <a:t>Programación básica</a:t>
            </a:r>
          </a:p>
        </p:txBody>
      </p:sp>
      <p:sp>
        <p:nvSpPr>
          <p:cNvPr id="3" name="2 CuadroTexto"/>
          <p:cNvSpPr txBox="1"/>
          <p:nvPr/>
        </p:nvSpPr>
        <p:spPr>
          <a:xfrm>
            <a:off x="359640" y="1043639"/>
            <a:ext cx="9720720" cy="8534216"/>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1">
              <a:lnSpc>
                <a:spcPct val="100000"/>
              </a:lnSpc>
              <a:spcBef>
                <a:spcPts val="0"/>
              </a:spcBef>
              <a:spcAft>
                <a:spcPts val="0"/>
              </a:spcAft>
              <a:buNone/>
              <a:tabLst/>
            </a:pPr>
            <a:r>
              <a:rPr lang="es-ES" sz="3200" b="1" dirty="0">
                <a:solidFill>
                  <a:srgbClr val="000000"/>
                </a:solidFill>
                <a:ea typeface="Andale Sans UI" pitchFamily="2"/>
                <a:cs typeface="Tahoma" pitchFamily="2"/>
              </a:rPr>
              <a:t>Operadores</a:t>
            </a:r>
          </a:p>
          <a:p>
            <a:pPr marL="0" marR="0" lvl="0" indent="0" algn="just" rtl="0" hangingPunct="0">
              <a:lnSpc>
                <a:spcPct val="100000"/>
              </a:lnSpc>
              <a:spcBef>
                <a:spcPts val="0"/>
              </a:spcBef>
              <a:spcAft>
                <a:spcPts val="0"/>
              </a:spcAft>
              <a:buSzPct val="45000"/>
              <a:buNone/>
              <a:tabLst/>
            </a:pPr>
            <a:endParaRPr lang="es-ES" b="1" i="0" u="none" strike="noStrike" kern="1200" cap="none" spc="0" baseline="0" dirty="0" smtClean="0">
              <a:ln>
                <a:noFill/>
              </a:ln>
              <a:solidFill>
                <a:srgbClr val="000000"/>
              </a:solidFill>
              <a:latin typeface="Arial" pitchFamily="34" charset="0"/>
              <a:ea typeface="Microsoft YaHei" pitchFamily="2"/>
              <a:cs typeface="Arial" pitchFamily="34" charset="0"/>
            </a:endParaRPr>
          </a:p>
          <a:p>
            <a:r>
              <a:rPr lang="es-ES" sz="2400" b="1" dirty="0" smtClean="0">
                <a:solidFill>
                  <a:srgbClr val="000000"/>
                </a:solidFill>
                <a:latin typeface="Arial" pitchFamily="34" charset="0"/>
                <a:ea typeface="Microsoft YaHei" pitchFamily="2"/>
                <a:cs typeface="Arial" pitchFamily="34" charset="0"/>
              </a:rPr>
              <a:t> TYPEOF</a:t>
            </a:r>
          </a:p>
          <a:p>
            <a:endParaRPr lang="es-ES" sz="2400" b="1" dirty="0" smtClean="0">
              <a:solidFill>
                <a:srgbClr val="000000"/>
              </a:solidFill>
              <a:latin typeface="Arial" pitchFamily="34" charset="0"/>
              <a:ea typeface="Microsoft YaHei" pitchFamily="2"/>
              <a:cs typeface="Arial" pitchFamily="34" charset="0"/>
            </a:endParaRPr>
          </a:p>
          <a:p>
            <a:pPr>
              <a:buNone/>
            </a:pPr>
            <a:r>
              <a:rPr lang="es-ES" sz="2400" dirty="0" smtClean="0"/>
              <a:t>Se emplea para determinar el </a:t>
            </a:r>
            <a:r>
              <a:rPr lang="es-ES" sz="2400" dirty="0" smtClean="0">
                <a:solidFill>
                  <a:srgbClr val="00B0F0"/>
                </a:solidFill>
              </a:rPr>
              <a:t>tipo de dato </a:t>
            </a:r>
            <a:r>
              <a:rPr lang="es-ES" sz="2400" dirty="0" smtClean="0"/>
              <a:t>que almacena una variable. Sólo es necesario indicar el nombre de la variable cuyo tipo se quiere averiguar:</a:t>
            </a:r>
          </a:p>
          <a:p>
            <a:pPr>
              <a:buNone/>
            </a:pPr>
            <a:endParaRPr lang="es-ES" b="1" dirty="0" smtClean="0">
              <a:solidFill>
                <a:srgbClr val="000000"/>
              </a:solidFill>
              <a:latin typeface="Arial" pitchFamily="34" charset="0"/>
              <a:ea typeface="Microsoft YaHei" pitchFamily="2"/>
              <a:cs typeface="Arial" pitchFamily="34" charset="0"/>
            </a:endParaRPr>
          </a:p>
          <a:p>
            <a:pPr lvl="1">
              <a:buNone/>
            </a:pPr>
            <a:r>
              <a:rPr lang="es-ES" sz="2000" dirty="0" err="1" smtClean="0">
                <a:solidFill>
                  <a:srgbClr val="FF0000"/>
                </a:solidFill>
              </a:rPr>
              <a:t>var</a:t>
            </a:r>
            <a:r>
              <a:rPr lang="es-ES" sz="2000" dirty="0" smtClean="0">
                <a:solidFill>
                  <a:srgbClr val="FF0000"/>
                </a:solidFill>
              </a:rPr>
              <a:t> </a:t>
            </a:r>
            <a:r>
              <a:rPr lang="es-ES" sz="2000" dirty="0" err="1" smtClean="0">
                <a:solidFill>
                  <a:srgbClr val="FF0000"/>
                </a:solidFill>
              </a:rPr>
              <a:t>myFunction</a:t>
            </a:r>
            <a:r>
              <a:rPr lang="es-ES" sz="2000" dirty="0" smtClean="0">
                <a:solidFill>
                  <a:srgbClr val="FF0000"/>
                </a:solidFill>
              </a:rPr>
              <a:t> = </a:t>
            </a:r>
            <a:r>
              <a:rPr lang="es-ES" sz="2000" dirty="0" err="1" smtClean="0">
                <a:solidFill>
                  <a:srgbClr val="FF0000"/>
                </a:solidFill>
              </a:rPr>
              <a:t>function</a:t>
            </a:r>
            <a:r>
              <a:rPr lang="es-ES" sz="2000" dirty="0" smtClean="0">
                <a:solidFill>
                  <a:srgbClr val="FF0000"/>
                </a:solidFill>
              </a:rPr>
              <a:t>() { console.log('hola'); };   </a:t>
            </a:r>
          </a:p>
          <a:p>
            <a:pPr lvl="1">
              <a:buNone/>
            </a:pPr>
            <a:r>
              <a:rPr lang="es-ES" sz="2000" dirty="0" err="1" smtClean="0">
                <a:solidFill>
                  <a:srgbClr val="FF0000"/>
                </a:solidFill>
              </a:rPr>
              <a:t>var</a:t>
            </a:r>
            <a:r>
              <a:rPr lang="es-ES" sz="2000" dirty="0" smtClean="0">
                <a:solidFill>
                  <a:srgbClr val="FF0000"/>
                </a:solidFill>
              </a:rPr>
              <a:t> </a:t>
            </a:r>
            <a:r>
              <a:rPr lang="es-ES" sz="2000" dirty="0" err="1" smtClean="0">
                <a:solidFill>
                  <a:srgbClr val="FF0000"/>
                </a:solidFill>
              </a:rPr>
              <a:t>myObject</a:t>
            </a:r>
            <a:r>
              <a:rPr lang="es-ES" sz="2000" dirty="0" smtClean="0">
                <a:solidFill>
                  <a:srgbClr val="FF0000"/>
                </a:solidFill>
              </a:rPr>
              <a:t> = { </a:t>
            </a:r>
            <a:r>
              <a:rPr lang="es-ES" sz="2000" dirty="0" err="1" smtClean="0">
                <a:solidFill>
                  <a:srgbClr val="FF0000"/>
                </a:solidFill>
              </a:rPr>
              <a:t>foo</a:t>
            </a:r>
            <a:r>
              <a:rPr lang="es-ES" sz="2000" dirty="0" smtClean="0">
                <a:solidFill>
                  <a:srgbClr val="FF0000"/>
                </a:solidFill>
              </a:rPr>
              <a:t> : 'bar' };   </a:t>
            </a:r>
          </a:p>
          <a:p>
            <a:pPr lvl="1">
              <a:buNone/>
            </a:pPr>
            <a:r>
              <a:rPr lang="es-ES" sz="2000" dirty="0" err="1" smtClean="0">
                <a:solidFill>
                  <a:srgbClr val="FF0000"/>
                </a:solidFill>
              </a:rPr>
              <a:t>var</a:t>
            </a:r>
            <a:r>
              <a:rPr lang="es-ES" sz="2000" dirty="0" smtClean="0">
                <a:solidFill>
                  <a:srgbClr val="FF0000"/>
                </a:solidFill>
              </a:rPr>
              <a:t> </a:t>
            </a:r>
            <a:r>
              <a:rPr lang="es-ES" sz="2000" dirty="0" err="1" smtClean="0">
                <a:solidFill>
                  <a:srgbClr val="FF0000"/>
                </a:solidFill>
              </a:rPr>
              <a:t>myArray</a:t>
            </a:r>
            <a:r>
              <a:rPr lang="es-ES" sz="2000" dirty="0" smtClean="0">
                <a:solidFill>
                  <a:srgbClr val="FF0000"/>
                </a:solidFill>
              </a:rPr>
              <a:t> = [ 'a', 'b', 'c' ];  </a:t>
            </a:r>
          </a:p>
          <a:p>
            <a:pPr lvl="1">
              <a:buNone/>
            </a:pPr>
            <a:r>
              <a:rPr lang="es-ES" sz="2000" dirty="0" err="1" smtClean="0">
                <a:solidFill>
                  <a:srgbClr val="FF0000"/>
                </a:solidFill>
              </a:rPr>
              <a:t>var</a:t>
            </a:r>
            <a:r>
              <a:rPr lang="es-ES" sz="2000" dirty="0" smtClean="0">
                <a:solidFill>
                  <a:srgbClr val="FF0000"/>
                </a:solidFill>
              </a:rPr>
              <a:t> </a:t>
            </a:r>
            <a:r>
              <a:rPr lang="es-ES" sz="2000" dirty="0" err="1" smtClean="0">
                <a:solidFill>
                  <a:srgbClr val="FF0000"/>
                </a:solidFill>
              </a:rPr>
              <a:t>myString</a:t>
            </a:r>
            <a:r>
              <a:rPr lang="es-ES" sz="2000" dirty="0" smtClean="0">
                <a:solidFill>
                  <a:srgbClr val="FF0000"/>
                </a:solidFill>
              </a:rPr>
              <a:t> = 'hola';  </a:t>
            </a:r>
          </a:p>
          <a:p>
            <a:pPr lvl="1">
              <a:buNone/>
            </a:pPr>
            <a:r>
              <a:rPr lang="es-ES" sz="2000" dirty="0" err="1" smtClean="0">
                <a:solidFill>
                  <a:srgbClr val="FF0000"/>
                </a:solidFill>
              </a:rPr>
              <a:t>var</a:t>
            </a:r>
            <a:r>
              <a:rPr lang="es-ES" sz="2000" dirty="0" smtClean="0">
                <a:solidFill>
                  <a:srgbClr val="FF0000"/>
                </a:solidFill>
              </a:rPr>
              <a:t> </a:t>
            </a:r>
            <a:r>
              <a:rPr lang="es-ES" sz="2000" dirty="0" err="1" smtClean="0">
                <a:solidFill>
                  <a:srgbClr val="FF0000"/>
                </a:solidFill>
              </a:rPr>
              <a:t>myNumber</a:t>
            </a:r>
            <a:r>
              <a:rPr lang="es-ES" sz="2000" dirty="0" smtClean="0">
                <a:solidFill>
                  <a:srgbClr val="FF0000"/>
                </a:solidFill>
              </a:rPr>
              <a:t> = 3;   </a:t>
            </a:r>
          </a:p>
          <a:p>
            <a:pPr lvl="1">
              <a:buNone/>
            </a:pPr>
            <a:endParaRPr lang="es-ES" sz="2000" dirty="0" smtClean="0">
              <a:solidFill>
                <a:srgbClr val="FF0000"/>
              </a:solidFill>
            </a:endParaRPr>
          </a:p>
          <a:p>
            <a:pPr lvl="1">
              <a:buNone/>
            </a:pPr>
            <a:r>
              <a:rPr lang="es-ES" sz="2000" dirty="0" err="1" smtClean="0">
                <a:solidFill>
                  <a:srgbClr val="FF0000"/>
                </a:solidFill>
              </a:rPr>
              <a:t>typeof</a:t>
            </a:r>
            <a:r>
              <a:rPr lang="es-ES" sz="2000" dirty="0" smtClean="0">
                <a:solidFill>
                  <a:srgbClr val="FF0000"/>
                </a:solidFill>
              </a:rPr>
              <a:t> </a:t>
            </a:r>
            <a:r>
              <a:rPr lang="es-ES" sz="2000" dirty="0" err="1" smtClean="0">
                <a:solidFill>
                  <a:srgbClr val="FF0000"/>
                </a:solidFill>
              </a:rPr>
              <a:t>myFunction</a:t>
            </a:r>
            <a:r>
              <a:rPr lang="es-ES" sz="2000" dirty="0" smtClean="0">
                <a:solidFill>
                  <a:srgbClr val="FF0000"/>
                </a:solidFill>
              </a:rPr>
              <a:t>; 	</a:t>
            </a:r>
            <a:r>
              <a:rPr lang="es-ES" sz="2000" dirty="0" smtClean="0">
                <a:solidFill>
                  <a:schemeClr val="bg1">
                    <a:lumMod val="50000"/>
                  </a:schemeClr>
                </a:solidFill>
              </a:rPr>
              <a:t>// devuelve '</a:t>
            </a:r>
            <a:r>
              <a:rPr lang="es-ES" sz="2000" dirty="0" err="1" smtClean="0">
                <a:solidFill>
                  <a:schemeClr val="bg1">
                    <a:lumMod val="50000"/>
                  </a:schemeClr>
                </a:solidFill>
              </a:rPr>
              <a:t>function</a:t>
            </a:r>
            <a:r>
              <a:rPr lang="es-ES" sz="2000" dirty="0" smtClean="0">
                <a:solidFill>
                  <a:schemeClr val="bg1">
                    <a:lumMod val="50000"/>
                  </a:schemeClr>
                </a:solidFill>
              </a:rPr>
              <a:t>' </a:t>
            </a:r>
          </a:p>
          <a:p>
            <a:pPr lvl="1">
              <a:buNone/>
            </a:pPr>
            <a:r>
              <a:rPr lang="es-ES" sz="2000" dirty="0" err="1" smtClean="0">
                <a:solidFill>
                  <a:srgbClr val="FF0000"/>
                </a:solidFill>
              </a:rPr>
              <a:t>typeof</a:t>
            </a:r>
            <a:r>
              <a:rPr lang="es-ES" sz="2000" dirty="0" smtClean="0">
                <a:solidFill>
                  <a:srgbClr val="FF0000"/>
                </a:solidFill>
              </a:rPr>
              <a:t> </a:t>
            </a:r>
            <a:r>
              <a:rPr lang="es-ES" sz="2000" dirty="0" err="1" smtClean="0">
                <a:solidFill>
                  <a:srgbClr val="FF0000"/>
                </a:solidFill>
              </a:rPr>
              <a:t>myObject</a:t>
            </a:r>
            <a:r>
              <a:rPr lang="es-ES" sz="2000" dirty="0" smtClean="0">
                <a:solidFill>
                  <a:srgbClr val="FF0000"/>
                </a:solidFill>
              </a:rPr>
              <a:t>; 	</a:t>
            </a:r>
            <a:r>
              <a:rPr lang="es-ES" sz="2000" dirty="0" smtClean="0">
                <a:solidFill>
                  <a:schemeClr val="bg1">
                    <a:lumMod val="50000"/>
                  </a:schemeClr>
                </a:solidFill>
              </a:rPr>
              <a:t>// devuelve '</a:t>
            </a:r>
            <a:r>
              <a:rPr lang="es-ES" sz="2000" dirty="0" err="1" smtClean="0">
                <a:solidFill>
                  <a:schemeClr val="bg1">
                    <a:lumMod val="50000"/>
                  </a:schemeClr>
                </a:solidFill>
              </a:rPr>
              <a:t>object</a:t>
            </a:r>
            <a:r>
              <a:rPr lang="es-ES" sz="2000" dirty="0" smtClean="0">
                <a:solidFill>
                  <a:schemeClr val="bg1">
                    <a:lumMod val="50000"/>
                  </a:schemeClr>
                </a:solidFill>
              </a:rPr>
              <a:t>' </a:t>
            </a:r>
          </a:p>
          <a:p>
            <a:pPr lvl="1">
              <a:buNone/>
            </a:pPr>
            <a:r>
              <a:rPr lang="es-ES" sz="2000" dirty="0" err="1" smtClean="0">
                <a:solidFill>
                  <a:srgbClr val="FF0000"/>
                </a:solidFill>
              </a:rPr>
              <a:t>typeof</a:t>
            </a:r>
            <a:r>
              <a:rPr lang="es-ES" sz="2000" dirty="0" smtClean="0">
                <a:solidFill>
                  <a:srgbClr val="FF0000"/>
                </a:solidFill>
              </a:rPr>
              <a:t> </a:t>
            </a:r>
            <a:r>
              <a:rPr lang="es-ES" sz="2000" dirty="0" err="1" smtClean="0">
                <a:solidFill>
                  <a:srgbClr val="FF0000"/>
                </a:solidFill>
              </a:rPr>
              <a:t>myArray</a:t>
            </a:r>
            <a:r>
              <a:rPr lang="es-ES" sz="2000" dirty="0" smtClean="0">
                <a:solidFill>
                  <a:srgbClr val="FF0000"/>
                </a:solidFill>
              </a:rPr>
              <a:t>; 	</a:t>
            </a:r>
            <a:r>
              <a:rPr lang="es-ES" sz="2000" dirty="0" smtClean="0">
                <a:solidFill>
                  <a:schemeClr val="bg1">
                    <a:lumMod val="50000"/>
                  </a:schemeClr>
                </a:solidFill>
              </a:rPr>
              <a:t>// devuelve '</a:t>
            </a:r>
            <a:r>
              <a:rPr lang="es-ES" sz="2000" dirty="0" err="1" smtClean="0">
                <a:solidFill>
                  <a:schemeClr val="bg1">
                    <a:lumMod val="50000"/>
                  </a:schemeClr>
                </a:solidFill>
              </a:rPr>
              <a:t>object</a:t>
            </a:r>
            <a:r>
              <a:rPr lang="es-ES" sz="2000" dirty="0" smtClean="0">
                <a:solidFill>
                  <a:schemeClr val="bg1">
                    <a:lumMod val="50000"/>
                  </a:schemeClr>
                </a:solidFill>
              </a:rPr>
              <a:t>' -- tenga cuidado </a:t>
            </a:r>
          </a:p>
          <a:p>
            <a:pPr lvl="1">
              <a:buNone/>
            </a:pPr>
            <a:r>
              <a:rPr lang="es-ES" sz="2000" dirty="0" err="1" smtClean="0">
                <a:solidFill>
                  <a:srgbClr val="FF0000"/>
                </a:solidFill>
              </a:rPr>
              <a:t>typeof</a:t>
            </a:r>
            <a:r>
              <a:rPr lang="es-ES" sz="2000" dirty="0" smtClean="0">
                <a:solidFill>
                  <a:srgbClr val="FF0000"/>
                </a:solidFill>
              </a:rPr>
              <a:t> </a:t>
            </a:r>
            <a:r>
              <a:rPr lang="es-ES" sz="2000" dirty="0" err="1" smtClean="0">
                <a:solidFill>
                  <a:srgbClr val="FF0000"/>
                </a:solidFill>
              </a:rPr>
              <a:t>myString</a:t>
            </a:r>
            <a:r>
              <a:rPr lang="es-ES" sz="2000" dirty="0" smtClean="0">
                <a:solidFill>
                  <a:srgbClr val="FF0000"/>
                </a:solidFill>
              </a:rPr>
              <a:t>; 	</a:t>
            </a:r>
            <a:r>
              <a:rPr lang="es-ES" sz="2000" dirty="0" smtClean="0">
                <a:solidFill>
                  <a:schemeClr val="bg1">
                    <a:lumMod val="50000"/>
                  </a:schemeClr>
                </a:solidFill>
              </a:rPr>
              <a:t>// devuelve '</a:t>
            </a:r>
            <a:r>
              <a:rPr lang="es-ES" sz="2000" dirty="0" err="1" smtClean="0">
                <a:solidFill>
                  <a:schemeClr val="bg1">
                    <a:lumMod val="50000"/>
                  </a:schemeClr>
                </a:solidFill>
              </a:rPr>
              <a:t>string</a:t>
            </a:r>
            <a:r>
              <a:rPr lang="es-ES" sz="2000" dirty="0" smtClean="0">
                <a:solidFill>
                  <a:schemeClr val="bg1">
                    <a:lumMod val="50000"/>
                  </a:schemeClr>
                </a:solidFill>
              </a:rPr>
              <a:t>' </a:t>
            </a:r>
          </a:p>
          <a:p>
            <a:pPr lvl="1">
              <a:buNone/>
            </a:pPr>
            <a:r>
              <a:rPr lang="es-ES" sz="2000" dirty="0" err="1" smtClean="0">
                <a:solidFill>
                  <a:srgbClr val="FF0000"/>
                </a:solidFill>
              </a:rPr>
              <a:t>typeof</a:t>
            </a:r>
            <a:r>
              <a:rPr lang="es-ES" sz="2000" dirty="0" smtClean="0">
                <a:solidFill>
                  <a:srgbClr val="FF0000"/>
                </a:solidFill>
              </a:rPr>
              <a:t> </a:t>
            </a:r>
            <a:r>
              <a:rPr lang="es-ES" sz="2000" dirty="0" err="1" smtClean="0">
                <a:solidFill>
                  <a:srgbClr val="FF0000"/>
                </a:solidFill>
              </a:rPr>
              <a:t>myNumber</a:t>
            </a:r>
            <a:r>
              <a:rPr lang="es-ES" sz="2000" dirty="0" smtClean="0">
                <a:solidFill>
                  <a:srgbClr val="FF0000"/>
                </a:solidFill>
              </a:rPr>
              <a:t>; 	</a:t>
            </a:r>
            <a:r>
              <a:rPr lang="es-ES" sz="2000" dirty="0" smtClean="0">
                <a:solidFill>
                  <a:schemeClr val="bg1">
                    <a:lumMod val="50000"/>
                  </a:schemeClr>
                </a:solidFill>
              </a:rPr>
              <a:t>// devuelve '</a:t>
            </a:r>
            <a:r>
              <a:rPr lang="es-ES" sz="2000" dirty="0" err="1" smtClean="0">
                <a:solidFill>
                  <a:schemeClr val="bg1">
                    <a:lumMod val="50000"/>
                  </a:schemeClr>
                </a:solidFill>
              </a:rPr>
              <a:t>number</a:t>
            </a:r>
            <a:r>
              <a:rPr lang="es-ES" sz="2000" dirty="0" smtClean="0">
                <a:solidFill>
                  <a:schemeClr val="bg1">
                    <a:lumMod val="50000"/>
                  </a:schemeClr>
                </a:solidFill>
              </a:rPr>
              <a:t>'  </a:t>
            </a:r>
            <a:r>
              <a:rPr lang="es-ES" sz="2000" dirty="0" smtClean="0">
                <a:solidFill>
                  <a:srgbClr val="FF0000"/>
                </a:solidFill>
              </a:rPr>
              <a:t> </a:t>
            </a:r>
          </a:p>
          <a:p>
            <a:pPr lvl="1">
              <a:buNone/>
            </a:pPr>
            <a:r>
              <a:rPr lang="es-ES" sz="2000" dirty="0" err="1" smtClean="0">
                <a:solidFill>
                  <a:srgbClr val="FF0000"/>
                </a:solidFill>
              </a:rPr>
              <a:t>typeof</a:t>
            </a:r>
            <a:r>
              <a:rPr lang="es-ES" sz="2000" dirty="0" smtClean="0">
                <a:solidFill>
                  <a:srgbClr val="FF0000"/>
                </a:solidFill>
              </a:rPr>
              <a:t> </a:t>
            </a:r>
            <a:r>
              <a:rPr lang="es-ES" sz="2000" dirty="0" err="1" smtClean="0">
                <a:solidFill>
                  <a:srgbClr val="FF0000"/>
                </a:solidFill>
              </a:rPr>
              <a:t>null</a:t>
            </a:r>
            <a:r>
              <a:rPr lang="es-ES" sz="2000" dirty="0" smtClean="0">
                <a:solidFill>
                  <a:srgbClr val="FF0000"/>
                </a:solidFill>
              </a:rPr>
              <a:t>; 		</a:t>
            </a:r>
            <a:r>
              <a:rPr lang="es-ES" sz="2000" dirty="0" smtClean="0">
                <a:solidFill>
                  <a:schemeClr val="bg1">
                    <a:lumMod val="50000"/>
                  </a:schemeClr>
                </a:solidFill>
              </a:rPr>
              <a:t>// devuelve '</a:t>
            </a:r>
            <a:r>
              <a:rPr lang="es-ES" sz="2000" dirty="0" err="1" smtClean="0">
                <a:solidFill>
                  <a:schemeClr val="bg1">
                    <a:lumMod val="50000"/>
                  </a:schemeClr>
                </a:solidFill>
              </a:rPr>
              <a:t>object</a:t>
            </a:r>
            <a:r>
              <a:rPr lang="es-ES" sz="2000" dirty="0" smtClean="0">
                <a:solidFill>
                  <a:schemeClr val="bg1">
                    <a:lumMod val="50000"/>
                  </a:schemeClr>
                </a:solidFill>
              </a:rPr>
              <a:t>' -- tenga cuidado</a:t>
            </a:r>
          </a:p>
          <a:p>
            <a:pPr marL="0" lvl="1" algn="just" hangingPunct="0">
              <a:buNone/>
            </a:pPr>
            <a:r>
              <a:rPr lang="es-ES" dirty="0" smtClean="0">
                <a:solidFill>
                  <a:srgbClr val="FF0000"/>
                </a:solidFill>
              </a:rPr>
              <a:t>				</a:t>
            </a:r>
            <a:endParaRPr lang="es-ES" b="1" dirty="0">
              <a:solidFill>
                <a:srgbClr val="FF0000"/>
              </a:solidFill>
              <a:latin typeface="Arial" pitchFamily="34" charset="0"/>
              <a:ea typeface="Microsoft YaHei" pitchFamily="2"/>
              <a:cs typeface="Arial" pitchFamily="34" charset="0"/>
            </a:endParaRPr>
          </a:p>
          <a:p>
            <a:pPr marL="457200" lvl="2" algn="just" hangingPunct="0">
              <a:buNone/>
            </a:pPr>
            <a:endParaRPr lang="es-ES" b="1" i="0" u="none" strike="noStrike" kern="1200" cap="none" spc="0" baseline="0" dirty="0" smtClean="0">
              <a:ln>
                <a:noFill/>
              </a:ln>
              <a:solidFill>
                <a:srgbClr val="FF0000"/>
              </a:solidFill>
              <a:latin typeface="Arial" pitchFamily="34" charset="0"/>
              <a:ea typeface="Microsoft YaHei" pitchFamily="2"/>
              <a:cs typeface="Arial" pitchFamily="34" charset="0"/>
            </a:endParaRPr>
          </a:p>
          <a:p>
            <a:pPr marL="457200" lvl="2" algn="just" hangingPunct="0">
              <a:buNone/>
            </a:pPr>
            <a:endParaRPr lang="es-ES" b="1" i="0" u="none" strike="noStrike" kern="1200" cap="none" spc="0" baseline="0" dirty="0" smtClean="0">
              <a:ln>
                <a:noFill/>
              </a:ln>
              <a:solidFill>
                <a:srgbClr val="FF0000"/>
              </a:solidFill>
              <a:latin typeface="Arial" pitchFamily="34" charset="0"/>
              <a:ea typeface="Microsoft YaHei" pitchFamily="2"/>
              <a:cs typeface="Arial" pitchFamily="34" charset="0"/>
            </a:endParaRPr>
          </a:p>
          <a:p>
            <a:pPr marL="457200" lvl="2" algn="just" hangingPunct="0">
              <a:buNone/>
            </a:pPr>
            <a:endParaRPr lang="es-ES" b="1" i="0" u="none" strike="noStrike" kern="1200" cap="none" spc="0" baseline="0" dirty="0" smtClean="0">
              <a:ln>
                <a:noFill/>
              </a:ln>
              <a:solidFill>
                <a:srgbClr val="FF0000"/>
              </a:solidFill>
              <a:latin typeface="Arial" pitchFamily="34" charset="0"/>
              <a:ea typeface="Microsoft YaHei" pitchFamily="2"/>
              <a:cs typeface="Arial" pitchFamily="34" charset="0"/>
            </a:endParaRPr>
          </a:p>
          <a:p>
            <a:pPr marL="457200" lvl="2" algn="just" hangingPunct="0">
              <a:lnSpc>
                <a:spcPts val="2500"/>
              </a:lnSpc>
              <a:buNone/>
            </a:pPr>
            <a:endParaRPr lang="es-ES" b="1" i="0" u="none" strike="noStrike" kern="1200" cap="none" spc="0" baseline="0" dirty="0">
              <a:ln>
                <a:noFill/>
              </a:ln>
              <a:solidFill>
                <a:srgbClr val="FF0000"/>
              </a:solidFill>
              <a:latin typeface="Arial" pitchFamily="34" charset="0"/>
              <a:ea typeface="Microsoft YaHei" pitchFamily="2"/>
              <a:cs typeface="Arial" pitchFamily="34" charset="0"/>
            </a:endParaRPr>
          </a:p>
          <a:p>
            <a:pPr marL="457200" lvl="2" algn="just" hangingPunct="0">
              <a:buNone/>
            </a:pPr>
            <a:endParaRPr lang="es-ES" sz="1800" b="1" i="0" u="none" strike="noStrike" kern="1200" cap="none" spc="0" baseline="0" dirty="0">
              <a:ln>
                <a:noFill/>
              </a:ln>
              <a:solidFill>
                <a:srgbClr val="000000"/>
              </a:solidFill>
              <a:latin typeface="Arial" pitchFamily="34" charset="0"/>
              <a:ea typeface="Microsoft YaHei" pitchFamily="2"/>
              <a:cs typeface="Arial" pitchFamily="34" charset="0"/>
            </a:endParaRPr>
          </a:p>
          <a:p>
            <a:pPr marL="457200" marR="0" lvl="2" indent="0" algn="just" rtl="0" hangingPunct="0">
              <a:lnSpc>
                <a:spcPct val="100000"/>
              </a:lnSpc>
              <a:spcBef>
                <a:spcPts val="0"/>
              </a:spcBef>
              <a:spcAft>
                <a:spcPts val="0"/>
              </a:spcAft>
              <a:buSzPct val="45000"/>
              <a:buNone/>
              <a:tabLst/>
            </a:pPr>
            <a:endParaRPr lang="es-ES" sz="1800" b="1" i="0" u="none" strike="noStrike" kern="1200" cap="none" spc="0" baseline="0" dirty="0">
              <a:ln>
                <a:noFill/>
              </a:ln>
              <a:solidFill>
                <a:srgbClr val="000000"/>
              </a:solidFill>
              <a:latin typeface="Arial" pitchFamily="34" charset="0"/>
              <a:ea typeface="Microsoft YaHei" pitchFamily="2"/>
              <a:cs typeface="Arial" pitchFamily="34" charset="0"/>
            </a:endParaRPr>
          </a:p>
          <a:p>
            <a:pPr marL="0" marR="0" lvl="1" indent="0" algn="just" rtl="0" hangingPunct="0">
              <a:lnSpc>
                <a:spcPct val="100000"/>
              </a:lnSpc>
              <a:spcBef>
                <a:spcPts val="0"/>
              </a:spcBef>
              <a:spcAft>
                <a:spcPts val="0"/>
              </a:spcAft>
              <a:buSzPct val="45000"/>
              <a:buFont typeface="StarSymbol"/>
              <a:buChar char="●"/>
              <a:tabLst/>
            </a:pPr>
            <a:endParaRPr lang="es-ES" sz="1800" b="0" i="0" u="none" strike="noStrike" kern="1200" cap="none" spc="0" baseline="0" dirty="0">
              <a:ln>
                <a:noFill/>
              </a:ln>
              <a:solidFill>
                <a:srgbClr val="000000"/>
              </a:solidFill>
              <a:latin typeface="Arial" pitchFamily="34"/>
              <a:ea typeface="Andale Sans UI" pitchFamily="2"/>
              <a:cs typeface="Arial" pitchFamily="34"/>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234026"/>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s-ES" dirty="0" smtClean="0">
                <a:solidFill>
                  <a:srgbClr val="000000"/>
                </a:solidFill>
                <a:latin typeface="Arial" pitchFamily="34" charset="0"/>
                <a:cs typeface="Arial" pitchFamily="34" charset="0"/>
              </a:rPr>
              <a:t>Problema</a:t>
            </a:r>
            <a:endParaRPr lang="es-ES" dirty="0">
              <a:solidFill>
                <a:srgbClr val="000000"/>
              </a:solidFill>
              <a:latin typeface="Arial" pitchFamily="34" charset="0"/>
              <a:cs typeface="Arial" pitchFamily="34" charset="0"/>
            </a:endParaRPr>
          </a:p>
        </p:txBody>
      </p:sp>
      <p:sp>
        <p:nvSpPr>
          <p:cNvPr id="4" name="3 CuadroTexto"/>
          <p:cNvSpPr txBox="1"/>
          <p:nvPr/>
        </p:nvSpPr>
        <p:spPr>
          <a:xfrm>
            <a:off x="359792" y="827509"/>
            <a:ext cx="9505056" cy="3877985"/>
          </a:xfrm>
          <a:prstGeom prst="rect">
            <a:avLst/>
          </a:prstGeom>
          <a:noFill/>
        </p:spPr>
        <p:txBody>
          <a:bodyPr wrap="square" rtlCol="0">
            <a:spAutoFit/>
          </a:bodyPr>
          <a:lstStyle/>
          <a:p>
            <a:pPr lvl="0" hangingPunct="0"/>
            <a:endParaRPr lang="es-ES" sz="2200" b="1" dirty="0">
              <a:solidFill>
                <a:srgbClr val="000000"/>
              </a:solidFill>
              <a:ea typeface="Andale Sans UI" pitchFamily="2"/>
              <a:cs typeface="Tahoma" pitchFamily="2"/>
            </a:endParaRPr>
          </a:p>
          <a:p>
            <a:pPr algn="just"/>
            <a:r>
              <a:rPr lang="es-ES" sz="2000" dirty="0" smtClean="0">
                <a:solidFill>
                  <a:srgbClr val="000000"/>
                </a:solidFill>
                <a:ea typeface="Andale Sans UI" pitchFamily="2"/>
                <a:cs typeface="Arial" pitchFamily="34"/>
              </a:rPr>
              <a:t>A principios de los años 90, la mayoría de usuarios que se conectaban a Internet lo hacían con módems a una velocidad máxima de </a:t>
            </a:r>
            <a:r>
              <a:rPr lang="es-ES" sz="2000" dirty="0" smtClean="0">
                <a:solidFill>
                  <a:srgbClr val="00B0F0"/>
                </a:solidFill>
                <a:ea typeface="Andale Sans UI" pitchFamily="2"/>
                <a:cs typeface="Arial" pitchFamily="34"/>
              </a:rPr>
              <a:t>28.8 </a:t>
            </a:r>
            <a:r>
              <a:rPr lang="es-ES" sz="2000" dirty="0" err="1" smtClean="0">
                <a:solidFill>
                  <a:srgbClr val="00B0F0"/>
                </a:solidFill>
                <a:ea typeface="Andale Sans UI" pitchFamily="2"/>
                <a:cs typeface="Arial" pitchFamily="34"/>
              </a:rPr>
              <a:t>kbps</a:t>
            </a:r>
            <a:r>
              <a:rPr lang="es-ES" sz="2000" dirty="0" smtClean="0">
                <a:solidFill>
                  <a:srgbClr val="000000"/>
                </a:solidFill>
                <a:ea typeface="Andale Sans UI" pitchFamily="2"/>
                <a:cs typeface="Arial" pitchFamily="34"/>
              </a:rPr>
              <a:t>. En esa época, empezaban a desarrollarse las primeras aplicaciones web y por tanto, las páginas web comenzaban a incluir </a:t>
            </a:r>
            <a:r>
              <a:rPr lang="es-ES" sz="2000" dirty="0" smtClean="0">
                <a:solidFill>
                  <a:srgbClr val="00B0F0"/>
                </a:solidFill>
                <a:ea typeface="Andale Sans UI" pitchFamily="2"/>
                <a:cs typeface="Arial" pitchFamily="34"/>
              </a:rPr>
              <a:t>formularios complejos</a:t>
            </a:r>
            <a:r>
              <a:rPr lang="es-ES" sz="2000" dirty="0" smtClean="0">
                <a:solidFill>
                  <a:srgbClr val="000000"/>
                </a:solidFill>
                <a:ea typeface="Andale Sans UI" pitchFamily="2"/>
                <a:cs typeface="Arial" pitchFamily="34"/>
              </a:rPr>
              <a:t>.</a:t>
            </a:r>
          </a:p>
          <a:p>
            <a:pPr algn="just"/>
            <a:endParaRPr lang="es-ES" sz="2000" dirty="0" smtClean="0">
              <a:solidFill>
                <a:srgbClr val="000000"/>
              </a:solidFill>
              <a:ea typeface="Andale Sans UI" pitchFamily="2"/>
              <a:cs typeface="Arial" pitchFamily="34"/>
            </a:endParaRPr>
          </a:p>
          <a:p>
            <a:pPr algn="just"/>
            <a:r>
              <a:rPr lang="es-ES" sz="2000" dirty="0" smtClean="0">
                <a:solidFill>
                  <a:srgbClr val="000000"/>
                </a:solidFill>
                <a:ea typeface="Andale Sans UI" pitchFamily="2"/>
                <a:cs typeface="Arial" pitchFamily="34"/>
              </a:rPr>
              <a:t>Con unas aplicaciones web cada vez más complejas y una velocidad de navegación tan lenta, surgió la necesidad de un </a:t>
            </a:r>
            <a:r>
              <a:rPr lang="es-ES" sz="2000" dirty="0" smtClean="0">
                <a:solidFill>
                  <a:srgbClr val="FF0000"/>
                </a:solidFill>
                <a:ea typeface="Andale Sans UI" pitchFamily="2"/>
                <a:cs typeface="Arial" pitchFamily="34"/>
              </a:rPr>
              <a:t>lenguaje de programación que se ejecutara en el navegador del usuario</a:t>
            </a:r>
            <a:r>
              <a:rPr lang="es-ES" sz="2000" dirty="0" smtClean="0">
                <a:solidFill>
                  <a:srgbClr val="000000"/>
                </a:solidFill>
                <a:ea typeface="Andale Sans UI" pitchFamily="2"/>
                <a:cs typeface="Arial" pitchFamily="34"/>
              </a:rPr>
              <a:t>. De esta forma, si el usuario no rellenaba correctamente un formulario, no se le hacía esperar mucho tiempo hasta que el servidor volviera a mostrar el formulario indicando los errores existentes.</a:t>
            </a:r>
          </a:p>
          <a:p>
            <a:pPr lvl="0" hangingPunct="0"/>
            <a:endParaRPr lang="es-ES" sz="2400" dirty="0">
              <a:solidFill>
                <a:srgbClr val="000000"/>
              </a:solidFill>
              <a:ea typeface="Andale Sans UI" pitchFamily="2"/>
              <a:cs typeface="Tahoma" pitchFamily="2"/>
            </a:endParaRPr>
          </a:p>
        </p:txBody>
      </p:sp>
      <p:pic>
        <p:nvPicPr>
          <p:cNvPr id="5" name="4 Imagen" descr="Arquitectura WEB clasica cliente-servidor.jpg"/>
          <p:cNvPicPr>
            <a:picLocks noChangeAspect="1"/>
          </p:cNvPicPr>
          <p:nvPr/>
        </p:nvPicPr>
        <p:blipFill>
          <a:blip r:embed="rId3" cstate="print"/>
          <a:stretch>
            <a:fillRect/>
          </a:stretch>
        </p:blipFill>
        <p:spPr>
          <a:xfrm>
            <a:off x="819805" y="4283893"/>
            <a:ext cx="8398747" cy="3343031"/>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234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s-ES">
                <a:solidFill>
                  <a:srgbClr val="000000"/>
                </a:solidFill>
                <a:latin typeface="Arial" pitchFamily="18"/>
                <a:cs typeface="Tahoma" pitchFamily="2"/>
              </a:rPr>
              <a:t>Programación básica</a:t>
            </a:r>
          </a:p>
        </p:txBody>
      </p:sp>
      <p:sp>
        <p:nvSpPr>
          <p:cNvPr id="3" name="2 CuadroTexto"/>
          <p:cNvSpPr txBox="1"/>
          <p:nvPr/>
        </p:nvSpPr>
        <p:spPr>
          <a:xfrm>
            <a:off x="359640" y="1043639"/>
            <a:ext cx="9720720" cy="5997945"/>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1">
              <a:lnSpc>
                <a:spcPct val="100000"/>
              </a:lnSpc>
              <a:spcBef>
                <a:spcPts val="0"/>
              </a:spcBef>
              <a:spcAft>
                <a:spcPts val="0"/>
              </a:spcAft>
              <a:buNone/>
              <a:tabLst/>
            </a:pPr>
            <a:r>
              <a:rPr lang="es-ES" sz="3200" b="1" dirty="0">
                <a:solidFill>
                  <a:srgbClr val="000000"/>
                </a:solidFill>
                <a:ea typeface="Andale Sans UI" pitchFamily="2"/>
                <a:cs typeface="Tahoma" pitchFamily="2"/>
              </a:rPr>
              <a:t>Operadores</a:t>
            </a:r>
          </a:p>
          <a:p>
            <a:pPr marL="0" marR="0" lvl="0" indent="0" algn="just" rtl="0" hangingPunct="0">
              <a:lnSpc>
                <a:spcPct val="100000"/>
              </a:lnSpc>
              <a:spcBef>
                <a:spcPts val="0"/>
              </a:spcBef>
              <a:spcAft>
                <a:spcPts val="0"/>
              </a:spcAft>
              <a:buSzPct val="45000"/>
              <a:buNone/>
              <a:tabLst/>
            </a:pPr>
            <a:endParaRPr lang="es-ES" b="1" i="0" u="none" strike="noStrike" kern="1200" cap="none" spc="0" baseline="0" dirty="0" smtClean="0">
              <a:ln>
                <a:noFill/>
              </a:ln>
              <a:solidFill>
                <a:srgbClr val="000000"/>
              </a:solidFill>
              <a:latin typeface="Arial" pitchFamily="34" charset="0"/>
              <a:ea typeface="Microsoft YaHei" pitchFamily="2"/>
              <a:cs typeface="Arial" pitchFamily="34" charset="0"/>
            </a:endParaRPr>
          </a:p>
          <a:p>
            <a:r>
              <a:rPr lang="es-ES" sz="2400" b="1" dirty="0" smtClean="0">
                <a:solidFill>
                  <a:srgbClr val="000000"/>
                </a:solidFill>
                <a:latin typeface="Arial" pitchFamily="34" charset="0"/>
                <a:ea typeface="Microsoft YaHei" pitchFamily="2"/>
                <a:cs typeface="Arial" pitchFamily="34" charset="0"/>
              </a:rPr>
              <a:t> INSTANCEOF</a:t>
            </a:r>
          </a:p>
          <a:p>
            <a:pPr>
              <a:buNone/>
            </a:pPr>
            <a:endParaRPr lang="es-ES" sz="2400" b="1" dirty="0" smtClean="0">
              <a:solidFill>
                <a:srgbClr val="000000"/>
              </a:solidFill>
              <a:latin typeface="Arial" pitchFamily="34" charset="0"/>
              <a:ea typeface="Microsoft YaHei" pitchFamily="2"/>
              <a:cs typeface="Arial" pitchFamily="34" charset="0"/>
            </a:endParaRPr>
          </a:p>
          <a:p>
            <a:pPr algn="just">
              <a:buNone/>
            </a:pPr>
            <a:r>
              <a:rPr lang="es-ES" sz="2400" dirty="0" smtClean="0"/>
              <a:t>Como el operador </a:t>
            </a:r>
            <a:r>
              <a:rPr lang="es-ES" sz="2400" dirty="0" err="1" smtClean="0">
                <a:solidFill>
                  <a:srgbClr val="00B0F0"/>
                </a:solidFill>
              </a:rPr>
              <a:t>typeof</a:t>
            </a:r>
            <a:r>
              <a:rPr lang="es-ES" sz="2400" dirty="0" smtClean="0"/>
              <a:t> devuelve el valor </a:t>
            </a:r>
            <a:r>
              <a:rPr lang="es-ES" sz="2400" dirty="0" err="1" smtClean="0">
                <a:solidFill>
                  <a:srgbClr val="00B0F0"/>
                </a:solidFill>
              </a:rPr>
              <a:t>object</a:t>
            </a:r>
            <a:r>
              <a:rPr lang="es-ES" sz="2400" dirty="0" smtClean="0"/>
              <a:t> para cualquier objeto independientemente de su tipo, se define el operador </a:t>
            </a:r>
            <a:r>
              <a:rPr lang="es-ES" sz="2400" dirty="0" err="1" smtClean="0">
                <a:solidFill>
                  <a:srgbClr val="FF0000"/>
                </a:solidFill>
              </a:rPr>
              <a:t>instanceof</a:t>
            </a:r>
            <a:r>
              <a:rPr lang="es-ES" sz="2400" dirty="0" smtClean="0"/>
              <a:t> para determinar la clase concreta de un objeto.</a:t>
            </a:r>
            <a:endParaRPr lang="es-ES" sz="2400" b="1" dirty="0" smtClean="0">
              <a:solidFill>
                <a:srgbClr val="000000"/>
              </a:solidFill>
              <a:latin typeface="Arial" pitchFamily="34" charset="0"/>
              <a:ea typeface="Microsoft YaHei" pitchFamily="2"/>
              <a:cs typeface="Arial" pitchFamily="34" charset="0"/>
            </a:endParaRPr>
          </a:p>
          <a:p>
            <a:endParaRPr lang="es-ES" b="1" dirty="0" smtClean="0">
              <a:solidFill>
                <a:srgbClr val="000000"/>
              </a:solidFill>
              <a:latin typeface="Arial" pitchFamily="34" charset="0"/>
              <a:ea typeface="Microsoft YaHei" pitchFamily="2"/>
              <a:cs typeface="Arial" pitchFamily="34" charset="0"/>
            </a:endParaRPr>
          </a:p>
          <a:p>
            <a:pPr lvl="1">
              <a:buNone/>
            </a:pPr>
            <a:r>
              <a:rPr lang="es-ES" sz="2400" dirty="0" err="1" smtClean="0">
                <a:solidFill>
                  <a:srgbClr val="FF0000"/>
                </a:solidFill>
              </a:rPr>
              <a:t>var</a:t>
            </a:r>
            <a:r>
              <a:rPr lang="es-ES" sz="2400" dirty="0" smtClean="0">
                <a:solidFill>
                  <a:srgbClr val="FF0000"/>
                </a:solidFill>
              </a:rPr>
              <a:t> variable1 = new </a:t>
            </a:r>
            <a:r>
              <a:rPr lang="es-ES" sz="2400" dirty="0" err="1" smtClean="0">
                <a:solidFill>
                  <a:srgbClr val="FF0000"/>
                </a:solidFill>
              </a:rPr>
              <a:t>String</a:t>
            </a:r>
            <a:r>
              <a:rPr lang="es-ES" sz="2400" dirty="0" smtClean="0">
                <a:solidFill>
                  <a:srgbClr val="FF0000"/>
                </a:solidFill>
              </a:rPr>
              <a:t>("hola mundo"); </a:t>
            </a:r>
          </a:p>
          <a:p>
            <a:pPr lvl="1">
              <a:buNone/>
            </a:pPr>
            <a:r>
              <a:rPr lang="es-ES" sz="2400" dirty="0" err="1" smtClean="0">
                <a:solidFill>
                  <a:srgbClr val="FF0000"/>
                </a:solidFill>
              </a:rPr>
              <a:t>typeof</a:t>
            </a:r>
            <a:r>
              <a:rPr lang="es-ES" sz="2400" dirty="0" smtClean="0">
                <a:solidFill>
                  <a:srgbClr val="FF0000"/>
                </a:solidFill>
              </a:rPr>
              <a:t> variable1; 	</a:t>
            </a:r>
            <a:r>
              <a:rPr lang="es-ES" sz="2400" dirty="0" smtClean="0">
                <a:solidFill>
                  <a:schemeClr val="bg1">
                    <a:lumMod val="50000"/>
                  </a:schemeClr>
                </a:solidFill>
              </a:rPr>
              <a:t>// devuelve "</a:t>
            </a:r>
            <a:r>
              <a:rPr lang="es-ES" sz="2400" dirty="0" err="1" smtClean="0">
                <a:solidFill>
                  <a:schemeClr val="bg1">
                    <a:lumMod val="50000"/>
                  </a:schemeClr>
                </a:solidFill>
              </a:rPr>
              <a:t>object</a:t>
            </a:r>
            <a:r>
              <a:rPr lang="es-ES" sz="2400" dirty="0" smtClean="0">
                <a:solidFill>
                  <a:schemeClr val="bg1">
                    <a:lumMod val="50000"/>
                  </a:schemeClr>
                </a:solidFill>
              </a:rPr>
              <a:t>" variable1 </a:t>
            </a:r>
          </a:p>
          <a:p>
            <a:pPr lvl="1">
              <a:buNone/>
            </a:pPr>
            <a:r>
              <a:rPr lang="es-ES" sz="2400" dirty="0" err="1" smtClean="0">
                <a:solidFill>
                  <a:srgbClr val="FF0000"/>
                </a:solidFill>
              </a:rPr>
              <a:t>instanceof</a:t>
            </a:r>
            <a:r>
              <a:rPr lang="es-ES" sz="2400" dirty="0" smtClean="0">
                <a:solidFill>
                  <a:srgbClr val="FF0000"/>
                </a:solidFill>
              </a:rPr>
              <a:t> </a:t>
            </a:r>
            <a:r>
              <a:rPr lang="es-ES" sz="2400" dirty="0" err="1" smtClean="0">
                <a:solidFill>
                  <a:srgbClr val="FF0000"/>
                </a:solidFill>
              </a:rPr>
              <a:t>String</a:t>
            </a:r>
            <a:r>
              <a:rPr lang="es-ES" sz="2400" dirty="0" smtClean="0">
                <a:solidFill>
                  <a:srgbClr val="FF0000"/>
                </a:solidFill>
              </a:rPr>
              <a:t>; 	</a:t>
            </a:r>
            <a:r>
              <a:rPr lang="es-ES" sz="2400" dirty="0" smtClean="0">
                <a:solidFill>
                  <a:schemeClr val="bg1">
                    <a:lumMod val="50000"/>
                  </a:schemeClr>
                </a:solidFill>
              </a:rPr>
              <a:t>// devuelve true </a:t>
            </a:r>
            <a:r>
              <a:rPr lang="es-ES" sz="2400" dirty="0" smtClean="0">
                <a:solidFill>
                  <a:srgbClr val="FF0000"/>
                </a:solidFill>
              </a:rPr>
              <a:t>	</a:t>
            </a:r>
            <a:r>
              <a:rPr lang="es-ES" dirty="0" smtClean="0">
                <a:solidFill>
                  <a:srgbClr val="FF0000"/>
                </a:solidFill>
              </a:rPr>
              <a:t>			</a:t>
            </a:r>
            <a:endParaRPr lang="es-ES" b="1" dirty="0">
              <a:solidFill>
                <a:srgbClr val="FF0000"/>
              </a:solidFill>
              <a:latin typeface="Arial" pitchFamily="34" charset="0"/>
              <a:ea typeface="Microsoft YaHei" pitchFamily="2"/>
              <a:cs typeface="Arial" pitchFamily="34" charset="0"/>
            </a:endParaRPr>
          </a:p>
          <a:p>
            <a:pPr marL="457200" lvl="2" algn="just" hangingPunct="0">
              <a:buNone/>
            </a:pPr>
            <a:endParaRPr lang="es-ES" b="1" i="0" u="none" strike="noStrike" kern="1200" cap="none" spc="0" baseline="0" dirty="0" smtClean="0">
              <a:ln>
                <a:noFill/>
              </a:ln>
              <a:solidFill>
                <a:srgbClr val="FF0000"/>
              </a:solidFill>
              <a:latin typeface="Arial" pitchFamily="34" charset="0"/>
              <a:ea typeface="Microsoft YaHei" pitchFamily="2"/>
              <a:cs typeface="Arial" pitchFamily="34" charset="0"/>
            </a:endParaRPr>
          </a:p>
          <a:p>
            <a:pPr marL="457200" lvl="2" algn="just" hangingPunct="0">
              <a:buNone/>
            </a:pPr>
            <a:endParaRPr lang="es-ES" b="1" i="0" u="none" strike="noStrike" kern="1200" cap="none" spc="0" baseline="0" dirty="0" smtClean="0">
              <a:ln>
                <a:noFill/>
              </a:ln>
              <a:solidFill>
                <a:srgbClr val="FF0000"/>
              </a:solidFill>
              <a:latin typeface="Arial" pitchFamily="34" charset="0"/>
              <a:ea typeface="Microsoft YaHei" pitchFamily="2"/>
              <a:cs typeface="Arial" pitchFamily="34" charset="0"/>
            </a:endParaRPr>
          </a:p>
          <a:p>
            <a:pPr marL="457200" lvl="2" algn="just" hangingPunct="0">
              <a:buNone/>
            </a:pPr>
            <a:endParaRPr lang="es-ES" b="1" i="0" u="none" strike="noStrike" kern="1200" cap="none" spc="0" baseline="0" dirty="0" smtClean="0">
              <a:ln>
                <a:noFill/>
              </a:ln>
              <a:solidFill>
                <a:srgbClr val="FF0000"/>
              </a:solidFill>
              <a:latin typeface="Arial" pitchFamily="34" charset="0"/>
              <a:ea typeface="Microsoft YaHei" pitchFamily="2"/>
              <a:cs typeface="Arial" pitchFamily="34" charset="0"/>
            </a:endParaRPr>
          </a:p>
          <a:p>
            <a:pPr marL="457200" lvl="2" algn="just" hangingPunct="0">
              <a:lnSpc>
                <a:spcPts val="2500"/>
              </a:lnSpc>
              <a:buNone/>
            </a:pPr>
            <a:endParaRPr lang="es-ES" b="1" i="0" u="none" strike="noStrike" kern="1200" cap="none" spc="0" baseline="0" dirty="0">
              <a:ln>
                <a:noFill/>
              </a:ln>
              <a:solidFill>
                <a:srgbClr val="FF0000"/>
              </a:solidFill>
              <a:latin typeface="Arial" pitchFamily="34" charset="0"/>
              <a:ea typeface="Microsoft YaHei" pitchFamily="2"/>
              <a:cs typeface="Arial" pitchFamily="34" charset="0"/>
            </a:endParaRPr>
          </a:p>
          <a:p>
            <a:pPr marL="457200" lvl="2" algn="just" hangingPunct="0">
              <a:buNone/>
            </a:pPr>
            <a:endParaRPr lang="es-ES" sz="1800" b="1" i="0" u="none" strike="noStrike" kern="1200" cap="none" spc="0" baseline="0" dirty="0">
              <a:ln>
                <a:noFill/>
              </a:ln>
              <a:solidFill>
                <a:srgbClr val="000000"/>
              </a:solidFill>
              <a:latin typeface="Arial" pitchFamily="34" charset="0"/>
              <a:ea typeface="Microsoft YaHei" pitchFamily="2"/>
              <a:cs typeface="Arial" pitchFamily="34" charset="0"/>
            </a:endParaRPr>
          </a:p>
          <a:p>
            <a:pPr marL="457200" marR="0" lvl="2" indent="0" algn="just" rtl="0" hangingPunct="0">
              <a:lnSpc>
                <a:spcPct val="100000"/>
              </a:lnSpc>
              <a:spcBef>
                <a:spcPts val="0"/>
              </a:spcBef>
              <a:spcAft>
                <a:spcPts val="0"/>
              </a:spcAft>
              <a:buSzPct val="45000"/>
              <a:buNone/>
              <a:tabLst/>
            </a:pPr>
            <a:endParaRPr lang="es-ES" sz="1800" b="1" i="0" u="none" strike="noStrike" kern="1200" cap="none" spc="0" baseline="0" dirty="0">
              <a:ln>
                <a:noFill/>
              </a:ln>
              <a:solidFill>
                <a:srgbClr val="000000"/>
              </a:solidFill>
              <a:latin typeface="Arial" pitchFamily="34" charset="0"/>
              <a:ea typeface="Microsoft YaHei" pitchFamily="2"/>
              <a:cs typeface="Arial" pitchFamily="34" charset="0"/>
            </a:endParaRPr>
          </a:p>
          <a:p>
            <a:pPr marL="0" marR="0" lvl="1" indent="0" algn="just" rtl="0" hangingPunct="0">
              <a:lnSpc>
                <a:spcPct val="100000"/>
              </a:lnSpc>
              <a:spcBef>
                <a:spcPts val="0"/>
              </a:spcBef>
              <a:spcAft>
                <a:spcPts val="0"/>
              </a:spcAft>
              <a:buSzPct val="45000"/>
              <a:buFont typeface="StarSymbol"/>
              <a:buChar char="●"/>
              <a:tabLst/>
            </a:pPr>
            <a:endParaRPr lang="es-ES" sz="1800" b="0" i="0" u="none" strike="noStrike" kern="1200" cap="none" spc="0" baseline="0" dirty="0">
              <a:ln>
                <a:noFill/>
              </a:ln>
              <a:solidFill>
                <a:srgbClr val="000000"/>
              </a:solidFill>
              <a:latin typeface="Arial" pitchFamily="34"/>
              <a:ea typeface="Andale Sans UI" pitchFamily="2"/>
              <a:cs typeface="Arial" pitchFamily="34"/>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90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b="1" dirty="0" smtClean="0">
                <a:latin typeface="Arial" pitchFamily="34" charset="0"/>
                <a:cs typeface="Arial" pitchFamily="34" charset="0"/>
              </a:rPr>
              <a:t>Estructuras de control de flujo</a:t>
            </a:r>
            <a:endParaRPr lang="es-ES" b="1" dirty="0">
              <a:latin typeface="Arial" pitchFamily="34" charset="0"/>
              <a:cs typeface="Arial" pitchFamily="34" charset="0"/>
            </a:endParaRPr>
          </a:p>
        </p:txBody>
      </p:sp>
      <p:sp>
        <p:nvSpPr>
          <p:cNvPr id="3" name="2 CuadroTexto"/>
          <p:cNvSpPr txBox="1"/>
          <p:nvPr/>
        </p:nvSpPr>
        <p:spPr>
          <a:xfrm>
            <a:off x="359640" y="503640"/>
            <a:ext cx="9577216" cy="7355240"/>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solidFill>
                  <a:srgbClr val="000000"/>
                </a:solidFill>
                <a:ea typeface="Andale Sans UI" pitchFamily="2"/>
                <a:cs typeface="Tahoma" pitchFamily="2"/>
              </a:rPr>
              <a:t>Estructura </a:t>
            </a:r>
            <a:r>
              <a:rPr lang="es-ES" sz="3200" b="1" dirty="0" err="1" smtClean="0">
                <a:solidFill>
                  <a:srgbClr val="000000"/>
                </a:solidFill>
                <a:ea typeface="Andale Sans UI" pitchFamily="2"/>
                <a:cs typeface="Tahoma" pitchFamily="2"/>
              </a:rPr>
              <a:t>if</a:t>
            </a:r>
            <a:endParaRPr lang="es-ES" sz="3200" b="1" dirty="0" smtClean="0">
              <a:solidFill>
                <a:srgbClr val="000000"/>
              </a:solidFill>
              <a:ea typeface="Andale Sans UI" pitchFamily="2"/>
              <a:cs typeface="Tahoma" pitchFamily="2"/>
            </a:endParaRPr>
          </a:p>
          <a:p>
            <a:pPr>
              <a:buNone/>
            </a:pPr>
            <a:r>
              <a:rPr lang="es-ES" dirty="0" smtClean="0"/>
              <a:t>Se emplea para tomar decisiones en función de una condición. </a:t>
            </a:r>
          </a:p>
          <a:p>
            <a:pPr>
              <a:buNone/>
            </a:pPr>
            <a:endParaRPr lang="es-ES" dirty="0" smtClean="0"/>
          </a:p>
          <a:p>
            <a:pPr>
              <a:buNone/>
            </a:pPr>
            <a:r>
              <a:rPr lang="es-ES" dirty="0" smtClean="0"/>
              <a:t>Su definición formal es:</a:t>
            </a:r>
          </a:p>
          <a:p>
            <a:pPr>
              <a:buNone/>
            </a:pPr>
            <a:endParaRPr lang="es-ES" dirty="0" smtClean="0"/>
          </a:p>
          <a:p>
            <a:pPr lvl="1">
              <a:buNone/>
            </a:pPr>
            <a:r>
              <a:rPr lang="es-ES" dirty="0" err="1" smtClean="0">
                <a:solidFill>
                  <a:srgbClr val="FF0000"/>
                </a:solidFill>
              </a:rPr>
              <a:t>if</a:t>
            </a:r>
            <a:r>
              <a:rPr lang="es-ES" dirty="0" smtClean="0">
                <a:solidFill>
                  <a:srgbClr val="FF0000"/>
                </a:solidFill>
              </a:rPr>
              <a:t> ( condición )  { </a:t>
            </a:r>
          </a:p>
          <a:p>
            <a:pPr lvl="1">
              <a:buNone/>
            </a:pPr>
            <a:r>
              <a:rPr lang="es-ES" dirty="0" smtClean="0">
                <a:solidFill>
                  <a:srgbClr val="FF0000"/>
                </a:solidFill>
              </a:rPr>
              <a:t>	... </a:t>
            </a:r>
          </a:p>
          <a:p>
            <a:pPr lvl="1">
              <a:buNone/>
            </a:pPr>
            <a:r>
              <a:rPr lang="es-ES" dirty="0" smtClean="0">
                <a:solidFill>
                  <a:srgbClr val="FF0000"/>
                </a:solidFill>
              </a:rPr>
              <a:t>}</a:t>
            </a:r>
          </a:p>
          <a:p>
            <a:pPr>
              <a:buNone/>
            </a:pPr>
            <a:endParaRPr lang="es-ES" dirty="0" smtClean="0"/>
          </a:p>
          <a:p>
            <a:pPr algn="just">
              <a:buNone/>
            </a:pPr>
            <a:r>
              <a:rPr lang="es-ES" dirty="0" smtClean="0"/>
              <a:t>Si la condición se cumple (es decir, si su valor es </a:t>
            </a:r>
            <a:r>
              <a:rPr lang="es-ES" dirty="0" smtClean="0">
                <a:solidFill>
                  <a:srgbClr val="0070C0"/>
                </a:solidFill>
              </a:rPr>
              <a:t>true</a:t>
            </a:r>
            <a:r>
              <a:rPr lang="es-ES" dirty="0" smtClean="0"/>
              <a:t>) se ejecutan todas las instrucciones que se encuentran dentro de </a:t>
            </a:r>
            <a:r>
              <a:rPr lang="es-ES" b="1" dirty="0" smtClean="0">
                <a:solidFill>
                  <a:srgbClr val="FF0000"/>
                </a:solidFill>
              </a:rPr>
              <a:t>{...}</a:t>
            </a:r>
            <a:r>
              <a:rPr lang="es-ES" dirty="0" smtClean="0"/>
              <a:t>. Si la condición no se cumple (es decir, si su valor es </a:t>
            </a:r>
            <a:r>
              <a:rPr lang="es-ES" dirty="0" smtClean="0">
                <a:solidFill>
                  <a:srgbClr val="0070C0"/>
                </a:solidFill>
              </a:rPr>
              <a:t>false</a:t>
            </a:r>
            <a:r>
              <a:rPr lang="es-ES" dirty="0" smtClean="0"/>
              <a:t>) no se ejecuta ninguna instrucción contenida en </a:t>
            </a:r>
            <a:r>
              <a:rPr lang="es-ES" b="1" dirty="0" smtClean="0">
                <a:solidFill>
                  <a:srgbClr val="FF0000"/>
                </a:solidFill>
              </a:rPr>
              <a:t>{...} </a:t>
            </a:r>
            <a:r>
              <a:rPr lang="es-ES" dirty="0" smtClean="0"/>
              <a:t>y el programa continúa ejecutando el resto de instrucciones del script.</a:t>
            </a:r>
          </a:p>
          <a:p>
            <a:pPr algn="just">
              <a:buNone/>
            </a:pPr>
            <a:endParaRPr lang="es-ES" dirty="0" smtClean="0"/>
          </a:p>
          <a:p>
            <a:pPr lvl="1" algn="just">
              <a:buNone/>
            </a:pPr>
            <a:r>
              <a:rPr lang="es-ES" dirty="0" err="1" smtClean="0">
                <a:solidFill>
                  <a:srgbClr val="FF0000"/>
                </a:solidFill>
              </a:rPr>
              <a:t>if</a:t>
            </a:r>
            <a:r>
              <a:rPr lang="es-ES" dirty="0" smtClean="0">
                <a:solidFill>
                  <a:srgbClr val="FF0000"/>
                </a:solidFill>
              </a:rPr>
              <a:t>(numero1 &lt;= numero2) { </a:t>
            </a:r>
          </a:p>
          <a:p>
            <a:pPr lvl="1" algn="just">
              <a:buNone/>
            </a:pPr>
            <a:r>
              <a:rPr lang="es-ES" dirty="0" smtClean="0">
                <a:solidFill>
                  <a:srgbClr val="FF0000"/>
                </a:solidFill>
              </a:rPr>
              <a:t>	</a:t>
            </a:r>
            <a:r>
              <a:rPr lang="es-ES" dirty="0" err="1" smtClean="0">
                <a:solidFill>
                  <a:srgbClr val="FF0000"/>
                </a:solidFill>
              </a:rPr>
              <a:t>alert</a:t>
            </a:r>
            <a:r>
              <a:rPr lang="es-ES" dirty="0" smtClean="0">
                <a:solidFill>
                  <a:srgbClr val="FF0000"/>
                </a:solidFill>
              </a:rPr>
              <a:t>("numero1 no es mayor que numero2"); </a:t>
            </a:r>
          </a:p>
          <a:p>
            <a:pPr lvl="1" algn="just">
              <a:buNone/>
            </a:pPr>
            <a:r>
              <a:rPr lang="es-ES" dirty="0" smtClean="0">
                <a:solidFill>
                  <a:srgbClr val="FF0000"/>
                </a:solidFill>
              </a:rPr>
              <a:t>} </a:t>
            </a:r>
          </a:p>
          <a:p>
            <a:pPr lvl="1" algn="just">
              <a:buNone/>
            </a:pPr>
            <a:endParaRPr lang="es-ES" dirty="0" smtClean="0">
              <a:solidFill>
                <a:srgbClr val="FF0000"/>
              </a:solidFill>
            </a:endParaRPr>
          </a:p>
          <a:p>
            <a:pPr lvl="1" algn="just">
              <a:buNone/>
            </a:pPr>
            <a:r>
              <a:rPr lang="es-ES" dirty="0" err="1" smtClean="0">
                <a:solidFill>
                  <a:srgbClr val="FF0000"/>
                </a:solidFill>
              </a:rPr>
              <a:t>if</a:t>
            </a:r>
            <a:r>
              <a:rPr lang="es-ES" dirty="0" smtClean="0">
                <a:solidFill>
                  <a:srgbClr val="FF0000"/>
                </a:solidFill>
              </a:rPr>
              <a:t>(numero2 &gt;= 0) { </a:t>
            </a:r>
          </a:p>
          <a:p>
            <a:pPr lvl="1" algn="just">
              <a:buNone/>
            </a:pPr>
            <a:r>
              <a:rPr lang="es-ES" dirty="0" smtClean="0">
                <a:solidFill>
                  <a:srgbClr val="FF0000"/>
                </a:solidFill>
              </a:rPr>
              <a:t>	</a:t>
            </a:r>
            <a:r>
              <a:rPr lang="es-ES" dirty="0" err="1" smtClean="0">
                <a:solidFill>
                  <a:srgbClr val="FF0000"/>
                </a:solidFill>
              </a:rPr>
              <a:t>alert</a:t>
            </a:r>
            <a:r>
              <a:rPr lang="es-ES" dirty="0" smtClean="0">
                <a:solidFill>
                  <a:srgbClr val="FF0000"/>
                </a:solidFill>
              </a:rPr>
              <a:t>("numero2 es positivo"); </a:t>
            </a:r>
          </a:p>
          <a:p>
            <a:pPr lvl="1" algn="just">
              <a:buNone/>
            </a:pPr>
            <a:r>
              <a:rPr lang="es-ES" dirty="0" smtClean="0">
                <a:solidFill>
                  <a:srgbClr val="FF0000"/>
                </a:solidFill>
              </a:rPr>
              <a:t>} </a:t>
            </a:r>
          </a:p>
          <a:p>
            <a:pPr lvl="1" algn="just">
              <a:buNone/>
            </a:pPr>
            <a:endParaRPr lang="es-ES" dirty="0" smtClean="0">
              <a:solidFill>
                <a:srgbClr val="FF0000"/>
              </a:solidFill>
            </a:endParaRPr>
          </a:p>
          <a:p>
            <a:pPr lvl="1" algn="just">
              <a:buNone/>
            </a:pPr>
            <a:r>
              <a:rPr lang="es-ES" dirty="0" err="1" smtClean="0">
                <a:solidFill>
                  <a:srgbClr val="FF0000"/>
                </a:solidFill>
              </a:rPr>
              <a:t>if</a:t>
            </a:r>
            <a:r>
              <a:rPr lang="es-ES" dirty="0" smtClean="0">
                <a:solidFill>
                  <a:srgbClr val="FF0000"/>
                </a:solidFill>
              </a:rPr>
              <a:t>(numero1 &lt; 0 || numero1 != 0) { </a:t>
            </a:r>
          </a:p>
          <a:p>
            <a:pPr lvl="1" algn="just">
              <a:buNone/>
            </a:pPr>
            <a:r>
              <a:rPr lang="es-ES" dirty="0" smtClean="0">
                <a:solidFill>
                  <a:srgbClr val="FF0000"/>
                </a:solidFill>
              </a:rPr>
              <a:t>	</a:t>
            </a:r>
            <a:r>
              <a:rPr lang="es-ES" dirty="0" err="1" smtClean="0">
                <a:solidFill>
                  <a:srgbClr val="FF0000"/>
                </a:solidFill>
              </a:rPr>
              <a:t>alert</a:t>
            </a:r>
            <a:r>
              <a:rPr lang="es-ES" dirty="0" smtClean="0">
                <a:solidFill>
                  <a:srgbClr val="FF0000"/>
                </a:solidFill>
              </a:rPr>
              <a:t>("numero1 es negativo o distinto de cero"); </a:t>
            </a:r>
          </a:p>
          <a:p>
            <a:pPr lvl="1" algn="just">
              <a:buNone/>
            </a:pPr>
            <a:r>
              <a:rPr lang="es-ES" dirty="0" smtClean="0">
                <a:solidFill>
                  <a:srgbClr val="FF0000"/>
                </a:solidFill>
              </a:rPr>
              <a:t>}</a:t>
            </a:r>
            <a:endParaRPr lang="es-ES" dirty="0">
              <a:solidFill>
                <a:srgbClr val="FF0000"/>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90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b="1" dirty="0" smtClean="0">
                <a:latin typeface="Arial" pitchFamily="34" charset="0"/>
                <a:cs typeface="Arial" pitchFamily="34" charset="0"/>
              </a:rPr>
              <a:t>Estructuras de control de flujo</a:t>
            </a:r>
            <a:endParaRPr lang="es-ES" b="1" dirty="0">
              <a:latin typeface="Arial" pitchFamily="34" charset="0"/>
              <a:cs typeface="Arial" pitchFamily="34" charset="0"/>
            </a:endParaRPr>
          </a:p>
        </p:txBody>
      </p:sp>
      <p:sp>
        <p:nvSpPr>
          <p:cNvPr id="3" name="2 CuadroTexto"/>
          <p:cNvSpPr txBox="1"/>
          <p:nvPr/>
        </p:nvSpPr>
        <p:spPr>
          <a:xfrm>
            <a:off x="359640" y="503640"/>
            <a:ext cx="9577216" cy="7698859"/>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solidFill>
                  <a:srgbClr val="000000"/>
                </a:solidFill>
                <a:ea typeface="Andale Sans UI" pitchFamily="2"/>
                <a:cs typeface="Tahoma" pitchFamily="2"/>
              </a:rPr>
              <a:t>Estructura </a:t>
            </a:r>
            <a:r>
              <a:rPr lang="es-ES" sz="3200" b="1" dirty="0" err="1" smtClean="0">
                <a:solidFill>
                  <a:srgbClr val="000000"/>
                </a:solidFill>
                <a:ea typeface="Andale Sans UI" pitchFamily="2"/>
                <a:cs typeface="Tahoma" pitchFamily="2"/>
              </a:rPr>
              <a:t>if</a:t>
            </a:r>
            <a:r>
              <a:rPr lang="es-ES" sz="3200" b="1" dirty="0" smtClean="0">
                <a:solidFill>
                  <a:srgbClr val="000000"/>
                </a:solidFill>
                <a:ea typeface="Andale Sans UI" pitchFamily="2"/>
                <a:cs typeface="Tahoma" pitchFamily="2"/>
              </a:rPr>
              <a:t>...</a:t>
            </a:r>
            <a:r>
              <a:rPr lang="es-ES" sz="3200" b="1" dirty="0" err="1" smtClean="0">
                <a:solidFill>
                  <a:srgbClr val="000000"/>
                </a:solidFill>
                <a:ea typeface="Andale Sans UI" pitchFamily="2"/>
                <a:cs typeface="Tahoma" pitchFamily="2"/>
              </a:rPr>
              <a:t>else</a:t>
            </a:r>
            <a:endParaRPr lang="es-ES" sz="3200" b="1" dirty="0" smtClean="0">
              <a:solidFill>
                <a:srgbClr val="000000"/>
              </a:solidFill>
              <a:ea typeface="Andale Sans UI" pitchFamily="2"/>
              <a:cs typeface="Tahoma" pitchFamily="2"/>
            </a:endParaRPr>
          </a:p>
          <a:p>
            <a:pPr>
              <a:buNone/>
            </a:pPr>
            <a:r>
              <a:rPr lang="es-ES" dirty="0" smtClean="0"/>
              <a:t>	</a:t>
            </a:r>
          </a:p>
          <a:p>
            <a:pPr>
              <a:buNone/>
            </a:pPr>
            <a:r>
              <a:rPr lang="es-ES" sz="2200" dirty="0" smtClean="0">
                <a:solidFill>
                  <a:srgbClr val="FF0000"/>
                </a:solidFill>
              </a:rPr>
              <a:t>	</a:t>
            </a:r>
            <a:r>
              <a:rPr lang="es-ES" sz="2200" dirty="0" err="1" smtClean="0">
                <a:solidFill>
                  <a:srgbClr val="FF0000"/>
                </a:solidFill>
              </a:rPr>
              <a:t>if</a:t>
            </a:r>
            <a:r>
              <a:rPr lang="es-ES" sz="2200" dirty="0" smtClean="0">
                <a:solidFill>
                  <a:srgbClr val="FF0000"/>
                </a:solidFill>
              </a:rPr>
              <a:t>(</a:t>
            </a:r>
            <a:r>
              <a:rPr lang="es-ES" sz="2200" dirty="0" err="1" smtClean="0">
                <a:solidFill>
                  <a:srgbClr val="FF0000"/>
                </a:solidFill>
              </a:rPr>
              <a:t>condicion</a:t>
            </a:r>
            <a:r>
              <a:rPr lang="es-ES" sz="2200" dirty="0" smtClean="0">
                <a:solidFill>
                  <a:srgbClr val="FF0000"/>
                </a:solidFill>
              </a:rPr>
              <a:t>) { </a:t>
            </a:r>
          </a:p>
          <a:p>
            <a:pPr>
              <a:buNone/>
            </a:pPr>
            <a:r>
              <a:rPr lang="es-ES" sz="2200" dirty="0" smtClean="0">
                <a:solidFill>
                  <a:srgbClr val="FF0000"/>
                </a:solidFill>
              </a:rPr>
              <a:t>		... </a:t>
            </a:r>
          </a:p>
          <a:p>
            <a:pPr>
              <a:buNone/>
            </a:pPr>
            <a:r>
              <a:rPr lang="es-ES" sz="2200" dirty="0" smtClean="0">
                <a:solidFill>
                  <a:srgbClr val="FF0000"/>
                </a:solidFill>
              </a:rPr>
              <a:t>	} </a:t>
            </a:r>
          </a:p>
          <a:p>
            <a:pPr>
              <a:buNone/>
            </a:pPr>
            <a:r>
              <a:rPr lang="es-ES" sz="2200" dirty="0" smtClean="0">
                <a:solidFill>
                  <a:srgbClr val="FF0000"/>
                </a:solidFill>
              </a:rPr>
              <a:t>	</a:t>
            </a:r>
            <a:r>
              <a:rPr lang="es-ES" sz="2200" dirty="0" err="1" smtClean="0">
                <a:solidFill>
                  <a:srgbClr val="FF0000"/>
                </a:solidFill>
              </a:rPr>
              <a:t>else</a:t>
            </a:r>
            <a:r>
              <a:rPr lang="es-ES" sz="2200" dirty="0" smtClean="0">
                <a:solidFill>
                  <a:srgbClr val="FF0000"/>
                </a:solidFill>
              </a:rPr>
              <a:t> { </a:t>
            </a:r>
          </a:p>
          <a:p>
            <a:pPr>
              <a:buNone/>
            </a:pPr>
            <a:r>
              <a:rPr lang="es-ES" sz="2200" dirty="0" smtClean="0">
                <a:solidFill>
                  <a:srgbClr val="FF0000"/>
                </a:solidFill>
              </a:rPr>
              <a:t>		... </a:t>
            </a:r>
          </a:p>
          <a:p>
            <a:pPr>
              <a:buNone/>
            </a:pPr>
            <a:r>
              <a:rPr lang="es-ES" sz="2200" dirty="0" smtClean="0">
                <a:solidFill>
                  <a:srgbClr val="FF0000"/>
                </a:solidFill>
              </a:rPr>
              <a:t>	}</a:t>
            </a:r>
          </a:p>
          <a:p>
            <a:pPr>
              <a:buNone/>
            </a:pPr>
            <a:endParaRPr lang="es-ES" sz="2200" dirty="0" smtClean="0"/>
          </a:p>
          <a:p>
            <a:pPr>
              <a:buNone/>
            </a:pPr>
            <a:r>
              <a:rPr lang="es-ES" sz="2200" dirty="0" smtClean="0"/>
              <a:t>Si la condición se cumple (es decir, si su valor es </a:t>
            </a:r>
            <a:r>
              <a:rPr lang="es-ES" sz="2200" dirty="0" smtClean="0">
                <a:solidFill>
                  <a:srgbClr val="0070C0"/>
                </a:solidFill>
              </a:rPr>
              <a:t>true</a:t>
            </a:r>
            <a:r>
              <a:rPr lang="es-ES" sz="2200" dirty="0" smtClean="0"/>
              <a:t>) se ejecutan todas las instrucciones que se encuentran dentro del </a:t>
            </a:r>
            <a:r>
              <a:rPr lang="es-ES" sz="2200" dirty="0" err="1" smtClean="0">
                <a:solidFill>
                  <a:srgbClr val="FF0000"/>
                </a:solidFill>
              </a:rPr>
              <a:t>if</a:t>
            </a:r>
            <a:r>
              <a:rPr lang="es-ES" sz="2200" dirty="0" smtClean="0">
                <a:solidFill>
                  <a:srgbClr val="FF0000"/>
                </a:solidFill>
              </a:rPr>
              <a:t>()</a:t>
            </a:r>
            <a:r>
              <a:rPr lang="es-ES" sz="2200" dirty="0" smtClean="0"/>
              <a:t>. Si la condición no se cumple (es decir, si su valor es </a:t>
            </a:r>
            <a:r>
              <a:rPr lang="es-ES" sz="2200" dirty="0" smtClean="0">
                <a:solidFill>
                  <a:srgbClr val="0070C0"/>
                </a:solidFill>
              </a:rPr>
              <a:t>false</a:t>
            </a:r>
            <a:r>
              <a:rPr lang="es-ES" sz="2200" dirty="0" smtClean="0"/>
              <a:t>) se ejecutan todas las instrucciones contenidas en </a:t>
            </a:r>
            <a:r>
              <a:rPr lang="es-ES" sz="2200" dirty="0" err="1" smtClean="0">
                <a:solidFill>
                  <a:srgbClr val="FF0000"/>
                </a:solidFill>
              </a:rPr>
              <a:t>else</a:t>
            </a:r>
            <a:r>
              <a:rPr lang="es-ES" sz="2200" dirty="0" smtClean="0">
                <a:solidFill>
                  <a:srgbClr val="FF0000"/>
                </a:solidFill>
              </a:rPr>
              <a:t> { }. </a:t>
            </a:r>
          </a:p>
          <a:p>
            <a:pPr>
              <a:buNone/>
            </a:pPr>
            <a:r>
              <a:rPr lang="es-ES" sz="2200" dirty="0" smtClean="0"/>
              <a:t>Ejemplo:</a:t>
            </a:r>
          </a:p>
          <a:p>
            <a:pPr>
              <a:buNone/>
            </a:pPr>
            <a:endParaRPr lang="es-ES" sz="2200" dirty="0" smtClean="0"/>
          </a:p>
          <a:p>
            <a:pPr>
              <a:buNone/>
            </a:pPr>
            <a:r>
              <a:rPr lang="es-ES" sz="2200" dirty="0" smtClean="0"/>
              <a:t>	</a:t>
            </a:r>
            <a:r>
              <a:rPr lang="es-ES" sz="2200" dirty="0" err="1" smtClean="0">
                <a:solidFill>
                  <a:srgbClr val="FF0000"/>
                </a:solidFill>
              </a:rPr>
              <a:t>var</a:t>
            </a:r>
            <a:r>
              <a:rPr lang="es-ES" sz="2200" dirty="0" smtClean="0">
                <a:solidFill>
                  <a:srgbClr val="FF0000"/>
                </a:solidFill>
              </a:rPr>
              <a:t> edad = 18;   </a:t>
            </a:r>
          </a:p>
          <a:p>
            <a:pPr>
              <a:buNone/>
            </a:pPr>
            <a:r>
              <a:rPr lang="es-ES" sz="2200" dirty="0" smtClean="0">
                <a:solidFill>
                  <a:srgbClr val="FF0000"/>
                </a:solidFill>
              </a:rPr>
              <a:t>	</a:t>
            </a:r>
            <a:r>
              <a:rPr lang="es-ES" sz="2200" dirty="0" err="1" smtClean="0">
                <a:solidFill>
                  <a:srgbClr val="FF0000"/>
                </a:solidFill>
              </a:rPr>
              <a:t>if</a:t>
            </a:r>
            <a:r>
              <a:rPr lang="es-ES" sz="2200" dirty="0" smtClean="0">
                <a:solidFill>
                  <a:srgbClr val="FF0000"/>
                </a:solidFill>
              </a:rPr>
              <a:t>(edad &gt;= 18) { </a:t>
            </a:r>
          </a:p>
          <a:p>
            <a:pPr>
              <a:buNone/>
            </a:pPr>
            <a:r>
              <a:rPr lang="es-ES" sz="2200" dirty="0" smtClean="0">
                <a:solidFill>
                  <a:srgbClr val="FF0000"/>
                </a:solidFill>
              </a:rPr>
              <a:t>		</a:t>
            </a:r>
            <a:r>
              <a:rPr lang="es-ES" sz="2200" dirty="0" err="1" smtClean="0">
                <a:solidFill>
                  <a:srgbClr val="FF0000"/>
                </a:solidFill>
              </a:rPr>
              <a:t>alert</a:t>
            </a:r>
            <a:r>
              <a:rPr lang="es-ES" sz="2200" dirty="0" smtClean="0">
                <a:solidFill>
                  <a:srgbClr val="FF0000"/>
                </a:solidFill>
              </a:rPr>
              <a:t>("Eres mayor de edad"); </a:t>
            </a:r>
          </a:p>
          <a:p>
            <a:pPr>
              <a:buNone/>
            </a:pPr>
            <a:r>
              <a:rPr lang="es-ES" sz="2200" dirty="0" smtClean="0">
                <a:solidFill>
                  <a:srgbClr val="FF0000"/>
                </a:solidFill>
              </a:rPr>
              <a:t>	} </a:t>
            </a:r>
          </a:p>
          <a:p>
            <a:pPr>
              <a:buNone/>
            </a:pPr>
            <a:r>
              <a:rPr lang="es-ES" sz="2200" dirty="0" smtClean="0">
                <a:solidFill>
                  <a:srgbClr val="FF0000"/>
                </a:solidFill>
              </a:rPr>
              <a:t>	</a:t>
            </a:r>
            <a:r>
              <a:rPr lang="es-ES" sz="2200" dirty="0" err="1" smtClean="0">
                <a:solidFill>
                  <a:srgbClr val="FF0000"/>
                </a:solidFill>
              </a:rPr>
              <a:t>else</a:t>
            </a:r>
            <a:r>
              <a:rPr lang="es-ES" sz="2200" dirty="0" smtClean="0">
                <a:solidFill>
                  <a:srgbClr val="FF0000"/>
                </a:solidFill>
              </a:rPr>
              <a:t> { </a:t>
            </a:r>
          </a:p>
          <a:p>
            <a:pPr>
              <a:buNone/>
            </a:pPr>
            <a:r>
              <a:rPr lang="es-ES" sz="2200" dirty="0" smtClean="0">
                <a:solidFill>
                  <a:srgbClr val="FF0000"/>
                </a:solidFill>
              </a:rPr>
              <a:t>		</a:t>
            </a:r>
            <a:r>
              <a:rPr lang="es-ES" sz="2200" dirty="0" err="1" smtClean="0">
                <a:solidFill>
                  <a:srgbClr val="FF0000"/>
                </a:solidFill>
              </a:rPr>
              <a:t>alert</a:t>
            </a:r>
            <a:r>
              <a:rPr lang="es-ES" sz="2200" dirty="0" smtClean="0">
                <a:solidFill>
                  <a:srgbClr val="FF0000"/>
                </a:solidFill>
              </a:rPr>
              <a:t>("Todavía eres menor de edad"); </a:t>
            </a:r>
          </a:p>
          <a:p>
            <a:pPr>
              <a:buNone/>
            </a:pPr>
            <a:r>
              <a:rPr lang="es-ES" sz="2200" dirty="0" smtClean="0">
                <a:solidFill>
                  <a:srgbClr val="FF0000"/>
                </a:solidFill>
              </a:rPr>
              <a:t>	}</a:t>
            </a:r>
          </a:p>
          <a:p>
            <a:pPr lvl="1" algn="just">
              <a:buNone/>
            </a:pPr>
            <a:endParaRPr lang="es-ES" dirty="0">
              <a:solidFill>
                <a:srgbClr val="FF0000"/>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90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b="1" dirty="0" smtClean="0">
                <a:latin typeface="Arial" pitchFamily="34" charset="0"/>
                <a:cs typeface="Arial" pitchFamily="34" charset="0"/>
              </a:rPr>
              <a:t>Estructuras de control de flujo</a:t>
            </a:r>
            <a:endParaRPr lang="es-ES" b="1" dirty="0">
              <a:latin typeface="Arial" pitchFamily="34" charset="0"/>
              <a:cs typeface="Arial" pitchFamily="34" charset="0"/>
            </a:endParaRPr>
          </a:p>
        </p:txBody>
      </p:sp>
      <p:sp>
        <p:nvSpPr>
          <p:cNvPr id="3" name="2 CuadroTexto"/>
          <p:cNvSpPr txBox="1"/>
          <p:nvPr/>
        </p:nvSpPr>
        <p:spPr>
          <a:xfrm>
            <a:off x="359640" y="503640"/>
            <a:ext cx="9577216" cy="7589535"/>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solidFill>
                  <a:srgbClr val="000000"/>
                </a:solidFill>
                <a:ea typeface="Andale Sans UI" pitchFamily="2"/>
                <a:cs typeface="Tahoma" pitchFamily="2"/>
              </a:rPr>
              <a:t>Estructura </a:t>
            </a:r>
            <a:r>
              <a:rPr lang="es-ES" sz="3200" b="1" dirty="0" err="1" smtClean="0">
                <a:solidFill>
                  <a:srgbClr val="000000"/>
                </a:solidFill>
                <a:ea typeface="Andale Sans UI" pitchFamily="2"/>
                <a:cs typeface="Tahoma" pitchFamily="2"/>
              </a:rPr>
              <a:t>if</a:t>
            </a:r>
            <a:r>
              <a:rPr lang="es-ES" sz="3200" b="1" dirty="0" smtClean="0">
                <a:solidFill>
                  <a:srgbClr val="000000"/>
                </a:solidFill>
                <a:ea typeface="Andale Sans UI" pitchFamily="2"/>
                <a:cs typeface="Tahoma" pitchFamily="2"/>
              </a:rPr>
              <a:t>...</a:t>
            </a:r>
            <a:r>
              <a:rPr lang="es-ES" sz="3200" b="1" dirty="0" err="1" smtClean="0">
                <a:solidFill>
                  <a:srgbClr val="000000"/>
                </a:solidFill>
                <a:ea typeface="Andale Sans UI" pitchFamily="2"/>
                <a:cs typeface="Tahoma" pitchFamily="2"/>
              </a:rPr>
              <a:t>else</a:t>
            </a:r>
            <a:r>
              <a:rPr lang="es-ES" sz="3200" b="1" dirty="0" smtClean="0">
                <a:solidFill>
                  <a:srgbClr val="000000"/>
                </a:solidFill>
                <a:ea typeface="Andale Sans UI" pitchFamily="2"/>
                <a:cs typeface="Tahoma" pitchFamily="2"/>
              </a:rPr>
              <a:t> </a:t>
            </a:r>
            <a:r>
              <a:rPr lang="es-ES" sz="3200" b="1" dirty="0" err="1" smtClean="0">
                <a:solidFill>
                  <a:srgbClr val="000000"/>
                </a:solidFill>
                <a:ea typeface="Andale Sans UI" pitchFamily="2"/>
                <a:cs typeface="Tahoma" pitchFamily="2"/>
              </a:rPr>
              <a:t>if</a:t>
            </a:r>
            <a:r>
              <a:rPr lang="es-ES" sz="3200" b="1" dirty="0" smtClean="0">
                <a:solidFill>
                  <a:srgbClr val="000000"/>
                </a:solidFill>
                <a:ea typeface="Andale Sans UI" pitchFamily="2"/>
                <a:cs typeface="Tahoma" pitchFamily="2"/>
              </a:rPr>
              <a:t>…</a:t>
            </a:r>
            <a:r>
              <a:rPr lang="es-ES" sz="3200" b="1" dirty="0" err="1" smtClean="0">
                <a:solidFill>
                  <a:srgbClr val="000000"/>
                </a:solidFill>
                <a:ea typeface="Andale Sans UI" pitchFamily="2"/>
                <a:cs typeface="Tahoma" pitchFamily="2"/>
              </a:rPr>
              <a:t>else</a:t>
            </a:r>
            <a:r>
              <a:rPr lang="es-ES" sz="3200" b="1" dirty="0" smtClean="0">
                <a:solidFill>
                  <a:srgbClr val="000000"/>
                </a:solidFill>
                <a:ea typeface="Andale Sans UI" pitchFamily="2"/>
                <a:cs typeface="Tahoma" pitchFamily="2"/>
              </a:rPr>
              <a:t> </a:t>
            </a:r>
            <a:r>
              <a:rPr lang="es-ES" sz="3200" b="1" dirty="0" err="1" smtClean="0">
                <a:solidFill>
                  <a:srgbClr val="000000"/>
                </a:solidFill>
                <a:ea typeface="Andale Sans UI" pitchFamily="2"/>
                <a:cs typeface="Tahoma" pitchFamily="2"/>
              </a:rPr>
              <a:t>if</a:t>
            </a:r>
            <a:r>
              <a:rPr lang="es-ES" sz="3200" b="1" dirty="0" smtClean="0">
                <a:solidFill>
                  <a:srgbClr val="000000"/>
                </a:solidFill>
                <a:ea typeface="Andale Sans UI" pitchFamily="2"/>
                <a:cs typeface="Tahoma" pitchFamily="2"/>
              </a:rPr>
              <a:t>…</a:t>
            </a:r>
            <a:r>
              <a:rPr lang="es-ES" sz="3200" b="1" dirty="0" err="1" smtClean="0">
                <a:solidFill>
                  <a:srgbClr val="000000"/>
                </a:solidFill>
                <a:ea typeface="Andale Sans UI" pitchFamily="2"/>
                <a:cs typeface="Tahoma" pitchFamily="2"/>
              </a:rPr>
              <a:t>else</a:t>
            </a:r>
            <a:r>
              <a:rPr lang="es-ES" sz="3200" b="1" dirty="0" smtClean="0">
                <a:solidFill>
                  <a:srgbClr val="000000"/>
                </a:solidFill>
                <a:ea typeface="Andale Sans UI" pitchFamily="2"/>
                <a:cs typeface="Tahoma" pitchFamily="2"/>
              </a:rPr>
              <a:t> </a:t>
            </a:r>
            <a:r>
              <a:rPr lang="es-ES" sz="3200" b="1" dirty="0" err="1" smtClean="0">
                <a:solidFill>
                  <a:srgbClr val="000000"/>
                </a:solidFill>
                <a:ea typeface="Andale Sans UI" pitchFamily="2"/>
                <a:cs typeface="Tahoma" pitchFamily="2"/>
              </a:rPr>
              <a:t>if</a:t>
            </a:r>
            <a:r>
              <a:rPr lang="es-ES" sz="3200" b="1" dirty="0" smtClean="0">
                <a:solidFill>
                  <a:srgbClr val="000000"/>
                </a:solidFill>
                <a:ea typeface="Andale Sans UI" pitchFamily="2"/>
                <a:cs typeface="Tahoma" pitchFamily="2"/>
              </a:rPr>
              <a:t>…</a:t>
            </a:r>
          </a:p>
          <a:p>
            <a:pPr>
              <a:buNone/>
            </a:pPr>
            <a:endParaRPr lang="es-ES" dirty="0" smtClean="0"/>
          </a:p>
          <a:p>
            <a:pPr>
              <a:buNone/>
            </a:pPr>
            <a:r>
              <a:rPr lang="es-ES" sz="2100" dirty="0" smtClean="0"/>
              <a:t>La estructura </a:t>
            </a:r>
            <a:r>
              <a:rPr lang="es-ES" sz="2100" dirty="0" err="1" smtClean="0">
                <a:solidFill>
                  <a:srgbClr val="FF0000"/>
                </a:solidFill>
              </a:rPr>
              <a:t>if</a:t>
            </a:r>
            <a:r>
              <a:rPr lang="es-ES" sz="2100" dirty="0" smtClean="0">
                <a:solidFill>
                  <a:srgbClr val="FF0000"/>
                </a:solidFill>
              </a:rPr>
              <a:t>...</a:t>
            </a:r>
            <a:r>
              <a:rPr lang="es-ES" sz="2100" dirty="0" err="1" smtClean="0">
                <a:solidFill>
                  <a:srgbClr val="FF0000"/>
                </a:solidFill>
              </a:rPr>
              <a:t>else</a:t>
            </a:r>
            <a:r>
              <a:rPr lang="es-ES" sz="2100" dirty="0" smtClean="0"/>
              <a:t> se puede encadenar para realizar varias comprobaciones seguidas:</a:t>
            </a:r>
          </a:p>
          <a:p>
            <a:pPr>
              <a:buNone/>
            </a:pPr>
            <a:endParaRPr lang="es-ES" sz="2100" dirty="0" smtClean="0"/>
          </a:p>
          <a:p>
            <a:pPr lvl="1">
              <a:buNone/>
            </a:pPr>
            <a:r>
              <a:rPr lang="es-ES" sz="2100" dirty="0" err="1" smtClean="0">
                <a:solidFill>
                  <a:srgbClr val="FF0000"/>
                </a:solidFill>
              </a:rPr>
              <a:t>if</a:t>
            </a:r>
            <a:r>
              <a:rPr lang="es-ES" sz="2100" dirty="0" smtClean="0">
                <a:solidFill>
                  <a:srgbClr val="FF0000"/>
                </a:solidFill>
              </a:rPr>
              <a:t>(edad &lt; 12) { </a:t>
            </a:r>
          </a:p>
          <a:p>
            <a:pPr lvl="1">
              <a:buNone/>
            </a:pPr>
            <a:r>
              <a:rPr lang="es-ES" sz="2100" dirty="0" smtClean="0">
                <a:solidFill>
                  <a:srgbClr val="FF0000"/>
                </a:solidFill>
              </a:rPr>
              <a:t>	</a:t>
            </a:r>
            <a:r>
              <a:rPr lang="es-ES" sz="2100" dirty="0" err="1" smtClean="0">
                <a:solidFill>
                  <a:srgbClr val="FF0000"/>
                </a:solidFill>
              </a:rPr>
              <a:t>alert</a:t>
            </a:r>
            <a:r>
              <a:rPr lang="es-ES" sz="2100" dirty="0" smtClean="0">
                <a:solidFill>
                  <a:srgbClr val="FF0000"/>
                </a:solidFill>
              </a:rPr>
              <a:t>("Todavía eres muy pequeño"); </a:t>
            </a:r>
          </a:p>
          <a:p>
            <a:pPr lvl="1">
              <a:buNone/>
            </a:pPr>
            <a:r>
              <a:rPr lang="es-ES" sz="2100" dirty="0" smtClean="0">
                <a:solidFill>
                  <a:srgbClr val="FF0000"/>
                </a:solidFill>
              </a:rPr>
              <a:t>} </a:t>
            </a:r>
          </a:p>
          <a:p>
            <a:pPr lvl="1">
              <a:buNone/>
            </a:pPr>
            <a:r>
              <a:rPr lang="es-ES" sz="2100" dirty="0" err="1" smtClean="0">
                <a:solidFill>
                  <a:srgbClr val="FF0000"/>
                </a:solidFill>
              </a:rPr>
              <a:t>else</a:t>
            </a:r>
            <a:r>
              <a:rPr lang="es-ES" sz="2100" dirty="0" smtClean="0">
                <a:solidFill>
                  <a:srgbClr val="FF0000"/>
                </a:solidFill>
              </a:rPr>
              <a:t> </a:t>
            </a:r>
            <a:r>
              <a:rPr lang="es-ES" sz="2100" dirty="0" err="1" smtClean="0">
                <a:solidFill>
                  <a:srgbClr val="FF0000"/>
                </a:solidFill>
              </a:rPr>
              <a:t>if</a:t>
            </a:r>
            <a:r>
              <a:rPr lang="es-ES" sz="2100" dirty="0" smtClean="0">
                <a:solidFill>
                  <a:srgbClr val="FF0000"/>
                </a:solidFill>
              </a:rPr>
              <a:t>(edad &lt; 19) { </a:t>
            </a:r>
          </a:p>
          <a:p>
            <a:pPr lvl="1">
              <a:buNone/>
            </a:pPr>
            <a:r>
              <a:rPr lang="es-ES" sz="2100" dirty="0" smtClean="0">
                <a:solidFill>
                  <a:srgbClr val="FF0000"/>
                </a:solidFill>
              </a:rPr>
              <a:t>	</a:t>
            </a:r>
            <a:r>
              <a:rPr lang="es-ES" sz="2100" dirty="0" err="1" smtClean="0">
                <a:solidFill>
                  <a:srgbClr val="FF0000"/>
                </a:solidFill>
              </a:rPr>
              <a:t>alert</a:t>
            </a:r>
            <a:r>
              <a:rPr lang="es-ES" sz="2100" dirty="0" smtClean="0">
                <a:solidFill>
                  <a:srgbClr val="FF0000"/>
                </a:solidFill>
              </a:rPr>
              <a:t>("Eres un adolescente"); </a:t>
            </a:r>
          </a:p>
          <a:p>
            <a:pPr lvl="1">
              <a:buNone/>
            </a:pPr>
            <a:r>
              <a:rPr lang="es-ES" sz="2100" dirty="0" smtClean="0">
                <a:solidFill>
                  <a:srgbClr val="FF0000"/>
                </a:solidFill>
              </a:rPr>
              <a:t>}</a:t>
            </a:r>
          </a:p>
          <a:p>
            <a:pPr lvl="1">
              <a:buNone/>
            </a:pPr>
            <a:r>
              <a:rPr lang="es-ES" sz="2100" dirty="0" err="1" smtClean="0">
                <a:solidFill>
                  <a:srgbClr val="FF0000"/>
                </a:solidFill>
              </a:rPr>
              <a:t>else</a:t>
            </a:r>
            <a:r>
              <a:rPr lang="es-ES" sz="2100" dirty="0" smtClean="0">
                <a:solidFill>
                  <a:srgbClr val="FF0000"/>
                </a:solidFill>
              </a:rPr>
              <a:t> </a:t>
            </a:r>
            <a:r>
              <a:rPr lang="es-ES" sz="2100" dirty="0" err="1" smtClean="0">
                <a:solidFill>
                  <a:srgbClr val="FF0000"/>
                </a:solidFill>
              </a:rPr>
              <a:t>if</a:t>
            </a:r>
            <a:r>
              <a:rPr lang="es-ES" sz="2100" dirty="0" smtClean="0">
                <a:solidFill>
                  <a:srgbClr val="FF0000"/>
                </a:solidFill>
              </a:rPr>
              <a:t>(edad &lt; 35) { </a:t>
            </a:r>
          </a:p>
          <a:p>
            <a:pPr lvl="1">
              <a:buNone/>
            </a:pPr>
            <a:r>
              <a:rPr lang="es-ES" sz="2100" dirty="0" smtClean="0">
                <a:solidFill>
                  <a:srgbClr val="FF0000"/>
                </a:solidFill>
              </a:rPr>
              <a:t>	</a:t>
            </a:r>
            <a:r>
              <a:rPr lang="es-ES" sz="2100" dirty="0" err="1" smtClean="0">
                <a:solidFill>
                  <a:srgbClr val="FF0000"/>
                </a:solidFill>
              </a:rPr>
              <a:t>alert</a:t>
            </a:r>
            <a:r>
              <a:rPr lang="es-ES" sz="2100" dirty="0" smtClean="0">
                <a:solidFill>
                  <a:srgbClr val="FF0000"/>
                </a:solidFill>
              </a:rPr>
              <a:t>("Aun sigues siendo joven"); </a:t>
            </a:r>
          </a:p>
          <a:p>
            <a:pPr lvl="1">
              <a:buNone/>
            </a:pPr>
            <a:r>
              <a:rPr lang="es-ES" sz="2100" dirty="0" smtClean="0">
                <a:solidFill>
                  <a:srgbClr val="FF0000"/>
                </a:solidFill>
              </a:rPr>
              <a:t>} </a:t>
            </a:r>
          </a:p>
          <a:p>
            <a:pPr lvl="1">
              <a:buNone/>
            </a:pPr>
            <a:r>
              <a:rPr lang="es-ES" sz="2100" dirty="0" err="1" smtClean="0">
                <a:solidFill>
                  <a:srgbClr val="FF0000"/>
                </a:solidFill>
              </a:rPr>
              <a:t>else</a:t>
            </a:r>
            <a:r>
              <a:rPr lang="es-ES" sz="2100" dirty="0" smtClean="0">
                <a:solidFill>
                  <a:srgbClr val="FF0000"/>
                </a:solidFill>
              </a:rPr>
              <a:t> { </a:t>
            </a:r>
          </a:p>
          <a:p>
            <a:pPr lvl="1">
              <a:buNone/>
            </a:pPr>
            <a:r>
              <a:rPr lang="es-ES" sz="2100" dirty="0" smtClean="0">
                <a:solidFill>
                  <a:srgbClr val="FF0000"/>
                </a:solidFill>
              </a:rPr>
              <a:t>	</a:t>
            </a:r>
            <a:r>
              <a:rPr lang="es-ES" sz="2100" dirty="0" err="1" smtClean="0">
                <a:solidFill>
                  <a:srgbClr val="FF0000"/>
                </a:solidFill>
              </a:rPr>
              <a:t>alert</a:t>
            </a:r>
            <a:r>
              <a:rPr lang="es-ES" sz="2100" dirty="0" smtClean="0">
                <a:solidFill>
                  <a:srgbClr val="FF0000"/>
                </a:solidFill>
              </a:rPr>
              <a:t>("Piensa en cuidarte un poco más"); </a:t>
            </a:r>
          </a:p>
          <a:p>
            <a:pPr lvl="1">
              <a:buNone/>
            </a:pPr>
            <a:r>
              <a:rPr lang="es-ES" sz="2100" dirty="0" smtClean="0">
                <a:solidFill>
                  <a:srgbClr val="FF0000"/>
                </a:solidFill>
              </a:rPr>
              <a:t>}</a:t>
            </a:r>
          </a:p>
          <a:p>
            <a:pPr>
              <a:buNone/>
            </a:pPr>
            <a:r>
              <a:rPr lang="es-ES" sz="2100" dirty="0" smtClean="0"/>
              <a:t>No es obligatorio que la combinación de estructuras</a:t>
            </a:r>
            <a:r>
              <a:rPr lang="es-ES" sz="2100" dirty="0" smtClean="0">
                <a:solidFill>
                  <a:srgbClr val="FF0000"/>
                </a:solidFill>
              </a:rPr>
              <a:t> </a:t>
            </a:r>
            <a:r>
              <a:rPr lang="es-ES" sz="2100" dirty="0" err="1" smtClean="0">
                <a:solidFill>
                  <a:srgbClr val="FF0000"/>
                </a:solidFill>
              </a:rPr>
              <a:t>if</a:t>
            </a:r>
            <a:r>
              <a:rPr lang="es-ES" sz="2100" dirty="0" smtClean="0">
                <a:solidFill>
                  <a:srgbClr val="FF0000"/>
                </a:solidFill>
              </a:rPr>
              <a:t>...</a:t>
            </a:r>
            <a:r>
              <a:rPr lang="es-ES" sz="2100" dirty="0" err="1" smtClean="0">
                <a:solidFill>
                  <a:srgbClr val="FF0000"/>
                </a:solidFill>
              </a:rPr>
              <a:t>else</a:t>
            </a:r>
            <a:r>
              <a:rPr lang="es-ES" sz="2100" dirty="0" smtClean="0"/>
              <a:t> acabe con la instrucción </a:t>
            </a:r>
            <a:r>
              <a:rPr lang="es-ES" sz="2100" dirty="0" err="1" smtClean="0">
                <a:solidFill>
                  <a:srgbClr val="FF0000"/>
                </a:solidFill>
              </a:rPr>
              <a:t>else</a:t>
            </a:r>
            <a:r>
              <a:rPr lang="es-ES" sz="2100" dirty="0" smtClean="0"/>
              <a:t>, ya que puede terminar con una instrucción de tipo </a:t>
            </a:r>
            <a:r>
              <a:rPr lang="es-ES" sz="2100" dirty="0" err="1" smtClean="0">
                <a:solidFill>
                  <a:srgbClr val="FF0000"/>
                </a:solidFill>
              </a:rPr>
              <a:t>else</a:t>
            </a:r>
            <a:r>
              <a:rPr lang="es-ES" sz="2100" dirty="0" smtClean="0">
                <a:solidFill>
                  <a:srgbClr val="FF0000"/>
                </a:solidFill>
              </a:rPr>
              <a:t> </a:t>
            </a:r>
            <a:r>
              <a:rPr lang="es-ES" sz="2100" dirty="0" err="1" smtClean="0">
                <a:solidFill>
                  <a:srgbClr val="FF0000"/>
                </a:solidFill>
              </a:rPr>
              <a:t>if</a:t>
            </a:r>
            <a:r>
              <a:rPr lang="es-ES" sz="2100" dirty="0" smtClean="0">
                <a:solidFill>
                  <a:srgbClr val="FF0000"/>
                </a:solidFill>
              </a:rPr>
              <a:t>()</a:t>
            </a:r>
            <a:r>
              <a:rPr lang="es-ES" sz="2100" dirty="0" smtClean="0"/>
              <a:t>.</a:t>
            </a:r>
          </a:p>
          <a:p>
            <a:pPr>
              <a:buNone/>
            </a:pPr>
            <a:endParaRPr lang="es-ES" dirty="0" smtClean="0"/>
          </a:p>
          <a:p>
            <a:pPr>
              <a:buNone/>
            </a:pPr>
            <a:r>
              <a:rPr lang="es-ES" dirty="0" smtClean="0"/>
              <a:t>Ejercicio:  </a:t>
            </a:r>
            <a:r>
              <a:rPr lang="es-ES" dirty="0" smtClean="0">
                <a:hlinkClick r:id="rId3"/>
              </a:rPr>
              <a:t>El cálculo de la letra del Documento Nacional de Identidad (DNI)</a:t>
            </a:r>
            <a:endParaRPr lang="es-ES" dirty="0" smtClean="0"/>
          </a:p>
          <a:p>
            <a:pPr>
              <a:buNone/>
            </a:pPr>
            <a:endParaRPr lang="es-ES" dirty="0" smtClean="0"/>
          </a:p>
          <a:p>
            <a:pPr lvl="1" algn="just">
              <a:buNone/>
            </a:pPr>
            <a:endParaRPr lang="es-ES" dirty="0">
              <a:solidFill>
                <a:srgbClr val="FF0000"/>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9640" y="503640"/>
            <a:ext cx="9577216" cy="6754626"/>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solidFill>
                  <a:srgbClr val="000000"/>
                </a:solidFill>
                <a:ea typeface="Andale Sans UI" pitchFamily="2"/>
                <a:cs typeface="Tahoma" pitchFamily="2"/>
              </a:rPr>
              <a:t>Estructura </a:t>
            </a:r>
            <a:r>
              <a:rPr lang="es-ES" sz="3200" b="1" dirty="0" err="1" smtClean="0">
                <a:solidFill>
                  <a:srgbClr val="000000"/>
                </a:solidFill>
                <a:ea typeface="Andale Sans UI" pitchFamily="2"/>
                <a:cs typeface="Tahoma" pitchFamily="2"/>
              </a:rPr>
              <a:t>switch</a:t>
            </a:r>
            <a:endParaRPr lang="es-ES" sz="3200" b="1" dirty="0" smtClean="0">
              <a:solidFill>
                <a:srgbClr val="000000"/>
              </a:solidFill>
              <a:ea typeface="Andale Sans UI" pitchFamily="2"/>
              <a:cs typeface="Tahoma" pitchFamily="2"/>
            </a:endParaRPr>
          </a:p>
          <a:p>
            <a:pPr>
              <a:buNone/>
            </a:pPr>
            <a:endParaRPr lang="es-ES" dirty="0" smtClean="0"/>
          </a:p>
          <a:p>
            <a:pPr>
              <a:buNone/>
            </a:pPr>
            <a:r>
              <a:rPr lang="es-ES" sz="2400" dirty="0" smtClean="0"/>
              <a:t>Su definición formal es:</a:t>
            </a:r>
          </a:p>
          <a:p>
            <a:pPr>
              <a:buNone/>
            </a:pPr>
            <a:endParaRPr lang="es-ES" sz="2400" dirty="0" smtClean="0"/>
          </a:p>
          <a:p>
            <a:pPr>
              <a:lnSpc>
                <a:spcPts val="2500"/>
              </a:lnSpc>
              <a:buNone/>
            </a:pPr>
            <a:r>
              <a:rPr lang="es-ES" sz="2400" dirty="0" smtClean="0"/>
              <a:t>	</a:t>
            </a:r>
            <a:r>
              <a:rPr lang="en-US" sz="2400" dirty="0" smtClean="0">
                <a:solidFill>
                  <a:srgbClr val="FF0000"/>
                </a:solidFill>
              </a:rPr>
              <a:t>switch(</a:t>
            </a:r>
            <a:r>
              <a:rPr lang="en-US" sz="2400" dirty="0" err="1" smtClean="0">
                <a:solidFill>
                  <a:srgbClr val="FF0000"/>
                </a:solidFill>
              </a:rPr>
              <a:t>numero</a:t>
            </a:r>
            <a:r>
              <a:rPr lang="en-US" sz="2400" dirty="0" smtClean="0">
                <a:solidFill>
                  <a:srgbClr val="FF0000"/>
                </a:solidFill>
              </a:rPr>
              <a:t>) { 	</a:t>
            </a:r>
            <a:r>
              <a:rPr lang="en-US" sz="2400" dirty="0" smtClean="0">
                <a:solidFill>
                  <a:schemeClr val="bg1">
                    <a:lumMod val="50000"/>
                  </a:schemeClr>
                </a:solidFill>
              </a:rPr>
              <a:t>//entre </a:t>
            </a:r>
            <a:r>
              <a:rPr lang="en-US" sz="2400" dirty="0" err="1" smtClean="0">
                <a:solidFill>
                  <a:schemeClr val="bg1">
                    <a:lumMod val="50000"/>
                  </a:schemeClr>
                </a:solidFill>
              </a:rPr>
              <a:t>paréntesis</a:t>
            </a:r>
            <a:r>
              <a:rPr lang="en-US" sz="2400" dirty="0" smtClean="0">
                <a:solidFill>
                  <a:schemeClr val="bg1">
                    <a:lumMod val="50000"/>
                  </a:schemeClr>
                </a:solidFill>
              </a:rPr>
              <a:t> </a:t>
            </a:r>
            <a:r>
              <a:rPr lang="en-US" sz="2400" dirty="0" err="1" smtClean="0">
                <a:solidFill>
                  <a:schemeClr val="bg1">
                    <a:lumMod val="50000"/>
                  </a:schemeClr>
                </a:solidFill>
              </a:rPr>
              <a:t>debe</a:t>
            </a:r>
            <a:r>
              <a:rPr lang="en-US" sz="2400" dirty="0" smtClean="0">
                <a:solidFill>
                  <a:schemeClr val="bg1">
                    <a:lumMod val="50000"/>
                  </a:schemeClr>
                </a:solidFill>
              </a:rPr>
              <a:t> </a:t>
            </a:r>
            <a:r>
              <a:rPr lang="en-US" sz="2400" dirty="0" err="1" smtClean="0">
                <a:solidFill>
                  <a:schemeClr val="bg1">
                    <a:lumMod val="50000"/>
                  </a:schemeClr>
                </a:solidFill>
              </a:rPr>
              <a:t>ir</a:t>
            </a:r>
            <a:r>
              <a:rPr lang="en-US" sz="2400" dirty="0" smtClean="0">
                <a:solidFill>
                  <a:schemeClr val="bg1">
                    <a:lumMod val="50000"/>
                  </a:schemeClr>
                </a:solidFill>
              </a:rPr>
              <a:t> </a:t>
            </a:r>
            <a:r>
              <a:rPr lang="en-US" sz="2400" dirty="0" err="1" smtClean="0">
                <a:solidFill>
                  <a:schemeClr val="bg1">
                    <a:lumMod val="50000"/>
                  </a:schemeClr>
                </a:solidFill>
              </a:rPr>
              <a:t>siempre</a:t>
            </a:r>
            <a:r>
              <a:rPr lang="en-US" sz="2400" dirty="0" smtClean="0">
                <a:solidFill>
                  <a:schemeClr val="bg1">
                    <a:lumMod val="50000"/>
                  </a:schemeClr>
                </a:solidFill>
              </a:rPr>
              <a:t> </a:t>
            </a:r>
            <a:r>
              <a:rPr lang="en-US" sz="2400" dirty="0" err="1" smtClean="0">
                <a:solidFill>
                  <a:schemeClr val="bg1">
                    <a:lumMod val="50000"/>
                  </a:schemeClr>
                </a:solidFill>
              </a:rPr>
              <a:t>una</a:t>
            </a:r>
            <a:r>
              <a:rPr lang="en-US" sz="2400" dirty="0" smtClean="0">
                <a:solidFill>
                  <a:schemeClr val="bg1">
                    <a:lumMod val="50000"/>
                  </a:schemeClr>
                </a:solidFill>
              </a:rPr>
              <a:t> 					variable </a:t>
            </a:r>
            <a:r>
              <a:rPr lang="en-US" sz="2400" dirty="0" err="1" smtClean="0">
                <a:solidFill>
                  <a:schemeClr val="bg1">
                    <a:lumMod val="50000"/>
                  </a:schemeClr>
                </a:solidFill>
              </a:rPr>
              <a:t>numérica</a:t>
            </a:r>
            <a:r>
              <a:rPr lang="en-US" sz="2400" dirty="0" smtClean="0">
                <a:solidFill>
                  <a:schemeClr val="bg1">
                    <a:lumMod val="50000"/>
                  </a:schemeClr>
                </a:solidFill>
              </a:rPr>
              <a:t> </a:t>
            </a:r>
            <a:r>
              <a:rPr lang="en-US" sz="2400" dirty="0" err="1" smtClean="0">
                <a:solidFill>
                  <a:schemeClr val="bg1">
                    <a:lumMod val="50000"/>
                  </a:schemeClr>
                </a:solidFill>
              </a:rPr>
              <a:t>entera</a:t>
            </a:r>
            <a:endParaRPr lang="en-US" sz="2400" dirty="0" smtClean="0">
              <a:solidFill>
                <a:schemeClr val="bg1">
                  <a:lumMod val="50000"/>
                </a:schemeClr>
              </a:solidFill>
            </a:endParaRPr>
          </a:p>
          <a:p>
            <a:pPr>
              <a:lnSpc>
                <a:spcPts val="2500"/>
              </a:lnSpc>
              <a:buNone/>
            </a:pPr>
            <a:r>
              <a:rPr lang="en-US" sz="2400" dirty="0" smtClean="0">
                <a:solidFill>
                  <a:srgbClr val="FF0000"/>
                </a:solidFill>
              </a:rPr>
              <a:t>		case 5: </a:t>
            </a:r>
          </a:p>
          <a:p>
            <a:pPr>
              <a:lnSpc>
                <a:spcPts val="2500"/>
              </a:lnSpc>
              <a:buNone/>
            </a:pPr>
            <a:r>
              <a:rPr lang="en-US" sz="2400" dirty="0" smtClean="0">
                <a:solidFill>
                  <a:srgbClr val="FF0000"/>
                </a:solidFill>
              </a:rPr>
              <a:t>			... </a:t>
            </a:r>
          </a:p>
          <a:p>
            <a:pPr>
              <a:lnSpc>
                <a:spcPts val="2500"/>
              </a:lnSpc>
              <a:buNone/>
            </a:pPr>
            <a:r>
              <a:rPr lang="en-US" sz="2400" dirty="0" smtClean="0">
                <a:solidFill>
                  <a:srgbClr val="FF0000"/>
                </a:solidFill>
              </a:rPr>
              <a:t>			break; </a:t>
            </a:r>
            <a:r>
              <a:rPr lang="en-US" sz="2400" dirty="0" smtClean="0">
                <a:solidFill>
                  <a:schemeClr val="bg1">
                    <a:lumMod val="50000"/>
                  </a:schemeClr>
                </a:solidFill>
              </a:rPr>
              <a:t>//sin el break se </a:t>
            </a:r>
            <a:r>
              <a:rPr lang="en-US" sz="2400" dirty="0" err="1" smtClean="0">
                <a:solidFill>
                  <a:schemeClr val="bg1">
                    <a:lumMod val="50000"/>
                  </a:schemeClr>
                </a:solidFill>
              </a:rPr>
              <a:t>ejecutarían</a:t>
            </a:r>
            <a:r>
              <a:rPr lang="en-US" sz="2400" dirty="0" smtClean="0">
                <a:solidFill>
                  <a:schemeClr val="bg1">
                    <a:lumMod val="50000"/>
                  </a:schemeClr>
                </a:solidFill>
              </a:rPr>
              <a:t> </a:t>
            </a:r>
            <a:r>
              <a:rPr lang="en-US" sz="2400" dirty="0" err="1" smtClean="0">
                <a:solidFill>
                  <a:schemeClr val="bg1">
                    <a:lumMod val="50000"/>
                  </a:schemeClr>
                </a:solidFill>
              </a:rPr>
              <a:t>las</a:t>
            </a:r>
            <a:r>
              <a:rPr lang="en-US" sz="2400" dirty="0" smtClean="0">
                <a:solidFill>
                  <a:schemeClr val="bg1">
                    <a:lumMod val="50000"/>
                  </a:schemeClr>
                </a:solidFill>
              </a:rPr>
              <a:t> </a:t>
            </a:r>
            <a:r>
              <a:rPr lang="en-US" sz="2400" dirty="0" err="1" smtClean="0">
                <a:solidFill>
                  <a:schemeClr val="bg1">
                    <a:lumMod val="50000"/>
                  </a:schemeClr>
                </a:solidFill>
              </a:rPr>
              <a:t>instrucciones</a:t>
            </a:r>
            <a:r>
              <a:rPr lang="en-US" sz="2400" dirty="0" smtClean="0">
                <a:solidFill>
                  <a:schemeClr val="bg1">
                    <a:lumMod val="50000"/>
                  </a:schemeClr>
                </a:solidFill>
              </a:rPr>
              <a:t> 				del </a:t>
            </a:r>
            <a:r>
              <a:rPr lang="en-US" sz="2400" dirty="0" err="1" smtClean="0">
                <a:solidFill>
                  <a:schemeClr val="bg1">
                    <a:lumMod val="50000"/>
                  </a:schemeClr>
                </a:solidFill>
              </a:rPr>
              <a:t>siguiente</a:t>
            </a:r>
            <a:r>
              <a:rPr lang="en-US" sz="2400" dirty="0" smtClean="0">
                <a:solidFill>
                  <a:schemeClr val="bg1">
                    <a:lumMod val="50000"/>
                  </a:schemeClr>
                </a:solidFill>
              </a:rPr>
              <a:t> </a:t>
            </a:r>
            <a:r>
              <a:rPr lang="en-US" sz="2400" dirty="0" err="1" smtClean="0">
                <a:solidFill>
                  <a:schemeClr val="bg1">
                    <a:lumMod val="50000"/>
                  </a:schemeClr>
                </a:solidFill>
              </a:rPr>
              <a:t>caso</a:t>
            </a:r>
            <a:endParaRPr lang="en-US" sz="2400" dirty="0" smtClean="0">
              <a:solidFill>
                <a:schemeClr val="bg1">
                  <a:lumMod val="50000"/>
                </a:schemeClr>
              </a:solidFill>
            </a:endParaRPr>
          </a:p>
          <a:p>
            <a:pPr>
              <a:lnSpc>
                <a:spcPts val="2500"/>
              </a:lnSpc>
              <a:buNone/>
            </a:pPr>
            <a:r>
              <a:rPr lang="en-US" sz="2400" dirty="0" smtClean="0">
                <a:solidFill>
                  <a:srgbClr val="FF0000"/>
                </a:solidFill>
              </a:rPr>
              <a:t>		case 8: </a:t>
            </a:r>
          </a:p>
          <a:p>
            <a:pPr>
              <a:lnSpc>
                <a:spcPts val="2500"/>
              </a:lnSpc>
              <a:buNone/>
            </a:pPr>
            <a:r>
              <a:rPr lang="en-US" sz="2400" dirty="0" smtClean="0">
                <a:solidFill>
                  <a:srgbClr val="FF0000"/>
                </a:solidFill>
              </a:rPr>
              <a:t>			... </a:t>
            </a:r>
          </a:p>
          <a:p>
            <a:pPr>
              <a:lnSpc>
                <a:spcPts val="2500"/>
              </a:lnSpc>
              <a:buNone/>
            </a:pPr>
            <a:r>
              <a:rPr lang="en-US" sz="2400" dirty="0" smtClean="0">
                <a:solidFill>
                  <a:srgbClr val="FF0000"/>
                </a:solidFill>
              </a:rPr>
              <a:t>			break; </a:t>
            </a:r>
          </a:p>
          <a:p>
            <a:pPr>
              <a:lnSpc>
                <a:spcPts val="2500"/>
              </a:lnSpc>
              <a:buNone/>
            </a:pPr>
            <a:r>
              <a:rPr lang="en-US" sz="2400" dirty="0" smtClean="0">
                <a:solidFill>
                  <a:srgbClr val="FF0000"/>
                </a:solidFill>
              </a:rPr>
              <a:t>		case 20: </a:t>
            </a:r>
          </a:p>
          <a:p>
            <a:pPr>
              <a:lnSpc>
                <a:spcPts val="2500"/>
              </a:lnSpc>
              <a:buNone/>
            </a:pPr>
            <a:r>
              <a:rPr lang="en-US" sz="2400" dirty="0" smtClean="0">
                <a:solidFill>
                  <a:srgbClr val="FF0000"/>
                </a:solidFill>
              </a:rPr>
              <a:t>			... </a:t>
            </a:r>
          </a:p>
          <a:p>
            <a:pPr>
              <a:lnSpc>
                <a:spcPts val="2500"/>
              </a:lnSpc>
              <a:buNone/>
            </a:pPr>
            <a:r>
              <a:rPr lang="en-US" sz="2400" dirty="0" smtClean="0">
                <a:solidFill>
                  <a:srgbClr val="FF0000"/>
                </a:solidFill>
              </a:rPr>
              <a:t>			break; </a:t>
            </a:r>
          </a:p>
          <a:p>
            <a:pPr>
              <a:lnSpc>
                <a:spcPts val="2500"/>
              </a:lnSpc>
              <a:buNone/>
            </a:pPr>
            <a:r>
              <a:rPr lang="en-US" sz="2400" dirty="0" smtClean="0">
                <a:solidFill>
                  <a:srgbClr val="FF0000"/>
                </a:solidFill>
              </a:rPr>
              <a:t>		default: </a:t>
            </a:r>
          </a:p>
          <a:p>
            <a:pPr>
              <a:lnSpc>
                <a:spcPts val="2500"/>
              </a:lnSpc>
              <a:buNone/>
            </a:pPr>
            <a:r>
              <a:rPr lang="en-US" sz="2400" dirty="0" smtClean="0">
                <a:solidFill>
                  <a:srgbClr val="FF0000"/>
                </a:solidFill>
              </a:rPr>
              <a:t>			... </a:t>
            </a:r>
          </a:p>
          <a:p>
            <a:pPr>
              <a:lnSpc>
                <a:spcPts val="2500"/>
              </a:lnSpc>
              <a:buNone/>
            </a:pPr>
            <a:r>
              <a:rPr lang="en-US" sz="2400" dirty="0" smtClean="0">
                <a:solidFill>
                  <a:srgbClr val="FF0000"/>
                </a:solidFill>
              </a:rPr>
              <a:t>			break; </a:t>
            </a:r>
          </a:p>
          <a:p>
            <a:pPr>
              <a:lnSpc>
                <a:spcPts val="2500"/>
              </a:lnSpc>
              <a:buNone/>
            </a:pPr>
            <a:r>
              <a:rPr lang="en-US" dirty="0" smtClean="0">
                <a:solidFill>
                  <a:srgbClr val="FF0000"/>
                </a:solidFill>
              </a:rPr>
              <a:t>	}</a:t>
            </a:r>
            <a:endParaRPr lang="es-ES" dirty="0" smtClean="0">
              <a:solidFill>
                <a:srgbClr val="FF0000"/>
              </a:solidFill>
            </a:endParaRPr>
          </a:p>
        </p:txBody>
      </p:sp>
      <p:sp>
        <p:nvSpPr>
          <p:cNvPr id="4" name="1 Título"/>
          <p:cNvSpPr txBox="1">
            <a:spLocks noGrp="1"/>
          </p:cNvSpPr>
          <p:nvPr>
            <p:ph type="title" idx="4294967295"/>
          </p:nvPr>
        </p:nvSpPr>
        <p:spPr>
          <a:xfrm>
            <a:off x="503999" y="-90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b="1" dirty="0" smtClean="0">
                <a:latin typeface="Arial" pitchFamily="34" charset="0"/>
                <a:cs typeface="Arial" pitchFamily="34" charset="0"/>
              </a:rPr>
              <a:t>Estructuras de control de flujo</a:t>
            </a:r>
            <a:endParaRPr lang="es-ES" b="1"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9640" y="503640"/>
            <a:ext cx="9577216" cy="8544668"/>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solidFill>
                  <a:srgbClr val="000000"/>
                </a:solidFill>
                <a:ea typeface="Andale Sans UI" pitchFamily="2"/>
                <a:cs typeface="Tahoma" pitchFamily="2"/>
              </a:rPr>
              <a:t>Estructura </a:t>
            </a:r>
            <a:r>
              <a:rPr lang="es-ES" sz="3200" b="1" dirty="0" err="1" smtClean="0">
                <a:solidFill>
                  <a:srgbClr val="000000"/>
                </a:solidFill>
                <a:ea typeface="Andale Sans UI" pitchFamily="2"/>
                <a:cs typeface="Tahoma" pitchFamily="2"/>
              </a:rPr>
              <a:t>while</a:t>
            </a:r>
            <a:endParaRPr lang="es-ES" sz="3200" b="1" dirty="0" smtClean="0">
              <a:solidFill>
                <a:srgbClr val="000000"/>
              </a:solidFill>
              <a:ea typeface="Andale Sans UI" pitchFamily="2"/>
              <a:cs typeface="Tahoma" pitchFamily="2"/>
            </a:endParaRPr>
          </a:p>
          <a:p>
            <a:pPr>
              <a:buNone/>
            </a:pPr>
            <a:endParaRPr lang="es-ES" dirty="0" smtClean="0"/>
          </a:p>
          <a:p>
            <a:pPr>
              <a:buNone/>
            </a:pPr>
            <a:r>
              <a:rPr lang="es-ES" sz="2000" dirty="0" smtClean="0"/>
              <a:t>La estructura </a:t>
            </a:r>
            <a:r>
              <a:rPr lang="es-ES" sz="2000" dirty="0" err="1" smtClean="0"/>
              <a:t>while</a:t>
            </a:r>
            <a:r>
              <a:rPr lang="es-ES" sz="2000" dirty="0" smtClean="0"/>
              <a:t> permite crear bucles que se ejecutan ninguna o más veces, dependiendo de la condición indicada. </a:t>
            </a:r>
          </a:p>
          <a:p>
            <a:pPr>
              <a:buNone/>
            </a:pPr>
            <a:endParaRPr lang="es-ES" sz="2000" dirty="0" smtClean="0"/>
          </a:p>
          <a:p>
            <a:pPr>
              <a:buNone/>
            </a:pPr>
            <a:r>
              <a:rPr lang="es-ES" sz="2000" dirty="0" smtClean="0"/>
              <a:t>Su definición formal es:</a:t>
            </a:r>
          </a:p>
          <a:p>
            <a:pPr>
              <a:buNone/>
            </a:pPr>
            <a:endParaRPr lang="es-ES" sz="2000" dirty="0" smtClean="0"/>
          </a:p>
          <a:p>
            <a:pPr>
              <a:buNone/>
            </a:pPr>
            <a:r>
              <a:rPr lang="es-ES" sz="2000" dirty="0" smtClean="0"/>
              <a:t>	</a:t>
            </a:r>
            <a:r>
              <a:rPr lang="es-ES" sz="2000" dirty="0" err="1" smtClean="0">
                <a:solidFill>
                  <a:srgbClr val="FF0000"/>
                </a:solidFill>
              </a:rPr>
              <a:t>while</a:t>
            </a:r>
            <a:r>
              <a:rPr lang="es-ES" sz="2000" dirty="0" smtClean="0">
                <a:solidFill>
                  <a:srgbClr val="FF0000"/>
                </a:solidFill>
              </a:rPr>
              <a:t>(</a:t>
            </a:r>
            <a:r>
              <a:rPr lang="es-ES" sz="2000" dirty="0" err="1" smtClean="0">
                <a:solidFill>
                  <a:srgbClr val="FF0000"/>
                </a:solidFill>
              </a:rPr>
              <a:t>condicion</a:t>
            </a:r>
            <a:r>
              <a:rPr lang="es-ES" sz="2000" dirty="0" smtClean="0">
                <a:solidFill>
                  <a:srgbClr val="FF0000"/>
                </a:solidFill>
              </a:rPr>
              <a:t>) { </a:t>
            </a:r>
          </a:p>
          <a:p>
            <a:pPr>
              <a:buNone/>
            </a:pPr>
            <a:r>
              <a:rPr lang="es-ES" sz="2000" dirty="0" smtClean="0">
                <a:solidFill>
                  <a:srgbClr val="FF0000"/>
                </a:solidFill>
              </a:rPr>
              <a:t>		... </a:t>
            </a:r>
          </a:p>
          <a:p>
            <a:pPr>
              <a:buNone/>
            </a:pPr>
            <a:r>
              <a:rPr lang="es-ES" sz="2000" dirty="0" smtClean="0">
                <a:solidFill>
                  <a:srgbClr val="FF0000"/>
                </a:solidFill>
              </a:rPr>
              <a:t>	}</a:t>
            </a:r>
          </a:p>
          <a:p>
            <a:pPr>
              <a:buNone/>
            </a:pPr>
            <a:endParaRPr lang="es-ES" sz="2000" dirty="0" smtClean="0"/>
          </a:p>
          <a:p>
            <a:pPr>
              <a:buNone/>
            </a:pPr>
            <a:r>
              <a:rPr lang="es-ES" sz="2000" dirty="0" smtClean="0"/>
              <a:t>El funcionamiento del bucle </a:t>
            </a:r>
            <a:r>
              <a:rPr lang="es-ES" sz="2000" dirty="0" err="1" smtClean="0"/>
              <a:t>while</a:t>
            </a:r>
            <a:r>
              <a:rPr lang="es-ES" sz="2000" dirty="0" smtClean="0"/>
              <a:t> se resume en: </a:t>
            </a:r>
            <a:r>
              <a:rPr lang="es-ES" sz="2000" i="1" dirty="0" smtClean="0"/>
              <a:t>"</a:t>
            </a:r>
            <a:r>
              <a:rPr lang="es-ES" sz="2000" i="1" dirty="0" smtClean="0">
                <a:solidFill>
                  <a:srgbClr val="0070C0"/>
                </a:solidFill>
              </a:rPr>
              <a:t>mientras se cumpla la condición indicada, repite indefinidamente las instrucciones incluidas dentro del bucle</a:t>
            </a:r>
            <a:r>
              <a:rPr lang="es-ES" sz="2000" i="1" dirty="0" smtClean="0"/>
              <a:t>"</a:t>
            </a:r>
            <a:r>
              <a:rPr lang="es-ES" sz="2000" dirty="0" smtClean="0"/>
              <a:t>.</a:t>
            </a:r>
          </a:p>
          <a:p>
            <a:pPr>
              <a:buNone/>
            </a:pPr>
            <a:endParaRPr lang="es-ES" sz="2000" dirty="0" smtClean="0"/>
          </a:p>
          <a:p>
            <a:pPr>
              <a:buNone/>
            </a:pPr>
            <a:r>
              <a:rPr lang="es-ES" sz="2000" dirty="0" smtClean="0"/>
              <a:t>	</a:t>
            </a:r>
            <a:r>
              <a:rPr lang="es-ES" sz="2000" dirty="0" err="1" smtClean="0">
                <a:solidFill>
                  <a:srgbClr val="FF0000"/>
                </a:solidFill>
              </a:rPr>
              <a:t>var</a:t>
            </a:r>
            <a:r>
              <a:rPr lang="es-ES" sz="2000" dirty="0" smtClean="0">
                <a:solidFill>
                  <a:srgbClr val="FF0000"/>
                </a:solidFill>
              </a:rPr>
              <a:t> resultado = 0; </a:t>
            </a:r>
          </a:p>
          <a:p>
            <a:pPr>
              <a:buNone/>
            </a:pPr>
            <a:r>
              <a:rPr lang="es-ES" sz="2000" dirty="0" smtClean="0">
                <a:solidFill>
                  <a:srgbClr val="FF0000"/>
                </a:solidFill>
              </a:rPr>
              <a:t>	</a:t>
            </a:r>
            <a:r>
              <a:rPr lang="es-ES" sz="2000" dirty="0" err="1" smtClean="0">
                <a:solidFill>
                  <a:srgbClr val="FF0000"/>
                </a:solidFill>
              </a:rPr>
              <a:t>var</a:t>
            </a:r>
            <a:r>
              <a:rPr lang="es-ES" sz="2000" dirty="0" smtClean="0">
                <a:solidFill>
                  <a:srgbClr val="FF0000"/>
                </a:solidFill>
              </a:rPr>
              <a:t> numero = 100; </a:t>
            </a:r>
          </a:p>
          <a:p>
            <a:pPr>
              <a:buNone/>
            </a:pPr>
            <a:r>
              <a:rPr lang="es-ES" sz="2000" dirty="0" smtClean="0">
                <a:solidFill>
                  <a:srgbClr val="FF0000"/>
                </a:solidFill>
              </a:rPr>
              <a:t>	</a:t>
            </a:r>
            <a:r>
              <a:rPr lang="es-ES" sz="2000" dirty="0" err="1" smtClean="0">
                <a:solidFill>
                  <a:srgbClr val="FF0000"/>
                </a:solidFill>
              </a:rPr>
              <a:t>var</a:t>
            </a:r>
            <a:r>
              <a:rPr lang="es-ES" sz="2000" dirty="0" smtClean="0">
                <a:solidFill>
                  <a:srgbClr val="FF0000"/>
                </a:solidFill>
              </a:rPr>
              <a:t> i = 0;   </a:t>
            </a:r>
          </a:p>
          <a:p>
            <a:pPr>
              <a:buNone/>
            </a:pPr>
            <a:r>
              <a:rPr lang="es-ES" sz="2000" dirty="0" smtClean="0">
                <a:solidFill>
                  <a:srgbClr val="FF0000"/>
                </a:solidFill>
              </a:rPr>
              <a:t>	</a:t>
            </a:r>
            <a:r>
              <a:rPr lang="es-ES" sz="2000" dirty="0" err="1" smtClean="0">
                <a:solidFill>
                  <a:srgbClr val="FF0000"/>
                </a:solidFill>
              </a:rPr>
              <a:t>while</a:t>
            </a:r>
            <a:r>
              <a:rPr lang="es-ES" sz="2000" dirty="0" smtClean="0">
                <a:solidFill>
                  <a:srgbClr val="FF0000"/>
                </a:solidFill>
              </a:rPr>
              <a:t>(i &lt;= numero) { </a:t>
            </a:r>
          </a:p>
          <a:p>
            <a:pPr>
              <a:buNone/>
            </a:pPr>
            <a:r>
              <a:rPr lang="es-ES" sz="2000" dirty="0" smtClean="0">
                <a:solidFill>
                  <a:srgbClr val="FF0000"/>
                </a:solidFill>
              </a:rPr>
              <a:t>		resultado = resultado + i; </a:t>
            </a:r>
          </a:p>
          <a:p>
            <a:pPr>
              <a:buNone/>
            </a:pPr>
            <a:r>
              <a:rPr lang="es-ES" sz="2000" dirty="0" smtClean="0">
                <a:solidFill>
                  <a:srgbClr val="FF0000"/>
                </a:solidFill>
              </a:rPr>
              <a:t>		i++; </a:t>
            </a:r>
          </a:p>
          <a:p>
            <a:pPr>
              <a:buNone/>
            </a:pPr>
            <a:r>
              <a:rPr lang="es-ES" sz="2000" dirty="0" smtClean="0">
                <a:solidFill>
                  <a:srgbClr val="FF0000"/>
                </a:solidFill>
              </a:rPr>
              <a:t>	}   </a:t>
            </a:r>
          </a:p>
          <a:p>
            <a:pPr>
              <a:buNone/>
            </a:pPr>
            <a:r>
              <a:rPr lang="es-ES" sz="2000" dirty="0" smtClean="0">
                <a:solidFill>
                  <a:srgbClr val="FF0000"/>
                </a:solidFill>
              </a:rPr>
              <a:t>	</a:t>
            </a:r>
            <a:r>
              <a:rPr lang="es-ES" sz="2000" dirty="0" err="1" smtClean="0">
                <a:solidFill>
                  <a:srgbClr val="FF0000"/>
                </a:solidFill>
              </a:rPr>
              <a:t>alert</a:t>
            </a:r>
            <a:r>
              <a:rPr lang="es-ES" sz="2000" dirty="0" smtClean="0">
                <a:solidFill>
                  <a:srgbClr val="FF0000"/>
                </a:solidFill>
              </a:rPr>
              <a:t>(resultado);</a:t>
            </a:r>
          </a:p>
          <a:p>
            <a:pPr>
              <a:buNone/>
            </a:pPr>
            <a:endParaRPr lang="es-ES" dirty="0" smtClean="0"/>
          </a:p>
          <a:p>
            <a:pPr>
              <a:buNone/>
            </a:pPr>
            <a:endParaRPr lang="es-ES" dirty="0" smtClean="0">
              <a:solidFill>
                <a:srgbClr val="FF0000"/>
              </a:solidFill>
            </a:endParaRPr>
          </a:p>
          <a:p>
            <a:pPr>
              <a:buNone/>
            </a:pPr>
            <a:endParaRPr lang="es-ES" dirty="0" smtClean="0"/>
          </a:p>
          <a:p>
            <a:pPr>
              <a:buNone/>
            </a:pPr>
            <a:endParaRPr lang="es-ES" dirty="0" smtClean="0"/>
          </a:p>
          <a:p>
            <a:pPr lvl="1" algn="just">
              <a:buNone/>
            </a:pPr>
            <a:endParaRPr lang="es-ES" dirty="0">
              <a:solidFill>
                <a:srgbClr val="FF0000"/>
              </a:solidFill>
            </a:endParaRPr>
          </a:p>
        </p:txBody>
      </p:sp>
      <p:sp>
        <p:nvSpPr>
          <p:cNvPr id="4" name="1 Título"/>
          <p:cNvSpPr txBox="1">
            <a:spLocks noGrp="1"/>
          </p:cNvSpPr>
          <p:nvPr>
            <p:ph type="title" idx="4294967295"/>
          </p:nvPr>
        </p:nvSpPr>
        <p:spPr>
          <a:xfrm>
            <a:off x="503999" y="-90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b="1" dirty="0" smtClean="0">
                <a:latin typeface="Arial" pitchFamily="34" charset="0"/>
                <a:cs typeface="Arial" pitchFamily="34" charset="0"/>
              </a:rPr>
              <a:t>Estructuras de control de flujo</a:t>
            </a:r>
            <a:endParaRPr lang="es-ES" b="1"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90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b="1" dirty="0" smtClean="0">
                <a:latin typeface="Arial" pitchFamily="34" charset="0"/>
                <a:cs typeface="Arial" pitchFamily="34" charset="0"/>
              </a:rPr>
              <a:t>Estructuras de control de flujo</a:t>
            </a:r>
            <a:endParaRPr lang="es-ES" b="1" dirty="0">
              <a:latin typeface="Arial" pitchFamily="34" charset="0"/>
              <a:cs typeface="Arial" pitchFamily="34" charset="0"/>
            </a:endParaRPr>
          </a:p>
        </p:txBody>
      </p:sp>
      <p:sp>
        <p:nvSpPr>
          <p:cNvPr id="3" name="2 CuadroTexto"/>
          <p:cNvSpPr txBox="1"/>
          <p:nvPr/>
        </p:nvSpPr>
        <p:spPr>
          <a:xfrm>
            <a:off x="359640" y="503640"/>
            <a:ext cx="9577216" cy="8294150"/>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solidFill>
                  <a:srgbClr val="000000"/>
                </a:solidFill>
                <a:ea typeface="Andale Sans UI" pitchFamily="2"/>
                <a:cs typeface="Tahoma" pitchFamily="2"/>
              </a:rPr>
              <a:t>Estructura </a:t>
            </a:r>
            <a:r>
              <a:rPr lang="es-ES" sz="3200" b="1" dirty="0" err="1" smtClean="0">
                <a:solidFill>
                  <a:srgbClr val="000000"/>
                </a:solidFill>
                <a:ea typeface="Andale Sans UI" pitchFamily="2"/>
                <a:cs typeface="Tahoma" pitchFamily="2"/>
              </a:rPr>
              <a:t>for</a:t>
            </a:r>
            <a:endParaRPr lang="es-ES" sz="3200" b="1" dirty="0" smtClean="0">
              <a:solidFill>
                <a:srgbClr val="000000"/>
              </a:solidFill>
              <a:ea typeface="Andale Sans UI" pitchFamily="2"/>
              <a:cs typeface="Tahoma" pitchFamily="2"/>
            </a:endParaRPr>
          </a:p>
          <a:p>
            <a:pPr>
              <a:buNone/>
            </a:pPr>
            <a:endParaRPr lang="es-ES" dirty="0" smtClean="0"/>
          </a:p>
          <a:p>
            <a:pPr>
              <a:buNone/>
            </a:pPr>
            <a:r>
              <a:rPr lang="es-ES" sz="2000" dirty="0" smtClean="0"/>
              <a:t>Permite realizar repeticiones de código (también llamadas </a:t>
            </a:r>
            <a:r>
              <a:rPr lang="es-ES" sz="2000" dirty="0" smtClean="0">
                <a:solidFill>
                  <a:srgbClr val="0070C0"/>
                </a:solidFill>
              </a:rPr>
              <a:t>bucles</a:t>
            </a:r>
            <a:r>
              <a:rPr lang="es-ES" sz="2000" dirty="0" smtClean="0"/>
              <a:t>). </a:t>
            </a:r>
          </a:p>
          <a:p>
            <a:pPr>
              <a:buNone/>
            </a:pPr>
            <a:endParaRPr lang="es-ES" sz="2000" dirty="0" smtClean="0"/>
          </a:p>
          <a:p>
            <a:pPr>
              <a:buNone/>
            </a:pPr>
            <a:r>
              <a:rPr lang="es-ES" sz="2000" dirty="0" smtClean="0"/>
              <a:t>Su definición formal es:</a:t>
            </a:r>
          </a:p>
          <a:p>
            <a:pPr>
              <a:buNone/>
            </a:pPr>
            <a:endParaRPr lang="es-ES" sz="2000" dirty="0" smtClean="0"/>
          </a:p>
          <a:p>
            <a:pPr>
              <a:buNone/>
            </a:pPr>
            <a:r>
              <a:rPr lang="es-ES" sz="2000" dirty="0" smtClean="0"/>
              <a:t>	</a:t>
            </a:r>
            <a:r>
              <a:rPr lang="es-ES" sz="2000" dirty="0" err="1" smtClean="0">
                <a:solidFill>
                  <a:srgbClr val="FF0000"/>
                </a:solidFill>
              </a:rPr>
              <a:t>for</a:t>
            </a:r>
            <a:r>
              <a:rPr lang="es-ES" sz="2000" dirty="0" smtClean="0">
                <a:solidFill>
                  <a:srgbClr val="FF0000"/>
                </a:solidFill>
              </a:rPr>
              <a:t> ( </a:t>
            </a:r>
            <a:r>
              <a:rPr lang="es-ES" sz="2000" dirty="0" err="1" smtClean="0">
                <a:solidFill>
                  <a:srgbClr val="FF0000"/>
                </a:solidFill>
              </a:rPr>
              <a:t>inicializacion</a:t>
            </a:r>
            <a:r>
              <a:rPr lang="es-ES" sz="2000" dirty="0" smtClean="0">
                <a:solidFill>
                  <a:srgbClr val="FF0000"/>
                </a:solidFill>
              </a:rPr>
              <a:t>; </a:t>
            </a:r>
            <a:r>
              <a:rPr lang="es-ES" sz="2000" dirty="0" err="1" smtClean="0">
                <a:solidFill>
                  <a:srgbClr val="FF0000"/>
                </a:solidFill>
              </a:rPr>
              <a:t>condicion</a:t>
            </a:r>
            <a:r>
              <a:rPr lang="es-ES" sz="2000" dirty="0" smtClean="0">
                <a:solidFill>
                  <a:srgbClr val="FF0000"/>
                </a:solidFill>
              </a:rPr>
              <a:t>; </a:t>
            </a:r>
            <a:r>
              <a:rPr lang="es-ES" sz="2000" dirty="0" err="1" smtClean="0">
                <a:solidFill>
                  <a:srgbClr val="FF0000"/>
                </a:solidFill>
              </a:rPr>
              <a:t>actualizacion</a:t>
            </a:r>
            <a:r>
              <a:rPr lang="es-ES" sz="2000" dirty="0" smtClean="0">
                <a:solidFill>
                  <a:srgbClr val="FF0000"/>
                </a:solidFill>
              </a:rPr>
              <a:t> ) { ... }</a:t>
            </a:r>
          </a:p>
          <a:p>
            <a:pPr>
              <a:buNone/>
            </a:pPr>
            <a:endParaRPr lang="es-ES" sz="2000" dirty="0" smtClean="0"/>
          </a:p>
          <a:p>
            <a:pPr>
              <a:buNone/>
            </a:pPr>
            <a:r>
              <a:rPr lang="es-ES" sz="2000" dirty="0" smtClean="0"/>
              <a:t>La idea del funcionamiento de un bucle </a:t>
            </a:r>
            <a:r>
              <a:rPr lang="es-ES" sz="2000" dirty="0" err="1" smtClean="0"/>
              <a:t>for</a:t>
            </a:r>
            <a:r>
              <a:rPr lang="es-ES" sz="2000" dirty="0" smtClean="0"/>
              <a:t> es la siguiente: </a:t>
            </a:r>
            <a:r>
              <a:rPr lang="es-ES" sz="2000" i="1" dirty="0" smtClean="0"/>
              <a:t>"</a:t>
            </a:r>
            <a:r>
              <a:rPr lang="es-ES" sz="2000" i="1" dirty="0" smtClean="0">
                <a:solidFill>
                  <a:srgbClr val="0070C0"/>
                </a:solidFill>
              </a:rPr>
              <a:t>mientras la condición indicada se siga cumpliendo, repite la ejecución de las instrucciones definidas dentro del </a:t>
            </a:r>
            <a:r>
              <a:rPr lang="es-ES" sz="2000" i="1" dirty="0" err="1" smtClean="0">
                <a:solidFill>
                  <a:srgbClr val="0070C0"/>
                </a:solidFill>
              </a:rPr>
              <a:t>for</a:t>
            </a:r>
            <a:r>
              <a:rPr lang="es-ES" sz="2000" i="1" dirty="0" smtClean="0">
                <a:solidFill>
                  <a:srgbClr val="0070C0"/>
                </a:solidFill>
              </a:rPr>
              <a:t>. Además, después de cada repetición, actualiza el valor de las variables que se utilizan en la condición</a:t>
            </a:r>
            <a:r>
              <a:rPr lang="es-ES" sz="2000" i="1" dirty="0" smtClean="0"/>
              <a:t>"</a:t>
            </a:r>
            <a:r>
              <a:rPr lang="es-ES" sz="2000" dirty="0" smtClean="0"/>
              <a:t>.</a:t>
            </a:r>
          </a:p>
          <a:p>
            <a:pPr>
              <a:buNone/>
            </a:pPr>
            <a:endParaRPr lang="es-ES" sz="2000" dirty="0" smtClean="0"/>
          </a:p>
          <a:p>
            <a:pPr lvl="1"/>
            <a:r>
              <a:rPr lang="es-ES" sz="2000" dirty="0" smtClean="0"/>
              <a:t>La "</a:t>
            </a:r>
            <a:r>
              <a:rPr lang="es-ES" sz="2000" dirty="0" smtClean="0">
                <a:solidFill>
                  <a:srgbClr val="FF0000"/>
                </a:solidFill>
              </a:rPr>
              <a:t>inicialización</a:t>
            </a:r>
            <a:r>
              <a:rPr lang="es-ES" sz="2000" dirty="0" smtClean="0"/>
              <a:t>" es la zona en la que se establece los valores iniciales de las variables que controlan la repetición.</a:t>
            </a:r>
          </a:p>
          <a:p>
            <a:pPr lvl="1"/>
            <a:r>
              <a:rPr lang="es-ES" sz="2000" dirty="0" smtClean="0"/>
              <a:t>La "</a:t>
            </a:r>
            <a:r>
              <a:rPr lang="es-ES" sz="2000" dirty="0" smtClean="0">
                <a:solidFill>
                  <a:srgbClr val="FF0000"/>
                </a:solidFill>
              </a:rPr>
              <a:t>condición</a:t>
            </a:r>
            <a:r>
              <a:rPr lang="es-ES" sz="2000" dirty="0" smtClean="0"/>
              <a:t>" es el único elemento que decide si continua o se detiene la repetición.</a:t>
            </a:r>
          </a:p>
          <a:p>
            <a:pPr lvl="1"/>
            <a:r>
              <a:rPr lang="es-ES" sz="2000" dirty="0" smtClean="0"/>
              <a:t>La "</a:t>
            </a:r>
            <a:r>
              <a:rPr lang="es-ES" sz="2000" dirty="0" smtClean="0">
                <a:solidFill>
                  <a:srgbClr val="FF0000"/>
                </a:solidFill>
              </a:rPr>
              <a:t>actualización</a:t>
            </a:r>
            <a:r>
              <a:rPr lang="es-ES" sz="2000" dirty="0" smtClean="0"/>
              <a:t>" es el nuevo valor que se asigna después de cada repetición a las variables que controlan la repetición.</a:t>
            </a:r>
          </a:p>
          <a:p>
            <a:pPr lvl="1"/>
            <a:endParaRPr lang="es-ES" sz="2000" dirty="0" smtClean="0"/>
          </a:p>
          <a:p>
            <a:pPr lvl="2">
              <a:buNone/>
            </a:pPr>
            <a:r>
              <a:rPr lang="es-ES" sz="2000" dirty="0" err="1" smtClean="0">
                <a:solidFill>
                  <a:srgbClr val="FF0000"/>
                </a:solidFill>
              </a:rPr>
              <a:t>var</a:t>
            </a:r>
            <a:r>
              <a:rPr lang="es-ES" sz="2000" dirty="0" smtClean="0">
                <a:solidFill>
                  <a:srgbClr val="FF0000"/>
                </a:solidFill>
              </a:rPr>
              <a:t> mensaje = "Hola, estoy dentro de un bucle";   </a:t>
            </a:r>
          </a:p>
          <a:p>
            <a:pPr lvl="2">
              <a:buNone/>
            </a:pPr>
            <a:r>
              <a:rPr lang="es-ES" sz="2000" dirty="0" err="1" smtClean="0">
                <a:solidFill>
                  <a:srgbClr val="FF0000"/>
                </a:solidFill>
              </a:rPr>
              <a:t>for</a:t>
            </a:r>
            <a:r>
              <a:rPr lang="es-ES" sz="2000" dirty="0" smtClean="0">
                <a:solidFill>
                  <a:srgbClr val="FF0000"/>
                </a:solidFill>
              </a:rPr>
              <a:t>(</a:t>
            </a:r>
            <a:r>
              <a:rPr lang="es-ES" sz="2000" dirty="0" err="1" smtClean="0">
                <a:solidFill>
                  <a:srgbClr val="FF0000"/>
                </a:solidFill>
              </a:rPr>
              <a:t>var</a:t>
            </a:r>
            <a:r>
              <a:rPr lang="es-ES" sz="2000" dirty="0" smtClean="0">
                <a:solidFill>
                  <a:srgbClr val="FF0000"/>
                </a:solidFill>
              </a:rPr>
              <a:t> i = 0; i &lt; 5; i++) { </a:t>
            </a:r>
          </a:p>
          <a:p>
            <a:pPr lvl="2">
              <a:buNone/>
            </a:pPr>
            <a:r>
              <a:rPr lang="es-ES" sz="2000" dirty="0" smtClean="0">
                <a:solidFill>
                  <a:srgbClr val="FF0000"/>
                </a:solidFill>
              </a:rPr>
              <a:t>	</a:t>
            </a:r>
            <a:r>
              <a:rPr lang="es-ES" sz="2000" dirty="0" err="1" smtClean="0">
                <a:solidFill>
                  <a:srgbClr val="FF0000"/>
                </a:solidFill>
              </a:rPr>
              <a:t>alert</a:t>
            </a:r>
            <a:r>
              <a:rPr lang="es-ES" sz="2000" dirty="0" smtClean="0">
                <a:solidFill>
                  <a:srgbClr val="FF0000"/>
                </a:solidFill>
              </a:rPr>
              <a:t>(mensaje); </a:t>
            </a:r>
          </a:p>
          <a:p>
            <a:pPr lvl="2">
              <a:buNone/>
            </a:pPr>
            <a:r>
              <a:rPr lang="es-ES" sz="2000" dirty="0" smtClean="0">
                <a:solidFill>
                  <a:srgbClr val="FF0000"/>
                </a:solidFill>
              </a:rPr>
              <a:t>}</a:t>
            </a:r>
          </a:p>
          <a:p>
            <a:pPr>
              <a:buNone/>
            </a:pPr>
            <a:endParaRPr lang="es-ES" dirty="0" smtClean="0"/>
          </a:p>
          <a:p>
            <a:pPr>
              <a:buNone/>
            </a:pPr>
            <a:endParaRPr lang="es-ES" dirty="0" smtClean="0"/>
          </a:p>
          <a:p>
            <a:pPr lvl="1" algn="just">
              <a:buNone/>
            </a:pPr>
            <a:endParaRPr lang="es-ES" dirty="0">
              <a:solidFill>
                <a:srgbClr val="FF0000"/>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90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b="1" dirty="0" smtClean="0">
                <a:latin typeface="Arial" pitchFamily="34" charset="0"/>
                <a:cs typeface="Arial" pitchFamily="34" charset="0"/>
              </a:rPr>
              <a:t>Estructuras de control de flujo</a:t>
            </a:r>
            <a:endParaRPr lang="es-ES" b="1" dirty="0">
              <a:latin typeface="Arial" pitchFamily="34" charset="0"/>
              <a:cs typeface="Arial" pitchFamily="34" charset="0"/>
            </a:endParaRPr>
          </a:p>
        </p:txBody>
      </p:sp>
      <p:sp>
        <p:nvSpPr>
          <p:cNvPr id="3" name="2 CuadroTexto"/>
          <p:cNvSpPr txBox="1"/>
          <p:nvPr/>
        </p:nvSpPr>
        <p:spPr>
          <a:xfrm>
            <a:off x="359640" y="503640"/>
            <a:ext cx="9865248" cy="7839667"/>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solidFill>
                  <a:srgbClr val="000000"/>
                </a:solidFill>
                <a:ea typeface="Andale Sans UI" pitchFamily="2"/>
                <a:cs typeface="Tahoma" pitchFamily="2"/>
              </a:rPr>
              <a:t>Estructura </a:t>
            </a:r>
            <a:r>
              <a:rPr lang="es-ES" sz="3200" b="1" dirty="0" err="1" smtClean="0">
                <a:solidFill>
                  <a:srgbClr val="000000"/>
                </a:solidFill>
                <a:ea typeface="Andale Sans UI" pitchFamily="2"/>
                <a:cs typeface="Tahoma" pitchFamily="2"/>
              </a:rPr>
              <a:t>for</a:t>
            </a:r>
            <a:endParaRPr lang="es-ES" sz="3200" b="1" dirty="0" smtClean="0">
              <a:solidFill>
                <a:srgbClr val="000000"/>
              </a:solidFill>
              <a:ea typeface="Andale Sans UI" pitchFamily="2"/>
              <a:cs typeface="Tahoma" pitchFamily="2"/>
            </a:endParaRPr>
          </a:p>
          <a:p>
            <a:pPr>
              <a:buNone/>
            </a:pPr>
            <a:endParaRPr lang="es-ES" dirty="0" smtClean="0"/>
          </a:p>
          <a:p>
            <a:pPr>
              <a:buNone/>
            </a:pPr>
            <a:r>
              <a:rPr lang="es-ES" sz="2300" b="1" dirty="0" smtClean="0"/>
              <a:t>Ejercicio</a:t>
            </a:r>
            <a:r>
              <a:rPr lang="es-ES" sz="2300" dirty="0" smtClean="0"/>
              <a:t>:</a:t>
            </a:r>
          </a:p>
          <a:p>
            <a:pPr>
              <a:buNone/>
            </a:pPr>
            <a:endParaRPr lang="es-ES" sz="2300" dirty="0" smtClean="0"/>
          </a:p>
          <a:p>
            <a:pPr>
              <a:buNone/>
            </a:pPr>
            <a:r>
              <a:rPr lang="es-ES" sz="2300" dirty="0" smtClean="0"/>
              <a:t>El factorial de un número entero n es una operación matemática que consiste en multiplicar todos los factores n x (n-1) x (n-2) x ... x 1. </a:t>
            </a:r>
          </a:p>
          <a:p>
            <a:pPr>
              <a:buNone/>
            </a:pPr>
            <a:r>
              <a:rPr lang="es-ES" sz="2300" dirty="0" smtClean="0"/>
              <a:t>Así, el factorial de 5 (escrito como 5!) es igual a: 5! = 5 x 4 x 3 x 2 x 1 = 120</a:t>
            </a:r>
          </a:p>
          <a:p>
            <a:pPr>
              <a:buNone/>
            </a:pPr>
            <a:endParaRPr lang="es-ES" sz="2300" dirty="0" smtClean="0"/>
          </a:p>
          <a:p>
            <a:pPr>
              <a:buNone/>
            </a:pPr>
            <a:r>
              <a:rPr lang="es-ES" sz="2300" dirty="0" smtClean="0"/>
              <a:t>Utilizando la estructura </a:t>
            </a:r>
            <a:r>
              <a:rPr lang="es-ES" sz="2300" dirty="0" err="1" smtClean="0">
                <a:solidFill>
                  <a:srgbClr val="FF0000"/>
                </a:solidFill>
              </a:rPr>
              <a:t>for</a:t>
            </a:r>
            <a:r>
              <a:rPr lang="es-ES" sz="2300" dirty="0" smtClean="0"/>
              <a:t>, crear un script que calcule el factorial de un número entero.</a:t>
            </a:r>
          </a:p>
          <a:p>
            <a:pPr>
              <a:buNone/>
            </a:pPr>
            <a:endParaRPr lang="es-ES" sz="2300" dirty="0" smtClean="0"/>
          </a:p>
          <a:p>
            <a:pPr lvl="1">
              <a:buNone/>
            </a:pPr>
            <a:r>
              <a:rPr lang="es-ES" sz="2300" dirty="0" smtClean="0">
                <a:solidFill>
                  <a:srgbClr val="FF0000"/>
                </a:solidFill>
              </a:rPr>
              <a:t>&lt;script </a:t>
            </a:r>
            <a:r>
              <a:rPr lang="es-ES" sz="2300" dirty="0" err="1" smtClean="0">
                <a:solidFill>
                  <a:srgbClr val="FF0000"/>
                </a:solidFill>
              </a:rPr>
              <a:t>type</a:t>
            </a:r>
            <a:r>
              <a:rPr lang="es-ES" sz="2300" dirty="0" smtClean="0">
                <a:solidFill>
                  <a:srgbClr val="FF0000"/>
                </a:solidFill>
              </a:rPr>
              <a:t>="</a:t>
            </a:r>
            <a:r>
              <a:rPr lang="es-ES" sz="2300" dirty="0" err="1" smtClean="0">
                <a:solidFill>
                  <a:srgbClr val="FF0000"/>
                </a:solidFill>
              </a:rPr>
              <a:t>text</a:t>
            </a:r>
            <a:r>
              <a:rPr lang="es-ES" sz="2300" dirty="0" smtClean="0">
                <a:solidFill>
                  <a:srgbClr val="FF0000"/>
                </a:solidFill>
              </a:rPr>
              <a:t>/</a:t>
            </a:r>
            <a:r>
              <a:rPr lang="es-ES" sz="2300" dirty="0" err="1" smtClean="0">
                <a:solidFill>
                  <a:srgbClr val="FF0000"/>
                </a:solidFill>
              </a:rPr>
              <a:t>javascript</a:t>
            </a:r>
            <a:r>
              <a:rPr lang="es-ES" sz="2300" dirty="0" smtClean="0">
                <a:solidFill>
                  <a:srgbClr val="FF0000"/>
                </a:solidFill>
              </a:rPr>
              <a:t>"&gt; </a:t>
            </a:r>
          </a:p>
          <a:p>
            <a:pPr lvl="1">
              <a:buNone/>
            </a:pPr>
            <a:r>
              <a:rPr lang="es-ES" sz="2300" dirty="0" smtClean="0">
                <a:solidFill>
                  <a:srgbClr val="FF0000"/>
                </a:solidFill>
              </a:rPr>
              <a:t>	</a:t>
            </a:r>
            <a:r>
              <a:rPr lang="es-ES" sz="2300" dirty="0" err="1" smtClean="0">
                <a:solidFill>
                  <a:srgbClr val="FF0000"/>
                </a:solidFill>
              </a:rPr>
              <a:t>var</a:t>
            </a:r>
            <a:r>
              <a:rPr lang="es-ES" sz="2300" dirty="0" smtClean="0">
                <a:solidFill>
                  <a:srgbClr val="FF0000"/>
                </a:solidFill>
              </a:rPr>
              <a:t> numero = </a:t>
            </a:r>
            <a:r>
              <a:rPr lang="es-ES" sz="2300" dirty="0" err="1" smtClean="0">
                <a:solidFill>
                  <a:srgbClr val="FF0000"/>
                </a:solidFill>
              </a:rPr>
              <a:t>prompt</a:t>
            </a:r>
            <a:r>
              <a:rPr lang="es-ES" sz="2300" dirty="0" smtClean="0">
                <a:solidFill>
                  <a:srgbClr val="FF0000"/>
                </a:solidFill>
              </a:rPr>
              <a:t>("Introduce un número y se mostrará su factorial"); </a:t>
            </a:r>
          </a:p>
          <a:p>
            <a:pPr lvl="1">
              <a:buNone/>
            </a:pPr>
            <a:r>
              <a:rPr lang="es-ES" sz="2300" dirty="0" smtClean="0">
                <a:solidFill>
                  <a:srgbClr val="FF0000"/>
                </a:solidFill>
              </a:rPr>
              <a:t>	</a:t>
            </a:r>
            <a:r>
              <a:rPr lang="es-ES" sz="2300" dirty="0" err="1" smtClean="0">
                <a:solidFill>
                  <a:srgbClr val="FF0000"/>
                </a:solidFill>
              </a:rPr>
              <a:t>var</a:t>
            </a:r>
            <a:r>
              <a:rPr lang="es-ES" sz="2300" dirty="0" smtClean="0">
                <a:solidFill>
                  <a:srgbClr val="FF0000"/>
                </a:solidFill>
              </a:rPr>
              <a:t> resultado = 1;   </a:t>
            </a:r>
          </a:p>
          <a:p>
            <a:pPr lvl="1">
              <a:buNone/>
            </a:pPr>
            <a:r>
              <a:rPr lang="es-ES" sz="2300" dirty="0" smtClean="0">
                <a:solidFill>
                  <a:srgbClr val="FF0000"/>
                </a:solidFill>
              </a:rPr>
              <a:t>	</a:t>
            </a:r>
            <a:r>
              <a:rPr lang="es-ES" sz="2300" dirty="0" err="1" smtClean="0">
                <a:solidFill>
                  <a:srgbClr val="FF0000"/>
                </a:solidFill>
              </a:rPr>
              <a:t>for</a:t>
            </a:r>
            <a:r>
              <a:rPr lang="es-ES" sz="2300" dirty="0" smtClean="0">
                <a:solidFill>
                  <a:srgbClr val="FF0000"/>
                </a:solidFill>
              </a:rPr>
              <a:t>(</a:t>
            </a:r>
            <a:r>
              <a:rPr lang="es-ES" sz="2300" dirty="0" err="1" smtClean="0">
                <a:solidFill>
                  <a:srgbClr val="FF0000"/>
                </a:solidFill>
              </a:rPr>
              <a:t>var</a:t>
            </a:r>
            <a:r>
              <a:rPr lang="es-ES" sz="2300" dirty="0" smtClean="0">
                <a:solidFill>
                  <a:srgbClr val="FF0000"/>
                </a:solidFill>
              </a:rPr>
              <a:t> i=1; i&lt;=numero; i++) { </a:t>
            </a:r>
          </a:p>
          <a:p>
            <a:pPr lvl="1">
              <a:buNone/>
            </a:pPr>
            <a:r>
              <a:rPr lang="es-ES" sz="2300" dirty="0" smtClean="0">
                <a:solidFill>
                  <a:srgbClr val="FF0000"/>
                </a:solidFill>
              </a:rPr>
              <a:t>		resultado = resultado*i; </a:t>
            </a:r>
          </a:p>
          <a:p>
            <a:pPr lvl="1">
              <a:buNone/>
            </a:pPr>
            <a:r>
              <a:rPr lang="es-ES" sz="2300" dirty="0" smtClean="0">
                <a:solidFill>
                  <a:srgbClr val="FF0000"/>
                </a:solidFill>
              </a:rPr>
              <a:t>	} </a:t>
            </a:r>
          </a:p>
          <a:p>
            <a:pPr lvl="1">
              <a:buNone/>
            </a:pPr>
            <a:r>
              <a:rPr lang="es-ES" sz="2300" dirty="0" smtClean="0">
                <a:solidFill>
                  <a:srgbClr val="FF0000"/>
                </a:solidFill>
              </a:rPr>
              <a:t>	</a:t>
            </a:r>
            <a:r>
              <a:rPr lang="es-ES" sz="2300" dirty="0" err="1" smtClean="0">
                <a:solidFill>
                  <a:srgbClr val="FF0000"/>
                </a:solidFill>
              </a:rPr>
              <a:t>alert</a:t>
            </a:r>
            <a:r>
              <a:rPr lang="es-ES" sz="2300" dirty="0" smtClean="0">
                <a:solidFill>
                  <a:srgbClr val="FF0000"/>
                </a:solidFill>
              </a:rPr>
              <a:t>(resultado); </a:t>
            </a:r>
          </a:p>
          <a:p>
            <a:pPr lvl="1">
              <a:buNone/>
            </a:pPr>
            <a:r>
              <a:rPr lang="es-ES" sz="2300" dirty="0" smtClean="0">
                <a:solidFill>
                  <a:srgbClr val="FF0000"/>
                </a:solidFill>
              </a:rPr>
              <a:t>&lt;/script&gt;</a:t>
            </a:r>
          </a:p>
          <a:p>
            <a:pPr>
              <a:buNone/>
            </a:pPr>
            <a:endParaRPr lang="es-ES" dirty="0" smtClean="0"/>
          </a:p>
          <a:p>
            <a:pPr>
              <a:buNone/>
            </a:pPr>
            <a:endParaRPr lang="es-ES" dirty="0" smtClean="0"/>
          </a:p>
          <a:p>
            <a:pPr lvl="1" algn="just">
              <a:buNone/>
            </a:pPr>
            <a:endParaRPr lang="es-ES" dirty="0">
              <a:solidFill>
                <a:srgbClr val="FF0000"/>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9640" y="503640"/>
            <a:ext cx="9577216" cy="5789362"/>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solidFill>
                  <a:srgbClr val="000000"/>
                </a:solidFill>
                <a:ea typeface="Andale Sans UI" pitchFamily="2"/>
                <a:cs typeface="Tahoma" pitchFamily="2"/>
              </a:rPr>
              <a:t>Estructura </a:t>
            </a:r>
            <a:r>
              <a:rPr lang="es-ES" sz="3200" b="1" dirty="0" err="1" smtClean="0">
                <a:solidFill>
                  <a:srgbClr val="000000"/>
                </a:solidFill>
                <a:ea typeface="Andale Sans UI" pitchFamily="2"/>
                <a:cs typeface="Tahoma" pitchFamily="2"/>
              </a:rPr>
              <a:t>for</a:t>
            </a:r>
            <a:r>
              <a:rPr lang="es-ES" sz="3200" b="1" dirty="0" smtClean="0">
                <a:solidFill>
                  <a:srgbClr val="000000"/>
                </a:solidFill>
                <a:ea typeface="Andale Sans UI" pitchFamily="2"/>
                <a:cs typeface="Tahoma" pitchFamily="2"/>
              </a:rPr>
              <a:t>...in</a:t>
            </a:r>
          </a:p>
          <a:p>
            <a:pPr>
              <a:buNone/>
            </a:pPr>
            <a:endParaRPr lang="es-ES" dirty="0" smtClean="0"/>
          </a:p>
          <a:p>
            <a:pPr>
              <a:buNone/>
            </a:pPr>
            <a:r>
              <a:rPr lang="es-ES" sz="2000" dirty="0" smtClean="0"/>
              <a:t>Permite recorrer las propiedades de un objeto. En cada iteración, un nuevo nombre de propiedad del objeto es asignada a la variable:</a:t>
            </a:r>
          </a:p>
          <a:p>
            <a:pPr>
              <a:buNone/>
            </a:pPr>
            <a:endParaRPr lang="es-ES" sz="2000" dirty="0" smtClean="0"/>
          </a:p>
          <a:p>
            <a:pPr>
              <a:buNone/>
            </a:pPr>
            <a:r>
              <a:rPr lang="es-ES" sz="2000" dirty="0" smtClean="0"/>
              <a:t>Su definición formal es:</a:t>
            </a:r>
          </a:p>
          <a:p>
            <a:pPr>
              <a:buNone/>
            </a:pPr>
            <a:endParaRPr lang="es-ES" sz="2000" dirty="0" smtClean="0"/>
          </a:p>
          <a:p>
            <a:pPr>
              <a:buNone/>
            </a:pPr>
            <a:r>
              <a:rPr lang="es-ES" sz="2000" dirty="0" smtClean="0"/>
              <a:t>	</a:t>
            </a:r>
            <a:r>
              <a:rPr lang="en-US" sz="2000" dirty="0" smtClean="0">
                <a:solidFill>
                  <a:srgbClr val="FF0000"/>
                </a:solidFill>
              </a:rPr>
              <a:t>for(</a:t>
            </a:r>
            <a:r>
              <a:rPr lang="en-US" sz="2000" dirty="0" err="1" smtClean="0">
                <a:solidFill>
                  <a:srgbClr val="FF0000"/>
                </a:solidFill>
              </a:rPr>
              <a:t>propiedad</a:t>
            </a:r>
            <a:r>
              <a:rPr lang="en-US" sz="2000" dirty="0" smtClean="0">
                <a:solidFill>
                  <a:srgbClr val="FF0000"/>
                </a:solidFill>
              </a:rPr>
              <a:t> in object) { </a:t>
            </a:r>
          </a:p>
          <a:p>
            <a:pPr>
              <a:buNone/>
            </a:pPr>
            <a:r>
              <a:rPr lang="en-US" sz="2000" dirty="0" smtClean="0">
                <a:solidFill>
                  <a:srgbClr val="FF0000"/>
                </a:solidFill>
              </a:rPr>
              <a:t>		if (</a:t>
            </a:r>
            <a:r>
              <a:rPr lang="en-US" sz="2000" dirty="0" err="1" smtClean="0">
                <a:solidFill>
                  <a:srgbClr val="FF0000"/>
                </a:solidFill>
              </a:rPr>
              <a:t>object.hasOwnProperty</a:t>
            </a:r>
            <a:r>
              <a:rPr lang="en-US" sz="2000" dirty="0" smtClean="0">
                <a:solidFill>
                  <a:srgbClr val="FF0000"/>
                </a:solidFill>
              </a:rPr>
              <a:t>(</a:t>
            </a:r>
            <a:r>
              <a:rPr lang="en-US" sz="2000" dirty="0" err="1" smtClean="0">
                <a:solidFill>
                  <a:srgbClr val="FF0000"/>
                </a:solidFill>
              </a:rPr>
              <a:t>propiedad</a:t>
            </a:r>
            <a:r>
              <a:rPr lang="en-US" sz="2000" dirty="0" smtClean="0">
                <a:solidFill>
                  <a:srgbClr val="FF0000"/>
                </a:solidFill>
              </a:rPr>
              <a:t>)) { </a:t>
            </a:r>
          </a:p>
          <a:p>
            <a:pPr>
              <a:buNone/>
            </a:pPr>
            <a:r>
              <a:rPr lang="en-US" sz="2000" dirty="0" smtClean="0">
                <a:solidFill>
                  <a:srgbClr val="FF0000"/>
                </a:solidFill>
              </a:rPr>
              <a:t>			... </a:t>
            </a:r>
          </a:p>
          <a:p>
            <a:pPr>
              <a:buNone/>
            </a:pPr>
            <a:r>
              <a:rPr lang="en-US" sz="2000" dirty="0" smtClean="0">
                <a:solidFill>
                  <a:srgbClr val="FF0000"/>
                </a:solidFill>
              </a:rPr>
              <a:t>		} </a:t>
            </a:r>
          </a:p>
          <a:p>
            <a:pPr>
              <a:buNone/>
            </a:pPr>
            <a:r>
              <a:rPr lang="en-US" sz="2000" dirty="0" smtClean="0">
                <a:solidFill>
                  <a:srgbClr val="FF0000"/>
                </a:solidFill>
              </a:rPr>
              <a:t>	}</a:t>
            </a:r>
          </a:p>
          <a:p>
            <a:pPr>
              <a:buNone/>
            </a:pPr>
            <a:endParaRPr lang="es-ES" sz="2000" dirty="0" smtClean="0"/>
          </a:p>
          <a:p>
            <a:pPr>
              <a:buNone/>
            </a:pPr>
            <a:r>
              <a:rPr lang="es-ES" sz="2000" dirty="0" smtClean="0"/>
              <a:t>Suele ser conveniente comprobar que la propiedad pertenece efectivamente al objeto, a través de </a:t>
            </a:r>
            <a:r>
              <a:rPr lang="es-ES" sz="2000" dirty="0" err="1" smtClean="0">
                <a:solidFill>
                  <a:srgbClr val="00B0F0"/>
                </a:solidFill>
              </a:rPr>
              <a:t>object.hasOwnProperty</a:t>
            </a:r>
            <a:r>
              <a:rPr lang="es-ES" sz="2000" dirty="0" smtClean="0">
                <a:solidFill>
                  <a:srgbClr val="00B0F0"/>
                </a:solidFill>
              </a:rPr>
              <a:t>(propiedad)</a:t>
            </a:r>
            <a:r>
              <a:rPr lang="es-ES" sz="2000" dirty="0" smtClean="0"/>
              <a:t>.</a:t>
            </a:r>
            <a:endParaRPr lang="es-ES" dirty="0" smtClean="0">
              <a:solidFill>
                <a:srgbClr val="FF0000"/>
              </a:solidFill>
            </a:endParaRPr>
          </a:p>
          <a:p>
            <a:pPr>
              <a:buNone/>
            </a:pPr>
            <a:endParaRPr lang="es-ES" dirty="0" smtClean="0"/>
          </a:p>
          <a:p>
            <a:pPr>
              <a:buNone/>
            </a:pPr>
            <a:endParaRPr lang="es-ES" dirty="0" smtClean="0"/>
          </a:p>
          <a:p>
            <a:pPr lvl="1" algn="just">
              <a:buNone/>
            </a:pPr>
            <a:endParaRPr lang="es-ES" dirty="0">
              <a:solidFill>
                <a:srgbClr val="FF0000"/>
              </a:solidFill>
            </a:endParaRPr>
          </a:p>
        </p:txBody>
      </p:sp>
      <p:sp>
        <p:nvSpPr>
          <p:cNvPr id="4" name="1 Título"/>
          <p:cNvSpPr txBox="1">
            <a:spLocks noGrp="1"/>
          </p:cNvSpPr>
          <p:nvPr>
            <p:ph type="title" idx="4294967295"/>
          </p:nvPr>
        </p:nvSpPr>
        <p:spPr>
          <a:xfrm>
            <a:off x="503999" y="-90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b="1" dirty="0" smtClean="0">
                <a:latin typeface="Arial" pitchFamily="34" charset="0"/>
                <a:cs typeface="Arial" pitchFamily="34" charset="0"/>
              </a:rPr>
              <a:t>Estructuras de control de flujo</a:t>
            </a:r>
            <a:endParaRPr lang="es-ES" b="1"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9640" y="503640"/>
            <a:ext cx="9577216" cy="7981052"/>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solidFill>
                  <a:srgbClr val="000000"/>
                </a:solidFill>
                <a:ea typeface="Andale Sans UI" pitchFamily="2"/>
                <a:cs typeface="Tahoma" pitchFamily="2"/>
              </a:rPr>
              <a:t>Estructura </a:t>
            </a:r>
            <a:r>
              <a:rPr lang="es-ES" sz="3200" b="1" dirty="0" err="1" smtClean="0">
                <a:solidFill>
                  <a:srgbClr val="000000"/>
                </a:solidFill>
                <a:ea typeface="Andale Sans UI" pitchFamily="2"/>
                <a:cs typeface="Tahoma" pitchFamily="2"/>
              </a:rPr>
              <a:t>for</a:t>
            </a:r>
            <a:r>
              <a:rPr lang="es-ES" sz="3200" b="1" dirty="0" smtClean="0">
                <a:solidFill>
                  <a:srgbClr val="000000"/>
                </a:solidFill>
                <a:ea typeface="Andale Sans UI" pitchFamily="2"/>
                <a:cs typeface="Tahoma" pitchFamily="2"/>
              </a:rPr>
              <a:t>...in</a:t>
            </a:r>
          </a:p>
          <a:p>
            <a:pPr>
              <a:buNone/>
            </a:pPr>
            <a:endParaRPr lang="es-ES" dirty="0" smtClean="0"/>
          </a:p>
          <a:p>
            <a:pPr>
              <a:buNone/>
            </a:pPr>
            <a:r>
              <a:rPr lang="es-ES" sz="2000" dirty="0" smtClean="0"/>
              <a:t>De la misma manera que podemos recorrer las propiedades de un objeto, es posible adaptar este comportamiento a los </a:t>
            </a:r>
            <a:r>
              <a:rPr lang="es-ES" sz="2000" dirty="0" err="1" smtClean="0">
                <a:solidFill>
                  <a:srgbClr val="00B0F0"/>
                </a:solidFill>
              </a:rPr>
              <a:t>arrays</a:t>
            </a:r>
            <a:r>
              <a:rPr lang="es-ES" sz="2000" dirty="0" smtClean="0"/>
              <a:t>:</a:t>
            </a:r>
          </a:p>
          <a:p>
            <a:pPr>
              <a:buNone/>
            </a:pPr>
            <a:endParaRPr lang="es-ES" sz="2000" dirty="0" smtClean="0"/>
          </a:p>
          <a:p>
            <a:pPr marL="441325">
              <a:buNone/>
            </a:pPr>
            <a:r>
              <a:rPr lang="es-ES" sz="2000" dirty="0" err="1" smtClean="0">
                <a:solidFill>
                  <a:srgbClr val="FF0000"/>
                </a:solidFill>
              </a:rPr>
              <a:t>for</a:t>
            </a:r>
            <a:r>
              <a:rPr lang="es-ES" sz="2000" dirty="0" smtClean="0">
                <a:solidFill>
                  <a:srgbClr val="FF0000"/>
                </a:solidFill>
              </a:rPr>
              <a:t>(</a:t>
            </a:r>
            <a:r>
              <a:rPr lang="es-ES" sz="2000" dirty="0" err="1" smtClean="0">
                <a:solidFill>
                  <a:srgbClr val="FF0000"/>
                </a:solidFill>
              </a:rPr>
              <a:t>indice</a:t>
            </a:r>
            <a:r>
              <a:rPr lang="es-ES" sz="2000" dirty="0" smtClean="0">
                <a:solidFill>
                  <a:srgbClr val="FF0000"/>
                </a:solidFill>
              </a:rPr>
              <a:t> in </a:t>
            </a:r>
            <a:r>
              <a:rPr lang="es-ES" sz="2000" dirty="0" err="1" smtClean="0">
                <a:solidFill>
                  <a:srgbClr val="FF0000"/>
                </a:solidFill>
              </a:rPr>
              <a:t>array</a:t>
            </a:r>
            <a:r>
              <a:rPr lang="es-ES" sz="2000" dirty="0" smtClean="0">
                <a:solidFill>
                  <a:srgbClr val="FF0000"/>
                </a:solidFill>
              </a:rPr>
              <a:t>) { </a:t>
            </a:r>
          </a:p>
          <a:p>
            <a:pPr>
              <a:buNone/>
            </a:pPr>
            <a:r>
              <a:rPr lang="es-ES" sz="2000" dirty="0" err="1" smtClean="0">
                <a:solidFill>
                  <a:srgbClr val="FF0000"/>
                </a:solidFill>
              </a:rPr>
              <a:t>	... </a:t>
            </a:r>
          </a:p>
          <a:p>
            <a:pPr marL="441325">
              <a:buNone/>
            </a:pPr>
            <a:r>
              <a:rPr lang="es-ES" sz="2000" dirty="0" smtClean="0">
                <a:solidFill>
                  <a:srgbClr val="FF0000"/>
                </a:solidFill>
              </a:rPr>
              <a:t>}</a:t>
            </a:r>
          </a:p>
          <a:p>
            <a:pPr>
              <a:buNone/>
            </a:pPr>
            <a:endParaRPr lang="es-ES" sz="2000" dirty="0" smtClean="0"/>
          </a:p>
          <a:p>
            <a:pPr algn="just">
              <a:buNone/>
            </a:pPr>
            <a:r>
              <a:rPr lang="es-ES" sz="2000" dirty="0" smtClean="0"/>
              <a:t>Si se quieren recorrer todos los elementos que forman un </a:t>
            </a:r>
            <a:r>
              <a:rPr lang="es-ES" sz="2000" dirty="0" err="1" smtClean="0">
                <a:solidFill>
                  <a:srgbClr val="00B0F0"/>
                </a:solidFill>
              </a:rPr>
              <a:t>array</a:t>
            </a:r>
            <a:r>
              <a:rPr lang="es-ES" sz="2000" dirty="0" smtClean="0"/>
              <a:t>, la estructura </a:t>
            </a:r>
            <a:r>
              <a:rPr lang="es-ES" sz="2000" dirty="0" err="1" smtClean="0">
                <a:solidFill>
                  <a:srgbClr val="FF0000"/>
                </a:solidFill>
              </a:rPr>
              <a:t>for</a:t>
            </a:r>
            <a:r>
              <a:rPr lang="es-ES" sz="2000" dirty="0" smtClean="0">
                <a:solidFill>
                  <a:srgbClr val="FF0000"/>
                </a:solidFill>
              </a:rPr>
              <a:t>...in</a:t>
            </a:r>
            <a:r>
              <a:rPr lang="es-ES" sz="2000" dirty="0" smtClean="0"/>
              <a:t> es la forma más eficiente de hacerlo, como se muestra en el siguiente ejemplo:</a:t>
            </a:r>
          </a:p>
          <a:p>
            <a:pPr>
              <a:buNone/>
            </a:pPr>
            <a:endParaRPr lang="es-ES" sz="2000" dirty="0" smtClean="0"/>
          </a:p>
          <a:p>
            <a:pPr lvl="1">
              <a:buNone/>
            </a:pPr>
            <a:r>
              <a:rPr lang="es-ES" sz="2000" dirty="0" err="1" smtClean="0">
                <a:solidFill>
                  <a:srgbClr val="FF0000"/>
                </a:solidFill>
              </a:rPr>
              <a:t>var</a:t>
            </a:r>
            <a:r>
              <a:rPr lang="es-ES" sz="2000" dirty="0" smtClean="0">
                <a:solidFill>
                  <a:srgbClr val="FF0000"/>
                </a:solidFill>
              </a:rPr>
              <a:t> </a:t>
            </a:r>
            <a:r>
              <a:rPr lang="es-ES" sz="2000" dirty="0" err="1" smtClean="0">
                <a:solidFill>
                  <a:srgbClr val="FF0000"/>
                </a:solidFill>
              </a:rPr>
              <a:t>dias</a:t>
            </a:r>
            <a:r>
              <a:rPr lang="es-ES" sz="2000" dirty="0" smtClean="0">
                <a:solidFill>
                  <a:srgbClr val="FF0000"/>
                </a:solidFill>
              </a:rPr>
              <a:t> = ["Lunes", "Martes", "Miércoles", "Jueves", "Viernes", "Sábado", "Domingo"];</a:t>
            </a:r>
          </a:p>
          <a:p>
            <a:pPr lvl="1">
              <a:buNone/>
            </a:pPr>
            <a:endParaRPr lang="es-ES" sz="2000" dirty="0" smtClean="0">
              <a:solidFill>
                <a:srgbClr val="FF0000"/>
              </a:solidFill>
            </a:endParaRPr>
          </a:p>
          <a:p>
            <a:pPr lvl="1">
              <a:buNone/>
            </a:pPr>
            <a:r>
              <a:rPr lang="es-ES" sz="2000" dirty="0" err="1" smtClean="0">
                <a:solidFill>
                  <a:srgbClr val="FF0000"/>
                </a:solidFill>
              </a:rPr>
              <a:t>for</a:t>
            </a:r>
            <a:r>
              <a:rPr lang="es-ES" sz="2000" dirty="0" smtClean="0">
                <a:solidFill>
                  <a:srgbClr val="FF0000"/>
                </a:solidFill>
              </a:rPr>
              <a:t>(i in </a:t>
            </a:r>
            <a:r>
              <a:rPr lang="es-ES" sz="2000" dirty="0" err="1" smtClean="0">
                <a:solidFill>
                  <a:srgbClr val="FF0000"/>
                </a:solidFill>
              </a:rPr>
              <a:t>dias</a:t>
            </a:r>
            <a:r>
              <a:rPr lang="es-ES" sz="2000" dirty="0" smtClean="0">
                <a:solidFill>
                  <a:srgbClr val="FF0000"/>
                </a:solidFill>
              </a:rPr>
              <a:t>) { </a:t>
            </a:r>
          </a:p>
          <a:p>
            <a:pPr lvl="1">
              <a:buNone/>
            </a:pPr>
            <a:r>
              <a:rPr lang="es-ES" sz="2000" dirty="0" smtClean="0">
                <a:solidFill>
                  <a:srgbClr val="FF0000"/>
                </a:solidFill>
              </a:rPr>
              <a:t>	console.log(</a:t>
            </a:r>
            <a:r>
              <a:rPr lang="es-ES" sz="2000" dirty="0" err="1" smtClean="0">
                <a:solidFill>
                  <a:srgbClr val="FF0000"/>
                </a:solidFill>
              </a:rPr>
              <a:t>dias</a:t>
            </a:r>
            <a:r>
              <a:rPr lang="es-ES" sz="2000" dirty="0" smtClean="0">
                <a:solidFill>
                  <a:srgbClr val="FF0000"/>
                </a:solidFill>
              </a:rPr>
              <a:t>[i]); </a:t>
            </a:r>
          </a:p>
          <a:p>
            <a:pPr lvl="1">
              <a:buNone/>
            </a:pPr>
            <a:r>
              <a:rPr lang="es-ES" sz="2000" dirty="0" smtClean="0">
                <a:solidFill>
                  <a:srgbClr val="FF0000"/>
                </a:solidFill>
              </a:rPr>
              <a:t>}</a:t>
            </a:r>
          </a:p>
          <a:p>
            <a:pPr lvl="1">
              <a:buNone/>
            </a:pPr>
            <a:endParaRPr lang="es-ES" sz="2000" dirty="0" smtClean="0">
              <a:solidFill>
                <a:srgbClr val="FF0000"/>
              </a:solidFill>
            </a:endParaRPr>
          </a:p>
          <a:p>
            <a:pPr marL="0" lvl="1" algn="just">
              <a:buNone/>
            </a:pPr>
            <a:r>
              <a:rPr lang="es-ES" sz="2000" dirty="0" smtClean="0"/>
              <a:t>Esta estructura de control es la más adecuada para recorrer </a:t>
            </a:r>
            <a:r>
              <a:rPr lang="es-ES" sz="2000" dirty="0" err="1" smtClean="0">
                <a:solidFill>
                  <a:srgbClr val="00B0F0"/>
                </a:solidFill>
              </a:rPr>
              <a:t>arrays</a:t>
            </a:r>
            <a:r>
              <a:rPr lang="es-ES" sz="2000" dirty="0" smtClean="0"/>
              <a:t> (y </a:t>
            </a:r>
            <a:r>
              <a:rPr lang="es-ES" sz="2000" dirty="0" smtClean="0">
                <a:solidFill>
                  <a:srgbClr val="00B0F0"/>
                </a:solidFill>
              </a:rPr>
              <a:t>objetos</a:t>
            </a:r>
            <a:r>
              <a:rPr lang="es-ES" sz="2000" dirty="0" smtClean="0"/>
              <a:t>), ya que evita tener que indicar la </a:t>
            </a:r>
            <a:r>
              <a:rPr lang="es-ES" sz="2000" dirty="0" smtClean="0">
                <a:solidFill>
                  <a:srgbClr val="00B0F0"/>
                </a:solidFill>
              </a:rPr>
              <a:t>inicialización</a:t>
            </a:r>
            <a:r>
              <a:rPr lang="es-ES" sz="2000" dirty="0" smtClean="0"/>
              <a:t> y las </a:t>
            </a:r>
            <a:r>
              <a:rPr lang="es-ES" sz="2000" dirty="0" smtClean="0">
                <a:solidFill>
                  <a:srgbClr val="00B0F0"/>
                </a:solidFill>
              </a:rPr>
              <a:t>condiciones</a:t>
            </a:r>
            <a:r>
              <a:rPr lang="es-ES" sz="2000" dirty="0" smtClean="0"/>
              <a:t> del bucle </a:t>
            </a:r>
            <a:r>
              <a:rPr lang="es-ES" sz="2000" dirty="0" err="1" smtClean="0"/>
              <a:t>for</a:t>
            </a:r>
            <a:r>
              <a:rPr lang="es-ES" sz="2000" dirty="0" smtClean="0"/>
              <a:t> simple y funciona correctamente cualquiera que sea la </a:t>
            </a:r>
            <a:r>
              <a:rPr lang="es-ES" sz="2000" dirty="0" smtClean="0">
                <a:solidFill>
                  <a:srgbClr val="00B0F0"/>
                </a:solidFill>
              </a:rPr>
              <a:t>longitud</a:t>
            </a:r>
            <a:r>
              <a:rPr lang="es-ES" sz="2000" dirty="0" smtClean="0"/>
              <a:t> del </a:t>
            </a:r>
            <a:r>
              <a:rPr lang="es-ES" sz="2000" dirty="0" err="1" smtClean="0"/>
              <a:t>array</a:t>
            </a:r>
            <a:r>
              <a:rPr lang="es-ES" sz="2000" dirty="0" smtClean="0"/>
              <a:t>. De hecho, sigue funcionando igual aunque varíe el número de elementos del </a:t>
            </a:r>
            <a:r>
              <a:rPr lang="es-ES" sz="2000" dirty="0" err="1" smtClean="0"/>
              <a:t>array</a:t>
            </a:r>
            <a:r>
              <a:rPr lang="es-ES" sz="2000" dirty="0" smtClean="0"/>
              <a:t>.</a:t>
            </a:r>
            <a:endParaRPr lang="es-ES" sz="2000" dirty="0" smtClean="0">
              <a:solidFill>
                <a:srgbClr val="FF0000"/>
              </a:solidFill>
            </a:endParaRPr>
          </a:p>
          <a:p>
            <a:pPr>
              <a:buNone/>
            </a:pPr>
            <a:endParaRPr lang="es-ES" dirty="0" smtClean="0"/>
          </a:p>
          <a:p>
            <a:pPr>
              <a:buNone/>
            </a:pPr>
            <a:endParaRPr lang="es-ES" dirty="0" smtClean="0"/>
          </a:p>
          <a:p>
            <a:pPr lvl="1" algn="just">
              <a:buNone/>
            </a:pPr>
            <a:endParaRPr lang="es-ES" dirty="0">
              <a:solidFill>
                <a:srgbClr val="FF0000"/>
              </a:solidFill>
            </a:endParaRPr>
          </a:p>
        </p:txBody>
      </p:sp>
      <p:sp>
        <p:nvSpPr>
          <p:cNvPr id="4" name="1 Título"/>
          <p:cNvSpPr txBox="1">
            <a:spLocks noGrp="1"/>
          </p:cNvSpPr>
          <p:nvPr>
            <p:ph type="title" idx="4294967295"/>
          </p:nvPr>
        </p:nvSpPr>
        <p:spPr>
          <a:xfrm>
            <a:off x="503999" y="-90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b="1" dirty="0" smtClean="0">
                <a:latin typeface="Arial" pitchFamily="34" charset="0"/>
                <a:cs typeface="Arial" pitchFamily="34" charset="0"/>
              </a:rPr>
              <a:t>Estructuras de control de flujo</a:t>
            </a:r>
            <a:endParaRPr lang="es-ES" b="1"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36587"/>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s-ES" dirty="0" smtClean="0">
                <a:solidFill>
                  <a:srgbClr val="000000"/>
                </a:solidFill>
                <a:latin typeface="Arial" pitchFamily="34" charset="0"/>
                <a:cs typeface="Arial" pitchFamily="34" charset="0"/>
              </a:rPr>
              <a:t>Solución</a:t>
            </a:r>
            <a:endParaRPr lang="es-ES" dirty="0">
              <a:solidFill>
                <a:srgbClr val="000000"/>
              </a:solidFill>
              <a:latin typeface="Arial" pitchFamily="34" charset="0"/>
              <a:cs typeface="Arial" pitchFamily="34" charset="0"/>
            </a:endParaRPr>
          </a:p>
        </p:txBody>
      </p:sp>
      <p:sp>
        <p:nvSpPr>
          <p:cNvPr id="4" name="3 CuadroTexto"/>
          <p:cNvSpPr txBox="1"/>
          <p:nvPr/>
        </p:nvSpPr>
        <p:spPr>
          <a:xfrm>
            <a:off x="359792" y="827509"/>
            <a:ext cx="3600400" cy="3970318"/>
          </a:xfrm>
          <a:prstGeom prst="rect">
            <a:avLst/>
          </a:prstGeom>
          <a:noFill/>
        </p:spPr>
        <p:txBody>
          <a:bodyPr wrap="square" rtlCol="0">
            <a:spAutoFit/>
          </a:bodyPr>
          <a:lstStyle/>
          <a:p>
            <a:pPr lvl="0" hangingPunct="0"/>
            <a:r>
              <a:rPr lang="es-ES" sz="3200" b="1" dirty="0" err="1" smtClean="0"/>
              <a:t>Brendan</a:t>
            </a:r>
            <a:r>
              <a:rPr lang="es-ES" sz="3200" b="1" dirty="0" smtClean="0"/>
              <a:t> </a:t>
            </a:r>
            <a:r>
              <a:rPr lang="es-ES" sz="3200" b="1" dirty="0" err="1" smtClean="0"/>
              <a:t>Eich</a:t>
            </a:r>
            <a:endParaRPr lang="es-ES" sz="2200" b="1" dirty="0">
              <a:solidFill>
                <a:srgbClr val="000000"/>
              </a:solidFill>
              <a:ea typeface="Andale Sans UI" pitchFamily="2"/>
              <a:cs typeface="Tahoma" pitchFamily="2"/>
            </a:endParaRPr>
          </a:p>
          <a:p>
            <a:pPr algn="just"/>
            <a:endParaRPr lang="es-ES" sz="2000" dirty="0" smtClean="0">
              <a:solidFill>
                <a:srgbClr val="000000"/>
              </a:solidFill>
              <a:latin typeface="Arial" pitchFamily="34"/>
              <a:ea typeface="Andale Sans UI" pitchFamily="2"/>
              <a:cs typeface="Arial" pitchFamily="34"/>
            </a:endParaRPr>
          </a:p>
          <a:p>
            <a:pPr algn="just"/>
            <a:r>
              <a:rPr lang="es-ES" sz="2000" b="1" dirty="0" err="1" smtClean="0"/>
              <a:t>Brendan</a:t>
            </a:r>
            <a:r>
              <a:rPr lang="es-ES" sz="2000" b="1" dirty="0" smtClean="0"/>
              <a:t> </a:t>
            </a:r>
            <a:r>
              <a:rPr lang="es-ES" sz="2000" b="1" dirty="0" err="1" smtClean="0"/>
              <a:t>Eich</a:t>
            </a:r>
            <a:r>
              <a:rPr lang="es-ES" sz="2000" dirty="0" smtClean="0"/>
              <a:t>, un programador que trabajaba en Netscape, pensó que podría solucionar este problema adaptando otras tecnologías existentes (como </a:t>
            </a:r>
            <a:r>
              <a:rPr lang="es-ES" sz="2000" dirty="0" err="1" smtClean="0"/>
              <a:t>ScriptEase</a:t>
            </a:r>
            <a:r>
              <a:rPr lang="es-ES" sz="2000" dirty="0" smtClean="0"/>
              <a:t>) al navegador Netscape </a:t>
            </a:r>
            <a:r>
              <a:rPr lang="es-ES" sz="2000" dirty="0" err="1" smtClean="0"/>
              <a:t>Navigator</a:t>
            </a:r>
            <a:r>
              <a:rPr lang="es-ES" sz="2000" dirty="0" smtClean="0"/>
              <a:t> 2.0, que iba a lanzarse en 1995. Inicialmente, </a:t>
            </a:r>
            <a:r>
              <a:rPr lang="es-ES" sz="2000" dirty="0" err="1" smtClean="0"/>
              <a:t>Eich</a:t>
            </a:r>
            <a:r>
              <a:rPr lang="es-ES" sz="2000" dirty="0" smtClean="0"/>
              <a:t> denominó a su lenguaje </a:t>
            </a:r>
            <a:r>
              <a:rPr lang="es-ES" sz="2000" dirty="0" err="1" smtClean="0"/>
              <a:t>LiveScript</a:t>
            </a:r>
            <a:r>
              <a:rPr lang="es-ES" sz="2000" dirty="0" smtClean="0"/>
              <a:t>.</a:t>
            </a:r>
            <a:endParaRPr lang="es-ES" sz="2400" dirty="0">
              <a:solidFill>
                <a:srgbClr val="000000"/>
              </a:solidFill>
              <a:ea typeface="Andale Sans UI" pitchFamily="2"/>
              <a:cs typeface="Tahoma" pitchFamily="2"/>
            </a:endParaRPr>
          </a:p>
        </p:txBody>
      </p:sp>
      <p:pic>
        <p:nvPicPr>
          <p:cNvPr id="6" name="5 Imagen" descr="Brendan Eich.jpg"/>
          <p:cNvPicPr>
            <a:picLocks noChangeAspect="1"/>
          </p:cNvPicPr>
          <p:nvPr/>
        </p:nvPicPr>
        <p:blipFill>
          <a:blip r:embed="rId3" cstate="print"/>
          <a:stretch>
            <a:fillRect/>
          </a:stretch>
        </p:blipFill>
        <p:spPr>
          <a:xfrm>
            <a:off x="4176216" y="1043533"/>
            <a:ext cx="5715000" cy="3695700"/>
          </a:xfrm>
          <a:prstGeom prst="rect">
            <a:avLst/>
          </a:prstGeom>
        </p:spPr>
      </p:pic>
      <p:sp>
        <p:nvSpPr>
          <p:cNvPr id="7" name="6 CuadroTexto"/>
          <p:cNvSpPr txBox="1"/>
          <p:nvPr/>
        </p:nvSpPr>
        <p:spPr>
          <a:xfrm>
            <a:off x="359791" y="5696758"/>
            <a:ext cx="9505057" cy="1323439"/>
          </a:xfrm>
          <a:prstGeom prst="rect">
            <a:avLst/>
          </a:prstGeom>
          <a:noFill/>
        </p:spPr>
        <p:txBody>
          <a:bodyPr wrap="square" rtlCol="0">
            <a:spAutoFit/>
          </a:bodyPr>
          <a:lstStyle/>
          <a:p>
            <a:pPr algn="just">
              <a:buFont typeface="Arial" pitchFamily="34" charset="0"/>
              <a:buChar char="•"/>
            </a:pPr>
            <a:r>
              <a:rPr lang="es-ES" sz="2000" dirty="0" smtClean="0"/>
              <a:t> ECMA (</a:t>
            </a:r>
            <a:r>
              <a:rPr lang="es-ES" sz="2000" dirty="0" err="1" smtClean="0"/>
              <a:t>European</a:t>
            </a:r>
            <a:r>
              <a:rPr lang="es-ES" sz="2000" dirty="0" smtClean="0"/>
              <a:t> </a:t>
            </a:r>
            <a:r>
              <a:rPr lang="es-ES" sz="2000" dirty="0" err="1" smtClean="0"/>
              <a:t>Computer</a:t>
            </a:r>
            <a:r>
              <a:rPr lang="es-ES" sz="2000" dirty="0" smtClean="0"/>
              <a:t> </a:t>
            </a:r>
            <a:r>
              <a:rPr lang="es-ES" sz="2000" dirty="0" err="1" smtClean="0"/>
              <a:t>Manufacturers</a:t>
            </a:r>
            <a:r>
              <a:rPr lang="es-ES" sz="2000" dirty="0" smtClean="0"/>
              <a:t> </a:t>
            </a:r>
            <a:r>
              <a:rPr lang="es-ES" sz="2000" dirty="0" err="1" smtClean="0"/>
              <a:t>Association</a:t>
            </a:r>
            <a:r>
              <a:rPr lang="es-ES" sz="2000" dirty="0" smtClean="0"/>
              <a:t>) estandarizó el lenguaje y lo denominó </a:t>
            </a:r>
            <a:r>
              <a:rPr lang="es-ES" sz="2000" b="1" dirty="0" smtClean="0"/>
              <a:t>ECMA-262</a:t>
            </a:r>
            <a:r>
              <a:rPr lang="es-ES" sz="2000" dirty="0" smtClean="0"/>
              <a:t> </a:t>
            </a:r>
          </a:p>
          <a:p>
            <a:pPr algn="just">
              <a:buFont typeface="Arial" pitchFamily="34" charset="0"/>
              <a:buChar char="•"/>
            </a:pPr>
            <a:r>
              <a:rPr lang="es-ES" sz="2000" dirty="0" smtClean="0"/>
              <a:t> La ISO (Organización internacional para la estandarización) adoptó el estándar ECMA-262 a través de su comisión IEC, dando lugar al estándar ISO/IEC-16262</a:t>
            </a:r>
            <a:endParaRPr lang="es-ES" sz="20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9640" y="503640"/>
            <a:ext cx="9577216" cy="6884534"/>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solidFill>
                  <a:srgbClr val="000000"/>
                </a:solidFill>
                <a:ea typeface="Andale Sans UI" pitchFamily="2"/>
                <a:cs typeface="Tahoma" pitchFamily="2"/>
              </a:rPr>
              <a:t>Estructura try</a:t>
            </a:r>
          </a:p>
          <a:p>
            <a:pPr>
              <a:buNone/>
            </a:pPr>
            <a:endParaRPr lang="es-ES" dirty="0" smtClean="0"/>
          </a:p>
          <a:p>
            <a:pPr algn="just">
              <a:buNone/>
            </a:pPr>
            <a:r>
              <a:rPr lang="es-ES" sz="2400" dirty="0" smtClean="0"/>
              <a:t>Consiste en un bloque de código que se ejecuta de manera normal, y captura cualquier excepción que se pueda producir en ese bloque de sentencias.</a:t>
            </a:r>
          </a:p>
          <a:p>
            <a:pPr>
              <a:buNone/>
            </a:pPr>
            <a:endParaRPr lang="es-ES" sz="2400" dirty="0" smtClean="0"/>
          </a:p>
          <a:p>
            <a:pPr marL="898525" lvl="1">
              <a:buNone/>
            </a:pPr>
            <a:r>
              <a:rPr lang="es-ES" sz="2400" dirty="0" smtClean="0">
                <a:solidFill>
                  <a:srgbClr val="FF0000"/>
                </a:solidFill>
              </a:rPr>
              <a:t>try { </a:t>
            </a:r>
          </a:p>
          <a:p>
            <a:pPr marL="898525" lvl="1">
              <a:buNone/>
            </a:pPr>
            <a:r>
              <a:rPr lang="es-ES" sz="2400" dirty="0" smtClean="0">
                <a:solidFill>
                  <a:srgbClr val="FF0000"/>
                </a:solidFill>
              </a:rPr>
              <a:t>		</a:t>
            </a:r>
            <a:r>
              <a:rPr lang="es-ES" sz="2400" dirty="0" err="1" smtClean="0">
                <a:solidFill>
                  <a:srgbClr val="FF0000"/>
                </a:solidFill>
              </a:rPr>
              <a:t>funcion_que_no_existe</a:t>
            </a:r>
            <a:r>
              <a:rPr lang="es-ES" sz="2400" dirty="0" smtClean="0">
                <a:solidFill>
                  <a:srgbClr val="FF0000"/>
                </a:solidFill>
              </a:rPr>
              <a:t>(); </a:t>
            </a:r>
          </a:p>
          <a:p>
            <a:pPr marL="898525" lvl="1">
              <a:buNone/>
            </a:pPr>
            <a:r>
              <a:rPr lang="es-ES" sz="2400" dirty="0" smtClean="0">
                <a:solidFill>
                  <a:srgbClr val="FF0000"/>
                </a:solidFill>
              </a:rPr>
              <a:t>} catch(ex) { </a:t>
            </a:r>
          </a:p>
          <a:p>
            <a:pPr marL="898525" lvl="1">
              <a:buNone/>
            </a:pPr>
            <a:r>
              <a:rPr lang="es-ES" sz="2400" dirty="0" smtClean="0">
                <a:solidFill>
                  <a:srgbClr val="FF0000"/>
                </a:solidFill>
              </a:rPr>
              <a:t>		console.log("Error detectado: " + </a:t>
            </a:r>
            <a:r>
              <a:rPr lang="es-ES" sz="2400" dirty="0" err="1" smtClean="0">
                <a:solidFill>
                  <a:srgbClr val="FF0000"/>
                </a:solidFill>
              </a:rPr>
              <a:t>ex.description</a:t>
            </a:r>
            <a:r>
              <a:rPr lang="es-ES" sz="2400" dirty="0" smtClean="0">
                <a:solidFill>
                  <a:srgbClr val="FF0000"/>
                </a:solidFill>
              </a:rPr>
              <a:t>); </a:t>
            </a:r>
          </a:p>
          <a:p>
            <a:pPr marL="898525" lvl="1">
              <a:buNone/>
            </a:pPr>
            <a:r>
              <a:rPr lang="es-ES" sz="2400" dirty="0" smtClean="0">
                <a:solidFill>
                  <a:srgbClr val="FF0000"/>
                </a:solidFill>
              </a:rPr>
              <a:t>}</a:t>
            </a:r>
          </a:p>
          <a:p>
            <a:pPr marL="441325">
              <a:buNone/>
            </a:pPr>
            <a:endParaRPr lang="es-ES" sz="2400" dirty="0" smtClean="0"/>
          </a:p>
          <a:p>
            <a:pPr algn="just">
              <a:buNone/>
            </a:pPr>
            <a:r>
              <a:rPr lang="es-ES" sz="2400" dirty="0" smtClean="0"/>
              <a:t>En este ejemplo, llamamos a una </a:t>
            </a:r>
            <a:r>
              <a:rPr lang="es-ES" sz="2400" dirty="0" smtClean="0">
                <a:solidFill>
                  <a:srgbClr val="00B0F0"/>
                </a:solidFill>
              </a:rPr>
              <a:t>función que no está definida</a:t>
            </a:r>
            <a:r>
              <a:rPr lang="es-ES" sz="2400" dirty="0" smtClean="0"/>
              <a:t>, y por lo tanto provoca una </a:t>
            </a:r>
            <a:r>
              <a:rPr lang="es-ES" sz="2400" dirty="0" smtClean="0">
                <a:solidFill>
                  <a:srgbClr val="00B0F0"/>
                </a:solidFill>
              </a:rPr>
              <a:t>excepción</a:t>
            </a:r>
            <a:r>
              <a:rPr lang="es-ES" sz="2400" dirty="0" smtClean="0"/>
              <a:t> en </a:t>
            </a:r>
            <a:r>
              <a:rPr lang="es-ES" sz="2400" dirty="0" err="1" smtClean="0"/>
              <a:t>JavaScript</a:t>
            </a:r>
            <a:r>
              <a:rPr lang="es-ES" sz="2400" dirty="0" smtClean="0"/>
              <a:t>. Este error es </a:t>
            </a:r>
            <a:r>
              <a:rPr lang="es-ES" sz="2400" dirty="0" smtClean="0">
                <a:solidFill>
                  <a:srgbClr val="00B0F0"/>
                </a:solidFill>
              </a:rPr>
              <a:t>capturado</a:t>
            </a:r>
            <a:r>
              <a:rPr lang="es-ES" sz="2400" dirty="0" smtClean="0"/>
              <a:t> por la cláusula </a:t>
            </a:r>
            <a:r>
              <a:rPr lang="es-ES" sz="2400" dirty="0" smtClean="0">
                <a:solidFill>
                  <a:srgbClr val="FF0000"/>
                </a:solidFill>
              </a:rPr>
              <a:t>catch</a:t>
            </a:r>
            <a:r>
              <a:rPr lang="es-ES" sz="2400" dirty="0" smtClean="0"/>
              <a:t>, que contiene una serie de sentencias que indican que </a:t>
            </a:r>
            <a:r>
              <a:rPr lang="es-ES" sz="2400" dirty="0" smtClean="0">
                <a:solidFill>
                  <a:srgbClr val="00B0F0"/>
                </a:solidFill>
              </a:rPr>
              <a:t>acciones realizar </a:t>
            </a:r>
            <a:r>
              <a:rPr lang="es-ES" sz="2400" dirty="0" smtClean="0"/>
              <a:t>con esa excepción que acaba de producirse. Si </a:t>
            </a:r>
            <a:r>
              <a:rPr lang="es-ES" sz="2400" dirty="0" smtClean="0">
                <a:solidFill>
                  <a:srgbClr val="00B0F0"/>
                </a:solidFill>
              </a:rPr>
              <a:t>no se produce </a:t>
            </a:r>
            <a:r>
              <a:rPr lang="es-ES" sz="2400" dirty="0" smtClean="0"/>
              <a:t>ninguna excepción en el bloque try, </a:t>
            </a:r>
            <a:r>
              <a:rPr lang="es-ES" sz="2400" dirty="0" smtClean="0">
                <a:solidFill>
                  <a:srgbClr val="00B0F0"/>
                </a:solidFill>
              </a:rPr>
              <a:t>no se ejecuta </a:t>
            </a:r>
            <a:r>
              <a:rPr lang="es-ES" sz="2400" dirty="0" smtClean="0"/>
              <a:t>el bloque dentro de </a:t>
            </a:r>
            <a:r>
              <a:rPr lang="es-ES" sz="2400" dirty="0" smtClean="0">
                <a:solidFill>
                  <a:srgbClr val="FF0000"/>
                </a:solidFill>
              </a:rPr>
              <a:t>catch</a:t>
            </a:r>
            <a:r>
              <a:rPr lang="es-ES" sz="2400" dirty="0" smtClean="0"/>
              <a:t>.</a:t>
            </a:r>
            <a:endParaRPr lang="es-ES" sz="2000" dirty="0">
              <a:solidFill>
                <a:srgbClr val="FF0000"/>
              </a:solidFill>
            </a:endParaRPr>
          </a:p>
        </p:txBody>
      </p:sp>
      <p:sp>
        <p:nvSpPr>
          <p:cNvPr id="4" name="1 Título"/>
          <p:cNvSpPr txBox="1">
            <a:spLocks noGrp="1"/>
          </p:cNvSpPr>
          <p:nvPr>
            <p:ph type="title" idx="4294967295"/>
          </p:nvPr>
        </p:nvSpPr>
        <p:spPr>
          <a:xfrm>
            <a:off x="503999" y="-90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b="1" dirty="0" smtClean="0">
                <a:latin typeface="Arial" pitchFamily="34" charset="0"/>
                <a:cs typeface="Arial" pitchFamily="34" charset="0"/>
              </a:rPr>
              <a:t>Estructuras de control de flujo</a:t>
            </a:r>
            <a:endParaRPr lang="es-ES" b="1"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9640" y="503640"/>
            <a:ext cx="9577216" cy="6853308"/>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solidFill>
                  <a:srgbClr val="000000"/>
                </a:solidFill>
                <a:ea typeface="Andale Sans UI" pitchFamily="2"/>
                <a:cs typeface="Tahoma" pitchFamily="2"/>
              </a:rPr>
              <a:t>Estructura try</a:t>
            </a:r>
          </a:p>
          <a:p>
            <a:pPr>
              <a:buNone/>
            </a:pPr>
            <a:endParaRPr lang="es-ES" dirty="0" smtClean="0"/>
          </a:p>
          <a:p>
            <a:pPr>
              <a:buNone/>
            </a:pPr>
            <a:r>
              <a:rPr lang="es-ES" sz="2800" b="1" dirty="0" smtClean="0">
                <a:solidFill>
                  <a:srgbClr val="000000"/>
                </a:solidFill>
                <a:ea typeface="Andale Sans UI" pitchFamily="2"/>
                <a:cs typeface="Tahoma" pitchFamily="2"/>
              </a:rPr>
              <a:t>La clausula </a:t>
            </a:r>
            <a:r>
              <a:rPr lang="es-ES" sz="2800" b="1" dirty="0" err="1" smtClean="0">
                <a:solidFill>
                  <a:srgbClr val="000000"/>
                </a:solidFill>
                <a:ea typeface="Andale Sans UI" pitchFamily="2"/>
                <a:cs typeface="Tahoma" pitchFamily="2"/>
              </a:rPr>
              <a:t>finally</a:t>
            </a:r>
            <a:endParaRPr lang="es-ES" sz="2800" b="1" dirty="0" smtClean="0">
              <a:solidFill>
                <a:srgbClr val="000000"/>
              </a:solidFill>
              <a:ea typeface="Andale Sans UI" pitchFamily="2"/>
              <a:cs typeface="Tahoma" pitchFamily="2"/>
            </a:endParaRPr>
          </a:p>
          <a:p>
            <a:pPr>
              <a:buNone/>
            </a:pPr>
            <a:endParaRPr lang="es-ES" dirty="0" smtClean="0"/>
          </a:p>
          <a:p>
            <a:pPr algn="just">
              <a:buNone/>
            </a:pPr>
            <a:r>
              <a:rPr lang="es-ES" sz="2400" dirty="0" smtClean="0"/>
              <a:t>Contiene las sentencias a ejecutar </a:t>
            </a:r>
            <a:r>
              <a:rPr lang="es-ES" sz="2400" dirty="0" smtClean="0">
                <a:solidFill>
                  <a:srgbClr val="00B0F0"/>
                </a:solidFill>
              </a:rPr>
              <a:t>después</a:t>
            </a:r>
            <a:r>
              <a:rPr lang="es-ES" sz="2400" dirty="0" smtClean="0"/>
              <a:t> de los bloques </a:t>
            </a:r>
            <a:r>
              <a:rPr lang="es-ES" sz="2400" dirty="0" smtClean="0">
                <a:solidFill>
                  <a:srgbClr val="FF0000"/>
                </a:solidFill>
              </a:rPr>
              <a:t>try</a:t>
            </a:r>
            <a:r>
              <a:rPr lang="es-ES" sz="2400" dirty="0" smtClean="0"/>
              <a:t> y </a:t>
            </a:r>
            <a:r>
              <a:rPr lang="es-ES" sz="2400" dirty="0" smtClean="0">
                <a:solidFill>
                  <a:srgbClr val="FF0000"/>
                </a:solidFill>
              </a:rPr>
              <a:t>catch</a:t>
            </a:r>
            <a:r>
              <a:rPr lang="es-ES" sz="2400" dirty="0" smtClean="0"/>
              <a:t>. Las sentencias incluidas en este bloque </a:t>
            </a:r>
            <a:r>
              <a:rPr lang="es-ES" sz="2400" dirty="0" smtClean="0">
                <a:solidFill>
                  <a:srgbClr val="00B0F0"/>
                </a:solidFill>
              </a:rPr>
              <a:t>se ejecutan siempre</a:t>
            </a:r>
            <a:r>
              <a:rPr lang="es-ES" sz="2400" dirty="0" smtClean="0"/>
              <a:t>, se haya producido una excepción o no. </a:t>
            </a:r>
          </a:p>
          <a:p>
            <a:pPr algn="just">
              <a:buNone/>
            </a:pPr>
            <a:r>
              <a:rPr lang="es-ES" sz="2400" dirty="0" smtClean="0"/>
              <a:t>Un ejemplo clásico de utilización de la cláusula </a:t>
            </a:r>
            <a:r>
              <a:rPr lang="es-ES" sz="2400" dirty="0" err="1" smtClean="0">
                <a:solidFill>
                  <a:srgbClr val="FF0000"/>
                </a:solidFill>
              </a:rPr>
              <a:t>finally</a:t>
            </a:r>
            <a:r>
              <a:rPr lang="es-ES" sz="2400" dirty="0" smtClean="0"/>
              <a:t>, es la de </a:t>
            </a:r>
            <a:r>
              <a:rPr lang="es-ES" sz="2400" dirty="0" smtClean="0">
                <a:solidFill>
                  <a:srgbClr val="00B0F0"/>
                </a:solidFill>
              </a:rPr>
              <a:t>liberar recursos</a:t>
            </a:r>
            <a:r>
              <a:rPr lang="es-ES" sz="2400" dirty="0" smtClean="0"/>
              <a:t> que el script ha solicitado.</a:t>
            </a:r>
          </a:p>
          <a:p>
            <a:pPr algn="just">
              <a:buNone/>
            </a:pPr>
            <a:endParaRPr lang="es-ES" sz="2400" dirty="0" smtClean="0"/>
          </a:p>
          <a:p>
            <a:pPr lvl="2">
              <a:buNone/>
            </a:pPr>
            <a:r>
              <a:rPr lang="es-ES" sz="2400" dirty="0" err="1" smtClean="0">
                <a:solidFill>
                  <a:srgbClr val="FF0000"/>
                </a:solidFill>
              </a:rPr>
              <a:t>abrirFichero</a:t>
            </a:r>
            <a:r>
              <a:rPr lang="es-ES" sz="2400" dirty="0" smtClean="0">
                <a:solidFill>
                  <a:srgbClr val="FF0000"/>
                </a:solidFill>
              </a:rPr>
              <a:t>();</a:t>
            </a:r>
          </a:p>
          <a:p>
            <a:pPr lvl="2">
              <a:buNone/>
            </a:pPr>
            <a:r>
              <a:rPr lang="es-ES" sz="2400" dirty="0" smtClean="0">
                <a:solidFill>
                  <a:srgbClr val="FF0000"/>
                </a:solidFill>
              </a:rPr>
              <a:t>try { </a:t>
            </a:r>
          </a:p>
          <a:p>
            <a:pPr lvl="2">
              <a:buNone/>
            </a:pPr>
            <a:r>
              <a:rPr lang="es-ES" sz="2400" dirty="0" smtClean="0">
                <a:solidFill>
                  <a:srgbClr val="FF0000"/>
                </a:solidFill>
              </a:rPr>
              <a:t>	</a:t>
            </a:r>
            <a:r>
              <a:rPr lang="es-ES" sz="2400" dirty="0" err="1" smtClean="0">
                <a:solidFill>
                  <a:srgbClr val="FF0000"/>
                </a:solidFill>
              </a:rPr>
              <a:t>escribirFichero</a:t>
            </a:r>
            <a:r>
              <a:rPr lang="es-ES" sz="2400" dirty="0" smtClean="0">
                <a:solidFill>
                  <a:srgbClr val="FF0000"/>
                </a:solidFill>
              </a:rPr>
              <a:t>(datos); </a:t>
            </a:r>
          </a:p>
          <a:p>
            <a:pPr lvl="2">
              <a:buNone/>
            </a:pPr>
            <a:r>
              <a:rPr lang="es-ES" sz="2400" dirty="0" smtClean="0">
                <a:solidFill>
                  <a:srgbClr val="FF0000"/>
                </a:solidFill>
              </a:rPr>
              <a:t>} catch(ex) { </a:t>
            </a:r>
          </a:p>
          <a:p>
            <a:pPr lvl="2">
              <a:buNone/>
            </a:pPr>
            <a:r>
              <a:rPr lang="es-ES" sz="2400" dirty="0" smtClean="0">
                <a:solidFill>
                  <a:srgbClr val="FF0000"/>
                </a:solidFill>
              </a:rPr>
              <a:t>	</a:t>
            </a:r>
            <a:r>
              <a:rPr lang="es-ES" sz="2400" dirty="0" smtClean="0">
                <a:solidFill>
                  <a:schemeClr val="bg1">
                    <a:lumMod val="50000"/>
                  </a:schemeClr>
                </a:solidFill>
              </a:rPr>
              <a:t>// Tratar la excepción </a:t>
            </a:r>
          </a:p>
          <a:p>
            <a:pPr lvl="2">
              <a:buNone/>
            </a:pPr>
            <a:r>
              <a:rPr lang="es-ES" sz="2400" dirty="0" smtClean="0">
                <a:solidFill>
                  <a:srgbClr val="FF0000"/>
                </a:solidFill>
              </a:rPr>
              <a:t>} </a:t>
            </a:r>
            <a:r>
              <a:rPr lang="es-ES" sz="2400" dirty="0" err="1" smtClean="0">
                <a:solidFill>
                  <a:srgbClr val="FF0000"/>
                </a:solidFill>
              </a:rPr>
              <a:t>finally</a:t>
            </a:r>
            <a:r>
              <a:rPr lang="es-ES" sz="2400" dirty="0" smtClean="0">
                <a:solidFill>
                  <a:srgbClr val="FF0000"/>
                </a:solidFill>
              </a:rPr>
              <a:t> { </a:t>
            </a:r>
          </a:p>
          <a:p>
            <a:pPr lvl="2">
              <a:buNone/>
            </a:pPr>
            <a:r>
              <a:rPr lang="es-ES" sz="2400" dirty="0" smtClean="0">
                <a:solidFill>
                  <a:srgbClr val="FF0000"/>
                </a:solidFill>
              </a:rPr>
              <a:t>	</a:t>
            </a:r>
            <a:r>
              <a:rPr lang="es-ES" sz="2400" dirty="0" err="1" smtClean="0">
                <a:solidFill>
                  <a:srgbClr val="FF0000"/>
                </a:solidFill>
              </a:rPr>
              <a:t>cerrarFichero</a:t>
            </a:r>
            <a:r>
              <a:rPr lang="es-ES" sz="2400" dirty="0" smtClean="0">
                <a:solidFill>
                  <a:srgbClr val="FF0000"/>
                </a:solidFill>
              </a:rPr>
              <a:t>(); // siempre se cierra el recurso </a:t>
            </a:r>
          </a:p>
          <a:p>
            <a:pPr lvl="2">
              <a:buNone/>
            </a:pPr>
            <a:r>
              <a:rPr lang="es-ES" sz="2400" dirty="0" smtClean="0">
                <a:solidFill>
                  <a:srgbClr val="FF0000"/>
                </a:solidFill>
              </a:rPr>
              <a:t>}</a:t>
            </a:r>
            <a:endParaRPr lang="es-ES" sz="2000" dirty="0">
              <a:solidFill>
                <a:srgbClr val="FF0000"/>
              </a:solidFill>
            </a:endParaRPr>
          </a:p>
        </p:txBody>
      </p:sp>
      <p:sp>
        <p:nvSpPr>
          <p:cNvPr id="4" name="1 Título"/>
          <p:cNvSpPr txBox="1">
            <a:spLocks noGrp="1"/>
          </p:cNvSpPr>
          <p:nvPr>
            <p:ph type="title" idx="4294967295"/>
          </p:nvPr>
        </p:nvSpPr>
        <p:spPr>
          <a:xfrm>
            <a:off x="503999" y="-90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b="1" dirty="0" smtClean="0">
                <a:latin typeface="Arial" pitchFamily="34" charset="0"/>
                <a:cs typeface="Arial" pitchFamily="34" charset="0"/>
              </a:rPr>
              <a:t>Estructuras de control de flujo</a:t>
            </a:r>
            <a:endParaRPr lang="es-ES" b="1"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9640" y="503640"/>
            <a:ext cx="9577216" cy="6978405"/>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dirty="0" smtClean="0"/>
              <a:t>Funciones y propiedades útiles para </a:t>
            </a:r>
            <a:r>
              <a:rPr lang="es-ES" sz="3200" b="1" dirty="0" smtClean="0"/>
              <a:t>cadenas de texto</a:t>
            </a:r>
          </a:p>
          <a:p>
            <a:pPr algn="just">
              <a:buNone/>
            </a:pPr>
            <a:r>
              <a:rPr lang="es-ES" sz="2400" dirty="0" smtClean="0"/>
              <a:t> </a:t>
            </a:r>
          </a:p>
          <a:p>
            <a:pPr algn="just"/>
            <a:r>
              <a:rPr lang="es-ES" sz="2400" b="1" dirty="0" smtClean="0"/>
              <a:t> </a:t>
            </a:r>
            <a:r>
              <a:rPr lang="es-ES" sz="2400" b="1" dirty="0" err="1" smtClean="0">
                <a:solidFill>
                  <a:srgbClr val="FF0000"/>
                </a:solidFill>
              </a:rPr>
              <a:t>length</a:t>
            </a:r>
            <a:r>
              <a:rPr lang="es-ES" sz="2400" dirty="0" smtClean="0"/>
              <a:t>, calcula la longitud de una cadena de texto (el número de caracteres que la forman)</a:t>
            </a:r>
          </a:p>
          <a:p>
            <a:pPr algn="just"/>
            <a:endParaRPr lang="es-ES" sz="2400" dirty="0" smtClean="0"/>
          </a:p>
          <a:p>
            <a:pPr algn="just"/>
            <a:r>
              <a:rPr lang="es-ES" sz="2400" dirty="0" smtClean="0"/>
              <a:t> </a:t>
            </a:r>
            <a:r>
              <a:rPr lang="es-ES" sz="2400" b="1" dirty="0" smtClean="0">
                <a:solidFill>
                  <a:srgbClr val="FF0000"/>
                </a:solidFill>
              </a:rPr>
              <a:t>+</a:t>
            </a:r>
            <a:r>
              <a:rPr lang="es-ES" sz="2400" dirty="0" smtClean="0"/>
              <a:t>, se emplea para </a:t>
            </a:r>
            <a:r>
              <a:rPr lang="es-ES" sz="2400" b="1" dirty="0" smtClean="0">
                <a:solidFill>
                  <a:srgbClr val="00B0F0"/>
                </a:solidFill>
              </a:rPr>
              <a:t>concatenar</a:t>
            </a:r>
            <a:r>
              <a:rPr lang="es-ES" sz="2400" dirty="0" smtClean="0"/>
              <a:t> varias cadenas de texto.</a:t>
            </a:r>
          </a:p>
          <a:p>
            <a:pPr algn="just"/>
            <a:endParaRPr lang="es-ES" sz="2400" dirty="0" smtClean="0"/>
          </a:p>
          <a:p>
            <a:pPr algn="just"/>
            <a:r>
              <a:rPr lang="es-ES" sz="2400" dirty="0" smtClean="0"/>
              <a:t> </a:t>
            </a:r>
            <a:r>
              <a:rPr lang="es-ES" sz="2400" b="1" dirty="0" err="1" smtClean="0">
                <a:solidFill>
                  <a:srgbClr val="FF0000"/>
                </a:solidFill>
              </a:rPr>
              <a:t>concat</a:t>
            </a:r>
            <a:r>
              <a:rPr lang="es-ES" sz="2400" b="1" dirty="0" smtClean="0">
                <a:solidFill>
                  <a:srgbClr val="FF0000"/>
                </a:solidFill>
              </a:rPr>
              <a:t>() </a:t>
            </a:r>
            <a:r>
              <a:rPr lang="es-ES" sz="2400" dirty="0" smtClean="0"/>
              <a:t>también para concatenar varias cadenas de texto.</a:t>
            </a:r>
          </a:p>
          <a:p>
            <a:pPr algn="just"/>
            <a:endParaRPr lang="es-ES" sz="2400" dirty="0" smtClean="0"/>
          </a:p>
          <a:p>
            <a:pPr algn="just"/>
            <a:r>
              <a:rPr lang="es-ES" sz="2400" dirty="0" smtClean="0"/>
              <a:t> </a:t>
            </a:r>
            <a:r>
              <a:rPr lang="es-ES" sz="2400" b="1" dirty="0" err="1" smtClean="0">
                <a:solidFill>
                  <a:srgbClr val="FF0000"/>
                </a:solidFill>
              </a:rPr>
              <a:t>toUpperCase</a:t>
            </a:r>
            <a:r>
              <a:rPr lang="es-ES" sz="2400" b="1" dirty="0" smtClean="0">
                <a:solidFill>
                  <a:srgbClr val="FF0000"/>
                </a:solidFill>
              </a:rPr>
              <a:t>()</a:t>
            </a:r>
            <a:r>
              <a:rPr lang="es-ES" sz="2400" dirty="0" smtClean="0"/>
              <a:t>, transforma todos los caracteres de la cadena a sus correspondientes caracteres en </a:t>
            </a:r>
            <a:r>
              <a:rPr lang="es-ES" sz="2400" b="1" dirty="0" smtClean="0">
                <a:solidFill>
                  <a:srgbClr val="00B0F0"/>
                </a:solidFill>
              </a:rPr>
              <a:t>mayúsculas</a:t>
            </a:r>
            <a:r>
              <a:rPr lang="es-ES" sz="2400" dirty="0" smtClean="0"/>
              <a:t>.</a:t>
            </a:r>
          </a:p>
          <a:p>
            <a:pPr algn="just"/>
            <a:endParaRPr lang="es-ES" sz="2400" dirty="0" smtClean="0"/>
          </a:p>
          <a:p>
            <a:pPr algn="just"/>
            <a:r>
              <a:rPr lang="es-ES" sz="2400" dirty="0" smtClean="0"/>
              <a:t> </a:t>
            </a:r>
            <a:r>
              <a:rPr lang="es-ES" sz="2400" b="1" dirty="0" err="1" smtClean="0">
                <a:solidFill>
                  <a:srgbClr val="FF0000"/>
                </a:solidFill>
              </a:rPr>
              <a:t>toLowerCase</a:t>
            </a:r>
            <a:r>
              <a:rPr lang="es-ES" sz="2400" b="1" dirty="0" smtClean="0">
                <a:solidFill>
                  <a:srgbClr val="FF0000"/>
                </a:solidFill>
              </a:rPr>
              <a:t>()</a:t>
            </a:r>
            <a:r>
              <a:rPr lang="es-ES" sz="2400" dirty="0" smtClean="0"/>
              <a:t>, transforma todos los caracteres de la cadena a sus correspondientes caracteres en </a:t>
            </a:r>
            <a:r>
              <a:rPr lang="es-ES" sz="2400" b="1" dirty="0" smtClean="0">
                <a:solidFill>
                  <a:srgbClr val="00B0F0"/>
                </a:solidFill>
              </a:rPr>
              <a:t>minúsculas.</a:t>
            </a:r>
          </a:p>
          <a:p>
            <a:pPr algn="just"/>
            <a:endParaRPr lang="es-ES" sz="2400" b="1" dirty="0" smtClean="0">
              <a:solidFill>
                <a:srgbClr val="00B0F0"/>
              </a:solidFill>
            </a:endParaRPr>
          </a:p>
          <a:p>
            <a:pPr algn="just"/>
            <a:r>
              <a:rPr lang="es-ES" sz="2400" dirty="0" smtClean="0"/>
              <a:t> </a:t>
            </a:r>
            <a:r>
              <a:rPr lang="es-ES" sz="2400" b="1" dirty="0" err="1" smtClean="0">
                <a:solidFill>
                  <a:srgbClr val="FF0000"/>
                </a:solidFill>
              </a:rPr>
              <a:t>charAt</a:t>
            </a:r>
            <a:r>
              <a:rPr lang="es-ES" sz="2400" b="1" dirty="0" smtClean="0">
                <a:solidFill>
                  <a:srgbClr val="FF0000"/>
                </a:solidFill>
              </a:rPr>
              <a:t>(</a:t>
            </a:r>
            <a:r>
              <a:rPr lang="es-ES" sz="2400" b="1" dirty="0" err="1" smtClean="0">
                <a:solidFill>
                  <a:srgbClr val="FF0000"/>
                </a:solidFill>
              </a:rPr>
              <a:t>posicion</a:t>
            </a:r>
            <a:r>
              <a:rPr lang="es-ES" sz="2400" b="1" dirty="0" smtClean="0">
                <a:solidFill>
                  <a:srgbClr val="FF0000"/>
                </a:solidFill>
              </a:rPr>
              <a:t>)</a:t>
            </a:r>
            <a:r>
              <a:rPr lang="es-ES" sz="2400" dirty="0" smtClean="0"/>
              <a:t>, obtiene el carácter que se encuentra en la posición indicada.</a:t>
            </a:r>
          </a:p>
          <a:p>
            <a:pPr algn="just"/>
            <a:endParaRPr lang="es-ES" sz="2400" b="1" dirty="0" smtClean="0"/>
          </a:p>
        </p:txBody>
      </p:sp>
      <p:sp>
        <p:nvSpPr>
          <p:cNvPr id="4" name="1 Título"/>
          <p:cNvSpPr txBox="1">
            <a:spLocks noGrp="1"/>
          </p:cNvSpPr>
          <p:nvPr>
            <p:ph type="title" idx="4294967295"/>
          </p:nvPr>
        </p:nvSpPr>
        <p:spPr>
          <a:xfrm>
            <a:off x="503999" y="-90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b="1" dirty="0" smtClean="0"/>
              <a:t>Funciones y propiedades básicas</a:t>
            </a:r>
            <a:endParaRPr lang="es-ES" b="1"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90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b="1" dirty="0" smtClean="0"/>
              <a:t>Funciones y propiedades básicas</a:t>
            </a:r>
            <a:endParaRPr lang="es-ES" b="1" dirty="0"/>
          </a:p>
        </p:txBody>
      </p:sp>
      <p:sp>
        <p:nvSpPr>
          <p:cNvPr id="3" name="2 CuadroTexto"/>
          <p:cNvSpPr txBox="1"/>
          <p:nvPr/>
        </p:nvSpPr>
        <p:spPr>
          <a:xfrm>
            <a:off x="359640" y="503640"/>
            <a:ext cx="9577216" cy="6978405"/>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dirty="0" smtClean="0"/>
              <a:t>Funciones y propiedades útiles para </a:t>
            </a:r>
            <a:r>
              <a:rPr lang="es-ES" sz="3200" b="1" dirty="0" smtClean="0"/>
              <a:t>cadenas de texto</a:t>
            </a:r>
          </a:p>
          <a:p>
            <a:pPr algn="just"/>
            <a:endParaRPr lang="es-ES" sz="2400" b="1" dirty="0" smtClean="0"/>
          </a:p>
          <a:p>
            <a:pPr algn="just"/>
            <a:r>
              <a:rPr lang="es-ES" sz="2400" b="1" dirty="0" smtClean="0"/>
              <a:t> </a:t>
            </a:r>
            <a:r>
              <a:rPr lang="es-ES" sz="2400" b="1" dirty="0" err="1" smtClean="0">
                <a:solidFill>
                  <a:srgbClr val="FF0000"/>
                </a:solidFill>
              </a:rPr>
              <a:t>indexOf</a:t>
            </a:r>
            <a:r>
              <a:rPr lang="es-ES" sz="2400" b="1" dirty="0" smtClean="0">
                <a:solidFill>
                  <a:srgbClr val="FF0000"/>
                </a:solidFill>
              </a:rPr>
              <a:t>(</a:t>
            </a:r>
            <a:r>
              <a:rPr lang="es-ES" sz="2400" b="1" dirty="0" err="1" smtClean="0">
                <a:solidFill>
                  <a:srgbClr val="FF0000"/>
                </a:solidFill>
              </a:rPr>
              <a:t>caracter</a:t>
            </a:r>
            <a:r>
              <a:rPr lang="es-ES" sz="2400" b="1" dirty="0" smtClean="0">
                <a:solidFill>
                  <a:srgbClr val="FF0000"/>
                </a:solidFill>
              </a:rPr>
              <a:t>)</a:t>
            </a:r>
            <a:r>
              <a:rPr lang="es-ES" sz="2400" dirty="0" smtClean="0"/>
              <a:t>, calcula la </a:t>
            </a:r>
            <a:r>
              <a:rPr lang="es-ES" sz="2400" b="1" dirty="0" smtClean="0">
                <a:solidFill>
                  <a:srgbClr val="00B0F0"/>
                </a:solidFill>
              </a:rPr>
              <a:t>posición</a:t>
            </a:r>
            <a:r>
              <a:rPr lang="es-ES" sz="2400" dirty="0" smtClean="0"/>
              <a:t> en la que se encuentra la </a:t>
            </a:r>
            <a:r>
              <a:rPr lang="es-ES" sz="2400" b="1" dirty="0" smtClean="0">
                <a:solidFill>
                  <a:srgbClr val="00B0F0"/>
                </a:solidFill>
              </a:rPr>
              <a:t>primera ocurrencia</a:t>
            </a:r>
            <a:r>
              <a:rPr lang="es-ES" sz="2400" dirty="0" smtClean="0"/>
              <a:t> del carácter indicado dentro de la cadena de texto empezando a buscar desde la izquierda. Si la cadena no contiene el carácter, la función devuelve el valor </a:t>
            </a:r>
            <a:r>
              <a:rPr lang="es-ES" sz="2400" b="1" dirty="0" smtClean="0">
                <a:solidFill>
                  <a:srgbClr val="00B0F0"/>
                </a:solidFill>
              </a:rPr>
              <a:t>-1</a:t>
            </a:r>
            <a:r>
              <a:rPr lang="es-ES" sz="2400" dirty="0" smtClean="0"/>
              <a:t>.</a:t>
            </a:r>
          </a:p>
          <a:p>
            <a:pPr algn="just"/>
            <a:endParaRPr lang="es-ES" sz="2400" dirty="0" smtClean="0"/>
          </a:p>
          <a:p>
            <a:pPr algn="just"/>
            <a:r>
              <a:rPr lang="es-ES" sz="2400" dirty="0" smtClean="0"/>
              <a:t> </a:t>
            </a:r>
            <a:r>
              <a:rPr lang="es-ES" sz="2400" b="1" dirty="0" err="1" smtClean="0">
                <a:solidFill>
                  <a:srgbClr val="FF0000"/>
                </a:solidFill>
              </a:rPr>
              <a:t>lastIndexOf</a:t>
            </a:r>
            <a:r>
              <a:rPr lang="es-ES" sz="2400" b="1" dirty="0" smtClean="0">
                <a:solidFill>
                  <a:srgbClr val="FF0000"/>
                </a:solidFill>
              </a:rPr>
              <a:t>(</a:t>
            </a:r>
            <a:r>
              <a:rPr lang="es-ES" sz="2400" b="1" dirty="0" err="1" smtClean="0">
                <a:solidFill>
                  <a:srgbClr val="FF0000"/>
                </a:solidFill>
              </a:rPr>
              <a:t>caracter</a:t>
            </a:r>
            <a:r>
              <a:rPr lang="es-ES" sz="2400" b="1" dirty="0" smtClean="0">
                <a:solidFill>
                  <a:srgbClr val="FF0000"/>
                </a:solidFill>
              </a:rPr>
              <a:t>)</a:t>
            </a:r>
            <a:r>
              <a:rPr lang="es-ES" sz="2400" dirty="0" smtClean="0"/>
              <a:t>, calcula </a:t>
            </a:r>
            <a:r>
              <a:rPr lang="es-ES" sz="2400" b="1" dirty="0" smtClean="0">
                <a:solidFill>
                  <a:srgbClr val="00B0F0"/>
                </a:solidFill>
              </a:rPr>
              <a:t>la última posición </a:t>
            </a:r>
            <a:r>
              <a:rPr lang="es-ES" sz="2400" dirty="0" smtClean="0"/>
              <a:t>en la que se encuentra el carácter indicado dentro de la cadena de texto. Si la cadena no contiene el carácter, la función devuelve el valor </a:t>
            </a:r>
            <a:r>
              <a:rPr lang="es-ES" sz="2400" b="1" dirty="0" smtClean="0">
                <a:solidFill>
                  <a:srgbClr val="00B0F0"/>
                </a:solidFill>
              </a:rPr>
              <a:t>-1</a:t>
            </a:r>
            <a:r>
              <a:rPr lang="es-ES" sz="2400" b="1" dirty="0" smtClean="0"/>
              <a:t>.</a:t>
            </a:r>
            <a:r>
              <a:rPr lang="es-ES" sz="2400" dirty="0" smtClean="0"/>
              <a:t> </a:t>
            </a:r>
          </a:p>
          <a:p>
            <a:pPr algn="just"/>
            <a:endParaRPr lang="es-ES" sz="2400" dirty="0" smtClean="0"/>
          </a:p>
          <a:p>
            <a:pPr algn="just"/>
            <a:r>
              <a:rPr lang="es-ES" sz="2400" b="1" dirty="0" smtClean="0"/>
              <a:t> </a:t>
            </a:r>
            <a:r>
              <a:rPr lang="es-ES" sz="2400" b="1" dirty="0" err="1" smtClean="0">
                <a:solidFill>
                  <a:srgbClr val="FF0000"/>
                </a:solidFill>
              </a:rPr>
              <a:t>substring</a:t>
            </a:r>
            <a:r>
              <a:rPr lang="es-ES" sz="2400" b="1" dirty="0" smtClean="0">
                <a:solidFill>
                  <a:srgbClr val="FF0000"/>
                </a:solidFill>
              </a:rPr>
              <a:t>(inicio, final)</a:t>
            </a:r>
            <a:r>
              <a:rPr lang="es-ES" sz="2400" dirty="0" smtClean="0"/>
              <a:t>, extrae una porción de una cadena de texto. Si sólo se indica el parámetro inicio, la función devuelve la parte de la cadena original correspondiente desde esa posición hasta el final.</a:t>
            </a:r>
          </a:p>
          <a:p>
            <a:pPr algn="just"/>
            <a:endParaRPr lang="es-ES" sz="2400" dirty="0" smtClean="0"/>
          </a:p>
          <a:p>
            <a:pPr algn="just"/>
            <a:r>
              <a:rPr lang="es-ES" sz="2400" b="1" dirty="0" smtClean="0"/>
              <a:t> </a:t>
            </a:r>
            <a:r>
              <a:rPr lang="es-ES" sz="2400" b="1" dirty="0" err="1" smtClean="0">
                <a:solidFill>
                  <a:srgbClr val="FF0000"/>
                </a:solidFill>
              </a:rPr>
              <a:t>split</a:t>
            </a:r>
            <a:r>
              <a:rPr lang="es-ES" sz="2400" b="1" dirty="0" smtClean="0">
                <a:solidFill>
                  <a:srgbClr val="FF0000"/>
                </a:solidFill>
              </a:rPr>
              <a:t>(separador)</a:t>
            </a:r>
            <a:r>
              <a:rPr lang="es-ES" sz="2400" dirty="0" smtClean="0"/>
              <a:t>, convierte una cadena de texto en un </a:t>
            </a:r>
            <a:r>
              <a:rPr lang="es-ES" sz="2400" dirty="0" err="1" smtClean="0"/>
              <a:t>array</a:t>
            </a:r>
            <a:r>
              <a:rPr lang="es-ES" sz="2400" dirty="0" smtClean="0"/>
              <a:t> de cadenas de texto. La función parte la cadena de texto determinando sus trozos a partir del carácter separador indicado.</a:t>
            </a:r>
            <a:endParaRPr lang="es-ES" sz="2400" b="1" dirty="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9640" y="503640"/>
            <a:ext cx="9577216" cy="7354086"/>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dirty="0" smtClean="0"/>
              <a:t>Funciones y propiedades útiles para </a:t>
            </a:r>
            <a:r>
              <a:rPr lang="es-ES" sz="3200" b="1" dirty="0" smtClean="0"/>
              <a:t>ARRAYS</a:t>
            </a:r>
          </a:p>
          <a:p>
            <a:pPr algn="just">
              <a:buNone/>
            </a:pPr>
            <a:endParaRPr lang="es-ES" sz="2400" b="1" dirty="0" smtClean="0"/>
          </a:p>
          <a:p>
            <a:pPr algn="just"/>
            <a:r>
              <a:rPr lang="es-ES" sz="2400" b="1" dirty="0" smtClean="0"/>
              <a:t> </a:t>
            </a:r>
            <a:r>
              <a:rPr lang="es-ES" sz="2400" b="1" dirty="0" err="1" smtClean="0">
                <a:solidFill>
                  <a:srgbClr val="FF0000"/>
                </a:solidFill>
              </a:rPr>
              <a:t>length</a:t>
            </a:r>
            <a:r>
              <a:rPr lang="es-ES" sz="2400" dirty="0" smtClean="0"/>
              <a:t>, calcula el </a:t>
            </a:r>
            <a:r>
              <a:rPr lang="es-ES" sz="2400" b="1" dirty="0" smtClean="0">
                <a:solidFill>
                  <a:srgbClr val="00B0F0"/>
                </a:solidFill>
              </a:rPr>
              <a:t>número de elementos</a:t>
            </a:r>
            <a:r>
              <a:rPr lang="es-ES" sz="2400" dirty="0" smtClean="0"/>
              <a:t> de un </a:t>
            </a:r>
            <a:r>
              <a:rPr lang="es-ES" sz="2400" dirty="0" err="1" smtClean="0"/>
              <a:t>array</a:t>
            </a:r>
            <a:endParaRPr lang="es-ES" sz="2400" dirty="0" smtClean="0"/>
          </a:p>
          <a:p>
            <a:pPr algn="just"/>
            <a:endParaRPr lang="es-ES" sz="2400" dirty="0" smtClean="0"/>
          </a:p>
          <a:p>
            <a:pPr algn="just">
              <a:buNone/>
            </a:pPr>
            <a:r>
              <a:rPr lang="es-ES" sz="2200" dirty="0" smtClean="0">
                <a:solidFill>
                  <a:srgbClr val="FF0000"/>
                </a:solidFill>
              </a:rPr>
              <a:t>	</a:t>
            </a:r>
            <a:r>
              <a:rPr lang="es-ES" sz="2200" dirty="0" err="1" smtClean="0">
                <a:solidFill>
                  <a:srgbClr val="FF0000"/>
                </a:solidFill>
              </a:rPr>
              <a:t>var</a:t>
            </a:r>
            <a:r>
              <a:rPr lang="es-ES" sz="2200" dirty="0" smtClean="0">
                <a:solidFill>
                  <a:srgbClr val="FF0000"/>
                </a:solidFill>
              </a:rPr>
              <a:t> vocales = ["a", "e", "i", "o", "u"]; </a:t>
            </a:r>
          </a:p>
          <a:p>
            <a:pPr algn="just">
              <a:buNone/>
            </a:pPr>
            <a:r>
              <a:rPr lang="es-ES" sz="2200" dirty="0" smtClean="0">
                <a:solidFill>
                  <a:srgbClr val="FF0000"/>
                </a:solidFill>
              </a:rPr>
              <a:t>	</a:t>
            </a:r>
            <a:r>
              <a:rPr lang="es-ES" sz="2200" dirty="0" err="1" smtClean="0">
                <a:solidFill>
                  <a:srgbClr val="FF0000"/>
                </a:solidFill>
              </a:rPr>
              <a:t>var</a:t>
            </a:r>
            <a:r>
              <a:rPr lang="es-ES" sz="2200" dirty="0" smtClean="0">
                <a:solidFill>
                  <a:srgbClr val="FF0000"/>
                </a:solidFill>
              </a:rPr>
              <a:t> </a:t>
            </a:r>
            <a:r>
              <a:rPr lang="es-ES" sz="2200" dirty="0" err="1" smtClean="0">
                <a:solidFill>
                  <a:srgbClr val="FF0000"/>
                </a:solidFill>
              </a:rPr>
              <a:t>numeroVocales</a:t>
            </a:r>
            <a:r>
              <a:rPr lang="es-ES" sz="2200" dirty="0" smtClean="0">
                <a:solidFill>
                  <a:srgbClr val="FF0000"/>
                </a:solidFill>
              </a:rPr>
              <a:t> = </a:t>
            </a:r>
            <a:r>
              <a:rPr lang="es-ES" sz="2200" dirty="0" err="1" smtClean="0">
                <a:solidFill>
                  <a:srgbClr val="FF0000"/>
                </a:solidFill>
              </a:rPr>
              <a:t>vocales.length</a:t>
            </a:r>
            <a:r>
              <a:rPr lang="es-ES" sz="2200" dirty="0" smtClean="0">
                <a:solidFill>
                  <a:srgbClr val="FF0000"/>
                </a:solidFill>
              </a:rPr>
              <a:t>; // </a:t>
            </a:r>
            <a:r>
              <a:rPr lang="es-ES" sz="2200" dirty="0" err="1" smtClean="0">
                <a:solidFill>
                  <a:srgbClr val="FF0000"/>
                </a:solidFill>
              </a:rPr>
              <a:t>numeroVocales</a:t>
            </a:r>
            <a:r>
              <a:rPr lang="es-ES" sz="2200" dirty="0" smtClean="0">
                <a:solidFill>
                  <a:srgbClr val="FF0000"/>
                </a:solidFill>
              </a:rPr>
              <a:t> = 5</a:t>
            </a:r>
          </a:p>
          <a:p>
            <a:pPr algn="just">
              <a:buNone/>
            </a:pPr>
            <a:endParaRPr lang="es-ES" sz="2400" dirty="0" smtClean="0">
              <a:solidFill>
                <a:srgbClr val="FF0000"/>
              </a:solidFill>
            </a:endParaRPr>
          </a:p>
          <a:p>
            <a:pPr algn="just"/>
            <a:r>
              <a:rPr lang="es-ES" sz="2400" dirty="0" smtClean="0"/>
              <a:t> </a:t>
            </a:r>
            <a:r>
              <a:rPr lang="es-ES" sz="2400" b="1" dirty="0" err="1" smtClean="0">
                <a:solidFill>
                  <a:srgbClr val="FF0000"/>
                </a:solidFill>
              </a:rPr>
              <a:t>concat</a:t>
            </a:r>
            <a:r>
              <a:rPr lang="es-ES" sz="2400" b="1" dirty="0" smtClean="0">
                <a:solidFill>
                  <a:srgbClr val="FF0000"/>
                </a:solidFill>
              </a:rPr>
              <a:t>()</a:t>
            </a:r>
            <a:r>
              <a:rPr lang="es-ES" sz="2400" dirty="0" smtClean="0"/>
              <a:t>, se emplea para </a:t>
            </a:r>
            <a:r>
              <a:rPr lang="es-ES" sz="2400" b="1" dirty="0" smtClean="0">
                <a:solidFill>
                  <a:srgbClr val="00B0F0"/>
                </a:solidFill>
              </a:rPr>
              <a:t>concatenar</a:t>
            </a:r>
            <a:r>
              <a:rPr lang="es-ES" sz="2400" dirty="0" smtClean="0"/>
              <a:t> los elementos de varios </a:t>
            </a:r>
            <a:r>
              <a:rPr lang="es-ES" sz="2400" dirty="0" err="1" smtClean="0"/>
              <a:t>arrays</a:t>
            </a:r>
            <a:r>
              <a:rPr lang="es-ES" sz="2400" dirty="0" smtClean="0"/>
              <a:t>.</a:t>
            </a:r>
          </a:p>
          <a:p>
            <a:pPr algn="just"/>
            <a:endParaRPr lang="es-ES" sz="2400" dirty="0" smtClean="0"/>
          </a:p>
          <a:p>
            <a:pPr algn="just"/>
            <a:r>
              <a:rPr lang="es-ES" sz="2400" dirty="0" smtClean="0"/>
              <a:t> </a:t>
            </a:r>
            <a:r>
              <a:rPr lang="es-ES" sz="2400" b="1" dirty="0" err="1" smtClean="0">
                <a:solidFill>
                  <a:srgbClr val="FF0000"/>
                </a:solidFill>
              </a:rPr>
              <a:t>join</a:t>
            </a:r>
            <a:r>
              <a:rPr lang="es-ES" sz="2400" b="1" dirty="0" smtClean="0">
                <a:solidFill>
                  <a:srgbClr val="FF0000"/>
                </a:solidFill>
              </a:rPr>
              <a:t>(separador)</a:t>
            </a:r>
            <a:r>
              <a:rPr lang="es-ES" sz="2400" dirty="0" smtClean="0"/>
              <a:t>, es la función contraria a </a:t>
            </a:r>
            <a:r>
              <a:rPr lang="es-ES" sz="2400" dirty="0" err="1" smtClean="0"/>
              <a:t>split</a:t>
            </a:r>
            <a:r>
              <a:rPr lang="es-ES" sz="2400" dirty="0" smtClean="0"/>
              <a:t>(). </a:t>
            </a:r>
            <a:r>
              <a:rPr lang="es-ES" sz="2400" b="1" dirty="0" smtClean="0">
                <a:solidFill>
                  <a:srgbClr val="00B0F0"/>
                </a:solidFill>
              </a:rPr>
              <a:t>Une </a:t>
            </a:r>
            <a:r>
              <a:rPr lang="es-ES" sz="2400" dirty="0" smtClean="0"/>
              <a:t>todos los elementos de un </a:t>
            </a:r>
            <a:r>
              <a:rPr lang="es-ES" sz="2400" dirty="0" err="1" smtClean="0"/>
              <a:t>array</a:t>
            </a:r>
            <a:r>
              <a:rPr lang="es-ES" sz="2400" dirty="0" smtClean="0"/>
              <a:t> para formar una cadena de texto. Para unir los elementos se utiliza el carácter separador indicado.</a:t>
            </a:r>
          </a:p>
          <a:p>
            <a:pPr algn="just"/>
            <a:endParaRPr lang="es-ES" sz="2400" dirty="0" smtClean="0"/>
          </a:p>
          <a:p>
            <a:pPr algn="just"/>
            <a:r>
              <a:rPr lang="es-ES" sz="2400" dirty="0" smtClean="0"/>
              <a:t> </a:t>
            </a:r>
            <a:r>
              <a:rPr lang="es-ES" sz="2400" b="1" dirty="0" smtClean="0">
                <a:solidFill>
                  <a:srgbClr val="FF0000"/>
                </a:solidFill>
              </a:rPr>
              <a:t>pop()</a:t>
            </a:r>
            <a:r>
              <a:rPr lang="es-ES" sz="2400" dirty="0" smtClean="0"/>
              <a:t>, </a:t>
            </a:r>
            <a:r>
              <a:rPr lang="es-ES" sz="2400" b="1" dirty="0" smtClean="0">
                <a:solidFill>
                  <a:srgbClr val="00B0F0"/>
                </a:solidFill>
              </a:rPr>
              <a:t>elimina</a:t>
            </a:r>
            <a:r>
              <a:rPr lang="es-ES" sz="2400" dirty="0" smtClean="0"/>
              <a:t> el </a:t>
            </a:r>
            <a:r>
              <a:rPr lang="es-ES" sz="2400" b="1" dirty="0" smtClean="0">
                <a:solidFill>
                  <a:srgbClr val="00B0F0"/>
                </a:solidFill>
              </a:rPr>
              <a:t>último</a:t>
            </a:r>
            <a:r>
              <a:rPr lang="es-ES" sz="2400" dirty="0" smtClean="0"/>
              <a:t> elemento del </a:t>
            </a:r>
            <a:r>
              <a:rPr lang="es-ES" sz="2400" dirty="0" err="1" smtClean="0"/>
              <a:t>array</a:t>
            </a:r>
            <a:r>
              <a:rPr lang="es-ES" sz="2400" dirty="0" smtClean="0"/>
              <a:t> y lo devuelve. El </a:t>
            </a:r>
            <a:r>
              <a:rPr lang="es-ES" sz="2400" dirty="0" err="1" smtClean="0"/>
              <a:t>array</a:t>
            </a:r>
            <a:r>
              <a:rPr lang="es-ES" sz="2400" dirty="0" smtClean="0"/>
              <a:t> original se modifica y su longitud disminuye en 1 elemento.</a:t>
            </a:r>
          </a:p>
          <a:p>
            <a:pPr algn="just"/>
            <a:endParaRPr lang="es-ES" sz="2400" dirty="0" smtClean="0"/>
          </a:p>
          <a:p>
            <a:pPr algn="just"/>
            <a:r>
              <a:rPr lang="es-ES" sz="2400" dirty="0" smtClean="0"/>
              <a:t> </a:t>
            </a:r>
            <a:r>
              <a:rPr lang="es-ES" sz="2400" b="1" dirty="0" err="1" smtClean="0">
                <a:solidFill>
                  <a:srgbClr val="FF0000"/>
                </a:solidFill>
              </a:rPr>
              <a:t>push</a:t>
            </a:r>
            <a:r>
              <a:rPr lang="es-ES" sz="2400" b="1" dirty="0" smtClean="0">
                <a:solidFill>
                  <a:srgbClr val="FF0000"/>
                </a:solidFill>
              </a:rPr>
              <a:t>()</a:t>
            </a:r>
            <a:r>
              <a:rPr lang="es-ES" sz="2400" dirty="0" smtClean="0"/>
              <a:t>, </a:t>
            </a:r>
            <a:r>
              <a:rPr lang="es-ES" sz="2400" b="1" dirty="0" smtClean="0">
                <a:solidFill>
                  <a:srgbClr val="00B0F0"/>
                </a:solidFill>
              </a:rPr>
              <a:t>añade</a:t>
            </a:r>
            <a:r>
              <a:rPr lang="es-ES" sz="2400" dirty="0" smtClean="0"/>
              <a:t> un elemento al </a:t>
            </a:r>
            <a:r>
              <a:rPr lang="es-ES" sz="2400" b="1" dirty="0" smtClean="0">
                <a:solidFill>
                  <a:srgbClr val="00B0F0"/>
                </a:solidFill>
              </a:rPr>
              <a:t>final</a:t>
            </a:r>
            <a:r>
              <a:rPr lang="es-ES" sz="2400" dirty="0" smtClean="0"/>
              <a:t> del </a:t>
            </a:r>
            <a:r>
              <a:rPr lang="es-ES" sz="2400" dirty="0" err="1" smtClean="0"/>
              <a:t>array</a:t>
            </a:r>
            <a:r>
              <a:rPr lang="es-ES" sz="2400" dirty="0" smtClean="0"/>
              <a:t>. El </a:t>
            </a:r>
            <a:r>
              <a:rPr lang="es-ES" sz="2400" dirty="0" err="1" smtClean="0"/>
              <a:t>array</a:t>
            </a:r>
            <a:r>
              <a:rPr lang="es-ES" sz="2400" dirty="0" smtClean="0"/>
              <a:t> original se modifica y aumenta su longitud en 1 elemento. (También es posible añadir más de un elemento a la vez).</a:t>
            </a:r>
          </a:p>
        </p:txBody>
      </p:sp>
      <p:sp>
        <p:nvSpPr>
          <p:cNvPr id="4" name="1 Título"/>
          <p:cNvSpPr txBox="1">
            <a:spLocks noGrp="1"/>
          </p:cNvSpPr>
          <p:nvPr>
            <p:ph type="title" idx="4294967295"/>
          </p:nvPr>
        </p:nvSpPr>
        <p:spPr>
          <a:xfrm>
            <a:off x="503999" y="-90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b="1" dirty="0" smtClean="0"/>
              <a:t>Funciones y propiedades básicas</a:t>
            </a:r>
            <a:endParaRPr lang="es-ES" b="1"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9640" y="503640"/>
            <a:ext cx="9577216" cy="4348648"/>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dirty="0" smtClean="0"/>
              <a:t>Funciones y propiedades útiles para </a:t>
            </a:r>
            <a:r>
              <a:rPr lang="es-ES" sz="3200" b="1" dirty="0" smtClean="0"/>
              <a:t>ARRAYS</a:t>
            </a:r>
          </a:p>
          <a:p>
            <a:pPr algn="just">
              <a:buNone/>
            </a:pPr>
            <a:endParaRPr lang="es-ES" sz="2400" b="1" dirty="0" smtClean="0"/>
          </a:p>
          <a:p>
            <a:pPr algn="just"/>
            <a:r>
              <a:rPr lang="es-ES" sz="2400" b="1" dirty="0" smtClean="0"/>
              <a:t> </a:t>
            </a:r>
            <a:r>
              <a:rPr lang="es-ES" sz="2400" b="1" dirty="0" err="1" smtClean="0">
                <a:solidFill>
                  <a:srgbClr val="FF0000"/>
                </a:solidFill>
              </a:rPr>
              <a:t>shift</a:t>
            </a:r>
            <a:r>
              <a:rPr lang="es-ES" sz="2400" b="1" dirty="0" smtClean="0">
                <a:solidFill>
                  <a:srgbClr val="FF0000"/>
                </a:solidFill>
              </a:rPr>
              <a:t>()</a:t>
            </a:r>
            <a:r>
              <a:rPr lang="es-ES" sz="2400" dirty="0" smtClean="0"/>
              <a:t>, </a:t>
            </a:r>
            <a:r>
              <a:rPr lang="es-ES" sz="2400" b="1" dirty="0" smtClean="0">
                <a:solidFill>
                  <a:srgbClr val="00B0F0"/>
                </a:solidFill>
              </a:rPr>
              <a:t>elimina</a:t>
            </a:r>
            <a:r>
              <a:rPr lang="es-ES" sz="2400" dirty="0" smtClean="0"/>
              <a:t> el </a:t>
            </a:r>
            <a:r>
              <a:rPr lang="es-ES" sz="2400" b="1" dirty="0" smtClean="0">
                <a:solidFill>
                  <a:srgbClr val="00B0F0"/>
                </a:solidFill>
              </a:rPr>
              <a:t>primer</a:t>
            </a:r>
            <a:r>
              <a:rPr lang="es-ES" sz="2400" dirty="0" smtClean="0"/>
              <a:t> elemento del </a:t>
            </a:r>
            <a:r>
              <a:rPr lang="es-ES" sz="2400" dirty="0" err="1" smtClean="0"/>
              <a:t>array</a:t>
            </a:r>
            <a:r>
              <a:rPr lang="es-ES" sz="2400" dirty="0" smtClean="0"/>
              <a:t> y lo devuelve. El </a:t>
            </a:r>
            <a:r>
              <a:rPr lang="es-ES" sz="2400" dirty="0" err="1" smtClean="0"/>
              <a:t>array</a:t>
            </a:r>
            <a:r>
              <a:rPr lang="es-ES" sz="2400" dirty="0" smtClean="0"/>
              <a:t> original se ve modificado y su longitud disminuida en 1 elemento.</a:t>
            </a:r>
          </a:p>
          <a:p>
            <a:pPr algn="just">
              <a:buNone/>
            </a:pPr>
            <a:endParaRPr lang="es-ES" sz="2400" dirty="0" smtClean="0"/>
          </a:p>
          <a:p>
            <a:pPr algn="just"/>
            <a:r>
              <a:rPr lang="es-ES" sz="2400" dirty="0" smtClean="0"/>
              <a:t> </a:t>
            </a:r>
            <a:r>
              <a:rPr lang="es-ES" sz="2400" b="1" dirty="0" err="1" smtClean="0">
                <a:solidFill>
                  <a:srgbClr val="FF0000"/>
                </a:solidFill>
              </a:rPr>
              <a:t>unshift</a:t>
            </a:r>
            <a:r>
              <a:rPr lang="es-ES" sz="2400" b="1" dirty="0" smtClean="0">
                <a:solidFill>
                  <a:srgbClr val="FF0000"/>
                </a:solidFill>
              </a:rPr>
              <a:t>()</a:t>
            </a:r>
            <a:r>
              <a:rPr lang="es-ES" sz="2400" dirty="0" smtClean="0"/>
              <a:t>, </a:t>
            </a:r>
            <a:r>
              <a:rPr lang="es-ES" sz="2400" b="1" dirty="0" smtClean="0">
                <a:solidFill>
                  <a:srgbClr val="00B0F0"/>
                </a:solidFill>
              </a:rPr>
              <a:t>añade</a:t>
            </a:r>
            <a:r>
              <a:rPr lang="es-ES" sz="2400" dirty="0" smtClean="0"/>
              <a:t> un elemento al </a:t>
            </a:r>
            <a:r>
              <a:rPr lang="es-ES" sz="2400" b="1" dirty="0" smtClean="0">
                <a:solidFill>
                  <a:srgbClr val="00B0F0"/>
                </a:solidFill>
              </a:rPr>
              <a:t>principio</a:t>
            </a:r>
            <a:r>
              <a:rPr lang="es-ES" sz="2400" dirty="0" smtClean="0"/>
              <a:t> del </a:t>
            </a:r>
            <a:r>
              <a:rPr lang="es-ES" sz="2400" dirty="0" err="1" smtClean="0"/>
              <a:t>array</a:t>
            </a:r>
            <a:r>
              <a:rPr lang="es-ES" sz="2400" dirty="0" smtClean="0"/>
              <a:t>. El </a:t>
            </a:r>
            <a:r>
              <a:rPr lang="es-ES" sz="2400" dirty="0" err="1" smtClean="0"/>
              <a:t>array</a:t>
            </a:r>
            <a:r>
              <a:rPr lang="es-ES" sz="2400" dirty="0" smtClean="0"/>
              <a:t> original se modifica y aumenta su longitud en 1 elemento. (También es posible añadir más de un elemento a la vez).</a:t>
            </a:r>
          </a:p>
          <a:p>
            <a:pPr algn="just">
              <a:buNone/>
            </a:pPr>
            <a:endParaRPr lang="es-ES" sz="2400" dirty="0" smtClean="0"/>
          </a:p>
          <a:p>
            <a:pPr algn="just"/>
            <a:r>
              <a:rPr lang="es-ES" sz="2400" b="1" dirty="0" smtClean="0">
                <a:solidFill>
                  <a:srgbClr val="FF0000"/>
                </a:solidFill>
              </a:rPr>
              <a:t>reverse()</a:t>
            </a:r>
            <a:r>
              <a:rPr lang="es-ES" sz="2400" dirty="0" smtClean="0"/>
              <a:t>, modifica un </a:t>
            </a:r>
            <a:r>
              <a:rPr lang="es-ES" sz="2400" dirty="0" err="1" smtClean="0"/>
              <a:t>array</a:t>
            </a:r>
            <a:r>
              <a:rPr lang="es-ES" sz="2400" dirty="0" smtClean="0"/>
              <a:t> colocando sus elementos en el </a:t>
            </a:r>
            <a:r>
              <a:rPr lang="es-ES" sz="2400" b="1" dirty="0" smtClean="0">
                <a:solidFill>
                  <a:srgbClr val="00B0F0"/>
                </a:solidFill>
              </a:rPr>
              <a:t>orden inverso </a:t>
            </a:r>
            <a:r>
              <a:rPr lang="es-ES" sz="2400" dirty="0" smtClean="0"/>
              <a:t>a su posición original.</a:t>
            </a:r>
          </a:p>
        </p:txBody>
      </p:sp>
      <p:sp>
        <p:nvSpPr>
          <p:cNvPr id="4" name="1 Título"/>
          <p:cNvSpPr txBox="1">
            <a:spLocks noGrp="1"/>
          </p:cNvSpPr>
          <p:nvPr>
            <p:ph type="title" idx="4294967295"/>
          </p:nvPr>
        </p:nvSpPr>
        <p:spPr>
          <a:xfrm>
            <a:off x="503999" y="-90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b="1" dirty="0" smtClean="0"/>
              <a:t>Funciones y propiedades básicas</a:t>
            </a:r>
            <a:endParaRPr lang="es-ES" b="1"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90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b="1" dirty="0" smtClean="0"/>
              <a:t>Funciones</a:t>
            </a:r>
            <a:endParaRPr lang="es-ES" b="1" dirty="0"/>
          </a:p>
        </p:txBody>
      </p:sp>
      <p:sp>
        <p:nvSpPr>
          <p:cNvPr id="3" name="2 CuadroTexto"/>
          <p:cNvSpPr txBox="1"/>
          <p:nvPr/>
        </p:nvSpPr>
        <p:spPr>
          <a:xfrm>
            <a:off x="359640" y="503640"/>
            <a:ext cx="9577216" cy="7542214"/>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solidFill>
                  <a:srgbClr val="000000"/>
                </a:solidFill>
                <a:ea typeface="Andale Sans UI" pitchFamily="2"/>
                <a:cs typeface="Tahoma" pitchFamily="2"/>
              </a:rPr>
              <a:t>Definición</a:t>
            </a:r>
          </a:p>
          <a:p>
            <a:pPr>
              <a:buNone/>
            </a:pPr>
            <a:endParaRPr lang="es-ES" dirty="0" smtClean="0"/>
          </a:p>
          <a:p>
            <a:pPr>
              <a:buNone/>
            </a:pPr>
            <a:r>
              <a:rPr lang="es-ES" sz="2400" dirty="0" smtClean="0"/>
              <a:t>Son conjuntos de instrucciones que se agrupan para realizar una tarea concreta y que se pueden reutilizar fácilmente.</a:t>
            </a:r>
          </a:p>
          <a:p>
            <a:pPr>
              <a:buNone/>
            </a:pPr>
            <a:endParaRPr lang="es-ES" sz="2400" dirty="0" smtClean="0">
              <a:solidFill>
                <a:srgbClr val="FF0000"/>
              </a:solidFill>
            </a:endParaRPr>
          </a:p>
          <a:p>
            <a:pPr>
              <a:buNone/>
            </a:pPr>
            <a:r>
              <a:rPr lang="es-ES" sz="2400" dirty="0" smtClean="0"/>
              <a:t>Se definen mediante la palabra reservada </a:t>
            </a:r>
            <a:r>
              <a:rPr lang="es-ES" sz="2400" dirty="0" err="1" smtClean="0">
                <a:solidFill>
                  <a:srgbClr val="0070C0"/>
                </a:solidFill>
              </a:rPr>
              <a:t>function</a:t>
            </a:r>
            <a:r>
              <a:rPr lang="es-ES" sz="2400" dirty="0" smtClean="0"/>
              <a:t>, seguida del nombre de la función. </a:t>
            </a:r>
          </a:p>
          <a:p>
            <a:pPr>
              <a:buNone/>
            </a:pPr>
            <a:endParaRPr lang="es-ES" sz="2400" dirty="0" smtClean="0"/>
          </a:p>
          <a:p>
            <a:pPr>
              <a:buNone/>
            </a:pPr>
            <a:r>
              <a:rPr lang="es-ES" sz="2400" dirty="0" smtClean="0"/>
              <a:t>Su definición formal es la siguiente:</a:t>
            </a:r>
          </a:p>
          <a:p>
            <a:pPr>
              <a:buNone/>
            </a:pPr>
            <a:endParaRPr lang="es-ES" sz="2400" dirty="0" smtClean="0"/>
          </a:p>
          <a:p>
            <a:pPr>
              <a:buNone/>
            </a:pPr>
            <a:r>
              <a:rPr lang="es-ES" sz="2400" dirty="0" smtClean="0"/>
              <a:t>	</a:t>
            </a:r>
            <a:r>
              <a:rPr lang="es-ES" sz="2400" dirty="0" err="1" smtClean="0">
                <a:solidFill>
                  <a:srgbClr val="FF0000"/>
                </a:solidFill>
              </a:rPr>
              <a:t>function</a:t>
            </a:r>
            <a:r>
              <a:rPr lang="es-ES" sz="2400" dirty="0" smtClean="0">
                <a:solidFill>
                  <a:srgbClr val="FF0000"/>
                </a:solidFill>
              </a:rPr>
              <a:t> </a:t>
            </a:r>
            <a:r>
              <a:rPr lang="es-ES" sz="2400" dirty="0" err="1" smtClean="0">
                <a:solidFill>
                  <a:srgbClr val="FF0000"/>
                </a:solidFill>
              </a:rPr>
              <a:t>nombre_funcion</a:t>
            </a:r>
            <a:r>
              <a:rPr lang="es-ES" sz="2400" dirty="0" smtClean="0">
                <a:solidFill>
                  <a:srgbClr val="FF0000"/>
                </a:solidFill>
              </a:rPr>
              <a:t>() { </a:t>
            </a:r>
          </a:p>
          <a:p>
            <a:pPr>
              <a:buNone/>
            </a:pPr>
            <a:r>
              <a:rPr lang="es-ES" sz="2400" dirty="0" smtClean="0">
                <a:solidFill>
                  <a:srgbClr val="FF0000"/>
                </a:solidFill>
              </a:rPr>
              <a:t>		... </a:t>
            </a:r>
          </a:p>
          <a:p>
            <a:pPr>
              <a:buNone/>
            </a:pPr>
            <a:r>
              <a:rPr lang="es-ES" sz="2400" dirty="0" smtClean="0">
                <a:solidFill>
                  <a:srgbClr val="FF0000"/>
                </a:solidFill>
              </a:rPr>
              <a:t>	}</a:t>
            </a:r>
          </a:p>
          <a:p>
            <a:pPr>
              <a:buNone/>
            </a:pPr>
            <a:endParaRPr lang="es-ES" sz="2400" dirty="0" smtClean="0"/>
          </a:p>
          <a:p>
            <a:pPr>
              <a:buNone/>
            </a:pPr>
            <a:r>
              <a:rPr lang="es-ES" sz="2400" dirty="0" smtClean="0"/>
              <a:t>El nombre de la función se utiliza para </a:t>
            </a:r>
            <a:r>
              <a:rPr lang="es-ES" sz="2400" i="1" dirty="0" smtClean="0"/>
              <a:t>llamar</a:t>
            </a:r>
            <a:r>
              <a:rPr lang="es-ES" sz="2400" dirty="0" smtClean="0"/>
              <a:t> a esa función cuando sea necesario.</a:t>
            </a:r>
          </a:p>
          <a:p>
            <a:pPr>
              <a:buNone/>
            </a:pPr>
            <a:endParaRPr lang="es-ES" dirty="0" smtClean="0"/>
          </a:p>
          <a:p>
            <a:pPr>
              <a:buNone/>
            </a:pPr>
            <a:endParaRPr lang="es-ES" dirty="0" smtClean="0">
              <a:solidFill>
                <a:srgbClr val="FF0000"/>
              </a:solidFill>
            </a:endParaRPr>
          </a:p>
          <a:p>
            <a:pPr>
              <a:buNone/>
            </a:pPr>
            <a:endParaRPr lang="es-ES" dirty="0" smtClean="0"/>
          </a:p>
          <a:p>
            <a:pPr>
              <a:buNone/>
            </a:pPr>
            <a:endParaRPr lang="es-ES" dirty="0" smtClean="0"/>
          </a:p>
          <a:p>
            <a:pPr lvl="1" algn="just">
              <a:buNone/>
            </a:pPr>
            <a:endParaRPr lang="es-ES" dirty="0">
              <a:solidFill>
                <a:srgbClr val="FF0000"/>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90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b="1" dirty="0" smtClean="0"/>
              <a:t>Funciones</a:t>
            </a:r>
            <a:endParaRPr lang="es-ES" b="1" dirty="0"/>
          </a:p>
        </p:txBody>
      </p:sp>
      <p:sp>
        <p:nvSpPr>
          <p:cNvPr id="3" name="2 CuadroTexto"/>
          <p:cNvSpPr txBox="1"/>
          <p:nvPr/>
        </p:nvSpPr>
        <p:spPr>
          <a:xfrm>
            <a:off x="359640" y="503640"/>
            <a:ext cx="9577216" cy="9044933"/>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solidFill>
                  <a:srgbClr val="000000"/>
                </a:solidFill>
                <a:ea typeface="Andale Sans UI" pitchFamily="2"/>
                <a:cs typeface="Tahoma" pitchFamily="2"/>
              </a:rPr>
              <a:t>Argumentos</a:t>
            </a:r>
          </a:p>
          <a:p>
            <a:pPr algn="just">
              <a:buNone/>
            </a:pPr>
            <a:r>
              <a:rPr lang="es-ES" sz="2400" dirty="0" smtClean="0"/>
              <a:t>Las variables que necesitan las funciones se llaman </a:t>
            </a:r>
            <a:r>
              <a:rPr lang="es-ES" sz="2400" b="1" dirty="0" smtClean="0">
                <a:solidFill>
                  <a:srgbClr val="FF0000"/>
                </a:solidFill>
              </a:rPr>
              <a:t>argumentos</a:t>
            </a:r>
            <a:r>
              <a:rPr lang="es-ES" sz="2400" dirty="0" smtClean="0"/>
              <a:t>. </a:t>
            </a:r>
          </a:p>
          <a:p>
            <a:pPr algn="just">
              <a:buNone/>
            </a:pPr>
            <a:r>
              <a:rPr lang="es-ES" sz="2400" dirty="0" smtClean="0"/>
              <a:t>Antes de que pueda utilizarlos, la función debe </a:t>
            </a:r>
            <a:r>
              <a:rPr lang="es-ES" sz="2400" b="1" dirty="0" smtClean="0">
                <a:solidFill>
                  <a:srgbClr val="00B0F0"/>
                </a:solidFill>
              </a:rPr>
              <a:t>indicar cuántos argumentos </a:t>
            </a:r>
            <a:r>
              <a:rPr lang="es-ES" sz="2400" dirty="0" smtClean="0"/>
              <a:t>necesita y cuál es </a:t>
            </a:r>
            <a:r>
              <a:rPr lang="es-ES" sz="2400" b="1" dirty="0" smtClean="0">
                <a:solidFill>
                  <a:srgbClr val="00B0F0"/>
                </a:solidFill>
              </a:rPr>
              <a:t>el nombre </a:t>
            </a:r>
            <a:r>
              <a:rPr lang="es-ES" sz="2400" dirty="0" smtClean="0"/>
              <a:t>de cada argumento. </a:t>
            </a:r>
          </a:p>
          <a:p>
            <a:pPr algn="just">
              <a:buNone/>
            </a:pPr>
            <a:r>
              <a:rPr lang="es-ES" sz="2400" dirty="0" smtClean="0"/>
              <a:t>Al llamar a la función, se deben incluir los valores (o expresiones) que se le van a pasar. </a:t>
            </a:r>
          </a:p>
          <a:p>
            <a:pPr algn="just">
              <a:buNone/>
            </a:pPr>
            <a:r>
              <a:rPr lang="es-ES" sz="2400" dirty="0" smtClean="0"/>
              <a:t>Los argumentos se indican dentro de los </a:t>
            </a:r>
            <a:r>
              <a:rPr lang="es-ES" sz="2400" b="1" dirty="0" smtClean="0">
                <a:solidFill>
                  <a:srgbClr val="00B0F0"/>
                </a:solidFill>
              </a:rPr>
              <a:t>paréntesis</a:t>
            </a:r>
            <a:r>
              <a:rPr lang="es-ES" sz="2400" dirty="0" smtClean="0"/>
              <a:t> que van detrás del nombre de la función y se separan con una coma (</a:t>
            </a:r>
            <a:r>
              <a:rPr lang="es-ES" sz="2400" b="1" dirty="0" smtClean="0">
                <a:solidFill>
                  <a:srgbClr val="00B0F0"/>
                </a:solidFill>
              </a:rPr>
              <a:t>,</a:t>
            </a:r>
            <a:r>
              <a:rPr lang="es-ES" sz="2400" dirty="0" smtClean="0"/>
              <a:t>).</a:t>
            </a:r>
          </a:p>
          <a:p>
            <a:pPr algn="just">
              <a:buNone/>
            </a:pPr>
            <a:endParaRPr lang="es-ES" sz="2400" dirty="0" smtClean="0"/>
          </a:p>
          <a:p>
            <a:pPr algn="just">
              <a:buNone/>
            </a:pPr>
            <a:r>
              <a:rPr lang="es-ES" sz="2400" dirty="0" smtClean="0"/>
              <a:t>	</a:t>
            </a:r>
            <a:r>
              <a:rPr lang="es-ES" sz="2400" dirty="0" err="1" smtClean="0">
                <a:solidFill>
                  <a:srgbClr val="FF0000"/>
                </a:solidFill>
              </a:rPr>
              <a:t>function</a:t>
            </a:r>
            <a:r>
              <a:rPr lang="es-ES" sz="2400" dirty="0" smtClean="0">
                <a:solidFill>
                  <a:srgbClr val="FF0000"/>
                </a:solidFill>
              </a:rPr>
              <a:t> </a:t>
            </a:r>
            <a:r>
              <a:rPr lang="es-ES" sz="2400" dirty="0" err="1" smtClean="0">
                <a:solidFill>
                  <a:srgbClr val="FF0000"/>
                </a:solidFill>
              </a:rPr>
              <a:t>suma_y_muestra</a:t>
            </a:r>
            <a:r>
              <a:rPr lang="es-ES" sz="2400" dirty="0" smtClean="0">
                <a:solidFill>
                  <a:srgbClr val="FF0000"/>
                </a:solidFill>
              </a:rPr>
              <a:t>(n1, n2) { ... }</a:t>
            </a:r>
          </a:p>
          <a:p>
            <a:pPr algn="just">
              <a:buNone/>
            </a:pPr>
            <a:endParaRPr lang="es-ES" sz="2400" dirty="0" smtClean="0"/>
          </a:p>
          <a:p>
            <a:pPr algn="just">
              <a:buNone/>
            </a:pPr>
            <a:r>
              <a:rPr lang="es-ES" sz="2400" dirty="0" smtClean="0"/>
              <a:t>Para utilizar el valor de los argumentos dentro de la función, se debe emplear el mismo nombre con el que se definieron los argumentos:</a:t>
            </a:r>
          </a:p>
          <a:p>
            <a:pPr algn="just">
              <a:buNone/>
            </a:pPr>
            <a:endParaRPr lang="es-ES" sz="2400" dirty="0" smtClean="0"/>
          </a:p>
          <a:p>
            <a:pPr algn="just">
              <a:buNone/>
            </a:pPr>
            <a:r>
              <a:rPr lang="es-ES" sz="2400" dirty="0" smtClean="0"/>
              <a:t>	</a:t>
            </a:r>
            <a:r>
              <a:rPr lang="es-ES" sz="2400" dirty="0" err="1" smtClean="0">
                <a:solidFill>
                  <a:srgbClr val="FF0000"/>
                </a:solidFill>
              </a:rPr>
              <a:t>function</a:t>
            </a:r>
            <a:r>
              <a:rPr lang="es-ES" sz="2400" dirty="0" smtClean="0">
                <a:solidFill>
                  <a:srgbClr val="FF0000"/>
                </a:solidFill>
              </a:rPr>
              <a:t> </a:t>
            </a:r>
            <a:r>
              <a:rPr lang="es-ES" sz="2400" dirty="0" err="1" smtClean="0">
                <a:solidFill>
                  <a:srgbClr val="FF0000"/>
                </a:solidFill>
              </a:rPr>
              <a:t>suma_y_muestra</a:t>
            </a:r>
            <a:r>
              <a:rPr lang="es-ES" sz="2400" dirty="0" smtClean="0">
                <a:solidFill>
                  <a:srgbClr val="FF0000"/>
                </a:solidFill>
              </a:rPr>
              <a:t>(</a:t>
            </a:r>
            <a:r>
              <a:rPr lang="es-ES" sz="2400" b="1" dirty="0" smtClean="0">
                <a:solidFill>
                  <a:srgbClr val="00B0F0"/>
                </a:solidFill>
              </a:rPr>
              <a:t>n1</a:t>
            </a:r>
            <a:r>
              <a:rPr lang="es-ES" sz="2400" dirty="0" smtClean="0">
                <a:solidFill>
                  <a:srgbClr val="FF0000"/>
                </a:solidFill>
              </a:rPr>
              <a:t>, </a:t>
            </a:r>
            <a:r>
              <a:rPr lang="es-ES" sz="2400" b="1" dirty="0" smtClean="0">
                <a:solidFill>
                  <a:srgbClr val="92D050"/>
                </a:solidFill>
              </a:rPr>
              <a:t>n2</a:t>
            </a:r>
            <a:r>
              <a:rPr lang="es-ES" sz="2400" dirty="0" smtClean="0">
                <a:solidFill>
                  <a:srgbClr val="FF0000"/>
                </a:solidFill>
              </a:rPr>
              <a:t>) { </a:t>
            </a:r>
          </a:p>
          <a:p>
            <a:pPr algn="just">
              <a:buNone/>
            </a:pPr>
            <a:r>
              <a:rPr lang="es-ES" sz="2400" dirty="0" smtClean="0">
                <a:solidFill>
                  <a:srgbClr val="FF0000"/>
                </a:solidFill>
              </a:rPr>
              <a:t>		</a:t>
            </a:r>
            <a:r>
              <a:rPr lang="es-ES" sz="2400" dirty="0" err="1" smtClean="0">
                <a:solidFill>
                  <a:srgbClr val="FF0000"/>
                </a:solidFill>
              </a:rPr>
              <a:t>var</a:t>
            </a:r>
            <a:r>
              <a:rPr lang="es-ES" sz="2400" dirty="0" smtClean="0">
                <a:solidFill>
                  <a:srgbClr val="FF0000"/>
                </a:solidFill>
              </a:rPr>
              <a:t> resultado = </a:t>
            </a:r>
            <a:r>
              <a:rPr lang="es-ES" sz="2400" b="1" dirty="0" smtClean="0">
                <a:solidFill>
                  <a:srgbClr val="00B0F0"/>
                </a:solidFill>
              </a:rPr>
              <a:t>n1</a:t>
            </a:r>
            <a:r>
              <a:rPr lang="es-ES" sz="2400" dirty="0" smtClean="0">
                <a:solidFill>
                  <a:srgbClr val="FF0000"/>
                </a:solidFill>
              </a:rPr>
              <a:t> + </a:t>
            </a:r>
            <a:r>
              <a:rPr lang="es-ES" sz="2400" b="1" dirty="0" smtClean="0">
                <a:solidFill>
                  <a:srgbClr val="92D050"/>
                </a:solidFill>
              </a:rPr>
              <a:t>n2</a:t>
            </a:r>
            <a:r>
              <a:rPr lang="es-ES" sz="2400" dirty="0" smtClean="0">
                <a:solidFill>
                  <a:srgbClr val="FF0000"/>
                </a:solidFill>
              </a:rPr>
              <a:t>; </a:t>
            </a:r>
          </a:p>
          <a:p>
            <a:pPr algn="just">
              <a:buNone/>
            </a:pPr>
            <a:r>
              <a:rPr lang="es-ES" sz="2400" dirty="0" smtClean="0">
                <a:solidFill>
                  <a:srgbClr val="FF0000"/>
                </a:solidFill>
              </a:rPr>
              <a:t>		console.log("El resultado es " + resultado); </a:t>
            </a:r>
          </a:p>
          <a:p>
            <a:pPr algn="just">
              <a:buNone/>
            </a:pPr>
            <a:r>
              <a:rPr lang="es-ES" sz="2400" dirty="0" smtClean="0">
                <a:solidFill>
                  <a:srgbClr val="FF0000"/>
                </a:solidFill>
              </a:rPr>
              <a:t>	}</a:t>
            </a:r>
            <a:endParaRPr lang="es-ES" sz="3200" b="1" dirty="0" smtClean="0">
              <a:solidFill>
                <a:srgbClr val="FF0000"/>
              </a:solidFill>
              <a:ea typeface="Andale Sans UI" pitchFamily="2"/>
              <a:cs typeface="Tahoma" pitchFamily="2"/>
            </a:endParaRPr>
          </a:p>
          <a:p>
            <a:pPr>
              <a:buNone/>
            </a:pPr>
            <a:endParaRPr lang="es-ES" sz="2400" b="1" dirty="0" smtClean="0">
              <a:solidFill>
                <a:srgbClr val="FF0000"/>
              </a:solidFill>
            </a:endParaRPr>
          </a:p>
          <a:p>
            <a:pPr>
              <a:buNone/>
            </a:pPr>
            <a:endParaRPr lang="es-ES" dirty="0" smtClean="0"/>
          </a:p>
          <a:p>
            <a:pPr>
              <a:buNone/>
            </a:pPr>
            <a:endParaRPr lang="es-ES" dirty="0" smtClean="0"/>
          </a:p>
          <a:p>
            <a:pPr>
              <a:buNone/>
            </a:pPr>
            <a:endParaRPr lang="es-ES" dirty="0" smtClean="0">
              <a:solidFill>
                <a:srgbClr val="FF0000"/>
              </a:solidFill>
            </a:endParaRPr>
          </a:p>
          <a:p>
            <a:pPr>
              <a:buNone/>
            </a:pPr>
            <a:endParaRPr lang="es-ES" dirty="0" smtClean="0"/>
          </a:p>
          <a:p>
            <a:pPr>
              <a:buNone/>
            </a:pPr>
            <a:endParaRPr lang="es-ES" dirty="0" smtClean="0"/>
          </a:p>
          <a:p>
            <a:pPr lvl="1" algn="just">
              <a:buNone/>
            </a:pPr>
            <a:endParaRPr lang="es-ES" dirty="0">
              <a:solidFill>
                <a:srgbClr val="FF0000"/>
              </a:solidFill>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90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b="1" dirty="0" smtClean="0"/>
              <a:t>Funciones</a:t>
            </a:r>
            <a:endParaRPr lang="es-ES" b="1" dirty="0"/>
          </a:p>
        </p:txBody>
      </p:sp>
      <p:sp>
        <p:nvSpPr>
          <p:cNvPr id="3" name="2 CuadroTexto"/>
          <p:cNvSpPr txBox="1"/>
          <p:nvPr/>
        </p:nvSpPr>
        <p:spPr>
          <a:xfrm>
            <a:off x="359640" y="503640"/>
            <a:ext cx="9577216" cy="9326741"/>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err="1" smtClean="0">
                <a:solidFill>
                  <a:srgbClr val="000000"/>
                </a:solidFill>
                <a:ea typeface="Andale Sans UI" pitchFamily="2"/>
                <a:cs typeface="Tahoma" pitchFamily="2"/>
              </a:rPr>
              <a:t>Arguments</a:t>
            </a:r>
            <a:endParaRPr lang="es-ES" sz="3200" b="1" dirty="0" smtClean="0">
              <a:solidFill>
                <a:srgbClr val="000000"/>
              </a:solidFill>
              <a:ea typeface="Andale Sans UI" pitchFamily="2"/>
              <a:cs typeface="Tahoma" pitchFamily="2"/>
            </a:endParaRPr>
          </a:p>
          <a:p>
            <a:pPr algn="just">
              <a:buNone/>
            </a:pPr>
            <a:r>
              <a:rPr lang="es-ES" sz="2400" dirty="0" smtClean="0"/>
              <a:t>Un parámetro extra disponible en las funciones es el </a:t>
            </a:r>
            <a:r>
              <a:rPr lang="es-ES" sz="2400" dirty="0" err="1" smtClean="0"/>
              <a:t>array</a:t>
            </a:r>
            <a:r>
              <a:rPr lang="es-ES" sz="2400" dirty="0" smtClean="0"/>
              <a:t> </a:t>
            </a:r>
            <a:r>
              <a:rPr lang="es-ES" sz="2400" b="1" dirty="0" err="1" smtClean="0">
                <a:solidFill>
                  <a:srgbClr val="FF0000"/>
                </a:solidFill>
              </a:rPr>
              <a:t>arguments</a:t>
            </a:r>
            <a:r>
              <a:rPr lang="es-ES" sz="2400" dirty="0" smtClean="0"/>
              <a:t>. </a:t>
            </a:r>
          </a:p>
          <a:p>
            <a:pPr algn="just">
              <a:buNone/>
            </a:pPr>
            <a:endParaRPr lang="es-ES" sz="2400" dirty="0" smtClean="0"/>
          </a:p>
          <a:p>
            <a:pPr algn="just">
              <a:buNone/>
            </a:pPr>
            <a:r>
              <a:rPr lang="es-ES" sz="2400" dirty="0" smtClean="0"/>
              <a:t>Da a la función acceso a todas los argumentos pasados en la llamada, </a:t>
            </a:r>
            <a:r>
              <a:rPr lang="es-ES" sz="2400" dirty="0" smtClean="0">
                <a:solidFill>
                  <a:srgbClr val="0070C0"/>
                </a:solidFill>
              </a:rPr>
              <a:t>incluidos los argumentos extra que no coinciden con los parámetros definidos en la función</a:t>
            </a:r>
            <a:r>
              <a:rPr lang="es-ES" sz="2400" dirty="0" smtClean="0"/>
              <a:t>. Esto hace posible escribir funciones que toman un </a:t>
            </a:r>
            <a:r>
              <a:rPr lang="es-ES" sz="2400" dirty="0" smtClean="0">
                <a:solidFill>
                  <a:srgbClr val="00B050"/>
                </a:solidFill>
              </a:rPr>
              <a:t>número indefinido de parámetros</a:t>
            </a:r>
            <a:r>
              <a:rPr lang="es-ES" sz="2400" dirty="0" smtClean="0"/>
              <a:t>.</a:t>
            </a:r>
          </a:p>
          <a:p>
            <a:pPr algn="just">
              <a:buNone/>
            </a:pPr>
            <a:endParaRPr lang="es-ES" sz="2400" dirty="0" smtClean="0"/>
          </a:p>
          <a:p>
            <a:pPr algn="just">
              <a:buNone/>
            </a:pPr>
            <a:r>
              <a:rPr lang="es-ES" sz="2400" dirty="0" smtClean="0">
                <a:solidFill>
                  <a:srgbClr val="0070C0"/>
                </a:solidFill>
              </a:rPr>
              <a:t>	</a:t>
            </a:r>
            <a:r>
              <a:rPr lang="es-ES" sz="2400" dirty="0" err="1" smtClean="0">
                <a:solidFill>
                  <a:srgbClr val="0070C0"/>
                </a:solidFill>
              </a:rPr>
              <a:t>function</a:t>
            </a:r>
            <a:r>
              <a:rPr lang="es-ES" sz="2400" dirty="0" smtClean="0">
                <a:solidFill>
                  <a:srgbClr val="0070C0"/>
                </a:solidFill>
              </a:rPr>
              <a:t> </a:t>
            </a:r>
            <a:r>
              <a:rPr lang="es-ES" sz="2400" dirty="0" err="1" smtClean="0">
                <a:solidFill>
                  <a:srgbClr val="0070C0"/>
                </a:solidFill>
              </a:rPr>
              <a:t>sum</a:t>
            </a:r>
            <a:r>
              <a:rPr lang="es-ES" sz="2400" b="1" dirty="0" smtClean="0">
                <a:solidFill>
                  <a:srgbClr val="00B050"/>
                </a:solidFill>
              </a:rPr>
              <a:t>()</a:t>
            </a:r>
            <a:r>
              <a:rPr lang="es-ES" sz="2400" dirty="0" smtClean="0">
                <a:solidFill>
                  <a:srgbClr val="0070C0"/>
                </a:solidFill>
              </a:rPr>
              <a:t> { </a:t>
            </a:r>
          </a:p>
          <a:p>
            <a:pPr algn="just">
              <a:buNone/>
            </a:pPr>
            <a:r>
              <a:rPr lang="es-ES" sz="2400" dirty="0" smtClean="0">
                <a:solidFill>
                  <a:srgbClr val="0070C0"/>
                </a:solidFill>
              </a:rPr>
              <a:t>		</a:t>
            </a:r>
            <a:r>
              <a:rPr lang="es-ES" sz="2400" dirty="0" err="1" smtClean="0">
                <a:solidFill>
                  <a:srgbClr val="0070C0"/>
                </a:solidFill>
              </a:rPr>
              <a:t>var</a:t>
            </a:r>
            <a:r>
              <a:rPr lang="es-ES" sz="2400" dirty="0" smtClean="0">
                <a:solidFill>
                  <a:srgbClr val="0070C0"/>
                </a:solidFill>
              </a:rPr>
              <a:t> i, </a:t>
            </a:r>
            <a:r>
              <a:rPr lang="es-ES" sz="2400" dirty="0" err="1" smtClean="0">
                <a:solidFill>
                  <a:srgbClr val="0070C0"/>
                </a:solidFill>
              </a:rPr>
              <a:t>sum</a:t>
            </a:r>
            <a:r>
              <a:rPr lang="es-ES" sz="2400" dirty="0" smtClean="0">
                <a:solidFill>
                  <a:srgbClr val="0070C0"/>
                </a:solidFill>
              </a:rPr>
              <a:t> = 0; </a:t>
            </a:r>
          </a:p>
          <a:p>
            <a:pPr algn="just">
              <a:buNone/>
            </a:pPr>
            <a:r>
              <a:rPr lang="es-ES" sz="2400" dirty="0" smtClean="0">
                <a:solidFill>
                  <a:srgbClr val="0070C0"/>
                </a:solidFill>
              </a:rPr>
              <a:t>		</a:t>
            </a:r>
            <a:r>
              <a:rPr lang="es-ES" sz="2400" dirty="0" err="1" smtClean="0">
                <a:solidFill>
                  <a:srgbClr val="0070C0"/>
                </a:solidFill>
              </a:rPr>
              <a:t>for</a:t>
            </a:r>
            <a:r>
              <a:rPr lang="es-ES" sz="2400" dirty="0" smtClean="0">
                <a:solidFill>
                  <a:srgbClr val="0070C0"/>
                </a:solidFill>
              </a:rPr>
              <a:t> (i = 0; i &lt; </a:t>
            </a:r>
            <a:r>
              <a:rPr lang="es-ES" sz="2400" b="1" dirty="0" err="1" smtClean="0">
                <a:solidFill>
                  <a:srgbClr val="FF0000"/>
                </a:solidFill>
              </a:rPr>
              <a:t>arguments</a:t>
            </a:r>
            <a:r>
              <a:rPr lang="es-ES" sz="2400" dirty="0" err="1" smtClean="0">
                <a:solidFill>
                  <a:srgbClr val="0070C0"/>
                </a:solidFill>
              </a:rPr>
              <a:t>.length</a:t>
            </a:r>
            <a:r>
              <a:rPr lang="es-ES" sz="2400" dirty="0" smtClean="0">
                <a:solidFill>
                  <a:srgbClr val="0070C0"/>
                </a:solidFill>
              </a:rPr>
              <a:t>; i += 1) { </a:t>
            </a:r>
          </a:p>
          <a:p>
            <a:pPr algn="just">
              <a:buNone/>
            </a:pPr>
            <a:r>
              <a:rPr lang="es-ES" sz="2400" dirty="0" smtClean="0">
                <a:solidFill>
                  <a:srgbClr val="0070C0"/>
                </a:solidFill>
              </a:rPr>
              <a:t>			</a:t>
            </a:r>
            <a:r>
              <a:rPr lang="es-ES" sz="2400" dirty="0" err="1" smtClean="0">
                <a:solidFill>
                  <a:srgbClr val="0070C0"/>
                </a:solidFill>
              </a:rPr>
              <a:t>sum</a:t>
            </a:r>
            <a:r>
              <a:rPr lang="es-ES" sz="2400" dirty="0" smtClean="0">
                <a:solidFill>
                  <a:srgbClr val="0070C0"/>
                </a:solidFill>
              </a:rPr>
              <a:t> += </a:t>
            </a:r>
            <a:r>
              <a:rPr lang="es-ES" sz="2400" b="1" dirty="0" err="1" smtClean="0">
                <a:solidFill>
                  <a:srgbClr val="FF0000"/>
                </a:solidFill>
              </a:rPr>
              <a:t>arguments</a:t>
            </a:r>
            <a:r>
              <a:rPr lang="es-ES" sz="2400" dirty="0" smtClean="0">
                <a:solidFill>
                  <a:srgbClr val="0070C0"/>
                </a:solidFill>
              </a:rPr>
              <a:t>[i]; } </a:t>
            </a:r>
          </a:p>
          <a:p>
            <a:pPr algn="just">
              <a:buNone/>
            </a:pPr>
            <a:r>
              <a:rPr lang="es-ES" sz="2400" dirty="0" smtClean="0">
                <a:solidFill>
                  <a:srgbClr val="0070C0"/>
                </a:solidFill>
              </a:rPr>
              <a:t>		</a:t>
            </a:r>
            <a:r>
              <a:rPr lang="es-ES" sz="2400" dirty="0" err="1" smtClean="0">
                <a:solidFill>
                  <a:srgbClr val="0070C0"/>
                </a:solidFill>
              </a:rPr>
              <a:t>return</a:t>
            </a:r>
            <a:r>
              <a:rPr lang="es-ES" sz="2400" dirty="0" smtClean="0">
                <a:solidFill>
                  <a:srgbClr val="0070C0"/>
                </a:solidFill>
              </a:rPr>
              <a:t> </a:t>
            </a:r>
            <a:r>
              <a:rPr lang="es-ES" sz="2400" dirty="0" err="1" smtClean="0">
                <a:solidFill>
                  <a:srgbClr val="0070C0"/>
                </a:solidFill>
              </a:rPr>
              <a:t>sum</a:t>
            </a:r>
            <a:r>
              <a:rPr lang="es-ES" sz="2400" dirty="0" smtClean="0">
                <a:solidFill>
                  <a:srgbClr val="0070C0"/>
                </a:solidFill>
              </a:rPr>
              <a:t>; };   </a:t>
            </a:r>
          </a:p>
          <a:p>
            <a:pPr algn="just">
              <a:buNone/>
            </a:pPr>
            <a:endParaRPr lang="es-ES" sz="2400" dirty="0" smtClean="0">
              <a:solidFill>
                <a:srgbClr val="0070C0"/>
              </a:solidFill>
            </a:endParaRPr>
          </a:p>
          <a:p>
            <a:pPr algn="just">
              <a:buNone/>
            </a:pPr>
            <a:r>
              <a:rPr lang="es-ES" sz="2400" dirty="0" smtClean="0">
                <a:solidFill>
                  <a:srgbClr val="0070C0"/>
                </a:solidFill>
              </a:rPr>
              <a:t>	</a:t>
            </a:r>
            <a:r>
              <a:rPr lang="es-ES" sz="2400" dirty="0" err="1" smtClean="0">
                <a:solidFill>
                  <a:srgbClr val="0070C0"/>
                </a:solidFill>
              </a:rPr>
              <a:t>document.writeln</a:t>
            </a:r>
            <a:r>
              <a:rPr lang="es-ES" sz="2400" dirty="0" smtClean="0">
                <a:solidFill>
                  <a:srgbClr val="0070C0"/>
                </a:solidFill>
              </a:rPr>
              <a:t>(</a:t>
            </a:r>
            <a:r>
              <a:rPr lang="es-ES" sz="2400" dirty="0" err="1" smtClean="0">
                <a:solidFill>
                  <a:srgbClr val="0070C0"/>
                </a:solidFill>
              </a:rPr>
              <a:t>sum</a:t>
            </a:r>
            <a:r>
              <a:rPr lang="es-ES" sz="2400" b="1" dirty="0" smtClean="0">
                <a:solidFill>
                  <a:srgbClr val="00B050"/>
                </a:solidFill>
              </a:rPr>
              <a:t>(4, 8, 15, 16, 23, 42)</a:t>
            </a:r>
            <a:r>
              <a:rPr lang="es-ES" sz="2400" dirty="0" smtClean="0">
                <a:solidFill>
                  <a:srgbClr val="0070C0"/>
                </a:solidFill>
              </a:rPr>
              <a:t>); </a:t>
            </a:r>
            <a:r>
              <a:rPr lang="es-ES" sz="2400" dirty="0" smtClean="0">
                <a:solidFill>
                  <a:schemeClr val="bg1">
                    <a:lumMod val="50000"/>
                  </a:schemeClr>
                </a:solidFill>
              </a:rPr>
              <a:t>// 108</a:t>
            </a:r>
          </a:p>
          <a:p>
            <a:pPr algn="just">
              <a:buNone/>
            </a:pPr>
            <a:endParaRPr lang="es-ES" sz="2400" dirty="0" smtClean="0"/>
          </a:p>
          <a:p>
            <a:pPr algn="just">
              <a:buNone/>
            </a:pPr>
            <a:r>
              <a:rPr lang="es-ES" sz="2200" b="1" dirty="0" err="1" smtClean="0">
                <a:solidFill>
                  <a:srgbClr val="FF0000"/>
                </a:solidFill>
              </a:rPr>
              <a:t>arguments</a:t>
            </a:r>
            <a:r>
              <a:rPr lang="es-ES" sz="2200" dirty="0" smtClean="0"/>
              <a:t> no es realmente un </a:t>
            </a:r>
            <a:r>
              <a:rPr lang="es-ES" sz="2200" dirty="0" err="1" smtClean="0"/>
              <a:t>array</a:t>
            </a:r>
            <a:r>
              <a:rPr lang="es-ES" sz="2200" dirty="0" smtClean="0"/>
              <a:t>, sino un objeto que se comporta como un </a:t>
            </a:r>
            <a:r>
              <a:rPr lang="es-ES" sz="2200" dirty="0" err="1" smtClean="0"/>
              <a:t>array</a:t>
            </a:r>
            <a:r>
              <a:rPr lang="es-ES" sz="2200" dirty="0" smtClean="0"/>
              <a:t>. Dispone de la propiedad </a:t>
            </a:r>
            <a:r>
              <a:rPr lang="es-ES" sz="2200" b="1" dirty="0" err="1" smtClean="0">
                <a:solidFill>
                  <a:srgbClr val="0070C0"/>
                </a:solidFill>
              </a:rPr>
              <a:t>length</a:t>
            </a:r>
            <a:r>
              <a:rPr lang="es-ES" sz="2200" dirty="0" smtClean="0"/>
              <a:t>, pero no incluye el resto de métodos de los </a:t>
            </a:r>
            <a:r>
              <a:rPr lang="es-ES" sz="2200" dirty="0" err="1" smtClean="0"/>
              <a:t>arrays</a:t>
            </a:r>
            <a:r>
              <a:rPr lang="es-ES" sz="2200" dirty="0" smtClean="0"/>
              <a:t>.</a:t>
            </a:r>
          </a:p>
          <a:p>
            <a:pPr>
              <a:buNone/>
            </a:pPr>
            <a:endParaRPr lang="es-ES" sz="2400" b="1" dirty="0" smtClean="0">
              <a:solidFill>
                <a:srgbClr val="FF0000"/>
              </a:solidFill>
            </a:endParaRPr>
          </a:p>
          <a:p>
            <a:pPr>
              <a:buNone/>
            </a:pPr>
            <a:endParaRPr lang="es-ES" dirty="0" smtClean="0"/>
          </a:p>
          <a:p>
            <a:pPr>
              <a:buNone/>
            </a:pPr>
            <a:endParaRPr lang="es-ES" dirty="0" smtClean="0"/>
          </a:p>
          <a:p>
            <a:pPr>
              <a:buNone/>
            </a:pPr>
            <a:endParaRPr lang="es-ES" dirty="0" smtClean="0">
              <a:solidFill>
                <a:srgbClr val="FF0000"/>
              </a:solidFill>
            </a:endParaRPr>
          </a:p>
          <a:p>
            <a:pPr>
              <a:buNone/>
            </a:pPr>
            <a:endParaRPr lang="es-ES" dirty="0" smtClean="0"/>
          </a:p>
          <a:p>
            <a:pPr>
              <a:buNone/>
            </a:pPr>
            <a:endParaRPr lang="es-ES" dirty="0" smtClean="0"/>
          </a:p>
          <a:p>
            <a:pPr lvl="1" algn="just">
              <a:buNone/>
            </a:pPr>
            <a:endParaRPr lang="es-ES" dirty="0">
              <a:solidFill>
                <a:srgbClr val="FF0000"/>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90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b="1" dirty="0" smtClean="0"/>
              <a:t>Funciones</a:t>
            </a:r>
            <a:endParaRPr lang="es-ES" b="1" dirty="0"/>
          </a:p>
        </p:txBody>
      </p:sp>
      <p:sp>
        <p:nvSpPr>
          <p:cNvPr id="3" name="2 CuadroTexto"/>
          <p:cNvSpPr txBox="1"/>
          <p:nvPr/>
        </p:nvSpPr>
        <p:spPr>
          <a:xfrm>
            <a:off x="359640" y="503640"/>
            <a:ext cx="9577216" cy="9044933"/>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solidFill>
                  <a:srgbClr val="000000"/>
                </a:solidFill>
                <a:ea typeface="Andale Sans UI" pitchFamily="2"/>
                <a:cs typeface="Tahoma" pitchFamily="2"/>
              </a:rPr>
              <a:t>Valores de retorno</a:t>
            </a:r>
          </a:p>
          <a:p>
            <a:pPr algn="just">
              <a:buNone/>
            </a:pPr>
            <a:r>
              <a:rPr lang="es-ES" sz="2400" dirty="0" smtClean="0"/>
              <a:t>Las funciones también pueden </a:t>
            </a:r>
            <a:r>
              <a:rPr lang="es-ES" sz="2400" b="1" dirty="0" smtClean="0">
                <a:solidFill>
                  <a:srgbClr val="00B0F0"/>
                </a:solidFill>
              </a:rPr>
              <a:t>devolver los valores que han calculado</a:t>
            </a:r>
            <a:r>
              <a:rPr lang="es-ES" sz="2400" dirty="0" smtClean="0"/>
              <a:t> para lo que se utiliza la palabra reservada </a:t>
            </a:r>
            <a:r>
              <a:rPr lang="es-ES" sz="2400" b="1" dirty="0" err="1" smtClean="0">
                <a:solidFill>
                  <a:srgbClr val="FF0000"/>
                </a:solidFill>
              </a:rPr>
              <a:t>return</a:t>
            </a:r>
            <a:r>
              <a:rPr lang="es-ES" sz="2400" dirty="0" smtClean="0"/>
              <a:t> escribiéndola junto con el nombre de la variable cuyo valor se quiere devolver. </a:t>
            </a:r>
          </a:p>
          <a:p>
            <a:pPr algn="just">
              <a:buNone/>
            </a:pPr>
            <a:r>
              <a:rPr lang="es-ES" sz="2400" dirty="0" smtClean="0"/>
              <a:t>Pueden devolver valores de cualquier tipo pero solamente pueden devolver</a:t>
            </a:r>
            <a:r>
              <a:rPr lang="es-ES" sz="2400" b="1" dirty="0" smtClean="0">
                <a:solidFill>
                  <a:srgbClr val="00B0F0"/>
                </a:solidFill>
              </a:rPr>
              <a:t> un valor cada vez </a:t>
            </a:r>
            <a:r>
              <a:rPr lang="es-ES" sz="2400" dirty="0" smtClean="0"/>
              <a:t>que se ejecutan.</a:t>
            </a:r>
          </a:p>
          <a:p>
            <a:pPr algn="just">
              <a:buNone/>
            </a:pPr>
            <a:endParaRPr lang="es-ES" sz="2400" dirty="0" smtClean="0"/>
          </a:p>
          <a:p>
            <a:pPr lvl="1" algn="just">
              <a:buNone/>
            </a:pPr>
            <a:r>
              <a:rPr lang="es-ES" sz="2400" b="1" dirty="0" err="1" smtClean="0">
                <a:solidFill>
                  <a:srgbClr val="FF0000"/>
                </a:solidFill>
              </a:rPr>
              <a:t>function</a:t>
            </a:r>
            <a:r>
              <a:rPr lang="es-ES" sz="2400" dirty="0" smtClean="0"/>
              <a:t> </a:t>
            </a:r>
            <a:r>
              <a:rPr lang="es-ES" sz="2400" dirty="0" err="1" smtClean="0"/>
              <a:t>calcularPrecio</a:t>
            </a:r>
            <a:r>
              <a:rPr lang="es-ES" sz="2400" dirty="0" smtClean="0"/>
              <a:t>(precio) { </a:t>
            </a:r>
          </a:p>
          <a:p>
            <a:pPr lvl="1" algn="just">
              <a:buNone/>
            </a:pPr>
            <a:r>
              <a:rPr lang="es-ES" sz="2400" dirty="0" smtClean="0"/>
              <a:t>	</a:t>
            </a:r>
            <a:r>
              <a:rPr lang="es-ES" sz="2400" dirty="0" err="1" smtClean="0"/>
              <a:t>var</a:t>
            </a:r>
            <a:r>
              <a:rPr lang="es-ES" sz="2400" dirty="0" smtClean="0"/>
              <a:t> impuestos = 1.21;</a:t>
            </a:r>
          </a:p>
          <a:p>
            <a:pPr lvl="1" algn="just">
              <a:buNone/>
            </a:pPr>
            <a:r>
              <a:rPr lang="es-ES" sz="2400" dirty="0" smtClean="0"/>
              <a:t>	</a:t>
            </a:r>
            <a:r>
              <a:rPr lang="es-ES" sz="2400" dirty="0" err="1" smtClean="0"/>
              <a:t>var</a:t>
            </a:r>
            <a:r>
              <a:rPr lang="es-ES" sz="2400" dirty="0" smtClean="0"/>
              <a:t> </a:t>
            </a:r>
            <a:r>
              <a:rPr lang="es-ES" sz="2400" dirty="0" err="1" smtClean="0"/>
              <a:t>gastosEnvio</a:t>
            </a:r>
            <a:r>
              <a:rPr lang="es-ES" sz="2400" dirty="0" smtClean="0"/>
              <a:t> = 10; </a:t>
            </a:r>
          </a:p>
          <a:p>
            <a:pPr lvl="1" algn="just">
              <a:buNone/>
            </a:pPr>
            <a:r>
              <a:rPr lang="es-ES" sz="2400" dirty="0" smtClean="0"/>
              <a:t>	</a:t>
            </a:r>
            <a:r>
              <a:rPr lang="es-ES" sz="2400" dirty="0" err="1" smtClean="0"/>
              <a:t>var</a:t>
            </a:r>
            <a:r>
              <a:rPr lang="es-ES" sz="2400" dirty="0" smtClean="0"/>
              <a:t> </a:t>
            </a:r>
            <a:r>
              <a:rPr lang="es-ES" sz="2400" dirty="0" err="1" smtClean="0"/>
              <a:t>precioTotal</a:t>
            </a:r>
            <a:r>
              <a:rPr lang="es-ES" sz="2400" dirty="0" smtClean="0"/>
              <a:t> = ( precio * impuestos ) + </a:t>
            </a:r>
            <a:r>
              <a:rPr lang="es-ES" sz="2400" dirty="0" err="1" smtClean="0"/>
              <a:t>gastosEnvio</a:t>
            </a:r>
            <a:r>
              <a:rPr lang="es-ES" sz="2400" dirty="0" smtClean="0"/>
              <a:t>;   </a:t>
            </a:r>
          </a:p>
          <a:p>
            <a:pPr lvl="1" algn="just">
              <a:buNone/>
            </a:pPr>
            <a:r>
              <a:rPr lang="es-ES" sz="2400" dirty="0" smtClean="0"/>
              <a:t>	</a:t>
            </a:r>
            <a:r>
              <a:rPr lang="es-ES" sz="2400" b="1" dirty="0" err="1" smtClean="0">
                <a:solidFill>
                  <a:srgbClr val="FF0000"/>
                </a:solidFill>
              </a:rPr>
              <a:t>return</a:t>
            </a:r>
            <a:r>
              <a:rPr lang="es-ES" sz="2400" dirty="0" smtClean="0"/>
              <a:t> </a:t>
            </a:r>
            <a:r>
              <a:rPr lang="es-ES" sz="2400" dirty="0" err="1" smtClean="0"/>
              <a:t>precioTotal</a:t>
            </a:r>
            <a:r>
              <a:rPr lang="es-ES" sz="2400" dirty="0" smtClean="0"/>
              <a:t>; }</a:t>
            </a:r>
          </a:p>
          <a:p>
            <a:pPr algn="just">
              <a:buNone/>
            </a:pPr>
            <a:endParaRPr lang="es-ES" sz="2400" dirty="0" smtClean="0"/>
          </a:p>
          <a:p>
            <a:pPr algn="just">
              <a:buNone/>
            </a:pPr>
            <a:r>
              <a:rPr lang="es-ES" sz="2400" dirty="0" smtClean="0"/>
              <a:t>Si la función llega a una instrucción de tipo </a:t>
            </a:r>
            <a:r>
              <a:rPr lang="es-ES" sz="2400" b="1" dirty="0" err="1" smtClean="0">
                <a:solidFill>
                  <a:srgbClr val="FF0000"/>
                </a:solidFill>
              </a:rPr>
              <a:t>return</a:t>
            </a:r>
            <a:r>
              <a:rPr lang="es-ES" sz="2400" dirty="0" smtClean="0"/>
              <a:t>, se devuelve el valor indicado </a:t>
            </a:r>
            <a:r>
              <a:rPr lang="es-ES" sz="2400" b="1" dirty="0" smtClean="0">
                <a:solidFill>
                  <a:srgbClr val="00B0F0"/>
                </a:solidFill>
              </a:rPr>
              <a:t>y finaliza la ejecución de la función</a:t>
            </a:r>
            <a:r>
              <a:rPr lang="es-ES" sz="2400" dirty="0" smtClean="0"/>
              <a:t>. </a:t>
            </a:r>
          </a:p>
          <a:p>
            <a:pPr algn="just">
              <a:buNone/>
            </a:pPr>
            <a:endParaRPr lang="es-ES" sz="2400" dirty="0" smtClean="0"/>
          </a:p>
          <a:p>
            <a:pPr algn="just">
              <a:buNone/>
            </a:pPr>
            <a:r>
              <a:rPr lang="es-ES" sz="2400" b="1" dirty="0" smtClean="0">
                <a:solidFill>
                  <a:srgbClr val="00B0F0"/>
                </a:solidFill>
              </a:rPr>
              <a:t>Llamar</a:t>
            </a:r>
            <a:r>
              <a:rPr lang="es-ES" sz="2400" dirty="0" smtClean="0"/>
              <a:t> a una función suspende la ejecución de la función actual, pasando el control y los parámetros a la nueva función.</a:t>
            </a:r>
          </a:p>
          <a:p>
            <a:pPr algn="just">
              <a:buNone/>
            </a:pPr>
            <a:endParaRPr lang="es-ES" sz="2400" b="1" dirty="0" smtClean="0">
              <a:solidFill>
                <a:srgbClr val="FF0000"/>
              </a:solidFill>
            </a:endParaRPr>
          </a:p>
          <a:p>
            <a:pPr algn="just">
              <a:buNone/>
            </a:pPr>
            <a:endParaRPr lang="es-ES" dirty="0" smtClean="0"/>
          </a:p>
          <a:p>
            <a:pPr algn="just">
              <a:buNone/>
            </a:pPr>
            <a:endParaRPr lang="es-ES" dirty="0" smtClean="0"/>
          </a:p>
          <a:p>
            <a:pPr algn="just">
              <a:buNone/>
            </a:pPr>
            <a:endParaRPr lang="es-ES" dirty="0" smtClean="0">
              <a:solidFill>
                <a:srgbClr val="FF0000"/>
              </a:solidFill>
            </a:endParaRPr>
          </a:p>
          <a:p>
            <a:pPr algn="just">
              <a:buNone/>
            </a:pPr>
            <a:endParaRPr lang="es-ES" dirty="0" smtClean="0"/>
          </a:p>
          <a:p>
            <a:pPr algn="just">
              <a:buNone/>
            </a:pPr>
            <a:endParaRPr lang="es-ES" dirty="0" smtClean="0"/>
          </a:p>
          <a:p>
            <a:pPr lvl="1" algn="just">
              <a:buNone/>
            </a:pPr>
            <a:endParaRPr lang="es-ES" dirty="0">
              <a:solidFill>
                <a:srgbClr val="FF0000"/>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36587"/>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solidFill>
                  <a:srgbClr val="000000"/>
                </a:solidFill>
                <a:latin typeface="Arial" pitchFamily="34" charset="0"/>
                <a:cs typeface="Arial" pitchFamily="34" charset="0"/>
              </a:rPr>
              <a:t>Posibilidades</a:t>
            </a:r>
            <a:endParaRPr lang="es-ES" dirty="0">
              <a:solidFill>
                <a:srgbClr val="000000"/>
              </a:solidFill>
              <a:latin typeface="Arial" pitchFamily="34" charset="0"/>
              <a:cs typeface="Arial" pitchFamily="34" charset="0"/>
            </a:endParaRPr>
          </a:p>
        </p:txBody>
      </p:sp>
      <p:sp>
        <p:nvSpPr>
          <p:cNvPr id="4" name="3 CuadroTexto"/>
          <p:cNvSpPr txBox="1"/>
          <p:nvPr/>
        </p:nvSpPr>
        <p:spPr>
          <a:xfrm>
            <a:off x="359792" y="827509"/>
            <a:ext cx="3168352" cy="6586418"/>
          </a:xfrm>
          <a:prstGeom prst="rect">
            <a:avLst/>
          </a:prstGeom>
          <a:noFill/>
        </p:spPr>
        <p:txBody>
          <a:bodyPr wrap="square" rtlCol="0">
            <a:spAutoFit/>
          </a:bodyPr>
          <a:lstStyle/>
          <a:p>
            <a:pPr lvl="0" hangingPunct="0"/>
            <a:endParaRPr lang="es-ES" sz="2200" b="1" dirty="0">
              <a:solidFill>
                <a:srgbClr val="000000"/>
              </a:solidFill>
              <a:ea typeface="Andale Sans UI" pitchFamily="2"/>
              <a:cs typeface="Tahoma" pitchFamily="2"/>
            </a:endParaRPr>
          </a:p>
          <a:p>
            <a:pPr algn="just"/>
            <a:r>
              <a:rPr lang="es-ES" sz="2000" dirty="0" smtClean="0"/>
              <a:t>Desde su aparición, </a:t>
            </a:r>
            <a:r>
              <a:rPr lang="es-ES" sz="2000" dirty="0" err="1" smtClean="0"/>
              <a:t>JavaScript</a:t>
            </a:r>
            <a:r>
              <a:rPr lang="es-ES" sz="2000" dirty="0" smtClean="0"/>
              <a:t> siempre fue utilizado </a:t>
            </a:r>
            <a:r>
              <a:rPr lang="es-ES" sz="2000" b="1" dirty="0" smtClean="0">
                <a:solidFill>
                  <a:schemeClr val="tx2">
                    <a:lumMod val="60000"/>
                    <a:lumOff val="40000"/>
                  </a:schemeClr>
                </a:solidFill>
              </a:rPr>
              <a:t>de forma masiva </a:t>
            </a:r>
            <a:r>
              <a:rPr lang="es-ES" sz="2000" dirty="0" smtClean="0"/>
              <a:t>por la mayoría de sitios de Internet. </a:t>
            </a:r>
          </a:p>
          <a:p>
            <a:pPr algn="just"/>
            <a:endParaRPr lang="es-ES" sz="2000" dirty="0" smtClean="0"/>
          </a:p>
          <a:p>
            <a:pPr algn="just"/>
            <a:r>
              <a:rPr lang="es-ES" sz="2000" dirty="0" smtClean="0"/>
              <a:t>La aparición de </a:t>
            </a:r>
            <a:r>
              <a:rPr lang="es-ES" sz="2000" b="1" dirty="0" smtClean="0">
                <a:solidFill>
                  <a:schemeClr val="tx2">
                    <a:lumMod val="60000"/>
                    <a:lumOff val="40000"/>
                  </a:schemeClr>
                </a:solidFill>
              </a:rPr>
              <a:t>Flash</a:t>
            </a:r>
            <a:r>
              <a:rPr lang="es-ES" sz="2000" dirty="0" smtClean="0"/>
              <a:t> disminuyó su popularidad, ya que Flash permitía realizar algunas acciones imposibles de llevar a cabo mediante </a:t>
            </a:r>
            <a:r>
              <a:rPr lang="es-ES" sz="2000" dirty="0" err="1" smtClean="0"/>
              <a:t>JavaScript</a:t>
            </a:r>
            <a:r>
              <a:rPr lang="es-ES" sz="2000" dirty="0" smtClean="0"/>
              <a:t>.</a:t>
            </a:r>
          </a:p>
          <a:p>
            <a:pPr algn="just"/>
            <a:endParaRPr lang="es-ES" sz="2000" dirty="0" smtClean="0"/>
          </a:p>
          <a:p>
            <a:pPr algn="just"/>
            <a:r>
              <a:rPr lang="es-ES" sz="2000" dirty="0" smtClean="0"/>
              <a:t>Sin embargo, la aparición de las aplicaciones </a:t>
            </a:r>
            <a:r>
              <a:rPr lang="es-ES" sz="2000" b="1" dirty="0" smtClean="0">
                <a:solidFill>
                  <a:schemeClr val="tx2">
                    <a:lumMod val="60000"/>
                    <a:lumOff val="40000"/>
                  </a:schemeClr>
                </a:solidFill>
              </a:rPr>
              <a:t>AJAX</a:t>
            </a:r>
            <a:r>
              <a:rPr lang="es-ES" sz="2000" dirty="0" smtClean="0"/>
              <a:t> programadas con </a:t>
            </a:r>
            <a:r>
              <a:rPr lang="es-ES" sz="2000" dirty="0" err="1" smtClean="0"/>
              <a:t>JavaScript</a:t>
            </a:r>
            <a:r>
              <a:rPr lang="es-ES" sz="2000" dirty="0" smtClean="0"/>
              <a:t> le ha devuelto una popularidad sin igual dentro de los lenguajes de programación web.</a:t>
            </a:r>
          </a:p>
        </p:txBody>
      </p:sp>
      <p:pic>
        <p:nvPicPr>
          <p:cNvPr id="7" name="6 Imagen" descr="estructura-ajax1.png"/>
          <p:cNvPicPr>
            <a:picLocks noChangeAspect="1"/>
          </p:cNvPicPr>
          <p:nvPr/>
        </p:nvPicPr>
        <p:blipFill>
          <a:blip r:embed="rId3" cstate="print"/>
          <a:stretch>
            <a:fillRect/>
          </a:stretch>
        </p:blipFill>
        <p:spPr>
          <a:xfrm>
            <a:off x="4020999" y="1259557"/>
            <a:ext cx="5803344" cy="6300118"/>
          </a:xfrm>
          <a:prstGeom prst="rect">
            <a:avLst/>
          </a:prstGeom>
        </p:spPr>
      </p:pic>
      <p:pic>
        <p:nvPicPr>
          <p:cNvPr id="8" name="7 Imagen" descr="Esquema usando AJAX.png"/>
          <p:cNvPicPr>
            <a:picLocks noChangeAspect="1"/>
          </p:cNvPicPr>
          <p:nvPr/>
        </p:nvPicPr>
        <p:blipFill>
          <a:blip r:embed="rId4" cstate="print"/>
          <a:stretch>
            <a:fillRect/>
          </a:stretch>
        </p:blipFill>
        <p:spPr>
          <a:xfrm>
            <a:off x="3816176" y="1115540"/>
            <a:ext cx="5931748" cy="644413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90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b="1" dirty="0" smtClean="0"/>
              <a:t>Funciones</a:t>
            </a:r>
            <a:endParaRPr lang="es-ES" b="1" dirty="0"/>
          </a:p>
        </p:txBody>
      </p:sp>
      <p:sp>
        <p:nvSpPr>
          <p:cNvPr id="3" name="2 CuadroTexto"/>
          <p:cNvSpPr txBox="1"/>
          <p:nvPr/>
        </p:nvSpPr>
        <p:spPr>
          <a:xfrm>
            <a:off x="359640" y="503640"/>
            <a:ext cx="9577216" cy="8857125"/>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2400" b="1" dirty="0" smtClean="0"/>
              <a:t> </a:t>
            </a:r>
            <a:r>
              <a:rPr lang="es-ES" sz="3200" b="1" dirty="0" smtClean="0">
                <a:solidFill>
                  <a:srgbClr val="000000"/>
                </a:solidFill>
                <a:ea typeface="Andale Sans UI" pitchFamily="2"/>
                <a:cs typeface="Tahoma" pitchFamily="2"/>
              </a:rPr>
              <a:t>Argumentos y valores de retorno</a:t>
            </a:r>
            <a:endParaRPr lang="es-ES" sz="2400" b="1" dirty="0" smtClean="0">
              <a:solidFill>
                <a:srgbClr val="FF0000"/>
              </a:solidFill>
            </a:endParaRPr>
          </a:p>
          <a:p>
            <a:pPr>
              <a:lnSpc>
                <a:spcPct val="150000"/>
              </a:lnSpc>
              <a:buNone/>
            </a:pPr>
            <a:r>
              <a:rPr lang="es-ES" sz="2400" dirty="0" smtClean="0">
                <a:solidFill>
                  <a:srgbClr val="FF0000"/>
                </a:solidFill>
              </a:rPr>
              <a:t>&lt;script </a:t>
            </a:r>
            <a:r>
              <a:rPr lang="es-ES" sz="2400" dirty="0" err="1" smtClean="0">
                <a:solidFill>
                  <a:srgbClr val="FF0000"/>
                </a:solidFill>
              </a:rPr>
              <a:t>type</a:t>
            </a:r>
            <a:r>
              <a:rPr lang="es-ES" sz="2400" dirty="0" smtClean="0">
                <a:solidFill>
                  <a:srgbClr val="FF0000"/>
                </a:solidFill>
              </a:rPr>
              <a:t>="</a:t>
            </a:r>
            <a:r>
              <a:rPr lang="es-ES" sz="2400" dirty="0" err="1" smtClean="0">
                <a:solidFill>
                  <a:srgbClr val="FF0000"/>
                </a:solidFill>
              </a:rPr>
              <a:t>text</a:t>
            </a:r>
            <a:r>
              <a:rPr lang="es-ES" sz="2400" dirty="0" smtClean="0">
                <a:solidFill>
                  <a:srgbClr val="FF0000"/>
                </a:solidFill>
              </a:rPr>
              <a:t>/</a:t>
            </a:r>
            <a:r>
              <a:rPr lang="es-ES" sz="2400" dirty="0" err="1" smtClean="0">
                <a:solidFill>
                  <a:srgbClr val="FF0000"/>
                </a:solidFill>
              </a:rPr>
              <a:t>javascript</a:t>
            </a:r>
            <a:r>
              <a:rPr lang="es-ES" sz="2400" dirty="0" smtClean="0">
                <a:solidFill>
                  <a:srgbClr val="FF0000"/>
                </a:solidFill>
              </a:rPr>
              <a:t>"&gt; </a:t>
            </a:r>
          </a:p>
          <a:p>
            <a:pPr>
              <a:buNone/>
            </a:pPr>
            <a:r>
              <a:rPr lang="es-ES" sz="2400" dirty="0" smtClean="0">
                <a:solidFill>
                  <a:schemeClr val="bg1">
                    <a:lumMod val="50000"/>
                  </a:schemeClr>
                </a:solidFill>
              </a:rPr>
              <a:t>          //Definición de la función</a:t>
            </a:r>
          </a:p>
          <a:p>
            <a:pPr lvl="1">
              <a:buNone/>
            </a:pPr>
            <a:r>
              <a:rPr lang="es-ES" sz="2400" b="1" dirty="0" err="1" smtClean="0">
                <a:solidFill>
                  <a:srgbClr val="FF0000"/>
                </a:solidFill>
              </a:rPr>
              <a:t>function</a:t>
            </a:r>
            <a:r>
              <a:rPr lang="es-ES" sz="2400" dirty="0" smtClean="0">
                <a:solidFill>
                  <a:srgbClr val="FF0000"/>
                </a:solidFill>
              </a:rPr>
              <a:t> </a:t>
            </a:r>
            <a:r>
              <a:rPr lang="es-ES" sz="2400" dirty="0" err="1" smtClean="0">
                <a:solidFill>
                  <a:srgbClr val="FF0000"/>
                </a:solidFill>
              </a:rPr>
              <a:t>calculaPrecioTotal</a:t>
            </a:r>
            <a:r>
              <a:rPr lang="es-ES" sz="2400" dirty="0" smtClean="0">
                <a:solidFill>
                  <a:srgbClr val="FF0000"/>
                </a:solidFill>
              </a:rPr>
              <a:t>(</a:t>
            </a:r>
            <a:r>
              <a:rPr lang="es-ES" sz="2400" b="1" dirty="0" smtClean="0">
                <a:solidFill>
                  <a:srgbClr val="0070C0"/>
                </a:solidFill>
              </a:rPr>
              <a:t>precio</a:t>
            </a:r>
            <a:r>
              <a:rPr lang="es-ES" sz="2400" dirty="0" smtClean="0">
                <a:solidFill>
                  <a:srgbClr val="FF0000"/>
                </a:solidFill>
              </a:rPr>
              <a:t>) { </a:t>
            </a:r>
          </a:p>
          <a:p>
            <a:pPr lvl="1">
              <a:buNone/>
            </a:pPr>
            <a:r>
              <a:rPr lang="es-ES" sz="2400" dirty="0" smtClean="0">
                <a:solidFill>
                  <a:srgbClr val="FF0000"/>
                </a:solidFill>
              </a:rPr>
              <a:t>	</a:t>
            </a:r>
            <a:r>
              <a:rPr lang="es-ES" sz="2400" dirty="0" err="1" smtClean="0">
                <a:solidFill>
                  <a:srgbClr val="FF0000"/>
                </a:solidFill>
              </a:rPr>
              <a:t>var</a:t>
            </a:r>
            <a:r>
              <a:rPr lang="es-ES" sz="2400" dirty="0" smtClean="0">
                <a:solidFill>
                  <a:srgbClr val="FF0000"/>
                </a:solidFill>
              </a:rPr>
              <a:t> impuestos = 1.16; </a:t>
            </a:r>
          </a:p>
          <a:p>
            <a:pPr lvl="1">
              <a:buNone/>
            </a:pPr>
            <a:r>
              <a:rPr lang="es-ES" sz="2400" dirty="0" smtClean="0">
                <a:solidFill>
                  <a:srgbClr val="FF0000"/>
                </a:solidFill>
              </a:rPr>
              <a:t>	</a:t>
            </a:r>
            <a:r>
              <a:rPr lang="es-ES" sz="2400" dirty="0" err="1" smtClean="0">
                <a:solidFill>
                  <a:srgbClr val="FF0000"/>
                </a:solidFill>
              </a:rPr>
              <a:t>var</a:t>
            </a:r>
            <a:r>
              <a:rPr lang="es-ES" sz="2400" dirty="0" smtClean="0">
                <a:solidFill>
                  <a:srgbClr val="FF0000"/>
                </a:solidFill>
              </a:rPr>
              <a:t> </a:t>
            </a:r>
            <a:r>
              <a:rPr lang="es-ES" sz="2400" dirty="0" err="1" smtClean="0">
                <a:solidFill>
                  <a:srgbClr val="FF0000"/>
                </a:solidFill>
              </a:rPr>
              <a:t>gastosEnvio</a:t>
            </a:r>
            <a:r>
              <a:rPr lang="es-ES" sz="2400" dirty="0" smtClean="0">
                <a:solidFill>
                  <a:srgbClr val="FF0000"/>
                </a:solidFill>
              </a:rPr>
              <a:t> = 10; </a:t>
            </a:r>
          </a:p>
          <a:p>
            <a:pPr lvl="1">
              <a:buNone/>
            </a:pPr>
            <a:r>
              <a:rPr lang="es-ES" sz="2400" dirty="0" smtClean="0">
                <a:solidFill>
                  <a:srgbClr val="FF0000"/>
                </a:solidFill>
              </a:rPr>
              <a:t>	</a:t>
            </a:r>
            <a:r>
              <a:rPr lang="es-ES" sz="2400" dirty="0" err="1" smtClean="0">
                <a:solidFill>
                  <a:srgbClr val="FF0000"/>
                </a:solidFill>
              </a:rPr>
              <a:t>var</a:t>
            </a:r>
            <a:r>
              <a:rPr lang="es-ES" sz="2400" dirty="0" smtClean="0">
                <a:solidFill>
                  <a:srgbClr val="FF0000"/>
                </a:solidFill>
              </a:rPr>
              <a:t> </a:t>
            </a:r>
            <a:r>
              <a:rPr lang="es-ES" sz="2400" dirty="0" err="1" smtClean="0">
                <a:solidFill>
                  <a:srgbClr val="FF0000"/>
                </a:solidFill>
              </a:rPr>
              <a:t>precioTotal</a:t>
            </a:r>
            <a:r>
              <a:rPr lang="es-ES" sz="2400" dirty="0" smtClean="0">
                <a:solidFill>
                  <a:srgbClr val="FF0000"/>
                </a:solidFill>
              </a:rPr>
              <a:t> = ( </a:t>
            </a:r>
            <a:r>
              <a:rPr lang="es-ES" sz="2400" b="1" dirty="0" smtClean="0">
                <a:solidFill>
                  <a:srgbClr val="0070C0"/>
                </a:solidFill>
              </a:rPr>
              <a:t>precio</a:t>
            </a:r>
            <a:r>
              <a:rPr lang="es-ES" sz="2400" dirty="0" smtClean="0">
                <a:solidFill>
                  <a:srgbClr val="FF0000"/>
                </a:solidFill>
              </a:rPr>
              <a:t> * impuestos ) + </a:t>
            </a:r>
            <a:r>
              <a:rPr lang="es-ES" sz="2400" dirty="0" err="1" smtClean="0">
                <a:solidFill>
                  <a:srgbClr val="FF0000"/>
                </a:solidFill>
              </a:rPr>
              <a:t>gastosEnvio</a:t>
            </a:r>
            <a:r>
              <a:rPr lang="es-ES" sz="2400" dirty="0" smtClean="0">
                <a:solidFill>
                  <a:srgbClr val="FF0000"/>
                </a:solidFill>
              </a:rPr>
              <a:t>; </a:t>
            </a:r>
          </a:p>
          <a:p>
            <a:pPr lvl="1">
              <a:buNone/>
            </a:pPr>
            <a:r>
              <a:rPr lang="es-ES" sz="2400" dirty="0" smtClean="0">
                <a:solidFill>
                  <a:srgbClr val="FF0000"/>
                </a:solidFill>
              </a:rPr>
              <a:t>	</a:t>
            </a:r>
            <a:r>
              <a:rPr lang="es-ES" sz="2400" b="1" dirty="0" err="1" smtClean="0">
                <a:solidFill>
                  <a:srgbClr val="00B050"/>
                </a:solidFill>
              </a:rPr>
              <a:t>return</a:t>
            </a:r>
            <a:r>
              <a:rPr lang="es-ES" sz="2400" b="1" dirty="0" smtClean="0">
                <a:solidFill>
                  <a:srgbClr val="FF0000"/>
                </a:solidFill>
              </a:rPr>
              <a:t> </a:t>
            </a:r>
            <a:r>
              <a:rPr lang="es-ES" sz="2400" dirty="0" err="1" smtClean="0">
                <a:solidFill>
                  <a:srgbClr val="FF0000"/>
                </a:solidFill>
              </a:rPr>
              <a:t>precioTotal</a:t>
            </a:r>
            <a:r>
              <a:rPr lang="es-ES" sz="2400" dirty="0" smtClean="0">
                <a:solidFill>
                  <a:srgbClr val="FF0000"/>
                </a:solidFill>
              </a:rPr>
              <a:t>; </a:t>
            </a:r>
          </a:p>
          <a:p>
            <a:pPr lvl="1">
              <a:buNone/>
            </a:pPr>
            <a:r>
              <a:rPr lang="es-ES" sz="2400" dirty="0" smtClean="0">
                <a:solidFill>
                  <a:srgbClr val="FF0000"/>
                </a:solidFill>
              </a:rPr>
              <a:t>}</a:t>
            </a:r>
          </a:p>
          <a:p>
            <a:pPr lvl="1">
              <a:buNone/>
            </a:pPr>
            <a:endParaRPr lang="es-ES" sz="2400" dirty="0" smtClean="0">
              <a:solidFill>
                <a:srgbClr val="FF0000"/>
              </a:solidFill>
            </a:endParaRPr>
          </a:p>
          <a:p>
            <a:pPr lvl="1">
              <a:buNone/>
            </a:pPr>
            <a:r>
              <a:rPr lang="es-ES" sz="2400" dirty="0" smtClean="0">
                <a:solidFill>
                  <a:schemeClr val="bg1">
                    <a:lumMod val="50000"/>
                  </a:schemeClr>
                </a:solidFill>
              </a:rPr>
              <a:t>//Resto del programa</a:t>
            </a:r>
          </a:p>
          <a:p>
            <a:pPr lvl="1">
              <a:buNone/>
            </a:pPr>
            <a:r>
              <a:rPr lang="es-ES" sz="2400" dirty="0" err="1" smtClean="0">
                <a:solidFill>
                  <a:srgbClr val="FF0000"/>
                </a:solidFill>
              </a:rPr>
              <a:t>var</a:t>
            </a:r>
            <a:r>
              <a:rPr lang="es-ES" sz="2400" dirty="0" smtClean="0">
                <a:solidFill>
                  <a:srgbClr val="FF0000"/>
                </a:solidFill>
              </a:rPr>
              <a:t> </a:t>
            </a:r>
            <a:r>
              <a:rPr lang="es-ES" sz="2400" dirty="0" err="1" smtClean="0">
                <a:solidFill>
                  <a:srgbClr val="FF0000"/>
                </a:solidFill>
              </a:rPr>
              <a:t>pTotal</a:t>
            </a:r>
            <a:r>
              <a:rPr lang="es-ES" sz="2400" dirty="0" smtClean="0">
                <a:solidFill>
                  <a:srgbClr val="FF0000"/>
                </a:solidFill>
              </a:rPr>
              <a:t> = </a:t>
            </a:r>
            <a:r>
              <a:rPr lang="es-ES" sz="2400" b="1" dirty="0" err="1" smtClean="0">
                <a:solidFill>
                  <a:srgbClr val="00B050"/>
                </a:solidFill>
              </a:rPr>
              <a:t>calculaPrecioTotal</a:t>
            </a:r>
            <a:r>
              <a:rPr lang="es-ES" sz="2400" b="1" dirty="0" smtClean="0">
                <a:solidFill>
                  <a:srgbClr val="00B050"/>
                </a:solidFill>
              </a:rPr>
              <a:t>( </a:t>
            </a:r>
            <a:r>
              <a:rPr lang="es-ES" sz="2400" b="1" dirty="0" smtClean="0">
                <a:solidFill>
                  <a:srgbClr val="0070C0"/>
                </a:solidFill>
              </a:rPr>
              <a:t>900</a:t>
            </a:r>
            <a:r>
              <a:rPr lang="es-ES" sz="2400" b="1" dirty="0" smtClean="0">
                <a:solidFill>
                  <a:srgbClr val="00B050"/>
                </a:solidFill>
              </a:rPr>
              <a:t> ) </a:t>
            </a:r>
            <a:r>
              <a:rPr lang="es-ES" sz="2400" dirty="0" smtClean="0">
                <a:solidFill>
                  <a:srgbClr val="FF0000"/>
                </a:solidFill>
              </a:rPr>
              <a:t>;</a:t>
            </a:r>
            <a:endParaRPr lang="es-ES" sz="2400" dirty="0" smtClean="0">
              <a:solidFill>
                <a:schemeClr val="bg1">
                  <a:lumMod val="50000"/>
                </a:schemeClr>
              </a:solidFill>
            </a:endParaRPr>
          </a:p>
          <a:p>
            <a:pPr lvl="1">
              <a:buNone/>
            </a:pPr>
            <a:r>
              <a:rPr lang="es-ES" sz="2400" dirty="0" err="1" smtClean="0">
                <a:solidFill>
                  <a:srgbClr val="FF0000"/>
                </a:solidFill>
              </a:rPr>
              <a:t>alert</a:t>
            </a:r>
            <a:r>
              <a:rPr lang="es-ES" sz="2400" dirty="0" smtClean="0">
                <a:solidFill>
                  <a:srgbClr val="FF0000"/>
                </a:solidFill>
              </a:rPr>
              <a:t>(“El precio de un </a:t>
            </a:r>
            <a:r>
              <a:rPr lang="es-ES" sz="2400" dirty="0" err="1" smtClean="0">
                <a:solidFill>
                  <a:srgbClr val="FF0000"/>
                </a:solidFill>
              </a:rPr>
              <a:t>portatil</a:t>
            </a:r>
            <a:r>
              <a:rPr lang="es-ES" sz="2400" dirty="0" smtClean="0">
                <a:solidFill>
                  <a:srgbClr val="FF0000"/>
                </a:solidFill>
              </a:rPr>
              <a:t> es: “ + </a:t>
            </a:r>
            <a:r>
              <a:rPr lang="es-ES" sz="2400" dirty="0" err="1" smtClean="0">
                <a:solidFill>
                  <a:srgbClr val="FF0000"/>
                </a:solidFill>
              </a:rPr>
              <a:t>pTotal</a:t>
            </a:r>
            <a:r>
              <a:rPr lang="es-ES" sz="2400" dirty="0" smtClean="0">
                <a:solidFill>
                  <a:srgbClr val="FF0000"/>
                </a:solidFill>
              </a:rPr>
              <a:t>);</a:t>
            </a:r>
          </a:p>
          <a:p>
            <a:pPr lvl="1">
              <a:buNone/>
            </a:pPr>
            <a:r>
              <a:rPr lang="es-ES" sz="2400" dirty="0" err="1" smtClean="0">
                <a:solidFill>
                  <a:srgbClr val="FF0000"/>
                </a:solidFill>
              </a:rPr>
              <a:t>alert</a:t>
            </a:r>
            <a:r>
              <a:rPr lang="es-ES" sz="2400" dirty="0" smtClean="0">
                <a:solidFill>
                  <a:srgbClr val="FF0000"/>
                </a:solidFill>
              </a:rPr>
              <a:t>(“El precio de un </a:t>
            </a:r>
            <a:r>
              <a:rPr lang="es-ES" sz="2400" dirty="0" err="1" smtClean="0">
                <a:solidFill>
                  <a:srgbClr val="FF0000"/>
                </a:solidFill>
              </a:rPr>
              <a:t>pendrive</a:t>
            </a:r>
            <a:r>
              <a:rPr lang="es-ES" sz="2400" dirty="0" smtClean="0">
                <a:solidFill>
                  <a:srgbClr val="FF0000"/>
                </a:solidFill>
              </a:rPr>
              <a:t> es: “ + </a:t>
            </a:r>
            <a:r>
              <a:rPr lang="es-ES" sz="2400" b="1" dirty="0" err="1" smtClean="0">
                <a:solidFill>
                  <a:srgbClr val="00B050"/>
                </a:solidFill>
              </a:rPr>
              <a:t>calculaPrecioTotal</a:t>
            </a:r>
            <a:r>
              <a:rPr lang="es-ES" sz="2400" b="1" dirty="0" smtClean="0">
                <a:solidFill>
                  <a:srgbClr val="00B050"/>
                </a:solidFill>
              </a:rPr>
              <a:t>( </a:t>
            </a:r>
            <a:r>
              <a:rPr lang="es-ES" sz="2400" b="1" dirty="0" smtClean="0">
                <a:solidFill>
                  <a:srgbClr val="0070C0"/>
                </a:solidFill>
              </a:rPr>
              <a:t>15</a:t>
            </a:r>
            <a:r>
              <a:rPr lang="es-ES" sz="2400" b="1" dirty="0" smtClean="0">
                <a:solidFill>
                  <a:srgbClr val="00B050"/>
                </a:solidFill>
              </a:rPr>
              <a:t> ) </a:t>
            </a:r>
            <a:r>
              <a:rPr lang="es-ES" sz="2400" dirty="0" smtClean="0">
                <a:solidFill>
                  <a:srgbClr val="FF0000"/>
                </a:solidFill>
              </a:rPr>
              <a:t>);</a:t>
            </a:r>
          </a:p>
          <a:p>
            <a:pPr lvl="1">
              <a:buNone/>
            </a:pPr>
            <a:r>
              <a:rPr lang="es-ES" sz="2400" dirty="0" err="1" smtClean="0">
                <a:solidFill>
                  <a:srgbClr val="FF0000"/>
                </a:solidFill>
              </a:rPr>
              <a:t>alert</a:t>
            </a:r>
            <a:r>
              <a:rPr lang="es-ES" sz="2400" dirty="0" smtClean="0">
                <a:solidFill>
                  <a:srgbClr val="FF0000"/>
                </a:solidFill>
              </a:rPr>
              <a:t>(“El precio de un monitor es: “ + </a:t>
            </a:r>
            <a:r>
              <a:rPr lang="es-ES" sz="2400" b="1" dirty="0" err="1" smtClean="0">
                <a:solidFill>
                  <a:srgbClr val="00B050"/>
                </a:solidFill>
              </a:rPr>
              <a:t>calculaPrecioTotal</a:t>
            </a:r>
            <a:r>
              <a:rPr lang="es-ES" sz="2400" b="1" dirty="0" smtClean="0">
                <a:solidFill>
                  <a:srgbClr val="00B050"/>
                </a:solidFill>
              </a:rPr>
              <a:t>( </a:t>
            </a:r>
            <a:r>
              <a:rPr lang="es-ES" sz="2400" b="1" dirty="0" smtClean="0">
                <a:solidFill>
                  <a:srgbClr val="0070C0"/>
                </a:solidFill>
              </a:rPr>
              <a:t>200</a:t>
            </a:r>
            <a:r>
              <a:rPr lang="es-ES" sz="2400" b="1" dirty="0" smtClean="0">
                <a:solidFill>
                  <a:srgbClr val="00B050"/>
                </a:solidFill>
              </a:rPr>
              <a:t> ) </a:t>
            </a:r>
            <a:r>
              <a:rPr lang="es-ES" sz="2400" dirty="0" smtClean="0">
                <a:solidFill>
                  <a:srgbClr val="FF0000"/>
                </a:solidFill>
              </a:rPr>
              <a:t>);</a:t>
            </a:r>
          </a:p>
          <a:p>
            <a:pPr lvl="1">
              <a:buNone/>
            </a:pPr>
            <a:r>
              <a:rPr lang="es-ES" sz="2400" dirty="0" err="1" smtClean="0">
                <a:solidFill>
                  <a:srgbClr val="FF0000"/>
                </a:solidFill>
              </a:rPr>
              <a:t>alert</a:t>
            </a:r>
            <a:r>
              <a:rPr lang="es-ES" sz="2400" dirty="0" smtClean="0">
                <a:solidFill>
                  <a:srgbClr val="FF0000"/>
                </a:solidFill>
              </a:rPr>
              <a:t>(“El precio de un disco duro externo es: “ + </a:t>
            </a:r>
            <a:r>
              <a:rPr lang="es-ES" sz="2400" b="1" dirty="0" err="1" smtClean="0">
                <a:solidFill>
                  <a:srgbClr val="00B050"/>
                </a:solidFill>
              </a:rPr>
              <a:t>calculaPrecioTotal</a:t>
            </a:r>
            <a:r>
              <a:rPr lang="es-ES" sz="2400" b="1" dirty="0" smtClean="0">
                <a:solidFill>
                  <a:srgbClr val="00B050"/>
                </a:solidFill>
              </a:rPr>
              <a:t>(</a:t>
            </a:r>
            <a:r>
              <a:rPr lang="es-ES" sz="2400" b="1" dirty="0" smtClean="0">
                <a:solidFill>
                  <a:srgbClr val="0070C0"/>
                </a:solidFill>
              </a:rPr>
              <a:t>85</a:t>
            </a:r>
            <a:r>
              <a:rPr lang="es-ES" sz="2400" b="1" dirty="0" smtClean="0">
                <a:solidFill>
                  <a:srgbClr val="00B050"/>
                </a:solidFill>
              </a:rPr>
              <a:t>) </a:t>
            </a:r>
            <a:r>
              <a:rPr lang="es-ES" sz="2400" dirty="0" smtClean="0">
                <a:solidFill>
                  <a:srgbClr val="FF0000"/>
                </a:solidFill>
              </a:rPr>
              <a:t>);</a:t>
            </a:r>
          </a:p>
          <a:p>
            <a:pPr lvl="1">
              <a:buNone/>
            </a:pPr>
            <a:r>
              <a:rPr lang="es-ES" sz="2400" dirty="0" err="1" smtClean="0">
                <a:solidFill>
                  <a:srgbClr val="FF0000"/>
                </a:solidFill>
              </a:rPr>
              <a:t>alert</a:t>
            </a:r>
            <a:r>
              <a:rPr lang="es-ES" sz="2400" dirty="0" smtClean="0">
                <a:solidFill>
                  <a:srgbClr val="FF0000"/>
                </a:solidFill>
              </a:rPr>
              <a:t>(“El precio de una </a:t>
            </a:r>
            <a:r>
              <a:rPr lang="es-ES" sz="2400" dirty="0" err="1" smtClean="0">
                <a:solidFill>
                  <a:srgbClr val="FF0000"/>
                </a:solidFill>
              </a:rPr>
              <a:t>bateria</a:t>
            </a:r>
            <a:r>
              <a:rPr lang="es-ES" sz="2400" dirty="0" smtClean="0">
                <a:solidFill>
                  <a:srgbClr val="FF0000"/>
                </a:solidFill>
              </a:rPr>
              <a:t> externa es: “ + </a:t>
            </a:r>
            <a:r>
              <a:rPr lang="es-ES" sz="2400" b="1" dirty="0" err="1" smtClean="0">
                <a:solidFill>
                  <a:srgbClr val="00B050"/>
                </a:solidFill>
              </a:rPr>
              <a:t>calculaPrecioTotal</a:t>
            </a:r>
            <a:r>
              <a:rPr lang="es-ES" sz="2400" b="1" dirty="0" smtClean="0">
                <a:solidFill>
                  <a:srgbClr val="00B050"/>
                </a:solidFill>
              </a:rPr>
              <a:t>( </a:t>
            </a:r>
            <a:r>
              <a:rPr lang="es-ES" sz="2400" b="1" dirty="0" smtClean="0">
                <a:solidFill>
                  <a:srgbClr val="0070C0"/>
                </a:solidFill>
              </a:rPr>
              <a:t>25</a:t>
            </a:r>
            <a:r>
              <a:rPr lang="es-ES" sz="2400" b="1" dirty="0" smtClean="0">
                <a:solidFill>
                  <a:srgbClr val="00B050"/>
                </a:solidFill>
              </a:rPr>
              <a:t> ) </a:t>
            </a:r>
            <a:r>
              <a:rPr lang="es-ES" sz="2400" dirty="0" smtClean="0">
                <a:solidFill>
                  <a:srgbClr val="FF0000"/>
                </a:solidFill>
              </a:rPr>
              <a:t>);</a:t>
            </a:r>
          </a:p>
          <a:p>
            <a:pPr marL="0" lvl="1">
              <a:buNone/>
            </a:pPr>
            <a:r>
              <a:rPr lang="es-ES" sz="2400" dirty="0" smtClean="0">
                <a:solidFill>
                  <a:srgbClr val="FF0000"/>
                </a:solidFill>
              </a:rPr>
              <a:t>&lt;/script&gt;</a:t>
            </a:r>
          </a:p>
          <a:p>
            <a:pPr>
              <a:buNone/>
            </a:pPr>
            <a:endParaRPr lang="es-ES" dirty="0" smtClean="0"/>
          </a:p>
          <a:p>
            <a:pPr>
              <a:buNone/>
            </a:pPr>
            <a:endParaRPr lang="es-ES" dirty="0" smtClean="0"/>
          </a:p>
          <a:p>
            <a:pPr>
              <a:buNone/>
            </a:pPr>
            <a:endParaRPr lang="es-ES" dirty="0" smtClean="0">
              <a:solidFill>
                <a:srgbClr val="FF0000"/>
              </a:solidFill>
            </a:endParaRPr>
          </a:p>
          <a:p>
            <a:pPr>
              <a:buNone/>
            </a:pPr>
            <a:endParaRPr lang="es-ES" dirty="0" smtClean="0"/>
          </a:p>
          <a:p>
            <a:pPr>
              <a:buNone/>
            </a:pPr>
            <a:endParaRPr lang="es-ES" dirty="0" smtClean="0"/>
          </a:p>
          <a:p>
            <a:pPr lvl="1" algn="just">
              <a:buNone/>
            </a:pPr>
            <a:endParaRPr lang="es-ES" dirty="0">
              <a:solidFill>
                <a:srgbClr val="FF0000"/>
              </a:solidFill>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90000"/>
            <a:ext cx="9071640" cy="67716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b="1" dirty="0" smtClean="0"/>
              <a:t>Funciones</a:t>
            </a:r>
            <a:endParaRPr lang="es-ES" b="1" dirty="0"/>
          </a:p>
        </p:txBody>
      </p:sp>
      <p:sp>
        <p:nvSpPr>
          <p:cNvPr id="3" name="2 CuadroTexto"/>
          <p:cNvSpPr txBox="1"/>
          <p:nvPr/>
        </p:nvSpPr>
        <p:spPr>
          <a:xfrm>
            <a:off x="359640" y="503640"/>
            <a:ext cx="9577216" cy="5444845"/>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2400" b="1" dirty="0" smtClean="0"/>
              <a:t> </a:t>
            </a:r>
            <a:r>
              <a:rPr lang="es-ES" sz="3200" b="1" dirty="0" smtClean="0">
                <a:solidFill>
                  <a:srgbClr val="000000"/>
                </a:solidFill>
                <a:ea typeface="Andale Sans UI" pitchFamily="2"/>
                <a:cs typeface="Tahoma" pitchFamily="2"/>
              </a:rPr>
              <a:t>Argumentos y valores de retorno</a:t>
            </a:r>
          </a:p>
          <a:p>
            <a:pPr>
              <a:buNone/>
            </a:pPr>
            <a:endParaRPr lang="es-ES" sz="2400" b="1" dirty="0" smtClean="0">
              <a:solidFill>
                <a:srgbClr val="FF0000"/>
              </a:solidFill>
            </a:endParaRPr>
          </a:p>
          <a:p>
            <a:pPr marL="0" lvl="1">
              <a:buNone/>
            </a:pPr>
            <a:endParaRPr lang="es-ES" dirty="0" smtClean="0">
              <a:solidFill>
                <a:srgbClr val="FF0000"/>
              </a:solidFill>
            </a:endParaRPr>
          </a:p>
          <a:p>
            <a:pPr algn="just">
              <a:buNone/>
            </a:pPr>
            <a:r>
              <a:rPr lang="es-ES" sz="2800" b="1" dirty="0" smtClean="0"/>
              <a:t>Ejercicio</a:t>
            </a:r>
            <a:r>
              <a:rPr lang="es-ES" sz="2400" dirty="0" smtClean="0"/>
              <a:t>:  Escribir el código de una función a la que se pasa como parámetro un número entero y devuelve como resultado una cadena de texto que indica si el número es par o impar. Mostrar por pantalla el resultado devuelto por la función.</a:t>
            </a:r>
          </a:p>
          <a:p>
            <a:pPr algn="just">
              <a:buNone/>
            </a:pPr>
            <a:endParaRPr lang="es-ES" sz="2400" dirty="0" smtClean="0"/>
          </a:p>
          <a:p>
            <a:pPr>
              <a:buNone/>
            </a:pPr>
            <a:r>
              <a:rPr lang="es-ES" u="sng" dirty="0" smtClean="0">
                <a:hlinkClick r:id="rId3"/>
              </a:rPr>
              <a:t>Ver solución</a:t>
            </a:r>
            <a:endParaRPr lang="es-ES" dirty="0" smtClean="0"/>
          </a:p>
          <a:p>
            <a:pPr marL="0" lvl="1">
              <a:buNone/>
            </a:pPr>
            <a:endParaRPr lang="es-ES" dirty="0" smtClean="0">
              <a:solidFill>
                <a:srgbClr val="FF0000"/>
              </a:solidFill>
            </a:endParaRPr>
          </a:p>
          <a:p>
            <a:pPr>
              <a:buNone/>
            </a:pPr>
            <a:endParaRPr lang="es-ES" dirty="0" smtClean="0"/>
          </a:p>
          <a:p>
            <a:pPr>
              <a:buNone/>
            </a:pPr>
            <a:endParaRPr lang="es-ES" dirty="0" smtClean="0"/>
          </a:p>
          <a:p>
            <a:pPr>
              <a:buNone/>
            </a:pPr>
            <a:endParaRPr lang="es-ES" dirty="0" smtClean="0">
              <a:solidFill>
                <a:srgbClr val="FF0000"/>
              </a:solidFill>
            </a:endParaRPr>
          </a:p>
          <a:p>
            <a:pPr>
              <a:buNone/>
            </a:pPr>
            <a:endParaRPr lang="es-ES" dirty="0" smtClean="0"/>
          </a:p>
          <a:p>
            <a:pPr>
              <a:buNone/>
            </a:pPr>
            <a:endParaRPr lang="es-ES" dirty="0" smtClean="0"/>
          </a:p>
          <a:p>
            <a:pPr lvl="1" algn="just">
              <a:buNone/>
            </a:pPr>
            <a:endParaRPr lang="es-ES" dirty="0">
              <a:solidFill>
                <a:srgbClr val="FF0000"/>
              </a:solidFill>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DOM</a:t>
            </a:r>
            <a:endParaRPr lang="es-ES" dirty="0"/>
          </a:p>
        </p:txBody>
      </p:sp>
      <p:sp>
        <p:nvSpPr>
          <p:cNvPr id="3" name="2 CuadroTexto"/>
          <p:cNvSpPr txBox="1"/>
          <p:nvPr/>
        </p:nvSpPr>
        <p:spPr>
          <a:xfrm>
            <a:off x="359640" y="503640"/>
            <a:ext cx="9577216" cy="7479953"/>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endParaRPr lang="es-ES" dirty="0" smtClean="0"/>
          </a:p>
          <a:p>
            <a:pPr>
              <a:buNone/>
            </a:pPr>
            <a:endParaRPr lang="es-ES" dirty="0" smtClean="0"/>
          </a:p>
          <a:p>
            <a:pPr algn="just"/>
            <a:r>
              <a:rPr lang="es-ES" sz="2800" dirty="0" smtClean="0"/>
              <a:t>El </a:t>
            </a:r>
            <a:r>
              <a:rPr lang="es-ES" sz="2800" b="1" dirty="0" smtClean="0">
                <a:solidFill>
                  <a:srgbClr val="0070C0"/>
                </a:solidFill>
              </a:rPr>
              <a:t>modelo de objeto de documento </a:t>
            </a:r>
            <a:r>
              <a:rPr lang="es-ES" sz="2800" dirty="0" smtClean="0"/>
              <a:t>(</a:t>
            </a:r>
            <a:r>
              <a:rPr lang="es-ES" sz="2800" b="1" dirty="0" smtClean="0"/>
              <a:t>DOM</a:t>
            </a:r>
            <a:r>
              <a:rPr lang="es-ES" sz="2800" dirty="0" smtClean="0"/>
              <a:t>) es una interfaz de programación para los documentos HTML y XML. </a:t>
            </a:r>
          </a:p>
          <a:p>
            <a:pPr algn="just"/>
            <a:endParaRPr lang="es-ES" sz="2800" dirty="0" smtClean="0"/>
          </a:p>
          <a:p>
            <a:pPr algn="just"/>
            <a:r>
              <a:rPr lang="es-ES" sz="2800" dirty="0" smtClean="0"/>
              <a:t>Facilita una representación estructurada del documento y define de qué manera los programas pueden acceder, al fin de modificar, tanto su estructura, estilo y contenido. </a:t>
            </a:r>
          </a:p>
          <a:p>
            <a:pPr algn="just"/>
            <a:endParaRPr lang="es-ES" sz="2800" dirty="0" smtClean="0"/>
          </a:p>
          <a:p>
            <a:pPr algn="just"/>
            <a:r>
              <a:rPr lang="es-ES" sz="2800" dirty="0" smtClean="0"/>
              <a:t>El DOM da una representación del documento como un grupo de nodos y objetos estructurados que tienen propiedades y métodos. </a:t>
            </a:r>
          </a:p>
          <a:p>
            <a:pPr algn="just"/>
            <a:endParaRPr lang="es-ES" sz="2800" dirty="0" smtClean="0"/>
          </a:p>
          <a:p>
            <a:pPr algn="just"/>
            <a:r>
              <a:rPr lang="es-ES" sz="2800" dirty="0" smtClean="0"/>
              <a:t>Esencialmente, conecta las páginas web a scripts o lenguajes de programación.	</a:t>
            </a:r>
          </a:p>
          <a:p>
            <a:pPr>
              <a:buNone/>
            </a:pPr>
            <a:endParaRPr lang="es-ES" dirty="0" smtClean="0">
              <a:solidFill>
                <a:srgbClr val="FF0000"/>
              </a:solidFill>
            </a:endParaRPr>
          </a:p>
          <a:p>
            <a:pPr>
              <a:buNone/>
            </a:pPr>
            <a:endParaRPr lang="es-ES" dirty="0" smtClean="0"/>
          </a:p>
          <a:p>
            <a:pPr>
              <a:buNone/>
            </a:pPr>
            <a:endParaRPr lang="es-ES" dirty="0" smtClean="0"/>
          </a:p>
          <a:p>
            <a:pPr lvl="1" algn="just">
              <a:buNone/>
            </a:pPr>
            <a:endParaRPr lang="es-ES" dirty="0">
              <a:solidFill>
                <a:srgbClr val="FF0000"/>
              </a:solidFill>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DOM</a:t>
            </a:r>
            <a:endParaRPr lang="es-ES" dirty="0"/>
          </a:p>
        </p:txBody>
      </p:sp>
      <p:sp>
        <p:nvSpPr>
          <p:cNvPr id="3" name="2 CuadroTexto"/>
          <p:cNvSpPr txBox="1"/>
          <p:nvPr/>
        </p:nvSpPr>
        <p:spPr>
          <a:xfrm>
            <a:off x="359640" y="503640"/>
            <a:ext cx="2736456" cy="5914011"/>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endParaRPr lang="es-ES" dirty="0" smtClean="0"/>
          </a:p>
          <a:p>
            <a:pPr>
              <a:buNone/>
            </a:pPr>
            <a:endParaRPr lang="es-ES" dirty="0" smtClean="0"/>
          </a:p>
          <a:p>
            <a:pPr algn="just">
              <a:buNone/>
            </a:pPr>
            <a:r>
              <a:rPr lang="es-ES" sz="2400" dirty="0" smtClean="0"/>
              <a:t>Con HTML DOM, </a:t>
            </a:r>
            <a:r>
              <a:rPr lang="es-ES" sz="2400" dirty="0" err="1" smtClean="0"/>
              <a:t>JavaScript</a:t>
            </a:r>
            <a:r>
              <a:rPr lang="es-ES" sz="2400" dirty="0" smtClean="0"/>
              <a:t> puede </a:t>
            </a:r>
            <a:r>
              <a:rPr lang="es-ES" sz="2400" b="1" dirty="0" smtClean="0">
                <a:solidFill>
                  <a:srgbClr val="0070C0"/>
                </a:solidFill>
              </a:rPr>
              <a:t>acceder y cambiar todos los elementos de un documento HTML</a:t>
            </a:r>
            <a:r>
              <a:rPr lang="es-ES" sz="2400" dirty="0" smtClean="0">
                <a:solidFill>
                  <a:srgbClr val="0070C0"/>
                </a:solidFill>
              </a:rPr>
              <a:t>.</a:t>
            </a:r>
          </a:p>
          <a:p>
            <a:pPr algn="just">
              <a:buNone/>
            </a:pPr>
            <a:endParaRPr lang="es-ES" sz="2400" dirty="0" smtClean="0"/>
          </a:p>
          <a:p>
            <a:pPr algn="just">
              <a:buNone/>
            </a:pPr>
            <a:r>
              <a:rPr lang="es-ES" sz="2400" dirty="0" smtClean="0"/>
              <a:t>Cuando se carga una página web, </a:t>
            </a:r>
            <a:r>
              <a:rPr lang="es-ES" sz="2400" b="1" dirty="0" smtClean="0">
                <a:solidFill>
                  <a:srgbClr val="FF0000"/>
                </a:solidFill>
              </a:rPr>
              <a:t>el navegador </a:t>
            </a:r>
            <a:r>
              <a:rPr lang="es-ES" sz="2400" dirty="0" smtClean="0"/>
              <a:t>crea un DOM (Modelo de Objeto de Documento) de la página.</a:t>
            </a:r>
          </a:p>
        </p:txBody>
      </p:sp>
      <p:pic>
        <p:nvPicPr>
          <p:cNvPr id="33796" name="Picture 4" descr="Ãrbol de nodos generado automÃ¡ticamente por DOM a partir del cÃ³digo XHTML de la pÃ¡gina"/>
          <p:cNvPicPr>
            <a:picLocks noChangeAspect="1" noChangeArrowheads="1"/>
          </p:cNvPicPr>
          <p:nvPr/>
        </p:nvPicPr>
        <p:blipFill>
          <a:blip r:embed="rId3" cstate="print"/>
          <a:srcRect/>
          <a:stretch>
            <a:fillRect/>
          </a:stretch>
        </p:blipFill>
        <p:spPr bwMode="auto">
          <a:xfrm>
            <a:off x="3096096" y="971525"/>
            <a:ext cx="6984529" cy="4705628"/>
          </a:xfrm>
          <a:prstGeom prst="rect">
            <a:avLst/>
          </a:prstGeom>
          <a:noFill/>
        </p:spPr>
      </p:pic>
      <p:sp>
        <p:nvSpPr>
          <p:cNvPr id="7" name="6 CuadroTexto"/>
          <p:cNvSpPr txBox="1"/>
          <p:nvPr/>
        </p:nvSpPr>
        <p:spPr>
          <a:xfrm>
            <a:off x="359792" y="6660157"/>
            <a:ext cx="8313814" cy="738664"/>
          </a:xfrm>
          <a:prstGeom prst="rect">
            <a:avLst/>
          </a:prstGeom>
          <a:noFill/>
        </p:spPr>
        <p:txBody>
          <a:bodyPr wrap="none" rtlCol="0">
            <a:spAutoFit/>
          </a:bodyPr>
          <a:lstStyle/>
          <a:p>
            <a:r>
              <a:rPr lang="es-ES" sz="2400" dirty="0" smtClean="0"/>
              <a:t>El modelo HTML DOM está construido como un árbol de Objetos</a:t>
            </a:r>
            <a:r>
              <a:rPr lang="es-ES" dirty="0" smtClean="0"/>
              <a:t>:</a:t>
            </a:r>
          </a:p>
          <a:p>
            <a:endParaRPr lang="es-E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DOM</a:t>
            </a:r>
            <a:endParaRPr lang="es-ES" dirty="0"/>
          </a:p>
        </p:txBody>
      </p:sp>
      <p:sp>
        <p:nvSpPr>
          <p:cNvPr id="3" name="2 CuadroTexto"/>
          <p:cNvSpPr txBox="1"/>
          <p:nvPr/>
        </p:nvSpPr>
        <p:spPr>
          <a:xfrm>
            <a:off x="359640" y="503640"/>
            <a:ext cx="9577216" cy="7416667"/>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solidFill>
                  <a:srgbClr val="000000"/>
                </a:solidFill>
                <a:ea typeface="Andale Sans UI" pitchFamily="2"/>
                <a:cs typeface="Tahoma" pitchFamily="2"/>
              </a:rPr>
              <a:t>Objetivos</a:t>
            </a:r>
          </a:p>
          <a:p>
            <a:pPr>
              <a:buNone/>
            </a:pPr>
            <a:endParaRPr lang="es-ES" dirty="0" smtClean="0"/>
          </a:p>
          <a:p>
            <a:pPr algn="just"/>
            <a:r>
              <a:rPr lang="es-ES" sz="2600" dirty="0" smtClean="0"/>
              <a:t> </a:t>
            </a:r>
            <a:r>
              <a:rPr lang="es-ES" sz="2600" dirty="0" err="1" smtClean="0"/>
              <a:t>JavaScript</a:t>
            </a:r>
            <a:r>
              <a:rPr lang="es-ES" sz="2600" dirty="0" smtClean="0"/>
              <a:t> puede </a:t>
            </a:r>
            <a:r>
              <a:rPr lang="es-ES" sz="2600" b="1" dirty="0" smtClean="0">
                <a:solidFill>
                  <a:srgbClr val="00B0F0"/>
                </a:solidFill>
              </a:rPr>
              <a:t>cambiar</a:t>
            </a:r>
            <a:r>
              <a:rPr lang="es-ES" sz="2600" dirty="0" smtClean="0"/>
              <a:t> todos los </a:t>
            </a:r>
            <a:r>
              <a:rPr lang="es-ES" sz="2600" b="1" dirty="0" smtClean="0">
                <a:solidFill>
                  <a:srgbClr val="FF0000"/>
                </a:solidFill>
              </a:rPr>
              <a:t>elementos</a:t>
            </a:r>
            <a:r>
              <a:rPr lang="es-ES" sz="2600" dirty="0" smtClean="0"/>
              <a:t> HTML en la página.</a:t>
            </a:r>
          </a:p>
          <a:p>
            <a:pPr algn="just"/>
            <a:endParaRPr lang="es-ES" sz="2600" dirty="0" smtClean="0"/>
          </a:p>
          <a:p>
            <a:pPr algn="just"/>
            <a:r>
              <a:rPr lang="es-ES" sz="2600" dirty="0" smtClean="0"/>
              <a:t> </a:t>
            </a:r>
            <a:r>
              <a:rPr lang="es-ES" sz="2600" dirty="0" err="1" smtClean="0"/>
              <a:t>JavaScript</a:t>
            </a:r>
            <a:r>
              <a:rPr lang="es-ES" sz="2600" dirty="0" smtClean="0"/>
              <a:t> puede </a:t>
            </a:r>
            <a:r>
              <a:rPr lang="es-ES" sz="2600" b="1" dirty="0" smtClean="0">
                <a:solidFill>
                  <a:srgbClr val="00B0F0"/>
                </a:solidFill>
              </a:rPr>
              <a:t>cambiar</a:t>
            </a:r>
            <a:r>
              <a:rPr lang="es-ES" sz="2600" dirty="0" smtClean="0"/>
              <a:t> todos los </a:t>
            </a:r>
            <a:r>
              <a:rPr lang="es-ES" sz="2600" b="1" dirty="0" smtClean="0">
                <a:solidFill>
                  <a:srgbClr val="FF0000"/>
                </a:solidFill>
              </a:rPr>
              <a:t>atributos</a:t>
            </a:r>
            <a:r>
              <a:rPr lang="es-ES" sz="2600" dirty="0" smtClean="0"/>
              <a:t> HTML en la página.</a:t>
            </a:r>
          </a:p>
          <a:p>
            <a:pPr algn="just"/>
            <a:endParaRPr lang="es-ES" sz="2600" dirty="0" smtClean="0"/>
          </a:p>
          <a:p>
            <a:pPr algn="just"/>
            <a:r>
              <a:rPr lang="es-ES" sz="2600" dirty="0" smtClean="0"/>
              <a:t> </a:t>
            </a:r>
            <a:r>
              <a:rPr lang="es-ES" sz="2600" dirty="0" err="1" smtClean="0"/>
              <a:t>JavaScript</a:t>
            </a:r>
            <a:r>
              <a:rPr lang="es-ES" sz="2600" dirty="0" smtClean="0"/>
              <a:t> puede </a:t>
            </a:r>
            <a:r>
              <a:rPr lang="es-ES" sz="2600" b="1" dirty="0" smtClean="0">
                <a:solidFill>
                  <a:srgbClr val="00B0F0"/>
                </a:solidFill>
              </a:rPr>
              <a:t>cambiar</a:t>
            </a:r>
            <a:r>
              <a:rPr lang="es-ES" sz="2600" dirty="0" smtClean="0"/>
              <a:t> todos los </a:t>
            </a:r>
            <a:r>
              <a:rPr lang="es-ES" sz="2600" b="1" dirty="0" smtClean="0">
                <a:solidFill>
                  <a:srgbClr val="FF0000"/>
                </a:solidFill>
              </a:rPr>
              <a:t>estilos</a:t>
            </a:r>
            <a:r>
              <a:rPr lang="es-ES" sz="2600" dirty="0" smtClean="0"/>
              <a:t> CSS en la página.</a:t>
            </a:r>
          </a:p>
          <a:p>
            <a:pPr algn="just"/>
            <a:endParaRPr lang="es-ES" sz="2600" dirty="0" smtClean="0"/>
          </a:p>
          <a:p>
            <a:pPr algn="just"/>
            <a:r>
              <a:rPr lang="es-ES" sz="2600" dirty="0" smtClean="0"/>
              <a:t> </a:t>
            </a:r>
            <a:r>
              <a:rPr lang="es-ES" sz="2600" dirty="0" err="1" smtClean="0"/>
              <a:t>JavaScript</a:t>
            </a:r>
            <a:r>
              <a:rPr lang="es-ES" sz="2600" dirty="0" smtClean="0"/>
              <a:t> puede </a:t>
            </a:r>
            <a:r>
              <a:rPr lang="es-ES" sz="2600" b="1" dirty="0" smtClean="0">
                <a:solidFill>
                  <a:srgbClr val="00B0F0"/>
                </a:solidFill>
              </a:rPr>
              <a:t>eliminar</a:t>
            </a:r>
            <a:r>
              <a:rPr lang="es-ES" sz="2600" dirty="0" smtClean="0"/>
              <a:t> </a:t>
            </a:r>
            <a:r>
              <a:rPr lang="es-ES" sz="2600" b="1" dirty="0" smtClean="0">
                <a:solidFill>
                  <a:srgbClr val="FF0000"/>
                </a:solidFill>
              </a:rPr>
              <a:t>elementos</a:t>
            </a:r>
            <a:r>
              <a:rPr lang="es-ES" sz="2600" dirty="0" smtClean="0"/>
              <a:t> y </a:t>
            </a:r>
            <a:r>
              <a:rPr lang="es-ES" sz="2600" b="1" dirty="0" smtClean="0">
                <a:solidFill>
                  <a:srgbClr val="FF0000"/>
                </a:solidFill>
              </a:rPr>
              <a:t>atributos</a:t>
            </a:r>
            <a:r>
              <a:rPr lang="es-ES" sz="2600" dirty="0" smtClean="0"/>
              <a:t> HTML existentes.</a:t>
            </a:r>
          </a:p>
          <a:p>
            <a:pPr algn="just"/>
            <a:endParaRPr lang="es-ES" sz="2600" dirty="0" smtClean="0"/>
          </a:p>
          <a:p>
            <a:pPr algn="just"/>
            <a:r>
              <a:rPr lang="es-ES" sz="2600" dirty="0" smtClean="0"/>
              <a:t> </a:t>
            </a:r>
            <a:r>
              <a:rPr lang="es-ES" sz="2600" dirty="0" err="1" smtClean="0"/>
              <a:t>JavaScript</a:t>
            </a:r>
            <a:r>
              <a:rPr lang="es-ES" sz="2600" dirty="0" smtClean="0"/>
              <a:t> puede </a:t>
            </a:r>
            <a:r>
              <a:rPr lang="es-ES" sz="2600" b="1" dirty="0" smtClean="0">
                <a:solidFill>
                  <a:srgbClr val="00B0F0"/>
                </a:solidFill>
              </a:rPr>
              <a:t>agregar</a:t>
            </a:r>
            <a:r>
              <a:rPr lang="es-ES" sz="2600" dirty="0" smtClean="0"/>
              <a:t> nuevos </a:t>
            </a:r>
            <a:r>
              <a:rPr lang="es-ES" sz="2600" b="1" dirty="0" smtClean="0">
                <a:solidFill>
                  <a:srgbClr val="FF0000"/>
                </a:solidFill>
              </a:rPr>
              <a:t>elementos</a:t>
            </a:r>
            <a:r>
              <a:rPr lang="es-ES" sz="2600" dirty="0" smtClean="0"/>
              <a:t> y </a:t>
            </a:r>
            <a:r>
              <a:rPr lang="es-ES" sz="2600" b="1" dirty="0" smtClean="0">
                <a:solidFill>
                  <a:srgbClr val="FF0000"/>
                </a:solidFill>
              </a:rPr>
              <a:t>atributos</a:t>
            </a:r>
            <a:r>
              <a:rPr lang="es-ES" sz="2600" dirty="0" smtClean="0"/>
              <a:t> HTML.</a:t>
            </a:r>
          </a:p>
          <a:p>
            <a:pPr algn="just"/>
            <a:endParaRPr lang="es-ES" sz="2600" dirty="0" smtClean="0"/>
          </a:p>
          <a:p>
            <a:pPr algn="just"/>
            <a:r>
              <a:rPr lang="es-ES" sz="2600" dirty="0" smtClean="0"/>
              <a:t> </a:t>
            </a:r>
            <a:r>
              <a:rPr lang="es-ES" sz="2600" dirty="0" err="1" smtClean="0"/>
              <a:t>JavaScript</a:t>
            </a:r>
            <a:r>
              <a:rPr lang="es-ES" sz="2600" dirty="0" smtClean="0"/>
              <a:t> puede </a:t>
            </a:r>
            <a:r>
              <a:rPr lang="es-ES" sz="2600" b="1" dirty="0" smtClean="0">
                <a:solidFill>
                  <a:srgbClr val="00B0F0"/>
                </a:solidFill>
              </a:rPr>
              <a:t>reaccionar</a:t>
            </a:r>
            <a:r>
              <a:rPr lang="es-ES" sz="2600" dirty="0" smtClean="0"/>
              <a:t> a todos los </a:t>
            </a:r>
            <a:r>
              <a:rPr lang="es-ES" sz="2600" b="1" dirty="0" smtClean="0">
                <a:solidFill>
                  <a:srgbClr val="FF0000"/>
                </a:solidFill>
              </a:rPr>
              <a:t>eventos</a:t>
            </a:r>
            <a:r>
              <a:rPr lang="es-ES" sz="2600" dirty="0" smtClean="0"/>
              <a:t> HTML existentes en la página.</a:t>
            </a:r>
          </a:p>
          <a:p>
            <a:pPr algn="just"/>
            <a:endParaRPr lang="es-ES" sz="2600" dirty="0" smtClean="0"/>
          </a:p>
          <a:p>
            <a:pPr algn="just"/>
            <a:r>
              <a:rPr lang="es-ES" sz="2600" dirty="0" smtClean="0"/>
              <a:t> </a:t>
            </a:r>
            <a:r>
              <a:rPr lang="es-ES" sz="2600" dirty="0" err="1" smtClean="0"/>
              <a:t>JavaScript</a:t>
            </a:r>
            <a:r>
              <a:rPr lang="es-ES" sz="2600" dirty="0" smtClean="0"/>
              <a:t> puede </a:t>
            </a:r>
            <a:r>
              <a:rPr lang="es-ES" sz="2600" b="1" dirty="0" smtClean="0">
                <a:solidFill>
                  <a:srgbClr val="00B0F0"/>
                </a:solidFill>
              </a:rPr>
              <a:t>crear</a:t>
            </a:r>
            <a:r>
              <a:rPr lang="es-ES" sz="2600" dirty="0" smtClean="0"/>
              <a:t> nuevos </a:t>
            </a:r>
            <a:r>
              <a:rPr lang="es-ES" sz="2600" b="1" dirty="0" smtClean="0">
                <a:solidFill>
                  <a:srgbClr val="FF0000"/>
                </a:solidFill>
              </a:rPr>
              <a:t>eventos</a:t>
            </a:r>
            <a:r>
              <a:rPr lang="es-ES" sz="2600" dirty="0" smtClean="0"/>
              <a:t> HTML en la página.</a:t>
            </a:r>
            <a:endParaRPr lang="es-ES" sz="2600" dirty="0" smtClean="0">
              <a:solidFill>
                <a:srgbClr val="FF0000"/>
              </a:solidFill>
            </a:endParaRPr>
          </a:p>
          <a:p>
            <a:pPr>
              <a:buNone/>
            </a:pPr>
            <a:endParaRPr lang="es-ES" dirty="0" smtClean="0"/>
          </a:p>
          <a:p>
            <a:pPr>
              <a:buNone/>
            </a:pPr>
            <a:endParaRPr lang="es-ES" dirty="0" smtClean="0"/>
          </a:p>
          <a:p>
            <a:pPr lvl="1" algn="just">
              <a:buNone/>
            </a:pPr>
            <a:endParaRPr lang="es-ES" dirty="0">
              <a:solidFill>
                <a:srgbClr val="FF0000"/>
              </a:solidFill>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DOM</a:t>
            </a:r>
            <a:endParaRPr lang="es-ES" dirty="0"/>
          </a:p>
        </p:txBody>
      </p:sp>
      <p:sp>
        <p:nvSpPr>
          <p:cNvPr id="3" name="2 CuadroTexto"/>
          <p:cNvSpPr txBox="1"/>
          <p:nvPr/>
        </p:nvSpPr>
        <p:spPr>
          <a:xfrm>
            <a:off x="359640" y="503640"/>
            <a:ext cx="9577216" cy="8293574"/>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solidFill>
                  <a:srgbClr val="000000"/>
                </a:solidFill>
                <a:ea typeface="Andale Sans UI" pitchFamily="2"/>
                <a:cs typeface="Tahoma" pitchFamily="2"/>
              </a:rPr>
              <a:t>Tipos de nodos</a:t>
            </a:r>
          </a:p>
          <a:p>
            <a:pPr>
              <a:buNone/>
            </a:pPr>
            <a:endParaRPr lang="es-ES" dirty="0" smtClean="0"/>
          </a:p>
          <a:p>
            <a:pPr>
              <a:buNone/>
            </a:pPr>
            <a:endParaRPr lang="es-ES" dirty="0" smtClean="0"/>
          </a:p>
          <a:p>
            <a:pPr algn="just"/>
            <a:r>
              <a:rPr lang="es-ES" sz="2400" b="1" dirty="0" err="1" smtClean="0">
                <a:solidFill>
                  <a:srgbClr val="FF0000"/>
                </a:solidFill>
              </a:rPr>
              <a:t>Document</a:t>
            </a:r>
            <a:r>
              <a:rPr lang="es-ES" sz="2400" dirty="0" smtClean="0"/>
              <a:t>, nodo raíz del que derivan todos los demás nodos del árbol.</a:t>
            </a:r>
          </a:p>
          <a:p>
            <a:pPr algn="just">
              <a:buNone/>
            </a:pPr>
            <a:endParaRPr lang="es-ES" sz="2400" dirty="0" smtClean="0"/>
          </a:p>
          <a:p>
            <a:pPr algn="just"/>
            <a:r>
              <a:rPr lang="es-ES" sz="2400" b="1" dirty="0" err="1" smtClean="0">
                <a:solidFill>
                  <a:srgbClr val="FF0000"/>
                </a:solidFill>
              </a:rPr>
              <a:t>Element</a:t>
            </a:r>
            <a:r>
              <a:rPr lang="es-ES" sz="2400" dirty="0" smtClean="0"/>
              <a:t>, representa cada una de las etiquetas XHTML. Se trata del único nodo que puede contener atributos y el único del que pueden derivar otros nodos.</a:t>
            </a:r>
          </a:p>
          <a:p>
            <a:pPr algn="just">
              <a:buNone/>
            </a:pPr>
            <a:endParaRPr lang="es-ES" sz="2400" dirty="0" smtClean="0"/>
          </a:p>
          <a:p>
            <a:pPr algn="just"/>
            <a:r>
              <a:rPr lang="es-ES" sz="2400" b="1" dirty="0" err="1" smtClean="0">
                <a:solidFill>
                  <a:srgbClr val="FF0000"/>
                </a:solidFill>
              </a:rPr>
              <a:t>Attr</a:t>
            </a:r>
            <a:r>
              <a:rPr lang="es-ES" sz="2400" dirty="0" smtClean="0"/>
              <a:t>, se define un nodo de este tipo para representar cada uno de los atributos de las etiquetas XHTML, es decir, uno por cada par atributo=valor.</a:t>
            </a:r>
          </a:p>
          <a:p>
            <a:pPr algn="just">
              <a:buNone/>
            </a:pPr>
            <a:endParaRPr lang="es-ES" sz="2400" dirty="0" smtClean="0"/>
          </a:p>
          <a:p>
            <a:pPr algn="just"/>
            <a:r>
              <a:rPr lang="es-ES" sz="2400" b="1" dirty="0" err="1" smtClean="0">
                <a:solidFill>
                  <a:srgbClr val="FF0000"/>
                </a:solidFill>
              </a:rPr>
              <a:t>Text</a:t>
            </a:r>
            <a:r>
              <a:rPr lang="es-ES" sz="2400" dirty="0" smtClean="0"/>
              <a:t>, nodo que contiene el texto encerrado por una etiqueta XHTML.</a:t>
            </a:r>
          </a:p>
          <a:p>
            <a:pPr algn="just">
              <a:buNone/>
            </a:pPr>
            <a:endParaRPr lang="es-ES" sz="2400" dirty="0" smtClean="0"/>
          </a:p>
          <a:p>
            <a:pPr algn="just"/>
            <a:r>
              <a:rPr lang="es-ES" sz="2400" b="1" dirty="0" err="1" smtClean="0">
                <a:solidFill>
                  <a:srgbClr val="FF0000"/>
                </a:solidFill>
              </a:rPr>
              <a:t>Comment</a:t>
            </a:r>
            <a:r>
              <a:rPr lang="es-ES" sz="2400" dirty="0" smtClean="0"/>
              <a:t>, representa los comentarios incluidos en la página XHTML.</a:t>
            </a:r>
          </a:p>
          <a:p>
            <a:pPr algn="just">
              <a:buNone/>
            </a:pPr>
            <a:endParaRPr lang="es-ES" sz="2400" dirty="0" smtClean="0"/>
          </a:p>
          <a:p>
            <a:pPr algn="just">
              <a:buNone/>
            </a:pPr>
            <a:r>
              <a:rPr lang="es-ES" sz="2400" dirty="0" smtClean="0"/>
              <a:t>Los otros tipos de nodos existentes que no se van a considerar son  </a:t>
            </a:r>
            <a:r>
              <a:rPr lang="es-ES" sz="2400" dirty="0" err="1" smtClean="0"/>
              <a:t>son</a:t>
            </a:r>
            <a:r>
              <a:rPr lang="es-ES" sz="2400" dirty="0" smtClean="0"/>
              <a:t> </a:t>
            </a:r>
            <a:r>
              <a:rPr lang="es-ES" sz="2400" dirty="0" err="1" smtClean="0">
                <a:solidFill>
                  <a:srgbClr val="0070C0"/>
                </a:solidFill>
              </a:rPr>
              <a:t>DocumentType</a:t>
            </a:r>
            <a:r>
              <a:rPr lang="es-ES" sz="2400" dirty="0" smtClean="0"/>
              <a:t>, </a:t>
            </a:r>
            <a:r>
              <a:rPr lang="es-ES" sz="2400" dirty="0" err="1" smtClean="0">
                <a:solidFill>
                  <a:srgbClr val="0070C0"/>
                </a:solidFill>
              </a:rPr>
              <a:t>CDataSection</a:t>
            </a:r>
            <a:r>
              <a:rPr lang="es-ES" sz="2400" dirty="0" smtClean="0"/>
              <a:t>, </a:t>
            </a:r>
            <a:r>
              <a:rPr lang="es-ES" sz="2400" dirty="0" err="1" smtClean="0">
                <a:solidFill>
                  <a:srgbClr val="0070C0"/>
                </a:solidFill>
              </a:rPr>
              <a:t>DocumentFragment</a:t>
            </a:r>
            <a:r>
              <a:rPr lang="es-ES" sz="2400" dirty="0" smtClean="0"/>
              <a:t>, </a:t>
            </a:r>
            <a:r>
              <a:rPr lang="es-ES" sz="2400" dirty="0" err="1" smtClean="0">
                <a:solidFill>
                  <a:srgbClr val="0070C0"/>
                </a:solidFill>
              </a:rPr>
              <a:t>Entity</a:t>
            </a:r>
            <a:r>
              <a:rPr lang="es-ES" sz="2400" dirty="0" smtClean="0"/>
              <a:t>, </a:t>
            </a:r>
            <a:r>
              <a:rPr lang="es-ES" sz="2400" dirty="0" err="1" smtClean="0">
                <a:solidFill>
                  <a:srgbClr val="0070C0"/>
                </a:solidFill>
              </a:rPr>
              <a:t>EntityReference</a:t>
            </a:r>
            <a:r>
              <a:rPr lang="es-ES" sz="2400" dirty="0" smtClean="0"/>
              <a:t>, </a:t>
            </a:r>
            <a:r>
              <a:rPr lang="es-ES" sz="2400" dirty="0" err="1" smtClean="0">
                <a:solidFill>
                  <a:srgbClr val="0070C0"/>
                </a:solidFill>
              </a:rPr>
              <a:t>ProcessingInstruction</a:t>
            </a:r>
            <a:r>
              <a:rPr lang="es-ES" sz="2400" dirty="0" smtClean="0"/>
              <a:t> y </a:t>
            </a:r>
            <a:r>
              <a:rPr lang="es-ES" sz="2400" dirty="0" err="1" smtClean="0">
                <a:solidFill>
                  <a:srgbClr val="0070C0"/>
                </a:solidFill>
              </a:rPr>
              <a:t>Notation</a:t>
            </a:r>
            <a:r>
              <a:rPr lang="es-ES" sz="2400" dirty="0" smtClean="0"/>
              <a:t>.</a:t>
            </a:r>
          </a:p>
          <a:p>
            <a:pPr>
              <a:buNone/>
            </a:pPr>
            <a:endParaRPr lang="es-ES" dirty="0" smtClean="0">
              <a:solidFill>
                <a:srgbClr val="FF0000"/>
              </a:solidFill>
            </a:endParaRPr>
          </a:p>
          <a:p>
            <a:pPr>
              <a:buNone/>
            </a:pPr>
            <a:endParaRPr lang="es-ES" dirty="0" smtClean="0"/>
          </a:p>
          <a:p>
            <a:pPr>
              <a:buNone/>
            </a:pPr>
            <a:endParaRPr lang="es-ES" dirty="0" smtClean="0"/>
          </a:p>
          <a:p>
            <a:pPr lvl="1" algn="just">
              <a:buNone/>
            </a:pPr>
            <a:endParaRPr lang="es-ES" dirty="0">
              <a:solidFill>
                <a:srgbClr val="FF0000"/>
              </a:solidFill>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DOM</a:t>
            </a:r>
            <a:endParaRPr lang="es-ES" dirty="0"/>
          </a:p>
        </p:txBody>
      </p:sp>
      <p:sp>
        <p:nvSpPr>
          <p:cNvPr id="3" name="2 CuadroTexto"/>
          <p:cNvSpPr txBox="1"/>
          <p:nvPr/>
        </p:nvSpPr>
        <p:spPr>
          <a:xfrm>
            <a:off x="359640" y="503640"/>
            <a:ext cx="9577216" cy="6133559"/>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solidFill>
                  <a:srgbClr val="000000"/>
                </a:solidFill>
                <a:ea typeface="Andale Sans UI" pitchFamily="2"/>
                <a:cs typeface="Tahoma" pitchFamily="2"/>
              </a:rPr>
              <a:t>Acceso a los nodos del DOM</a:t>
            </a:r>
          </a:p>
          <a:p>
            <a:pPr>
              <a:buNone/>
            </a:pPr>
            <a:endParaRPr lang="es-ES" dirty="0" smtClean="0"/>
          </a:p>
          <a:p>
            <a:pPr algn="just">
              <a:buNone/>
            </a:pPr>
            <a:r>
              <a:rPr lang="es-ES" sz="2800" dirty="0" smtClean="0"/>
              <a:t>Una vez construido automáticamente el árbol completo de nodos DOM, ya es posible utilizar las funciones DOM para acceder de forma directa a cualquier nodo del árbol. Como acceder a un nodo del árbol es equivalente a acceder a </a:t>
            </a:r>
            <a:r>
              <a:rPr lang="es-ES" sz="2800" i="1" dirty="0" smtClean="0"/>
              <a:t>"un trozo"</a:t>
            </a:r>
            <a:r>
              <a:rPr lang="es-ES" sz="2800" dirty="0" smtClean="0"/>
              <a:t> de la página, una vez construido el árbol, ya es posible manipular de forma sencilla la página: acceder al valor de un elemento, establecer el valor de un elemento, mover un elemento de la página, crear y añadir nuevos elementos, etc.</a:t>
            </a:r>
          </a:p>
          <a:p>
            <a:pPr algn="just">
              <a:buNone/>
            </a:pPr>
            <a:endParaRPr lang="es-ES" sz="2800" dirty="0" smtClean="0"/>
          </a:p>
          <a:p>
            <a:pPr algn="just">
              <a:buNone/>
            </a:pPr>
            <a:r>
              <a:rPr lang="es-ES" sz="2800" dirty="0" smtClean="0"/>
              <a:t>DOM proporciona dos métodos alternativos para acceder a un nodo específico: acceso </a:t>
            </a:r>
            <a:r>
              <a:rPr lang="es-ES" sz="2800" b="1" dirty="0" smtClean="0">
                <a:solidFill>
                  <a:srgbClr val="0070C0"/>
                </a:solidFill>
              </a:rPr>
              <a:t>a través de sus nodos padre </a:t>
            </a:r>
            <a:r>
              <a:rPr lang="es-ES" sz="2800" dirty="0" smtClean="0"/>
              <a:t>y acceso </a:t>
            </a:r>
            <a:r>
              <a:rPr lang="es-ES" sz="2800" b="1" dirty="0" smtClean="0">
                <a:solidFill>
                  <a:srgbClr val="FF0000"/>
                </a:solidFill>
              </a:rPr>
              <a:t>directo</a:t>
            </a:r>
            <a:r>
              <a:rPr lang="es-ES" sz="2800" dirty="0" smtClean="0"/>
              <a:t>.</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DOM</a:t>
            </a:r>
            <a:endParaRPr lang="es-ES" dirty="0"/>
          </a:p>
        </p:txBody>
      </p:sp>
      <p:sp>
        <p:nvSpPr>
          <p:cNvPr id="3" name="2 CuadroTexto"/>
          <p:cNvSpPr txBox="1"/>
          <p:nvPr/>
        </p:nvSpPr>
        <p:spPr>
          <a:xfrm>
            <a:off x="359640" y="503640"/>
            <a:ext cx="9577216" cy="5882785"/>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just">
              <a:buNone/>
            </a:pPr>
            <a:r>
              <a:rPr lang="es-ES" sz="3200" b="1" dirty="0" smtClean="0">
                <a:solidFill>
                  <a:srgbClr val="000000"/>
                </a:solidFill>
                <a:ea typeface="Andale Sans UI" pitchFamily="2"/>
                <a:cs typeface="Tahoma" pitchFamily="2"/>
              </a:rPr>
              <a:t>Acceso a los nodos del DOM (a través de sus nodos padre)</a:t>
            </a:r>
          </a:p>
          <a:p>
            <a:pPr>
              <a:buNone/>
            </a:pPr>
            <a:endParaRPr lang="es-ES" dirty="0" smtClean="0"/>
          </a:p>
          <a:p>
            <a:pPr algn="just">
              <a:buNone/>
            </a:pPr>
            <a:r>
              <a:rPr lang="es-ES" sz="2400" dirty="0" smtClean="0"/>
              <a:t>Las funciones que proporciona DOM para acceder a un nodo a través de sus nodos padre consisten en acceder al nodo raíz de la página y después a sus nodos hijos y a los nodos hijos de esos hijos y así sucesivamente hasta el último nodo de la rama terminada por el nodo buscado. Sin embargo, cuando se quiere acceder a un nodo específico, </a:t>
            </a:r>
            <a:r>
              <a:rPr lang="es-ES" sz="2400" dirty="0" smtClean="0">
                <a:solidFill>
                  <a:srgbClr val="0070C0"/>
                </a:solidFill>
              </a:rPr>
              <a:t>es mucho más rápido acceder directamente a ese nodo y no llegar hasta él descendiendo a través de todos sus nodos padre</a:t>
            </a:r>
            <a:r>
              <a:rPr lang="es-ES" sz="2400" dirty="0" smtClean="0"/>
              <a:t>.</a:t>
            </a:r>
          </a:p>
          <a:p>
            <a:pPr algn="just">
              <a:buNone/>
            </a:pPr>
            <a:endParaRPr lang="es-ES" sz="2400" dirty="0" smtClean="0"/>
          </a:p>
          <a:p>
            <a:pPr algn="just">
              <a:buNone/>
            </a:pPr>
            <a:r>
              <a:rPr lang="es-ES" sz="2400" dirty="0" smtClean="0"/>
              <a:t>Por ese motivo, no se van a presentar las funciones necesarias para el acceso jerárquico de nodos y se muestran </a:t>
            </a:r>
            <a:r>
              <a:rPr lang="es-ES" sz="2400" dirty="0" smtClean="0">
                <a:solidFill>
                  <a:srgbClr val="FF0000"/>
                </a:solidFill>
              </a:rPr>
              <a:t>solamente las que permiten acceder de forma directa a los nodos</a:t>
            </a:r>
            <a:r>
              <a:rPr lang="es-ES" sz="2400" dirty="0" smtClean="0"/>
              <a:t>.</a:t>
            </a:r>
          </a:p>
          <a:p>
            <a:pPr algn="just">
              <a:buNone/>
            </a:pPr>
            <a:endParaRPr lang="es-ES" sz="2400" dirty="0"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DOM</a:t>
            </a:r>
            <a:endParaRPr lang="es-ES" dirty="0"/>
          </a:p>
        </p:txBody>
      </p:sp>
      <p:sp>
        <p:nvSpPr>
          <p:cNvPr id="3" name="2 CuadroTexto"/>
          <p:cNvSpPr txBox="1"/>
          <p:nvPr/>
        </p:nvSpPr>
        <p:spPr>
          <a:xfrm>
            <a:off x="359639" y="503640"/>
            <a:ext cx="9720986" cy="7197824"/>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solidFill>
                  <a:srgbClr val="000000"/>
                </a:solidFill>
                <a:ea typeface="Andale Sans UI" pitchFamily="2"/>
                <a:cs typeface="Tahoma" pitchFamily="2"/>
              </a:rPr>
              <a:t>Acceso a los nodos del DOM (Acceso directo)</a:t>
            </a:r>
          </a:p>
          <a:p>
            <a:pPr>
              <a:buNone/>
            </a:pPr>
            <a:endParaRPr lang="es-ES" dirty="0" smtClean="0"/>
          </a:p>
          <a:p>
            <a:pPr>
              <a:buNone/>
            </a:pPr>
            <a:endParaRPr lang="es-ES" dirty="0" smtClean="0"/>
          </a:p>
          <a:p>
            <a:pPr algn="just">
              <a:buNone/>
            </a:pPr>
            <a:r>
              <a:rPr lang="es-ES" sz="2400" dirty="0" smtClean="0"/>
              <a:t>Es importante recordar que el acceso a los nodos, su modificación y su eliminación </a:t>
            </a:r>
            <a:r>
              <a:rPr lang="es-ES" sz="2400" dirty="0" smtClean="0">
                <a:solidFill>
                  <a:srgbClr val="FF0000"/>
                </a:solidFill>
              </a:rPr>
              <a:t>solamente es posible cuando el árbol DOM ha sido construido completamente</a:t>
            </a:r>
            <a:r>
              <a:rPr lang="es-ES" sz="2400" dirty="0" smtClean="0"/>
              <a:t>, es decir, después de que la página HTML se cargue por completo. </a:t>
            </a:r>
            <a:r>
              <a:rPr lang="es-ES" sz="2400" dirty="0" smtClean="0">
                <a:solidFill>
                  <a:srgbClr val="0070C0"/>
                </a:solidFill>
              </a:rPr>
              <a:t>Más adelante se verá cómo asegurar que un código </a:t>
            </a:r>
            <a:r>
              <a:rPr lang="es-ES" sz="2400" dirty="0" err="1" smtClean="0">
                <a:solidFill>
                  <a:srgbClr val="0070C0"/>
                </a:solidFill>
              </a:rPr>
              <a:t>JavaScript</a:t>
            </a:r>
            <a:r>
              <a:rPr lang="es-ES" sz="2400" dirty="0" smtClean="0">
                <a:solidFill>
                  <a:srgbClr val="0070C0"/>
                </a:solidFill>
              </a:rPr>
              <a:t> solamente se ejecute cuando el navegador ha cargado entera la página XHTML</a:t>
            </a:r>
            <a:r>
              <a:rPr lang="es-ES" sz="2400" dirty="0" smtClean="0"/>
              <a:t>.</a:t>
            </a:r>
          </a:p>
          <a:p>
            <a:pPr>
              <a:buNone/>
            </a:pPr>
            <a:endParaRPr lang="es-ES" sz="2400" dirty="0" smtClean="0"/>
          </a:p>
          <a:p>
            <a:r>
              <a:rPr lang="es-ES" sz="2400" b="1" dirty="0" err="1" smtClean="0"/>
              <a:t>getElementsByTagName</a:t>
            </a:r>
            <a:r>
              <a:rPr lang="es-ES" sz="2400" b="1" dirty="0" smtClean="0"/>
              <a:t>()</a:t>
            </a:r>
          </a:p>
          <a:p>
            <a:endParaRPr lang="es-ES" sz="2400" b="1" dirty="0" smtClean="0"/>
          </a:p>
          <a:p>
            <a:pPr lvl="1">
              <a:buNone/>
            </a:pPr>
            <a:r>
              <a:rPr lang="es-ES" sz="2400" dirty="0" smtClean="0"/>
              <a:t>Obtiene </a:t>
            </a:r>
            <a:r>
              <a:rPr lang="es-ES" sz="2400" b="1" dirty="0" smtClean="0">
                <a:solidFill>
                  <a:srgbClr val="0070C0"/>
                </a:solidFill>
              </a:rPr>
              <a:t>todos</a:t>
            </a:r>
            <a:r>
              <a:rPr lang="es-ES" sz="2400" dirty="0" smtClean="0"/>
              <a:t> los elementos de la página HTML cuya etiqueta sea igual que el parámetro que se le pasa a la función.</a:t>
            </a:r>
          </a:p>
          <a:p>
            <a:pPr lvl="1">
              <a:buNone/>
            </a:pPr>
            <a:endParaRPr lang="es-ES" sz="2400" b="1" dirty="0" smtClean="0"/>
          </a:p>
          <a:p>
            <a:pPr lvl="2">
              <a:buNone/>
            </a:pPr>
            <a:r>
              <a:rPr lang="es-ES" sz="2000" dirty="0" err="1" smtClean="0">
                <a:solidFill>
                  <a:srgbClr val="0070C0"/>
                </a:solidFill>
              </a:rPr>
              <a:t>var</a:t>
            </a:r>
            <a:r>
              <a:rPr lang="es-ES" sz="2000" dirty="0" smtClean="0">
                <a:solidFill>
                  <a:srgbClr val="0070C0"/>
                </a:solidFill>
              </a:rPr>
              <a:t> </a:t>
            </a:r>
            <a:r>
              <a:rPr lang="es-ES" sz="2000" dirty="0" err="1" smtClean="0">
                <a:solidFill>
                  <a:srgbClr val="0070C0"/>
                </a:solidFill>
              </a:rPr>
              <a:t>parrafos</a:t>
            </a:r>
            <a:r>
              <a:rPr lang="es-ES" sz="2000" dirty="0" smtClean="0">
                <a:solidFill>
                  <a:srgbClr val="0070C0"/>
                </a:solidFill>
              </a:rPr>
              <a:t> = </a:t>
            </a:r>
            <a:r>
              <a:rPr lang="es-ES" sz="2000" dirty="0" err="1" smtClean="0">
                <a:solidFill>
                  <a:srgbClr val="FF0000"/>
                </a:solidFill>
              </a:rPr>
              <a:t>document.getElementsByTagName</a:t>
            </a:r>
            <a:r>
              <a:rPr lang="es-ES" sz="2000" dirty="0" smtClean="0">
                <a:solidFill>
                  <a:srgbClr val="FF0000"/>
                </a:solidFill>
              </a:rPr>
              <a:t>("p"); </a:t>
            </a:r>
            <a:r>
              <a:rPr lang="es-ES" sz="2000" dirty="0" smtClean="0">
                <a:solidFill>
                  <a:schemeClr val="bg1">
                    <a:lumMod val="50000"/>
                  </a:schemeClr>
                </a:solidFill>
              </a:rPr>
              <a:t>//</a:t>
            </a:r>
            <a:r>
              <a:rPr lang="es-ES" sz="2000" dirty="0" err="1" smtClean="0">
                <a:solidFill>
                  <a:schemeClr val="bg1">
                    <a:lumMod val="50000"/>
                  </a:schemeClr>
                </a:solidFill>
              </a:rPr>
              <a:t>parrafos</a:t>
            </a:r>
            <a:r>
              <a:rPr lang="es-ES" sz="2000" dirty="0" smtClean="0">
                <a:solidFill>
                  <a:schemeClr val="bg1">
                    <a:lumMod val="50000"/>
                  </a:schemeClr>
                </a:solidFill>
              </a:rPr>
              <a:t> va a ser un </a:t>
            </a:r>
            <a:r>
              <a:rPr lang="es-ES" sz="2000" b="1" dirty="0" err="1" smtClean="0">
                <a:solidFill>
                  <a:schemeClr val="bg1">
                    <a:lumMod val="50000"/>
                  </a:schemeClr>
                </a:solidFill>
              </a:rPr>
              <a:t>array</a:t>
            </a:r>
            <a:r>
              <a:rPr lang="es-ES" sz="2000" dirty="0" smtClean="0">
                <a:solidFill>
                  <a:schemeClr val="bg1">
                    <a:lumMod val="50000"/>
                  </a:schemeClr>
                </a:solidFill>
              </a:rPr>
              <a:t> de nodos con todos los nodos del documento correspondientes a elementos &lt;p&gt;</a:t>
            </a:r>
          </a:p>
          <a:p>
            <a:pPr lvl="2">
              <a:buNone/>
            </a:pPr>
            <a:r>
              <a:rPr lang="es-ES" sz="2000" dirty="0" err="1" smtClean="0">
                <a:solidFill>
                  <a:srgbClr val="0070C0"/>
                </a:solidFill>
              </a:rPr>
              <a:t>var</a:t>
            </a:r>
            <a:r>
              <a:rPr lang="es-ES" sz="2000" dirty="0" smtClean="0">
                <a:solidFill>
                  <a:srgbClr val="0070C0"/>
                </a:solidFill>
              </a:rPr>
              <a:t> </a:t>
            </a:r>
            <a:r>
              <a:rPr lang="es-ES" sz="2000" dirty="0" err="1" smtClean="0">
                <a:solidFill>
                  <a:srgbClr val="0070C0"/>
                </a:solidFill>
              </a:rPr>
              <a:t>primerParrafo</a:t>
            </a:r>
            <a:r>
              <a:rPr lang="es-ES" sz="2000" dirty="0" smtClean="0">
                <a:solidFill>
                  <a:srgbClr val="0070C0"/>
                </a:solidFill>
              </a:rPr>
              <a:t> = </a:t>
            </a:r>
            <a:r>
              <a:rPr lang="es-ES" sz="2000" dirty="0" err="1" smtClean="0">
                <a:solidFill>
                  <a:srgbClr val="0070C0"/>
                </a:solidFill>
              </a:rPr>
              <a:t>parrafos</a:t>
            </a:r>
            <a:r>
              <a:rPr lang="es-ES" sz="2000" dirty="0" smtClean="0">
                <a:solidFill>
                  <a:srgbClr val="0070C0"/>
                </a:solidFill>
              </a:rPr>
              <a:t>[0];</a:t>
            </a:r>
          </a:p>
          <a:p>
            <a:pPr lvl="2">
              <a:buNone/>
            </a:pPr>
            <a:r>
              <a:rPr lang="es-ES" sz="2000" dirty="0" err="1" smtClean="0">
                <a:solidFill>
                  <a:srgbClr val="0070C0"/>
                </a:solidFill>
              </a:rPr>
              <a:t>var</a:t>
            </a:r>
            <a:r>
              <a:rPr lang="es-ES" sz="2000" dirty="0" smtClean="0">
                <a:solidFill>
                  <a:srgbClr val="0070C0"/>
                </a:solidFill>
              </a:rPr>
              <a:t> enlaces = </a:t>
            </a:r>
            <a:r>
              <a:rPr lang="es-ES" sz="2000" dirty="0" err="1" smtClean="0">
                <a:solidFill>
                  <a:srgbClr val="0070C0"/>
                </a:solidFill>
              </a:rPr>
              <a:t>primerParrafo</a:t>
            </a:r>
            <a:r>
              <a:rPr lang="es-ES" sz="2000" dirty="0" err="1" smtClean="0">
                <a:solidFill>
                  <a:srgbClr val="FF0000"/>
                </a:solidFill>
              </a:rPr>
              <a:t>.getElementsByTagName</a:t>
            </a:r>
            <a:r>
              <a:rPr lang="es-ES" sz="2000" dirty="0" smtClean="0">
                <a:solidFill>
                  <a:srgbClr val="FF0000"/>
                </a:solidFill>
              </a:rPr>
              <a:t>("a");</a:t>
            </a:r>
          </a:p>
          <a:p>
            <a:pPr lvl="1">
              <a:buNone/>
            </a:pPr>
            <a:endParaRPr lang="es-ES" b="1"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DOM</a:t>
            </a:r>
            <a:endParaRPr lang="es-ES" dirty="0"/>
          </a:p>
        </p:txBody>
      </p:sp>
      <p:sp>
        <p:nvSpPr>
          <p:cNvPr id="3" name="2 CuadroTexto"/>
          <p:cNvSpPr txBox="1"/>
          <p:nvPr/>
        </p:nvSpPr>
        <p:spPr>
          <a:xfrm>
            <a:off x="359639" y="503640"/>
            <a:ext cx="9720986" cy="7448342"/>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solidFill>
                  <a:srgbClr val="000000"/>
                </a:solidFill>
                <a:ea typeface="Andale Sans UI" pitchFamily="2"/>
                <a:cs typeface="Tahoma" pitchFamily="2"/>
              </a:rPr>
              <a:t>Acceso a los nodos del DOM (Acceso directo)</a:t>
            </a:r>
          </a:p>
          <a:p>
            <a:pPr>
              <a:buNone/>
            </a:pPr>
            <a:endParaRPr lang="es-ES" dirty="0" smtClean="0"/>
          </a:p>
          <a:p>
            <a:pPr lvl="1">
              <a:buNone/>
            </a:pPr>
            <a:endParaRPr lang="es-ES" b="1" dirty="0" smtClean="0"/>
          </a:p>
          <a:p>
            <a:r>
              <a:rPr lang="es-ES" sz="2400" b="1" dirty="0" err="1" smtClean="0"/>
              <a:t>getElementsByName</a:t>
            </a:r>
            <a:r>
              <a:rPr lang="es-ES" sz="2400" b="1" dirty="0" smtClean="0"/>
              <a:t>()</a:t>
            </a:r>
          </a:p>
          <a:p>
            <a:pPr>
              <a:buNone/>
            </a:pPr>
            <a:endParaRPr lang="es-ES" sz="2400" b="1" dirty="0" smtClean="0"/>
          </a:p>
          <a:p>
            <a:pPr algn="just">
              <a:buNone/>
            </a:pPr>
            <a:r>
              <a:rPr lang="es-ES" sz="2400" b="1" dirty="0" smtClean="0"/>
              <a:t>	</a:t>
            </a:r>
            <a:r>
              <a:rPr lang="es-ES" sz="2400" dirty="0" smtClean="0"/>
              <a:t>Buscan los elementos cuyo atributo </a:t>
            </a:r>
            <a:r>
              <a:rPr lang="es-ES" sz="2400" dirty="0" err="1" smtClean="0">
                <a:solidFill>
                  <a:srgbClr val="00B0F0"/>
                </a:solidFill>
              </a:rPr>
              <a:t>name</a:t>
            </a:r>
            <a:r>
              <a:rPr lang="es-ES" sz="2400" dirty="0" smtClean="0"/>
              <a:t> sea igual al parámetro proporcionado. Especialmente útil para elementos </a:t>
            </a:r>
            <a:r>
              <a:rPr lang="es-ES" sz="2400" dirty="0" err="1" smtClean="0">
                <a:solidFill>
                  <a:srgbClr val="0070C0"/>
                </a:solidFill>
              </a:rPr>
              <a:t>radiobutton</a:t>
            </a:r>
            <a:endParaRPr lang="es-ES" sz="2400" dirty="0" smtClean="0">
              <a:solidFill>
                <a:srgbClr val="0070C0"/>
              </a:solidFill>
            </a:endParaRPr>
          </a:p>
          <a:p>
            <a:endParaRPr lang="es-ES" sz="2400" b="1" dirty="0" smtClean="0"/>
          </a:p>
          <a:p>
            <a:r>
              <a:rPr lang="es-ES" sz="2400" b="1" dirty="0" err="1" smtClean="0"/>
              <a:t>getElementById</a:t>
            </a:r>
            <a:r>
              <a:rPr lang="es-ES" sz="2400" b="1" dirty="0" smtClean="0"/>
              <a:t>()</a:t>
            </a:r>
          </a:p>
          <a:p>
            <a:pPr>
              <a:buNone/>
            </a:pPr>
            <a:endParaRPr lang="es-ES" sz="2400" b="1" dirty="0" smtClean="0"/>
          </a:p>
          <a:p>
            <a:pPr algn="just">
              <a:buNone/>
            </a:pPr>
            <a:r>
              <a:rPr lang="es-ES" sz="2400" dirty="0" smtClean="0"/>
              <a:t>	</a:t>
            </a:r>
            <a:r>
              <a:rPr lang="es-ES" sz="2400" dirty="0" err="1" smtClean="0"/>
              <a:t>Bevuelve</a:t>
            </a:r>
            <a:r>
              <a:rPr lang="es-ES" sz="2400" dirty="0" smtClean="0"/>
              <a:t> el elemento XHTML cuyo atributo id coincide con el parámetro indicado en la función. </a:t>
            </a:r>
            <a:r>
              <a:rPr lang="es-ES" sz="2400" dirty="0" smtClean="0">
                <a:solidFill>
                  <a:srgbClr val="00B0F0"/>
                </a:solidFill>
              </a:rPr>
              <a:t>Es la más utilizada </a:t>
            </a:r>
            <a:r>
              <a:rPr lang="es-ES" sz="2400" dirty="0" smtClean="0"/>
              <a:t>para acceder directamente a un nodo.</a:t>
            </a:r>
            <a:endParaRPr lang="es-ES" sz="2400" b="1" dirty="0" smtClean="0"/>
          </a:p>
          <a:p>
            <a:pPr>
              <a:buNone/>
            </a:pPr>
            <a:r>
              <a:rPr lang="pt-BR" sz="2400" dirty="0" smtClean="0"/>
              <a:t>	</a:t>
            </a:r>
            <a:r>
              <a:rPr lang="pt-BR" sz="2000" dirty="0" smtClean="0">
                <a:solidFill>
                  <a:srgbClr val="0070C0"/>
                </a:solidFill>
              </a:rPr>
              <a:t>var </a:t>
            </a:r>
            <a:r>
              <a:rPr lang="pt-BR" sz="2000" dirty="0" err="1" smtClean="0">
                <a:solidFill>
                  <a:srgbClr val="0070C0"/>
                </a:solidFill>
              </a:rPr>
              <a:t>cabecera</a:t>
            </a:r>
            <a:r>
              <a:rPr lang="pt-BR" sz="2000" dirty="0" smtClean="0">
                <a:solidFill>
                  <a:srgbClr val="0070C0"/>
                </a:solidFill>
              </a:rPr>
              <a:t> = </a:t>
            </a:r>
            <a:r>
              <a:rPr lang="pt-BR" sz="2000" dirty="0" err="1" smtClean="0">
                <a:solidFill>
                  <a:srgbClr val="FF0000"/>
                </a:solidFill>
              </a:rPr>
              <a:t>document</a:t>
            </a:r>
            <a:r>
              <a:rPr lang="pt-BR" sz="2000" dirty="0" smtClean="0">
                <a:solidFill>
                  <a:srgbClr val="FF0000"/>
                </a:solidFill>
              </a:rPr>
              <a:t>.</a:t>
            </a:r>
            <a:r>
              <a:rPr lang="pt-BR" sz="2000" dirty="0" err="1" smtClean="0">
                <a:solidFill>
                  <a:srgbClr val="FF0000"/>
                </a:solidFill>
              </a:rPr>
              <a:t>getElementById</a:t>
            </a:r>
            <a:r>
              <a:rPr lang="pt-BR" sz="2000" dirty="0" smtClean="0">
                <a:solidFill>
                  <a:srgbClr val="FF0000"/>
                </a:solidFill>
              </a:rPr>
              <a:t>("</a:t>
            </a:r>
            <a:r>
              <a:rPr lang="pt-BR" sz="2000" dirty="0" err="1" smtClean="0">
                <a:solidFill>
                  <a:srgbClr val="FF0000"/>
                </a:solidFill>
              </a:rPr>
              <a:t>cabecera</a:t>
            </a:r>
            <a:r>
              <a:rPr lang="pt-BR" sz="2000" dirty="0" smtClean="0">
                <a:solidFill>
                  <a:srgbClr val="FF0000"/>
                </a:solidFill>
              </a:rPr>
              <a:t>");   </a:t>
            </a:r>
            <a:r>
              <a:rPr lang="pt-BR" sz="2000" dirty="0" smtClean="0">
                <a:solidFill>
                  <a:schemeClr val="bg1">
                    <a:lumMod val="50000"/>
                  </a:schemeClr>
                </a:solidFill>
              </a:rPr>
              <a:t>//</a:t>
            </a:r>
            <a:r>
              <a:rPr lang="pt-BR" sz="2000" dirty="0" err="1" smtClean="0">
                <a:solidFill>
                  <a:schemeClr val="bg1">
                    <a:lumMod val="50000"/>
                  </a:schemeClr>
                </a:solidFill>
              </a:rPr>
              <a:t>cabecera</a:t>
            </a:r>
            <a:r>
              <a:rPr lang="pt-BR" sz="2000" dirty="0" smtClean="0">
                <a:solidFill>
                  <a:schemeClr val="bg1">
                    <a:lumMod val="50000"/>
                  </a:schemeClr>
                </a:solidFill>
              </a:rPr>
              <a:t> </a:t>
            </a:r>
            <a:r>
              <a:rPr lang="pt-BR" sz="2000" dirty="0" err="1" smtClean="0">
                <a:solidFill>
                  <a:schemeClr val="bg1">
                    <a:lumMod val="50000"/>
                  </a:schemeClr>
                </a:solidFill>
              </a:rPr>
              <a:t>va</a:t>
            </a:r>
            <a:r>
              <a:rPr lang="pt-BR" sz="2000" dirty="0" smtClean="0">
                <a:solidFill>
                  <a:schemeClr val="bg1">
                    <a:lumMod val="50000"/>
                  </a:schemeClr>
                </a:solidFill>
              </a:rPr>
              <a:t> a ser una </a:t>
            </a:r>
            <a:r>
              <a:rPr lang="pt-BR" sz="2000" dirty="0" err="1" smtClean="0">
                <a:solidFill>
                  <a:schemeClr val="bg1">
                    <a:lumMod val="50000"/>
                  </a:schemeClr>
                </a:solidFill>
              </a:rPr>
              <a:t>variable</a:t>
            </a:r>
            <a:r>
              <a:rPr lang="pt-BR" sz="2000" dirty="0" smtClean="0">
                <a:solidFill>
                  <a:schemeClr val="bg1">
                    <a:lumMod val="50000"/>
                  </a:schemeClr>
                </a:solidFill>
              </a:rPr>
              <a:t> de tipo nodo </a:t>
            </a:r>
            <a:r>
              <a:rPr lang="pt-BR" sz="2000" dirty="0" err="1" smtClean="0">
                <a:solidFill>
                  <a:schemeClr val="bg1">
                    <a:lumMod val="50000"/>
                  </a:schemeClr>
                </a:solidFill>
              </a:rPr>
              <a:t>con</a:t>
            </a:r>
            <a:r>
              <a:rPr lang="pt-BR" sz="2000" dirty="0" smtClean="0">
                <a:solidFill>
                  <a:schemeClr val="bg1">
                    <a:lumMod val="50000"/>
                  </a:schemeClr>
                </a:solidFill>
              </a:rPr>
              <a:t> </a:t>
            </a:r>
            <a:r>
              <a:rPr lang="pt-BR" sz="2000" dirty="0" err="1" smtClean="0">
                <a:solidFill>
                  <a:schemeClr val="bg1">
                    <a:lumMod val="50000"/>
                  </a:schemeClr>
                </a:solidFill>
              </a:rPr>
              <a:t>el</a:t>
            </a:r>
            <a:r>
              <a:rPr lang="pt-BR" sz="2000" dirty="0" smtClean="0">
                <a:solidFill>
                  <a:schemeClr val="bg1">
                    <a:lumMod val="50000"/>
                  </a:schemeClr>
                </a:solidFill>
              </a:rPr>
              <a:t> único elemento </a:t>
            </a:r>
            <a:r>
              <a:rPr lang="pt-BR" sz="2000" dirty="0" err="1" smtClean="0">
                <a:solidFill>
                  <a:schemeClr val="bg1">
                    <a:lumMod val="50000"/>
                  </a:schemeClr>
                </a:solidFill>
              </a:rPr>
              <a:t>del</a:t>
            </a:r>
            <a:r>
              <a:rPr lang="pt-BR" sz="2000" dirty="0" smtClean="0">
                <a:solidFill>
                  <a:schemeClr val="bg1">
                    <a:lumMod val="50000"/>
                  </a:schemeClr>
                </a:solidFill>
              </a:rPr>
              <a:t> documento que </a:t>
            </a:r>
            <a:r>
              <a:rPr lang="pt-BR" sz="2000" dirty="0" err="1" smtClean="0">
                <a:solidFill>
                  <a:schemeClr val="bg1">
                    <a:lumMod val="50000"/>
                  </a:schemeClr>
                </a:solidFill>
              </a:rPr>
              <a:t>tiene</a:t>
            </a:r>
            <a:r>
              <a:rPr lang="pt-BR" sz="2000" dirty="0" smtClean="0">
                <a:solidFill>
                  <a:schemeClr val="bg1">
                    <a:lumMod val="50000"/>
                  </a:schemeClr>
                </a:solidFill>
              </a:rPr>
              <a:t> </a:t>
            </a:r>
            <a:r>
              <a:rPr lang="pt-BR" sz="2000" dirty="0" err="1" smtClean="0">
                <a:solidFill>
                  <a:schemeClr val="bg1">
                    <a:lumMod val="50000"/>
                  </a:schemeClr>
                </a:solidFill>
              </a:rPr>
              <a:t>un</a:t>
            </a:r>
            <a:r>
              <a:rPr lang="pt-BR" sz="2000" dirty="0" smtClean="0">
                <a:solidFill>
                  <a:schemeClr val="bg1">
                    <a:lumMod val="50000"/>
                  </a:schemeClr>
                </a:solidFill>
              </a:rPr>
              <a:t> atributo id </a:t>
            </a:r>
            <a:r>
              <a:rPr lang="pt-BR" sz="2000" dirty="0" err="1" smtClean="0">
                <a:solidFill>
                  <a:schemeClr val="bg1">
                    <a:lumMod val="50000"/>
                  </a:schemeClr>
                </a:solidFill>
              </a:rPr>
              <a:t>con</a:t>
            </a:r>
            <a:r>
              <a:rPr lang="pt-BR" sz="2000" dirty="0" smtClean="0">
                <a:solidFill>
                  <a:schemeClr val="bg1">
                    <a:lumMod val="50000"/>
                  </a:schemeClr>
                </a:solidFill>
              </a:rPr>
              <a:t> valor “</a:t>
            </a:r>
            <a:r>
              <a:rPr lang="pt-BR" sz="2000" dirty="0" err="1" smtClean="0">
                <a:solidFill>
                  <a:schemeClr val="bg1">
                    <a:lumMod val="50000"/>
                  </a:schemeClr>
                </a:solidFill>
              </a:rPr>
              <a:t>cabecera</a:t>
            </a:r>
            <a:r>
              <a:rPr lang="pt-BR" sz="2000" dirty="0" smtClean="0">
                <a:solidFill>
                  <a:schemeClr val="bg1">
                    <a:lumMod val="50000"/>
                  </a:schemeClr>
                </a:solidFill>
              </a:rPr>
              <a:t>”</a:t>
            </a:r>
          </a:p>
          <a:p>
            <a:pPr>
              <a:buNone/>
            </a:pPr>
            <a:endParaRPr lang="pt-BR" sz="2000" dirty="0" smtClean="0">
              <a:solidFill>
                <a:srgbClr val="FF0000"/>
              </a:solidFill>
            </a:endParaRPr>
          </a:p>
          <a:p>
            <a:pPr>
              <a:buNone/>
            </a:pPr>
            <a:r>
              <a:rPr lang="pt-BR" sz="2000" dirty="0" smtClean="0">
                <a:solidFill>
                  <a:srgbClr val="FF0000"/>
                </a:solidFill>
              </a:rPr>
              <a:t>	</a:t>
            </a:r>
            <a:r>
              <a:rPr lang="pt-BR" sz="2000" dirty="0" smtClean="0">
                <a:solidFill>
                  <a:srgbClr val="0070C0"/>
                </a:solidFill>
              </a:rPr>
              <a:t>&lt;div id="</a:t>
            </a:r>
            <a:r>
              <a:rPr lang="pt-BR" sz="2000" dirty="0" err="1" smtClean="0">
                <a:solidFill>
                  <a:srgbClr val="0070C0"/>
                </a:solidFill>
              </a:rPr>
              <a:t>cabecera</a:t>
            </a:r>
            <a:r>
              <a:rPr lang="pt-BR" sz="2000" dirty="0" smtClean="0">
                <a:solidFill>
                  <a:srgbClr val="0070C0"/>
                </a:solidFill>
              </a:rPr>
              <a:t>"&gt; </a:t>
            </a:r>
          </a:p>
          <a:p>
            <a:pPr>
              <a:buNone/>
            </a:pPr>
            <a:r>
              <a:rPr lang="pt-BR" sz="2000" dirty="0" smtClean="0">
                <a:solidFill>
                  <a:srgbClr val="0070C0"/>
                </a:solidFill>
              </a:rPr>
              <a:t>		&lt;a </a:t>
            </a:r>
            <a:r>
              <a:rPr lang="pt-BR" sz="2000" dirty="0" err="1" smtClean="0">
                <a:solidFill>
                  <a:srgbClr val="0070C0"/>
                </a:solidFill>
              </a:rPr>
              <a:t>href</a:t>
            </a:r>
            <a:r>
              <a:rPr lang="pt-BR" sz="2000" dirty="0" smtClean="0">
                <a:solidFill>
                  <a:srgbClr val="0070C0"/>
                </a:solidFill>
              </a:rPr>
              <a:t>="/" id="logo"&gt;...&lt;/a&gt; </a:t>
            </a:r>
          </a:p>
          <a:p>
            <a:pPr>
              <a:buNone/>
            </a:pPr>
            <a:r>
              <a:rPr lang="pt-BR" sz="2000" dirty="0" smtClean="0">
                <a:solidFill>
                  <a:srgbClr val="0070C0"/>
                </a:solidFill>
              </a:rPr>
              <a:t>	&lt;/div&gt;</a:t>
            </a:r>
            <a:endParaRPr lang="es-ES" sz="2000" b="1" dirty="0" smtClean="0">
              <a:solidFill>
                <a:srgbClr val="0070C0"/>
              </a:solidFill>
            </a:endParaRPr>
          </a:p>
          <a:p>
            <a:pPr>
              <a:buNone/>
            </a:pPr>
            <a:endParaRPr lang="es-E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36587"/>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solidFill>
                  <a:srgbClr val="000000"/>
                </a:solidFill>
                <a:latin typeface="Arial" pitchFamily="34" charset="0"/>
                <a:cs typeface="Arial" pitchFamily="34" charset="0"/>
              </a:rPr>
              <a:t>Limitaciones</a:t>
            </a:r>
            <a:endParaRPr lang="es-ES" dirty="0">
              <a:solidFill>
                <a:srgbClr val="000000"/>
              </a:solidFill>
              <a:latin typeface="Arial" pitchFamily="34" charset="0"/>
              <a:cs typeface="Arial" pitchFamily="34" charset="0"/>
            </a:endParaRPr>
          </a:p>
        </p:txBody>
      </p:sp>
      <p:sp>
        <p:nvSpPr>
          <p:cNvPr id="4" name="3 CuadroTexto"/>
          <p:cNvSpPr txBox="1"/>
          <p:nvPr/>
        </p:nvSpPr>
        <p:spPr>
          <a:xfrm>
            <a:off x="359792" y="827509"/>
            <a:ext cx="9505056" cy="6278642"/>
          </a:xfrm>
          <a:prstGeom prst="rect">
            <a:avLst/>
          </a:prstGeom>
          <a:noFill/>
        </p:spPr>
        <p:txBody>
          <a:bodyPr wrap="square" rtlCol="0">
            <a:spAutoFit/>
          </a:bodyPr>
          <a:lstStyle/>
          <a:p>
            <a:pPr lvl="0" hangingPunct="0"/>
            <a:endParaRPr lang="es-ES" sz="2200" b="1" dirty="0">
              <a:solidFill>
                <a:srgbClr val="000000"/>
              </a:solidFill>
              <a:ea typeface="Andale Sans UI" pitchFamily="2"/>
              <a:cs typeface="Tahoma" pitchFamily="2"/>
            </a:endParaRPr>
          </a:p>
          <a:p>
            <a:pPr algn="just"/>
            <a:r>
              <a:rPr lang="es-ES" sz="2000" dirty="0" err="1" smtClean="0"/>
              <a:t>JavaScript</a:t>
            </a:r>
            <a:r>
              <a:rPr lang="es-ES" sz="2000" dirty="0" smtClean="0"/>
              <a:t> fue diseñado de forma que se ejecutara en un entorno muy limitado que permitiera a los usuarios confiar en la ejecución de los scripts. </a:t>
            </a:r>
          </a:p>
          <a:p>
            <a:pPr algn="just"/>
            <a:endParaRPr lang="es-ES" sz="2000" dirty="0" smtClean="0"/>
          </a:p>
          <a:p>
            <a:pPr algn="just"/>
            <a:r>
              <a:rPr lang="es-ES" sz="2000" dirty="0" smtClean="0"/>
              <a:t>De esta forma, los scripts de </a:t>
            </a:r>
            <a:r>
              <a:rPr lang="es-ES" sz="2000" dirty="0" err="1" smtClean="0"/>
              <a:t>JavaScript</a:t>
            </a:r>
            <a:r>
              <a:rPr lang="es-ES" sz="2000" dirty="0" smtClean="0"/>
              <a:t>:</a:t>
            </a:r>
          </a:p>
          <a:p>
            <a:pPr algn="just"/>
            <a:endParaRPr lang="es-ES" sz="2000" dirty="0" smtClean="0"/>
          </a:p>
          <a:p>
            <a:pPr lvl="1" algn="just">
              <a:buFont typeface="Arial" pitchFamily="34" charset="0"/>
              <a:buChar char="•"/>
            </a:pPr>
            <a:r>
              <a:rPr lang="es-ES" sz="2000" dirty="0" smtClean="0"/>
              <a:t> no </a:t>
            </a:r>
            <a:r>
              <a:rPr lang="es-ES" sz="2000" b="1" dirty="0" smtClean="0">
                <a:solidFill>
                  <a:schemeClr val="tx2">
                    <a:lumMod val="60000"/>
                    <a:lumOff val="40000"/>
                  </a:schemeClr>
                </a:solidFill>
              </a:rPr>
              <a:t>pueden comunicarse con recursos </a:t>
            </a:r>
            <a:r>
              <a:rPr lang="es-ES" sz="2000" dirty="0" smtClean="0"/>
              <a:t>que no pertenezcan al mismo dominio desde el que se descargó el script. </a:t>
            </a:r>
          </a:p>
          <a:p>
            <a:pPr lvl="1" algn="just">
              <a:buFont typeface="Arial" pitchFamily="34" charset="0"/>
              <a:buChar char="•"/>
            </a:pPr>
            <a:r>
              <a:rPr lang="es-ES" sz="2000" dirty="0" smtClean="0"/>
              <a:t>Los scripts </a:t>
            </a:r>
            <a:r>
              <a:rPr lang="es-ES" sz="2000" b="1" dirty="0" smtClean="0">
                <a:solidFill>
                  <a:schemeClr val="tx2">
                    <a:lumMod val="60000"/>
                    <a:lumOff val="40000"/>
                  </a:schemeClr>
                </a:solidFill>
              </a:rPr>
              <a:t>tampoco pueden cerrar ventanas </a:t>
            </a:r>
            <a:r>
              <a:rPr lang="es-ES" sz="2000" dirty="0" smtClean="0"/>
              <a:t>que no hayan abierto esos mismos scripts.</a:t>
            </a:r>
          </a:p>
          <a:p>
            <a:pPr lvl="1" algn="just">
              <a:buFont typeface="Arial" pitchFamily="34" charset="0"/>
              <a:buChar char="•"/>
            </a:pPr>
            <a:r>
              <a:rPr lang="es-ES" sz="2000" dirty="0" smtClean="0"/>
              <a:t>Las ventanas que se crean no pueden ser demasiado pequeñas ni demasiado grandes ni colocarse fuera de la vista del usuario (aunque los detalles concretos dependen de cada navegador).</a:t>
            </a:r>
          </a:p>
          <a:p>
            <a:pPr lvl="1" algn="just">
              <a:buFont typeface="Arial" pitchFamily="34" charset="0"/>
              <a:buChar char="•"/>
            </a:pPr>
            <a:r>
              <a:rPr lang="es-ES" sz="2000" dirty="0" smtClean="0"/>
              <a:t>Los scripts </a:t>
            </a:r>
            <a:r>
              <a:rPr lang="es-ES" sz="2000" b="1" dirty="0" smtClean="0">
                <a:solidFill>
                  <a:schemeClr val="tx2">
                    <a:lumMod val="60000"/>
                    <a:lumOff val="40000"/>
                  </a:schemeClr>
                </a:solidFill>
              </a:rPr>
              <a:t>no pueden acceder a los archivos </a:t>
            </a:r>
            <a:r>
              <a:rPr lang="es-ES" sz="2000" dirty="0" smtClean="0"/>
              <a:t>del ordenador del usuario (ni en modo lectura ni en modo escritura) y tampoco pueden leer o modificar las preferencias del navegador.</a:t>
            </a:r>
          </a:p>
          <a:p>
            <a:pPr algn="just"/>
            <a:endParaRPr lang="es-ES" sz="2000" dirty="0" smtClean="0"/>
          </a:p>
          <a:p>
            <a:pPr algn="just"/>
            <a:r>
              <a:rPr lang="es-ES" sz="2000" dirty="0" smtClean="0"/>
              <a:t>Por último, si la ejecución de un script </a:t>
            </a:r>
            <a:r>
              <a:rPr lang="es-ES" sz="2000" b="1" dirty="0" smtClean="0">
                <a:solidFill>
                  <a:schemeClr val="tx2">
                    <a:lumMod val="60000"/>
                    <a:lumOff val="40000"/>
                  </a:schemeClr>
                </a:solidFill>
              </a:rPr>
              <a:t>dura demasiado tiempo </a:t>
            </a:r>
            <a:r>
              <a:rPr lang="es-ES" sz="2000" dirty="0" smtClean="0"/>
              <a:t>(por ejemplo por un error de programación) el navegador informa al usuario de que un script está consumiendo demasiados recursos y le da </a:t>
            </a:r>
            <a:r>
              <a:rPr lang="es-ES" sz="2000" b="1" dirty="0" smtClean="0">
                <a:solidFill>
                  <a:schemeClr val="tx2">
                    <a:lumMod val="60000"/>
                    <a:lumOff val="40000"/>
                  </a:schemeClr>
                </a:solidFill>
              </a:rPr>
              <a:t>la posibilidad de detener su ejecución</a:t>
            </a:r>
            <a:r>
              <a:rPr lang="es-ES" sz="2000" dirty="0" smtClean="0"/>
              <a:t>.</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DOM</a:t>
            </a:r>
            <a:endParaRPr lang="es-ES" dirty="0"/>
          </a:p>
        </p:txBody>
      </p:sp>
      <p:sp>
        <p:nvSpPr>
          <p:cNvPr id="3" name="2 CuadroTexto"/>
          <p:cNvSpPr txBox="1"/>
          <p:nvPr/>
        </p:nvSpPr>
        <p:spPr>
          <a:xfrm>
            <a:off x="359639" y="503640"/>
            <a:ext cx="9720986" cy="5569751"/>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solidFill>
                  <a:srgbClr val="000000"/>
                </a:solidFill>
                <a:ea typeface="Andale Sans UI" pitchFamily="2"/>
                <a:cs typeface="Tahoma" pitchFamily="2"/>
              </a:rPr>
              <a:t>Creación de nodos</a:t>
            </a:r>
          </a:p>
          <a:p>
            <a:pPr>
              <a:buNone/>
            </a:pPr>
            <a:endParaRPr lang="es-ES" dirty="0" smtClean="0"/>
          </a:p>
          <a:p>
            <a:pPr>
              <a:buNone/>
            </a:pPr>
            <a:endParaRPr lang="es-ES" dirty="0" smtClean="0"/>
          </a:p>
          <a:p>
            <a:pPr marL="457200" indent="-457200">
              <a:buSzPct val="100000"/>
              <a:buFont typeface="+mj-lt"/>
              <a:buAutoNum type="arabicPeriod"/>
            </a:pPr>
            <a:r>
              <a:rPr lang="es-ES" sz="2400" dirty="0" smtClean="0"/>
              <a:t>Crear nodo de tipo </a:t>
            </a:r>
            <a:r>
              <a:rPr lang="es-ES" sz="2400" dirty="0" err="1" smtClean="0"/>
              <a:t>Element</a:t>
            </a:r>
            <a:r>
              <a:rPr lang="es-ES" sz="2400" dirty="0" smtClean="0"/>
              <a:t> </a:t>
            </a:r>
          </a:p>
          <a:p>
            <a:pPr marL="457200" indent="-457200">
              <a:buSzPct val="100000"/>
              <a:buNone/>
            </a:pPr>
            <a:r>
              <a:rPr lang="es-ES" sz="2400" dirty="0" smtClean="0">
                <a:solidFill>
                  <a:srgbClr val="0070C0"/>
                </a:solidFill>
              </a:rPr>
              <a:t>		</a:t>
            </a:r>
            <a:r>
              <a:rPr lang="es-ES" sz="2400" dirty="0" err="1" smtClean="0">
                <a:solidFill>
                  <a:srgbClr val="0070C0"/>
                </a:solidFill>
              </a:rPr>
              <a:t>var</a:t>
            </a:r>
            <a:r>
              <a:rPr lang="es-ES" sz="2400" dirty="0" smtClean="0">
                <a:solidFill>
                  <a:srgbClr val="0070C0"/>
                </a:solidFill>
              </a:rPr>
              <a:t> </a:t>
            </a:r>
            <a:r>
              <a:rPr lang="es-ES" sz="2400" dirty="0" err="1" smtClean="0">
                <a:solidFill>
                  <a:srgbClr val="0070C0"/>
                </a:solidFill>
              </a:rPr>
              <a:t>parrafo</a:t>
            </a:r>
            <a:r>
              <a:rPr lang="es-ES" sz="2400" dirty="0" smtClean="0">
                <a:solidFill>
                  <a:srgbClr val="0070C0"/>
                </a:solidFill>
              </a:rPr>
              <a:t> = </a:t>
            </a:r>
            <a:r>
              <a:rPr lang="es-ES" sz="2400" dirty="0" err="1" smtClean="0">
                <a:solidFill>
                  <a:srgbClr val="0070C0"/>
                </a:solidFill>
              </a:rPr>
              <a:t>document.</a:t>
            </a:r>
            <a:r>
              <a:rPr lang="es-ES" sz="2400" dirty="0" err="1" smtClean="0">
                <a:solidFill>
                  <a:srgbClr val="FF0000"/>
                </a:solidFill>
              </a:rPr>
              <a:t>createElement</a:t>
            </a:r>
            <a:r>
              <a:rPr lang="es-ES" sz="2400" dirty="0" smtClean="0">
                <a:solidFill>
                  <a:srgbClr val="0070C0"/>
                </a:solidFill>
              </a:rPr>
              <a:t>("p");   </a:t>
            </a:r>
          </a:p>
          <a:p>
            <a:pPr marL="457200" indent="-457200">
              <a:buSzPct val="100000"/>
              <a:buNone/>
            </a:pPr>
            <a:endParaRPr lang="es-ES" sz="2400" dirty="0" smtClean="0">
              <a:solidFill>
                <a:srgbClr val="0070C0"/>
              </a:solidFill>
            </a:endParaRPr>
          </a:p>
          <a:p>
            <a:pPr marL="457200" indent="-457200">
              <a:buSzPct val="100000"/>
              <a:buFont typeface="+mj-lt"/>
              <a:buAutoNum type="arabicPeriod" startAt="2"/>
            </a:pPr>
            <a:r>
              <a:rPr lang="es-ES" sz="2400" dirty="0" smtClean="0"/>
              <a:t>Crear nodo de tipo </a:t>
            </a:r>
            <a:r>
              <a:rPr lang="es-ES" sz="2400" dirty="0" err="1" smtClean="0"/>
              <a:t>Text</a:t>
            </a:r>
            <a:r>
              <a:rPr lang="es-ES" sz="2400" dirty="0" smtClean="0"/>
              <a:t> </a:t>
            </a:r>
            <a:endParaRPr lang="es-ES" sz="2400" dirty="0" smtClean="0">
              <a:solidFill>
                <a:srgbClr val="0070C0"/>
              </a:solidFill>
            </a:endParaRPr>
          </a:p>
          <a:p>
            <a:pPr marL="457200" indent="-457200">
              <a:buSzPct val="100000"/>
              <a:buNone/>
            </a:pPr>
            <a:r>
              <a:rPr lang="es-ES" sz="2400" dirty="0" smtClean="0">
                <a:solidFill>
                  <a:srgbClr val="0070C0"/>
                </a:solidFill>
              </a:rPr>
              <a:t>		</a:t>
            </a:r>
            <a:r>
              <a:rPr lang="es-ES" sz="2400" dirty="0" err="1" smtClean="0">
                <a:solidFill>
                  <a:srgbClr val="0070C0"/>
                </a:solidFill>
              </a:rPr>
              <a:t>var</a:t>
            </a:r>
            <a:r>
              <a:rPr lang="es-ES" sz="2400" dirty="0" smtClean="0">
                <a:solidFill>
                  <a:srgbClr val="0070C0"/>
                </a:solidFill>
              </a:rPr>
              <a:t> contenido = </a:t>
            </a:r>
            <a:r>
              <a:rPr lang="es-ES" sz="2400" dirty="0" err="1" smtClean="0">
                <a:solidFill>
                  <a:srgbClr val="0070C0"/>
                </a:solidFill>
              </a:rPr>
              <a:t>document.</a:t>
            </a:r>
            <a:r>
              <a:rPr lang="es-ES" sz="2400" dirty="0" err="1" smtClean="0">
                <a:solidFill>
                  <a:srgbClr val="FF0000"/>
                </a:solidFill>
              </a:rPr>
              <a:t>createTextNode</a:t>
            </a:r>
            <a:r>
              <a:rPr lang="es-ES" sz="2400" dirty="0" smtClean="0">
                <a:solidFill>
                  <a:srgbClr val="0070C0"/>
                </a:solidFill>
              </a:rPr>
              <a:t>("Hola Mundo!");   </a:t>
            </a:r>
          </a:p>
          <a:p>
            <a:pPr>
              <a:buNone/>
            </a:pPr>
            <a:endParaRPr lang="es-ES" sz="2400" dirty="0" smtClean="0">
              <a:solidFill>
                <a:srgbClr val="0070C0"/>
              </a:solidFill>
            </a:endParaRPr>
          </a:p>
          <a:p>
            <a:pPr marL="457200" indent="-457200">
              <a:buSzPct val="100000"/>
              <a:buFont typeface="+mj-lt"/>
              <a:buAutoNum type="arabicPeriod" startAt="3"/>
            </a:pPr>
            <a:r>
              <a:rPr lang="es-ES" sz="2400" dirty="0" smtClean="0"/>
              <a:t>Añadir el nodo </a:t>
            </a:r>
            <a:r>
              <a:rPr lang="es-ES" sz="2400" dirty="0" err="1" smtClean="0"/>
              <a:t>Text</a:t>
            </a:r>
            <a:r>
              <a:rPr lang="es-ES" sz="2400" dirty="0" smtClean="0"/>
              <a:t> como hijo del nodo </a:t>
            </a:r>
          </a:p>
          <a:p>
            <a:pPr>
              <a:buNone/>
            </a:pPr>
            <a:r>
              <a:rPr lang="es-ES" sz="2400" dirty="0" smtClean="0">
                <a:solidFill>
                  <a:srgbClr val="0070C0"/>
                </a:solidFill>
              </a:rPr>
              <a:t>	</a:t>
            </a:r>
            <a:r>
              <a:rPr lang="es-ES" sz="2400" dirty="0" err="1" smtClean="0">
                <a:solidFill>
                  <a:srgbClr val="0070C0"/>
                </a:solidFill>
              </a:rPr>
              <a:t>Element</a:t>
            </a:r>
            <a:r>
              <a:rPr lang="es-ES" sz="2400" dirty="0" smtClean="0">
                <a:solidFill>
                  <a:srgbClr val="0070C0"/>
                </a:solidFill>
              </a:rPr>
              <a:t> </a:t>
            </a:r>
            <a:r>
              <a:rPr lang="es-ES" sz="2400" dirty="0" err="1" smtClean="0">
                <a:solidFill>
                  <a:srgbClr val="0070C0"/>
                </a:solidFill>
              </a:rPr>
              <a:t>parrafo.</a:t>
            </a:r>
            <a:r>
              <a:rPr lang="es-ES" sz="2400" dirty="0" err="1" smtClean="0">
                <a:solidFill>
                  <a:srgbClr val="FF0000"/>
                </a:solidFill>
              </a:rPr>
              <a:t>appendChild</a:t>
            </a:r>
            <a:r>
              <a:rPr lang="es-ES" sz="2400" dirty="0" smtClean="0">
                <a:solidFill>
                  <a:srgbClr val="0070C0"/>
                </a:solidFill>
              </a:rPr>
              <a:t>(contenido);   </a:t>
            </a:r>
          </a:p>
          <a:p>
            <a:pPr>
              <a:buNone/>
            </a:pPr>
            <a:endParaRPr lang="es-ES" sz="2400" dirty="0" smtClean="0">
              <a:solidFill>
                <a:srgbClr val="0070C0"/>
              </a:solidFill>
            </a:endParaRPr>
          </a:p>
          <a:p>
            <a:pPr marL="457200" indent="-457200">
              <a:buSzPct val="100000"/>
              <a:buFont typeface="+mj-lt"/>
              <a:buAutoNum type="arabicPeriod" startAt="4"/>
            </a:pPr>
            <a:r>
              <a:rPr lang="es-ES" sz="2400" dirty="0" smtClean="0"/>
              <a:t>Añadir el nodo </a:t>
            </a:r>
            <a:r>
              <a:rPr lang="es-ES" sz="2400" dirty="0" err="1" smtClean="0"/>
              <a:t>Element</a:t>
            </a:r>
            <a:r>
              <a:rPr lang="es-ES" sz="2400" dirty="0" smtClean="0"/>
              <a:t> como hijo de la pagina </a:t>
            </a:r>
          </a:p>
          <a:p>
            <a:pPr>
              <a:buNone/>
            </a:pPr>
            <a:r>
              <a:rPr lang="es-ES" sz="2400" dirty="0" smtClean="0">
                <a:solidFill>
                  <a:srgbClr val="0070C0"/>
                </a:solidFill>
              </a:rPr>
              <a:t>	</a:t>
            </a:r>
            <a:r>
              <a:rPr lang="es-ES" sz="2400" dirty="0" err="1" smtClean="0">
                <a:solidFill>
                  <a:srgbClr val="0070C0"/>
                </a:solidFill>
              </a:rPr>
              <a:t>document.body.</a:t>
            </a:r>
            <a:r>
              <a:rPr lang="es-ES" sz="2400" dirty="0" err="1" smtClean="0">
                <a:solidFill>
                  <a:srgbClr val="FF0000"/>
                </a:solidFill>
              </a:rPr>
              <a:t>appendChild</a:t>
            </a:r>
            <a:r>
              <a:rPr lang="es-ES" sz="2400" dirty="0" smtClean="0">
                <a:solidFill>
                  <a:srgbClr val="0070C0"/>
                </a:solidFill>
              </a:rPr>
              <a:t>(</a:t>
            </a:r>
            <a:r>
              <a:rPr lang="es-ES" sz="2400" dirty="0" err="1" smtClean="0">
                <a:solidFill>
                  <a:srgbClr val="0070C0"/>
                </a:solidFill>
              </a:rPr>
              <a:t>parrafo</a:t>
            </a:r>
            <a:r>
              <a:rPr lang="es-ES" sz="2400" dirty="0" smtClean="0">
                <a:solidFill>
                  <a:srgbClr val="0070C0"/>
                </a:solidFill>
              </a:rPr>
              <a:t>);</a:t>
            </a:r>
            <a:endParaRPr lang="es-ES" sz="2400" b="1" dirty="0" smtClean="0">
              <a:solidFill>
                <a:srgbClr val="0070C0"/>
              </a:solidFill>
            </a:endParaRPr>
          </a:p>
          <a:p>
            <a:pPr>
              <a:buNone/>
            </a:pPr>
            <a:endParaRPr lang="es-ES" dirty="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DOM</a:t>
            </a:r>
            <a:endParaRPr lang="es-ES" dirty="0"/>
          </a:p>
        </p:txBody>
      </p:sp>
      <p:sp>
        <p:nvSpPr>
          <p:cNvPr id="3" name="2 CuadroTexto"/>
          <p:cNvSpPr txBox="1"/>
          <p:nvPr/>
        </p:nvSpPr>
        <p:spPr>
          <a:xfrm>
            <a:off x="359639" y="503640"/>
            <a:ext cx="9720986" cy="6696790"/>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solidFill>
                  <a:srgbClr val="000000"/>
                </a:solidFill>
                <a:ea typeface="Andale Sans UI" pitchFamily="2"/>
                <a:cs typeface="Tahoma" pitchFamily="2"/>
              </a:rPr>
              <a:t>Eliminación de nodos</a:t>
            </a:r>
          </a:p>
          <a:p>
            <a:pPr>
              <a:buNone/>
            </a:pPr>
            <a:endParaRPr lang="es-ES" dirty="0" smtClean="0"/>
          </a:p>
          <a:p>
            <a:pPr>
              <a:buNone/>
            </a:pPr>
            <a:endParaRPr lang="es-ES" dirty="0" smtClean="0"/>
          </a:p>
          <a:p>
            <a:pPr marL="457200" indent="-457200">
              <a:buSzPct val="100000"/>
              <a:buFont typeface="+mj-lt"/>
              <a:buAutoNum type="arabicPeriod"/>
            </a:pPr>
            <a:r>
              <a:rPr lang="es-ES" sz="2400" dirty="0" smtClean="0"/>
              <a:t>Eliminar un nodo</a:t>
            </a:r>
            <a:endParaRPr lang="es-ES" sz="2400" dirty="0" smtClean="0">
              <a:solidFill>
                <a:srgbClr val="0070C0"/>
              </a:solidFill>
            </a:endParaRPr>
          </a:p>
          <a:p>
            <a:pPr marL="457200" indent="-457200">
              <a:buSzPct val="100000"/>
              <a:buNone/>
            </a:pPr>
            <a:endParaRPr lang="es-ES" sz="2400" dirty="0" smtClean="0">
              <a:solidFill>
                <a:srgbClr val="0070C0"/>
              </a:solidFill>
            </a:endParaRPr>
          </a:p>
          <a:p>
            <a:pPr marL="457200" indent="-457200">
              <a:buSzPct val="100000"/>
              <a:buNone/>
            </a:pPr>
            <a:r>
              <a:rPr lang="es-ES" sz="2400" dirty="0" smtClean="0"/>
              <a:t>		</a:t>
            </a:r>
            <a:r>
              <a:rPr lang="es-ES" sz="2400" dirty="0" err="1" smtClean="0">
                <a:solidFill>
                  <a:srgbClr val="0070C0"/>
                </a:solidFill>
              </a:rPr>
              <a:t>var</a:t>
            </a:r>
            <a:r>
              <a:rPr lang="es-ES" sz="2400" dirty="0" smtClean="0">
                <a:solidFill>
                  <a:srgbClr val="0070C0"/>
                </a:solidFill>
              </a:rPr>
              <a:t> </a:t>
            </a:r>
            <a:r>
              <a:rPr lang="es-ES" sz="2400" dirty="0" err="1" smtClean="0">
                <a:solidFill>
                  <a:srgbClr val="0070C0"/>
                </a:solidFill>
              </a:rPr>
              <a:t>parrafo</a:t>
            </a:r>
            <a:r>
              <a:rPr lang="es-ES" sz="2400" dirty="0" smtClean="0">
                <a:solidFill>
                  <a:srgbClr val="0070C0"/>
                </a:solidFill>
              </a:rPr>
              <a:t> = </a:t>
            </a:r>
            <a:r>
              <a:rPr lang="es-ES" sz="2400" dirty="0" err="1" smtClean="0">
                <a:solidFill>
                  <a:srgbClr val="0070C0"/>
                </a:solidFill>
              </a:rPr>
              <a:t>document.getElementById</a:t>
            </a:r>
            <a:r>
              <a:rPr lang="es-ES" sz="2400" dirty="0" smtClean="0">
                <a:solidFill>
                  <a:srgbClr val="0070C0"/>
                </a:solidFill>
              </a:rPr>
              <a:t>("provisional"); 	</a:t>
            </a:r>
            <a:r>
              <a:rPr lang="es-ES" sz="2400" dirty="0" err="1" smtClean="0">
                <a:solidFill>
                  <a:srgbClr val="0070C0"/>
                </a:solidFill>
              </a:rPr>
              <a:t>parrafo.</a:t>
            </a:r>
            <a:r>
              <a:rPr lang="es-ES" sz="2400" b="1" dirty="0" err="1" smtClean="0">
                <a:solidFill>
                  <a:srgbClr val="00B050"/>
                </a:solidFill>
              </a:rPr>
              <a:t>parentNode</a:t>
            </a:r>
            <a:r>
              <a:rPr lang="es-ES" sz="2400" dirty="0" err="1" smtClean="0">
                <a:solidFill>
                  <a:srgbClr val="0070C0"/>
                </a:solidFill>
              </a:rPr>
              <a:t>.</a:t>
            </a:r>
            <a:r>
              <a:rPr lang="es-ES" sz="2400" b="1" dirty="0" err="1" smtClean="0">
                <a:solidFill>
                  <a:srgbClr val="FF0000"/>
                </a:solidFill>
              </a:rPr>
              <a:t>removeChild</a:t>
            </a:r>
            <a:r>
              <a:rPr lang="es-ES" sz="2400" dirty="0" smtClean="0">
                <a:solidFill>
                  <a:srgbClr val="0070C0"/>
                </a:solidFill>
              </a:rPr>
              <a:t>(</a:t>
            </a:r>
            <a:r>
              <a:rPr lang="es-ES" sz="2400" dirty="0" err="1" smtClean="0">
                <a:solidFill>
                  <a:srgbClr val="0070C0"/>
                </a:solidFill>
              </a:rPr>
              <a:t>parrafo</a:t>
            </a:r>
            <a:r>
              <a:rPr lang="es-ES" sz="2400" dirty="0" smtClean="0">
                <a:solidFill>
                  <a:srgbClr val="0070C0"/>
                </a:solidFill>
              </a:rPr>
              <a:t>);</a:t>
            </a:r>
          </a:p>
          <a:p>
            <a:pPr marL="457200" indent="-457200">
              <a:buSzPct val="100000"/>
              <a:buNone/>
            </a:pPr>
            <a:endParaRPr lang="es-ES" sz="2400" dirty="0" smtClean="0">
              <a:solidFill>
                <a:srgbClr val="0070C0"/>
              </a:solidFill>
            </a:endParaRPr>
          </a:p>
          <a:p>
            <a:pPr algn="just">
              <a:buSzPct val="100000"/>
              <a:buNone/>
            </a:pPr>
            <a:r>
              <a:rPr lang="es-ES" sz="2400" dirty="0" smtClean="0"/>
              <a:t>La función </a:t>
            </a:r>
            <a:r>
              <a:rPr lang="es-ES" sz="2400" b="1" dirty="0" err="1" smtClean="0">
                <a:solidFill>
                  <a:srgbClr val="FF0000"/>
                </a:solidFill>
              </a:rPr>
              <a:t>removeChild</a:t>
            </a:r>
            <a:r>
              <a:rPr lang="es-ES" sz="2400" b="1" dirty="0" smtClean="0">
                <a:solidFill>
                  <a:srgbClr val="FF0000"/>
                </a:solidFill>
              </a:rPr>
              <a:t>()</a:t>
            </a:r>
            <a:r>
              <a:rPr lang="es-ES" sz="2400" dirty="0" smtClean="0"/>
              <a:t> requiere como parámetro el nodo que se va a eliminar y debe ser invocada desde el elemento padre del nodo que se quiere eliminar. La forma más segura y rápida de acceder al nodo padre de un elemento es mediante la propiedad </a:t>
            </a:r>
            <a:r>
              <a:rPr lang="es-ES" sz="2400" dirty="0" err="1" smtClean="0"/>
              <a:t>nodoHijo.</a:t>
            </a:r>
            <a:r>
              <a:rPr lang="es-ES" sz="2400" b="1" dirty="0" err="1" smtClean="0">
                <a:solidFill>
                  <a:srgbClr val="00B050"/>
                </a:solidFill>
              </a:rPr>
              <a:t>parentNode</a:t>
            </a:r>
            <a:r>
              <a:rPr lang="es-ES" sz="2400" dirty="0" smtClean="0"/>
              <a:t>.</a:t>
            </a:r>
            <a:endParaRPr lang="es-ES" sz="2400" dirty="0" smtClean="0">
              <a:solidFill>
                <a:srgbClr val="0070C0"/>
              </a:solidFill>
            </a:endParaRPr>
          </a:p>
          <a:p>
            <a:pPr algn="just">
              <a:buSzPct val="100000"/>
              <a:buNone/>
            </a:pPr>
            <a:endParaRPr lang="es-ES" sz="2400" dirty="0" smtClean="0">
              <a:solidFill>
                <a:srgbClr val="0070C0"/>
              </a:solidFill>
            </a:endParaRPr>
          </a:p>
          <a:p>
            <a:pPr algn="just">
              <a:buSzPct val="100000"/>
              <a:buNone/>
            </a:pPr>
            <a:r>
              <a:rPr lang="es-ES" sz="2400" dirty="0" smtClean="0"/>
              <a:t>Cuando se elimina un nodo, </a:t>
            </a:r>
            <a:r>
              <a:rPr lang="es-ES" sz="2400" dirty="0" smtClean="0">
                <a:solidFill>
                  <a:srgbClr val="0070C0"/>
                </a:solidFill>
              </a:rPr>
              <a:t>también se eliminan automáticamente todos los nodos hijos </a:t>
            </a:r>
            <a:r>
              <a:rPr lang="es-ES" sz="2400" dirty="0" smtClean="0"/>
              <a:t>que tenga, por lo que no es necesario borrar manualmente cada nodo hijo.</a:t>
            </a:r>
            <a:endParaRPr lang="es-ES" sz="2400" dirty="0" smtClean="0">
              <a:solidFill>
                <a:srgbClr val="0070C0"/>
              </a:solidFill>
            </a:endParaRPr>
          </a:p>
          <a:p>
            <a:pPr marL="457200" indent="-457200">
              <a:buSzPct val="100000"/>
              <a:buNone/>
            </a:pPr>
            <a:endParaRPr lang="es-ES" sz="2400" dirty="0" smtClean="0">
              <a:solidFill>
                <a:srgbClr val="0070C0"/>
              </a:solidFill>
            </a:endParaRPr>
          </a:p>
          <a:p>
            <a:pPr>
              <a:buNone/>
            </a:pPr>
            <a:endParaRPr lang="es-ES" dirty="0"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DOM</a:t>
            </a:r>
            <a:endParaRPr lang="es-ES" dirty="0"/>
          </a:p>
        </p:txBody>
      </p:sp>
      <p:sp>
        <p:nvSpPr>
          <p:cNvPr id="3" name="2 CuadroTexto"/>
          <p:cNvSpPr txBox="1"/>
          <p:nvPr/>
        </p:nvSpPr>
        <p:spPr>
          <a:xfrm>
            <a:off x="359639" y="503640"/>
            <a:ext cx="9720986" cy="6321111"/>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Acceso directo a los atributos XHTML</a:t>
            </a:r>
          </a:p>
          <a:p>
            <a:pPr>
              <a:buNone/>
            </a:pPr>
            <a:endParaRPr lang="es-ES" dirty="0" smtClean="0"/>
          </a:p>
          <a:p>
            <a:pPr>
              <a:buNone/>
            </a:pPr>
            <a:endParaRPr lang="es-ES" dirty="0" smtClean="0"/>
          </a:p>
          <a:p>
            <a:pPr>
              <a:buNone/>
            </a:pPr>
            <a:endParaRPr lang="es-ES" sz="2400" dirty="0" smtClean="0"/>
          </a:p>
          <a:p>
            <a:pPr>
              <a:buNone/>
            </a:pPr>
            <a:r>
              <a:rPr lang="es-ES" sz="2400" dirty="0" smtClean="0"/>
              <a:t>Para acceder al  valor de un atributo, simplemente se indica su nombre detrás del nombre del nodo.</a:t>
            </a:r>
          </a:p>
          <a:p>
            <a:pPr>
              <a:buNone/>
            </a:pPr>
            <a:endParaRPr lang="es-ES" sz="2400" dirty="0" smtClean="0"/>
          </a:p>
          <a:p>
            <a:pPr lvl="1">
              <a:buNone/>
            </a:pPr>
            <a:r>
              <a:rPr lang="es-ES" sz="2400" dirty="0" err="1" smtClean="0">
                <a:solidFill>
                  <a:srgbClr val="0070C0"/>
                </a:solidFill>
              </a:rPr>
              <a:t>var enlace = document.getElementById("enlace"); </a:t>
            </a:r>
          </a:p>
          <a:p>
            <a:pPr lvl="1">
              <a:buNone/>
            </a:pPr>
            <a:r>
              <a:rPr lang="es-ES" sz="2400" dirty="0" err="1" smtClean="0">
                <a:solidFill>
                  <a:srgbClr val="0070C0"/>
                </a:solidFill>
              </a:rPr>
              <a:t>alert</a:t>
            </a:r>
            <a:r>
              <a:rPr lang="es-ES" sz="2400" dirty="0" smtClean="0">
                <a:solidFill>
                  <a:srgbClr val="0070C0"/>
                </a:solidFill>
              </a:rPr>
              <a:t>(</a:t>
            </a:r>
            <a:r>
              <a:rPr lang="es-ES" sz="2400" dirty="0" err="1" smtClean="0">
                <a:solidFill>
                  <a:srgbClr val="0070C0"/>
                </a:solidFill>
              </a:rPr>
              <a:t>enlace</a:t>
            </a:r>
            <a:r>
              <a:rPr lang="es-ES" sz="2400" dirty="0" err="1" smtClean="0">
                <a:solidFill>
                  <a:srgbClr val="FF0000"/>
                </a:solidFill>
              </a:rPr>
              <a:t>.href</a:t>
            </a:r>
            <a:r>
              <a:rPr lang="es-ES" sz="2400" dirty="0" smtClean="0">
                <a:solidFill>
                  <a:srgbClr val="0070C0"/>
                </a:solidFill>
              </a:rPr>
              <a:t>); 	</a:t>
            </a:r>
            <a:r>
              <a:rPr lang="es-ES" sz="2000" dirty="0" smtClean="0">
                <a:solidFill>
                  <a:schemeClr val="bg1">
                    <a:lumMod val="50000"/>
                  </a:schemeClr>
                </a:solidFill>
              </a:rPr>
              <a:t>// muestra https://www.arkaitzgarro.com</a:t>
            </a:r>
            <a:r>
              <a:rPr lang="es-ES" sz="2400" dirty="0" smtClean="0">
                <a:solidFill>
                  <a:srgbClr val="0070C0"/>
                </a:solidFill>
              </a:rPr>
              <a:t>  </a:t>
            </a:r>
          </a:p>
          <a:p>
            <a:pPr lvl="1">
              <a:buNone/>
            </a:pPr>
            <a:endParaRPr lang="es-ES" sz="2400" dirty="0" err="1" smtClean="0">
              <a:solidFill>
                <a:srgbClr val="0070C0"/>
              </a:solidFill>
            </a:endParaRPr>
          </a:p>
          <a:p>
            <a:pPr lvl="1">
              <a:buNone/>
            </a:pPr>
            <a:r>
              <a:rPr lang="es-ES" sz="2400" dirty="0" smtClean="0">
                <a:solidFill>
                  <a:srgbClr val="0070C0"/>
                </a:solidFill>
              </a:rPr>
              <a:t>&lt;a id="enlace" </a:t>
            </a:r>
            <a:r>
              <a:rPr lang="es-ES" sz="2400" dirty="0" err="1" smtClean="0">
                <a:solidFill>
                  <a:srgbClr val="0070C0"/>
                </a:solidFill>
              </a:rPr>
              <a:t>href</a:t>
            </a:r>
            <a:r>
              <a:rPr lang="es-ES" sz="2400" dirty="0" smtClean="0">
                <a:solidFill>
                  <a:srgbClr val="0070C0"/>
                </a:solidFill>
              </a:rPr>
              <a:t>="https://www.arkaitzgarro.com"&gt;Enlace&lt;/a&gt;</a:t>
            </a:r>
          </a:p>
          <a:p>
            <a:pPr lvl="1">
              <a:buNone/>
            </a:pPr>
            <a:endParaRPr lang="es-ES" sz="2400" dirty="0" smtClean="0">
              <a:solidFill>
                <a:srgbClr val="0070C0"/>
              </a:solidFill>
            </a:endParaRPr>
          </a:p>
          <a:p>
            <a:pPr marL="0" lvl="1" algn="just">
              <a:buNone/>
            </a:pPr>
            <a:r>
              <a:rPr lang="es-ES" sz="2400" dirty="0" smtClean="0"/>
              <a:t>El único atributo XHTML que no tiene el mismo nombre en XHTML y en las propiedades DOM es el atributo </a:t>
            </a:r>
            <a:r>
              <a:rPr lang="es-ES" sz="2400" dirty="0" err="1" smtClean="0">
                <a:solidFill>
                  <a:srgbClr val="FF0000"/>
                </a:solidFill>
              </a:rPr>
              <a:t>class</a:t>
            </a:r>
            <a:r>
              <a:rPr lang="es-ES" sz="2400" dirty="0" smtClean="0"/>
              <a:t> por ser una palabra reservada por </a:t>
            </a:r>
            <a:r>
              <a:rPr lang="es-ES" sz="2400" dirty="0" err="1" smtClean="0"/>
              <a:t>JavaScript</a:t>
            </a:r>
            <a:r>
              <a:rPr lang="es-ES" sz="2400" dirty="0" smtClean="0"/>
              <a:t>. En su lugar, DOM utiliza el nombre </a:t>
            </a:r>
            <a:r>
              <a:rPr lang="es-ES" sz="2400" b="1" dirty="0" err="1" smtClean="0">
                <a:solidFill>
                  <a:srgbClr val="FF0000"/>
                </a:solidFill>
              </a:rPr>
              <a:t>className</a:t>
            </a:r>
            <a:r>
              <a:rPr lang="es-ES" sz="2400" dirty="0" smtClean="0"/>
              <a:t>.</a:t>
            </a:r>
          </a:p>
          <a:p>
            <a:pPr marL="457200" indent="-457200">
              <a:buSzPct val="100000"/>
              <a:buNone/>
            </a:pPr>
            <a:endParaRPr lang="es-ES" sz="2400" dirty="0" smtClean="0">
              <a:solidFill>
                <a:srgbClr val="0070C0"/>
              </a:solidFill>
            </a:endParaRPr>
          </a:p>
          <a:p>
            <a:pPr>
              <a:buNone/>
            </a:pPr>
            <a:endParaRPr lang="es-ES" dirty="0"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DOM</a:t>
            </a:r>
            <a:endParaRPr lang="es-ES" dirty="0"/>
          </a:p>
        </p:txBody>
      </p:sp>
      <p:sp>
        <p:nvSpPr>
          <p:cNvPr id="3" name="2 CuadroTexto"/>
          <p:cNvSpPr txBox="1"/>
          <p:nvPr/>
        </p:nvSpPr>
        <p:spPr>
          <a:xfrm>
            <a:off x="359639" y="503640"/>
            <a:ext cx="9720986" cy="4818392"/>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Acceso directo a propiedades CSS</a:t>
            </a:r>
          </a:p>
          <a:p>
            <a:pPr>
              <a:buNone/>
            </a:pPr>
            <a:endParaRPr lang="es-ES" dirty="0" smtClean="0"/>
          </a:p>
          <a:p>
            <a:pPr>
              <a:buNone/>
            </a:pPr>
            <a:endParaRPr lang="es-ES" dirty="0" smtClean="0"/>
          </a:p>
          <a:p>
            <a:pPr>
              <a:buNone/>
            </a:pPr>
            <a:endParaRPr lang="es-ES" sz="2400" dirty="0" smtClean="0"/>
          </a:p>
          <a:p>
            <a:pPr>
              <a:buNone/>
            </a:pPr>
            <a:r>
              <a:rPr lang="es-ES" sz="2400" dirty="0" smtClean="0"/>
              <a:t>Para obtener el valor de cualquier propiedad CSS del nodo, se debe utilizar el atributo </a:t>
            </a:r>
            <a:r>
              <a:rPr lang="es-ES" sz="2400" dirty="0" err="1" smtClean="0">
                <a:solidFill>
                  <a:srgbClr val="FF0000"/>
                </a:solidFill>
              </a:rPr>
              <a:t>style</a:t>
            </a:r>
            <a:r>
              <a:rPr lang="es-ES" sz="2400" dirty="0" smtClean="0"/>
              <a:t>. </a:t>
            </a:r>
          </a:p>
          <a:p>
            <a:pPr>
              <a:buNone/>
            </a:pPr>
            <a:endParaRPr lang="es-ES" sz="2400" dirty="0" smtClean="0"/>
          </a:p>
          <a:p>
            <a:pPr lvl="1">
              <a:buNone/>
            </a:pPr>
            <a:r>
              <a:rPr lang="es-ES" sz="2400" dirty="0" err="1" smtClean="0">
                <a:solidFill>
                  <a:srgbClr val="0070C0"/>
                </a:solidFill>
              </a:rPr>
              <a:t>var imagen = document.getElementById("imagen");</a:t>
            </a:r>
          </a:p>
          <a:p>
            <a:pPr lvl="1">
              <a:buNone/>
            </a:pPr>
            <a:r>
              <a:rPr lang="es-ES" sz="2400" dirty="0" err="1" smtClean="0">
                <a:solidFill>
                  <a:srgbClr val="0070C0"/>
                </a:solidFill>
              </a:rPr>
              <a:t>alert(imagen.</a:t>
            </a:r>
            <a:r>
              <a:rPr lang="es-ES" sz="2400" dirty="0" err="1" smtClean="0">
                <a:solidFill>
                  <a:srgbClr val="FF0000"/>
                </a:solidFill>
              </a:rPr>
              <a:t>style.margin</a:t>
            </a:r>
            <a:r>
              <a:rPr lang="es-ES" sz="2400" dirty="0" err="1" smtClean="0">
                <a:solidFill>
                  <a:srgbClr val="0070C0"/>
                </a:solidFill>
              </a:rPr>
              <a:t>);  </a:t>
            </a:r>
          </a:p>
          <a:p>
            <a:pPr lvl="1">
              <a:buNone/>
            </a:pPr>
            <a:endParaRPr lang="es-ES" sz="2400" dirty="0" err="1" smtClean="0">
              <a:solidFill>
                <a:srgbClr val="0070C0"/>
              </a:solidFill>
            </a:endParaRPr>
          </a:p>
          <a:p>
            <a:pPr lvl="1">
              <a:buNone/>
            </a:pPr>
            <a:r>
              <a:rPr lang="es-ES" sz="2400" dirty="0" err="1" smtClean="0">
                <a:solidFill>
                  <a:srgbClr val="0070C0"/>
                </a:solidFill>
              </a:rPr>
              <a:t>&lt;img id="imagen" style="margin:0; border:0;" src="logo.png" /&gt;</a:t>
            </a:r>
          </a:p>
          <a:p>
            <a:pPr marL="457200" indent="-457200">
              <a:buSzPct val="100000"/>
              <a:buNone/>
            </a:pPr>
            <a:endParaRPr lang="es-ES" sz="2400" dirty="0" smtClean="0">
              <a:solidFill>
                <a:srgbClr val="0070C0"/>
              </a:solidFill>
            </a:endParaRPr>
          </a:p>
          <a:p>
            <a:pPr>
              <a:buNone/>
            </a:pPr>
            <a:endParaRPr lang="es-ES" dirty="0" smtClean="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DOM</a:t>
            </a:r>
            <a:endParaRPr lang="es-ES" dirty="0"/>
          </a:p>
        </p:txBody>
      </p:sp>
      <p:sp>
        <p:nvSpPr>
          <p:cNvPr id="3" name="2 CuadroTexto"/>
          <p:cNvSpPr txBox="1"/>
          <p:nvPr/>
        </p:nvSpPr>
        <p:spPr>
          <a:xfrm>
            <a:off x="359639" y="503640"/>
            <a:ext cx="9720986" cy="7448149"/>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Acceso directo a propiedades CSS</a:t>
            </a:r>
          </a:p>
          <a:p>
            <a:pPr>
              <a:buNone/>
            </a:pPr>
            <a:endParaRPr lang="es-ES" dirty="0" smtClean="0"/>
          </a:p>
          <a:p>
            <a:pPr>
              <a:buNone/>
            </a:pPr>
            <a:endParaRPr lang="es-ES" dirty="0" smtClean="0"/>
          </a:p>
          <a:p>
            <a:pPr algn="just">
              <a:buNone/>
            </a:pPr>
            <a:r>
              <a:rPr lang="es-ES" sz="2400" dirty="0" smtClean="0"/>
              <a:t>Si el nombre de una propiedad CSS es compuesto, se accede a su valor modificando ligeramente su nombre:</a:t>
            </a:r>
          </a:p>
          <a:p>
            <a:pPr algn="just">
              <a:buNone/>
            </a:pPr>
            <a:endParaRPr lang="es-ES" sz="2400" dirty="0" smtClean="0"/>
          </a:p>
          <a:p>
            <a:pPr algn="just">
              <a:buNone/>
            </a:pPr>
            <a:r>
              <a:rPr lang="es-ES" sz="2400" dirty="0" smtClean="0"/>
              <a:t>	</a:t>
            </a:r>
            <a:r>
              <a:rPr lang="es-ES" sz="2400" dirty="0" err="1" smtClean="0">
                <a:solidFill>
                  <a:srgbClr val="0070C0"/>
                </a:solidFill>
              </a:rPr>
              <a:t>var</a:t>
            </a:r>
            <a:r>
              <a:rPr lang="es-ES" sz="2400" dirty="0" smtClean="0">
                <a:solidFill>
                  <a:srgbClr val="0070C0"/>
                </a:solidFill>
              </a:rPr>
              <a:t> </a:t>
            </a:r>
            <a:r>
              <a:rPr lang="es-ES" sz="2400" dirty="0" err="1" smtClean="0">
                <a:solidFill>
                  <a:srgbClr val="0070C0"/>
                </a:solidFill>
              </a:rPr>
              <a:t>parrafo</a:t>
            </a:r>
            <a:r>
              <a:rPr lang="es-ES" sz="2400" dirty="0" smtClean="0">
                <a:solidFill>
                  <a:srgbClr val="0070C0"/>
                </a:solidFill>
              </a:rPr>
              <a:t> = </a:t>
            </a:r>
            <a:r>
              <a:rPr lang="es-ES" sz="2400" dirty="0" err="1" smtClean="0">
                <a:solidFill>
                  <a:srgbClr val="0070C0"/>
                </a:solidFill>
              </a:rPr>
              <a:t>document.getElementById</a:t>
            </a:r>
            <a:r>
              <a:rPr lang="es-ES" sz="2400" dirty="0" smtClean="0">
                <a:solidFill>
                  <a:srgbClr val="0070C0"/>
                </a:solidFill>
              </a:rPr>
              <a:t>("</a:t>
            </a:r>
            <a:r>
              <a:rPr lang="es-ES" sz="2400" dirty="0" err="1" smtClean="0">
                <a:solidFill>
                  <a:srgbClr val="0070C0"/>
                </a:solidFill>
              </a:rPr>
              <a:t>parrafo</a:t>
            </a:r>
            <a:r>
              <a:rPr lang="es-ES" sz="2400" dirty="0" smtClean="0">
                <a:solidFill>
                  <a:srgbClr val="0070C0"/>
                </a:solidFill>
              </a:rPr>
              <a:t>");</a:t>
            </a:r>
          </a:p>
          <a:p>
            <a:pPr algn="just">
              <a:buNone/>
            </a:pPr>
            <a:r>
              <a:rPr lang="es-ES" sz="2400" dirty="0" smtClean="0">
                <a:solidFill>
                  <a:srgbClr val="0070C0"/>
                </a:solidFill>
              </a:rPr>
              <a:t>	console.log(</a:t>
            </a:r>
            <a:r>
              <a:rPr lang="es-ES" sz="2400" dirty="0" err="1" smtClean="0">
                <a:solidFill>
                  <a:srgbClr val="0070C0"/>
                </a:solidFill>
              </a:rPr>
              <a:t>parrafo.style.</a:t>
            </a:r>
            <a:r>
              <a:rPr lang="es-ES" sz="2400" dirty="0" err="1" smtClean="0">
                <a:solidFill>
                  <a:srgbClr val="FF0000"/>
                </a:solidFill>
              </a:rPr>
              <a:t>fontWeight</a:t>
            </a:r>
            <a:r>
              <a:rPr lang="es-ES" sz="2400" dirty="0" smtClean="0">
                <a:solidFill>
                  <a:srgbClr val="0070C0"/>
                </a:solidFill>
              </a:rPr>
              <a:t>); // muestra "</a:t>
            </a:r>
            <a:r>
              <a:rPr lang="es-ES" sz="2400" dirty="0" err="1" smtClean="0">
                <a:solidFill>
                  <a:srgbClr val="0070C0"/>
                </a:solidFill>
              </a:rPr>
              <a:t>bold</a:t>
            </a:r>
            <a:r>
              <a:rPr lang="es-ES" sz="2400" dirty="0" smtClean="0">
                <a:solidFill>
                  <a:srgbClr val="0070C0"/>
                </a:solidFill>
              </a:rPr>
              <a:t>“</a:t>
            </a:r>
          </a:p>
          <a:p>
            <a:pPr algn="just">
              <a:buNone/>
            </a:pPr>
            <a:endParaRPr lang="es-ES" sz="2400" dirty="0" smtClean="0">
              <a:solidFill>
                <a:srgbClr val="0070C0"/>
              </a:solidFill>
            </a:endParaRPr>
          </a:p>
          <a:p>
            <a:pPr algn="just">
              <a:buNone/>
            </a:pPr>
            <a:r>
              <a:rPr lang="es-ES" sz="2400" dirty="0" smtClean="0">
                <a:solidFill>
                  <a:srgbClr val="0070C0"/>
                </a:solidFill>
              </a:rPr>
              <a:t>	&lt;p id="</a:t>
            </a:r>
            <a:r>
              <a:rPr lang="es-ES" sz="2400" dirty="0" err="1" smtClean="0">
                <a:solidFill>
                  <a:srgbClr val="0070C0"/>
                </a:solidFill>
              </a:rPr>
              <a:t>parrafo</a:t>
            </a:r>
            <a:r>
              <a:rPr lang="es-ES" sz="2400" dirty="0" smtClean="0">
                <a:solidFill>
                  <a:srgbClr val="0070C0"/>
                </a:solidFill>
              </a:rPr>
              <a:t>" </a:t>
            </a:r>
            <a:r>
              <a:rPr lang="es-ES" sz="2400" dirty="0" err="1" smtClean="0">
                <a:solidFill>
                  <a:srgbClr val="0070C0"/>
                </a:solidFill>
              </a:rPr>
              <a:t>style</a:t>
            </a:r>
            <a:r>
              <a:rPr lang="es-ES" sz="2400" dirty="0" smtClean="0">
                <a:solidFill>
                  <a:srgbClr val="0070C0"/>
                </a:solidFill>
              </a:rPr>
              <a:t>="</a:t>
            </a:r>
            <a:r>
              <a:rPr lang="es-ES" sz="2400" dirty="0" err="1" smtClean="0">
                <a:solidFill>
                  <a:srgbClr val="FF0000"/>
                </a:solidFill>
              </a:rPr>
              <a:t>font-weight</a:t>
            </a:r>
            <a:r>
              <a:rPr lang="es-ES" sz="2400" dirty="0" smtClean="0">
                <a:solidFill>
                  <a:srgbClr val="0070C0"/>
                </a:solidFill>
              </a:rPr>
              <a:t>: </a:t>
            </a:r>
            <a:r>
              <a:rPr lang="es-ES" sz="2400" dirty="0" err="1" smtClean="0">
                <a:solidFill>
                  <a:srgbClr val="0070C0"/>
                </a:solidFill>
              </a:rPr>
              <a:t>bold</a:t>
            </a:r>
            <a:r>
              <a:rPr lang="es-ES" sz="2400" dirty="0" smtClean="0">
                <a:solidFill>
                  <a:srgbClr val="0070C0"/>
                </a:solidFill>
              </a:rPr>
              <a:t>;"&gt;...&lt;/p&gt;</a:t>
            </a:r>
          </a:p>
          <a:p>
            <a:pPr algn="just">
              <a:buNone/>
            </a:pPr>
            <a:endParaRPr lang="es-ES" sz="2400" dirty="0" smtClean="0"/>
          </a:p>
          <a:p>
            <a:pPr algn="just">
              <a:buNone/>
            </a:pPr>
            <a:r>
              <a:rPr lang="es-ES" sz="2400" dirty="0" smtClean="0"/>
              <a:t>Se elimina todos los guiones medios (-) y se </a:t>
            </a:r>
            <a:r>
              <a:rPr lang="es-ES" sz="2400" dirty="0" err="1" smtClean="0"/>
              <a:t>escribie</a:t>
            </a:r>
            <a:r>
              <a:rPr lang="es-ES" sz="2400" dirty="0" smtClean="0"/>
              <a:t> en mayúscula la letra siguiente a cada guión medio (nomenclatura </a:t>
            </a:r>
            <a:r>
              <a:rPr lang="es-ES" sz="2400" i="1" dirty="0" err="1" smtClean="0">
                <a:solidFill>
                  <a:srgbClr val="0070C0"/>
                </a:solidFill>
              </a:rPr>
              <a:t>lowerCamelCase</a:t>
            </a:r>
            <a:r>
              <a:rPr lang="es-ES" sz="2400" dirty="0" smtClean="0"/>
              <a:t>). </a:t>
            </a:r>
          </a:p>
          <a:p>
            <a:pPr algn="just">
              <a:buNone/>
            </a:pPr>
            <a:endParaRPr lang="es-ES" sz="2400" dirty="0" smtClean="0"/>
          </a:p>
          <a:p>
            <a:pPr algn="just">
              <a:buNone/>
            </a:pPr>
            <a:r>
              <a:rPr lang="es-ES" sz="2400" dirty="0" smtClean="0"/>
              <a:t>	</a:t>
            </a:r>
            <a:r>
              <a:rPr lang="es-ES" sz="2400" dirty="0" err="1" smtClean="0">
                <a:solidFill>
                  <a:srgbClr val="0070C0"/>
                </a:solidFill>
              </a:rPr>
              <a:t>font-weight</a:t>
            </a:r>
            <a:r>
              <a:rPr lang="es-ES" sz="2400" dirty="0" smtClean="0">
                <a:solidFill>
                  <a:srgbClr val="0070C0"/>
                </a:solidFill>
              </a:rPr>
              <a:t> </a:t>
            </a:r>
            <a:r>
              <a:rPr lang="es-ES" sz="2400" dirty="0" smtClean="0"/>
              <a:t>se transforma en </a:t>
            </a:r>
            <a:r>
              <a:rPr lang="es-ES" sz="2400" dirty="0" err="1" smtClean="0">
                <a:solidFill>
                  <a:srgbClr val="FF0000"/>
                </a:solidFill>
              </a:rPr>
              <a:t>fontWeight</a:t>
            </a:r>
            <a:endParaRPr lang="es-ES" sz="2400" dirty="0" smtClean="0">
              <a:solidFill>
                <a:srgbClr val="FF0000"/>
              </a:solidFill>
            </a:endParaRPr>
          </a:p>
          <a:p>
            <a:pPr algn="just">
              <a:buNone/>
            </a:pPr>
            <a:r>
              <a:rPr lang="es-ES" sz="2400" dirty="0" smtClean="0"/>
              <a:t>	</a:t>
            </a:r>
            <a:r>
              <a:rPr lang="es-ES" sz="2400" dirty="0" smtClean="0">
                <a:solidFill>
                  <a:srgbClr val="0070C0"/>
                </a:solidFill>
              </a:rPr>
              <a:t>line-</a:t>
            </a:r>
            <a:r>
              <a:rPr lang="es-ES" sz="2400" dirty="0" err="1" smtClean="0">
                <a:solidFill>
                  <a:srgbClr val="0070C0"/>
                </a:solidFill>
              </a:rPr>
              <a:t>height</a:t>
            </a:r>
            <a:r>
              <a:rPr lang="es-ES" sz="2400" dirty="0" smtClean="0"/>
              <a:t> se transforma en </a:t>
            </a:r>
            <a:r>
              <a:rPr lang="es-ES" sz="2400" dirty="0" err="1" smtClean="0">
                <a:solidFill>
                  <a:srgbClr val="FF0000"/>
                </a:solidFill>
              </a:rPr>
              <a:t>lineHeight</a:t>
            </a:r>
            <a:endParaRPr lang="es-ES" sz="2400" dirty="0" smtClean="0">
              <a:solidFill>
                <a:srgbClr val="FF0000"/>
              </a:solidFill>
            </a:endParaRPr>
          </a:p>
          <a:p>
            <a:pPr algn="just">
              <a:buNone/>
            </a:pPr>
            <a:r>
              <a:rPr lang="es-ES" sz="2400" dirty="0" smtClean="0"/>
              <a:t>	</a:t>
            </a:r>
            <a:r>
              <a:rPr lang="es-ES" sz="2400" dirty="0" err="1" smtClean="0">
                <a:solidFill>
                  <a:srgbClr val="0070C0"/>
                </a:solidFill>
              </a:rPr>
              <a:t>border</a:t>
            </a:r>
            <a:r>
              <a:rPr lang="es-ES" sz="2400" dirty="0" smtClean="0">
                <a:solidFill>
                  <a:srgbClr val="0070C0"/>
                </a:solidFill>
              </a:rPr>
              <a:t>-top-</a:t>
            </a:r>
            <a:r>
              <a:rPr lang="es-ES" sz="2400" dirty="0" err="1" smtClean="0">
                <a:solidFill>
                  <a:srgbClr val="0070C0"/>
                </a:solidFill>
              </a:rPr>
              <a:t>style</a:t>
            </a:r>
            <a:r>
              <a:rPr lang="es-ES" sz="2400" dirty="0" smtClean="0"/>
              <a:t> se transforma en </a:t>
            </a:r>
            <a:r>
              <a:rPr lang="es-ES" sz="2400" dirty="0" err="1" smtClean="0">
                <a:solidFill>
                  <a:srgbClr val="FF0000"/>
                </a:solidFill>
              </a:rPr>
              <a:t>borderTopStyle</a:t>
            </a:r>
            <a:endParaRPr lang="es-ES" sz="2400" dirty="0" smtClean="0">
              <a:solidFill>
                <a:srgbClr val="FF0000"/>
              </a:solidFill>
            </a:endParaRPr>
          </a:p>
          <a:p>
            <a:pPr algn="just">
              <a:buNone/>
            </a:pPr>
            <a:r>
              <a:rPr lang="es-ES" sz="2400" dirty="0" smtClean="0"/>
              <a:t>	</a:t>
            </a:r>
            <a:r>
              <a:rPr lang="es-ES" sz="2400" dirty="0" err="1" smtClean="0">
                <a:solidFill>
                  <a:srgbClr val="0070C0"/>
                </a:solidFill>
              </a:rPr>
              <a:t>list-style-image</a:t>
            </a:r>
            <a:r>
              <a:rPr lang="es-ES" sz="2400" dirty="0" smtClean="0"/>
              <a:t> se transforma en </a:t>
            </a:r>
            <a:r>
              <a:rPr lang="es-ES" sz="2400" dirty="0" err="1" smtClean="0">
                <a:solidFill>
                  <a:srgbClr val="FF0000"/>
                </a:solidFill>
              </a:rPr>
              <a:t>listStyleImage</a:t>
            </a:r>
            <a:endParaRPr lang="es-ES" sz="2400" dirty="0" smtClean="0">
              <a:solidFill>
                <a:srgbClr val="FF0000"/>
              </a:solidFill>
            </a:endParaRPr>
          </a:p>
          <a:p>
            <a:pPr marL="457200" indent="-457200">
              <a:buSzPct val="100000"/>
              <a:buNone/>
            </a:pPr>
            <a:endParaRPr lang="es-ES" sz="2400" dirty="0" smtClean="0">
              <a:solidFill>
                <a:srgbClr val="0070C0"/>
              </a:solidFill>
            </a:endParaRPr>
          </a:p>
          <a:p>
            <a:pPr>
              <a:buNone/>
            </a:pPr>
            <a:endParaRPr lang="es-ES" dirty="0" smtClean="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DOM</a:t>
            </a:r>
            <a:endParaRPr lang="es-ES" dirty="0"/>
          </a:p>
        </p:txBody>
      </p:sp>
      <p:sp>
        <p:nvSpPr>
          <p:cNvPr id="3" name="2 CuadroTexto"/>
          <p:cNvSpPr txBox="1"/>
          <p:nvPr/>
        </p:nvSpPr>
        <p:spPr>
          <a:xfrm>
            <a:off x="359639" y="503640"/>
            <a:ext cx="9720986" cy="2063342"/>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endParaRPr lang="es-ES" dirty="0" smtClean="0"/>
          </a:p>
          <a:p>
            <a:pPr>
              <a:buNone/>
            </a:pPr>
            <a:endParaRPr lang="es-ES" dirty="0" smtClean="0"/>
          </a:p>
          <a:p>
            <a:pPr>
              <a:buNone/>
            </a:pPr>
            <a:r>
              <a:rPr lang="es-ES" sz="2400" b="1" dirty="0" smtClean="0"/>
              <a:t>Ejercicios</a:t>
            </a:r>
            <a:r>
              <a:rPr lang="es-ES" sz="2000" dirty="0" smtClean="0"/>
              <a:t>:</a:t>
            </a:r>
          </a:p>
          <a:p>
            <a:pPr>
              <a:buNone/>
            </a:pPr>
            <a:endParaRPr lang="es-ES" sz="2400" dirty="0" smtClean="0"/>
          </a:p>
          <a:p>
            <a:pPr marL="457200" indent="-457200">
              <a:buSzPct val="100000"/>
              <a:buNone/>
            </a:pPr>
            <a:r>
              <a:rPr lang="es-ES" sz="2400" dirty="0" smtClean="0"/>
              <a:t>	Realizad los </a:t>
            </a:r>
            <a:r>
              <a:rPr lang="es-ES" sz="2400" dirty="0" err="1" smtClean="0"/>
              <a:t>ejerciciosDOM</a:t>
            </a:r>
            <a:r>
              <a:rPr lang="es-ES" sz="2400" dirty="0" smtClean="0"/>
              <a:t> 1, 2 y 3.</a:t>
            </a:r>
          </a:p>
          <a:p>
            <a:pPr>
              <a:buNone/>
            </a:pPr>
            <a:endParaRPr lang="es-ES" dirty="0" smtClean="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Eventos Javascript</a:t>
            </a:r>
            <a:endParaRPr lang="es-ES" dirty="0"/>
          </a:p>
        </p:txBody>
      </p:sp>
      <p:sp>
        <p:nvSpPr>
          <p:cNvPr id="3" name="2 CuadroTexto"/>
          <p:cNvSpPr txBox="1"/>
          <p:nvPr/>
        </p:nvSpPr>
        <p:spPr>
          <a:xfrm>
            <a:off x="359639" y="503640"/>
            <a:ext cx="9720986" cy="6195820"/>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endParaRPr lang="es-ES" dirty="0" smtClean="0"/>
          </a:p>
          <a:p>
            <a:pPr>
              <a:buNone/>
            </a:pPr>
            <a:endParaRPr lang="es-ES" dirty="0" smtClean="0"/>
          </a:p>
          <a:p>
            <a:pPr algn="just">
              <a:buSzPct val="100000"/>
              <a:buNone/>
            </a:pPr>
            <a:r>
              <a:rPr lang="es-ES" sz="2400" dirty="0" smtClean="0"/>
              <a:t>Los scripts y programas </a:t>
            </a:r>
            <a:r>
              <a:rPr lang="es-ES" sz="2400" dirty="0" smtClean="0">
                <a:solidFill>
                  <a:srgbClr val="0070C0"/>
                </a:solidFill>
              </a:rPr>
              <a:t>esperan</a:t>
            </a:r>
            <a:r>
              <a:rPr lang="es-ES" sz="2400" dirty="0" smtClean="0"/>
              <a:t> sin realizar ninguna tarea hasta que se produzca un </a:t>
            </a:r>
            <a:r>
              <a:rPr lang="es-ES" sz="2400" dirty="0" smtClean="0">
                <a:solidFill>
                  <a:srgbClr val="FF0000"/>
                </a:solidFill>
              </a:rPr>
              <a:t>evento</a:t>
            </a:r>
            <a:r>
              <a:rPr lang="es-ES" sz="2400" dirty="0" smtClean="0"/>
              <a:t>. Una vez producido, </a:t>
            </a:r>
            <a:r>
              <a:rPr lang="es-ES" sz="2400" dirty="0" smtClean="0">
                <a:solidFill>
                  <a:srgbClr val="00B0F0"/>
                </a:solidFill>
              </a:rPr>
              <a:t>ejecutan alguna tarea asociada </a:t>
            </a:r>
            <a:r>
              <a:rPr lang="es-ES" sz="2400" dirty="0" smtClean="0"/>
              <a:t>a la aparición de ese evento y cuando concluye, el script o programa </a:t>
            </a:r>
            <a:r>
              <a:rPr lang="es-ES" sz="2400" dirty="0" smtClean="0">
                <a:solidFill>
                  <a:srgbClr val="00B0F0"/>
                </a:solidFill>
              </a:rPr>
              <a:t>vuelve al estado de espera</a:t>
            </a:r>
            <a:r>
              <a:rPr lang="es-ES" sz="2400" dirty="0" smtClean="0"/>
              <a:t>.</a:t>
            </a:r>
          </a:p>
          <a:p>
            <a:pPr algn="just">
              <a:buSzPct val="100000"/>
              <a:buNone/>
            </a:pPr>
            <a:endParaRPr lang="es-ES" sz="2400" dirty="0" smtClean="0"/>
          </a:p>
          <a:p>
            <a:pPr algn="just">
              <a:buSzPct val="100000"/>
              <a:buNone/>
            </a:pPr>
            <a:r>
              <a:rPr lang="es-ES" sz="2400" dirty="0" smtClean="0"/>
              <a:t>Cada vez que se pulsa un botón, se produce un evento, cada vez que se pulsa una tecla, también se produce un evento, cada vez que se carga una página, también se produce un evento, etc.</a:t>
            </a:r>
          </a:p>
          <a:p>
            <a:pPr algn="just">
              <a:buSzPct val="100000"/>
              <a:buNone/>
            </a:pPr>
            <a:endParaRPr lang="es-ES" sz="2400" dirty="0" smtClean="0"/>
          </a:p>
          <a:p>
            <a:pPr algn="just">
              <a:buSzPct val="100000"/>
              <a:buNone/>
            </a:pPr>
            <a:r>
              <a:rPr lang="es-ES" sz="2400" dirty="0" smtClean="0"/>
              <a:t>El </a:t>
            </a:r>
            <a:r>
              <a:rPr lang="es-ES" sz="2400" b="1" dirty="0" smtClean="0">
                <a:solidFill>
                  <a:srgbClr val="FF0000"/>
                </a:solidFill>
              </a:rPr>
              <a:t>modelo simple de eventos </a:t>
            </a:r>
            <a:r>
              <a:rPr lang="es-ES" sz="2400" dirty="0" smtClean="0"/>
              <a:t>se introdujo en la versión </a:t>
            </a:r>
            <a:r>
              <a:rPr lang="es-ES" sz="2400" b="1" dirty="0" smtClean="0">
                <a:solidFill>
                  <a:srgbClr val="FF0000"/>
                </a:solidFill>
              </a:rPr>
              <a:t>4</a:t>
            </a:r>
            <a:r>
              <a:rPr lang="es-ES" sz="2400" dirty="0" smtClean="0"/>
              <a:t> del estándar HTML y se considera parte del nivel más básico de DOM. Aunque sus características son limitadas, es el único modelo que es </a:t>
            </a:r>
            <a:r>
              <a:rPr lang="es-ES" sz="2400" dirty="0" smtClean="0">
                <a:solidFill>
                  <a:srgbClr val="0070C0"/>
                </a:solidFill>
              </a:rPr>
              <a:t>compatible con todos los navegadores</a:t>
            </a:r>
            <a:r>
              <a:rPr lang="es-ES" sz="2400" dirty="0" smtClean="0"/>
              <a:t> y por tanto, el único que permite crear aplicaciones que funcionan de la misma manera en todos los navegadores.</a:t>
            </a:r>
          </a:p>
          <a:p>
            <a:pPr>
              <a:buNone/>
            </a:pPr>
            <a:endParaRPr lang="es-ES" dirty="0"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Eventos Javascript</a:t>
            </a:r>
            <a:endParaRPr lang="es-ES" dirty="0"/>
          </a:p>
        </p:txBody>
      </p:sp>
      <p:sp>
        <p:nvSpPr>
          <p:cNvPr id="3" name="2 CuadroTexto"/>
          <p:cNvSpPr txBox="1"/>
          <p:nvPr/>
        </p:nvSpPr>
        <p:spPr>
          <a:xfrm>
            <a:off x="359639" y="503640"/>
            <a:ext cx="9720986" cy="1906825"/>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Tipos de eventos</a:t>
            </a:r>
          </a:p>
          <a:p>
            <a:pPr>
              <a:buNone/>
            </a:pPr>
            <a:endParaRPr lang="es-ES" dirty="0" smtClean="0"/>
          </a:p>
          <a:p>
            <a:pPr algn="just">
              <a:buSzPct val="100000"/>
              <a:buNone/>
            </a:pPr>
            <a:endParaRPr lang="es-ES" sz="2400" dirty="0" smtClean="0"/>
          </a:p>
          <a:p>
            <a:pPr algn="just">
              <a:buSzPct val="100000"/>
              <a:buNone/>
            </a:pPr>
            <a:endParaRPr lang="es-ES" sz="2400" dirty="0" smtClean="0"/>
          </a:p>
          <a:p>
            <a:pPr>
              <a:buNone/>
            </a:pPr>
            <a:endParaRPr lang="es-ES" dirty="0" smtClean="0"/>
          </a:p>
        </p:txBody>
      </p:sp>
      <p:graphicFrame>
        <p:nvGraphicFramePr>
          <p:cNvPr id="4" name="3 Tabla"/>
          <p:cNvGraphicFramePr>
            <a:graphicFrameLocks noGrp="1"/>
          </p:cNvGraphicFramePr>
          <p:nvPr/>
        </p:nvGraphicFramePr>
        <p:xfrm>
          <a:off x="-248" y="1187549"/>
          <a:ext cx="10080872" cy="6447118"/>
        </p:xfrm>
        <a:graphic>
          <a:graphicData uri="http://schemas.openxmlformats.org/drawingml/2006/table">
            <a:tbl>
              <a:tblPr firstRow="1" bandRow="1">
                <a:tableStyleId>{5C22544A-7EE6-4342-B048-85BDC9FD1C3A}</a:tableStyleId>
              </a:tblPr>
              <a:tblGrid>
                <a:gridCol w="1800200"/>
                <a:gridCol w="4392488"/>
                <a:gridCol w="3888184"/>
              </a:tblGrid>
              <a:tr h="792088">
                <a:tc>
                  <a:txBody>
                    <a:bodyPr/>
                    <a:lstStyle/>
                    <a:p>
                      <a:pPr algn="l" fontAlgn="b"/>
                      <a:r>
                        <a:rPr lang="es-ES" sz="2000" b="1" i="0" u="none" strike="noStrike" dirty="0">
                          <a:solidFill>
                            <a:srgbClr val="222222"/>
                          </a:solidFill>
                          <a:latin typeface="Verdana"/>
                        </a:rPr>
                        <a:t>Evento</a:t>
                      </a:r>
                    </a:p>
                  </a:txBody>
                  <a:tcPr marL="7620" marR="7620" marT="7620" marB="0" anchor="b"/>
                </a:tc>
                <a:tc>
                  <a:txBody>
                    <a:bodyPr/>
                    <a:lstStyle/>
                    <a:p>
                      <a:pPr algn="l" fontAlgn="b"/>
                      <a:r>
                        <a:rPr lang="es-ES" sz="2000" b="1" i="0" u="none" strike="noStrike" dirty="0">
                          <a:solidFill>
                            <a:srgbClr val="222222"/>
                          </a:solidFill>
                          <a:latin typeface="Verdana"/>
                        </a:rPr>
                        <a:t>Descripción</a:t>
                      </a:r>
                    </a:p>
                  </a:txBody>
                  <a:tcPr marL="7620" marR="7620" marT="7620" marB="0" anchor="b"/>
                </a:tc>
                <a:tc>
                  <a:txBody>
                    <a:bodyPr/>
                    <a:lstStyle/>
                    <a:p>
                      <a:pPr algn="l" fontAlgn="b"/>
                      <a:r>
                        <a:rPr lang="es-ES" sz="2000" b="1" i="0" u="none" strike="noStrike">
                          <a:solidFill>
                            <a:srgbClr val="222222"/>
                          </a:solidFill>
                          <a:latin typeface="Verdana"/>
                        </a:rPr>
                        <a:t>Elementos para los que está definido</a:t>
                      </a:r>
                    </a:p>
                  </a:txBody>
                  <a:tcPr marL="7620" marR="7620" marT="7620" marB="0" anchor="b"/>
                </a:tc>
              </a:tr>
              <a:tr h="717096">
                <a:tc>
                  <a:txBody>
                    <a:bodyPr/>
                    <a:lstStyle/>
                    <a:p>
                      <a:pPr algn="l" fontAlgn="t"/>
                      <a:r>
                        <a:rPr lang="es-ES" sz="1800" b="0" i="0" u="none" strike="noStrike" dirty="0" err="1">
                          <a:solidFill>
                            <a:srgbClr val="222222"/>
                          </a:solidFill>
                          <a:latin typeface="Courier New"/>
                        </a:rPr>
                        <a:t>onblur</a:t>
                      </a:r>
                      <a:endParaRPr lang="es-ES" sz="1800" b="0" i="0" u="none" strike="noStrike" dirty="0">
                        <a:solidFill>
                          <a:srgbClr val="222222"/>
                        </a:solidFill>
                        <a:latin typeface="Courier New"/>
                      </a:endParaRPr>
                    </a:p>
                  </a:txBody>
                  <a:tcPr marL="7620" marR="7620" marT="7620" marB="0"/>
                </a:tc>
                <a:tc>
                  <a:txBody>
                    <a:bodyPr/>
                    <a:lstStyle/>
                    <a:p>
                      <a:pPr algn="l" fontAlgn="t"/>
                      <a:r>
                        <a:rPr lang="es-ES" sz="2000" b="0" i="0" u="none" strike="noStrike" dirty="0">
                          <a:solidFill>
                            <a:srgbClr val="222222"/>
                          </a:solidFill>
                          <a:latin typeface="Verdana"/>
                        </a:rPr>
                        <a:t>Un elemento pierde el foco</a:t>
                      </a:r>
                    </a:p>
                  </a:txBody>
                  <a:tcPr marL="7620" marR="7620" marT="7620" marB="0"/>
                </a:tc>
                <a:tc>
                  <a:txBody>
                    <a:bodyPr/>
                    <a:lstStyle/>
                    <a:p>
                      <a:pPr algn="l" fontAlgn="t"/>
                      <a:r>
                        <a:rPr lang="en-US" sz="1800" b="0" i="0" u="none" strike="noStrike" dirty="0">
                          <a:solidFill>
                            <a:srgbClr val="222222"/>
                          </a:solidFill>
                          <a:latin typeface="Courier New"/>
                        </a:rPr>
                        <a:t>&lt;button&gt;</a:t>
                      </a:r>
                      <a:r>
                        <a:rPr lang="en-US" sz="2000" b="0" i="0" u="none" strike="noStrike" dirty="0">
                          <a:solidFill>
                            <a:srgbClr val="222222"/>
                          </a:solidFill>
                          <a:latin typeface="Verdana"/>
                        </a:rPr>
                        <a:t>, </a:t>
                      </a:r>
                      <a:r>
                        <a:rPr lang="en-US" sz="1800" b="0" i="0" u="none" strike="noStrike" dirty="0">
                          <a:solidFill>
                            <a:srgbClr val="222222"/>
                          </a:solidFill>
                          <a:latin typeface="Courier New"/>
                        </a:rPr>
                        <a:t>&lt;input&gt;</a:t>
                      </a:r>
                      <a:r>
                        <a:rPr lang="en-US" sz="2000" b="0" i="0" u="none" strike="noStrike" dirty="0">
                          <a:solidFill>
                            <a:srgbClr val="222222"/>
                          </a:solidFill>
                          <a:latin typeface="Verdana"/>
                        </a:rPr>
                        <a:t>, </a:t>
                      </a:r>
                      <a:r>
                        <a:rPr lang="en-US" sz="1800" b="0" i="0" u="none" strike="noStrike" dirty="0">
                          <a:solidFill>
                            <a:srgbClr val="222222"/>
                          </a:solidFill>
                          <a:latin typeface="Courier New"/>
                        </a:rPr>
                        <a:t>&lt;label&gt;</a:t>
                      </a:r>
                      <a:r>
                        <a:rPr lang="en-US" sz="2000" b="0" i="0" u="none" strike="noStrike" dirty="0">
                          <a:solidFill>
                            <a:srgbClr val="222222"/>
                          </a:solidFill>
                          <a:latin typeface="Verdana"/>
                        </a:rPr>
                        <a:t>, </a:t>
                      </a:r>
                      <a:endParaRPr lang="en-US" sz="2000" b="0" i="0" u="none" strike="noStrike" dirty="0" smtClean="0">
                        <a:solidFill>
                          <a:srgbClr val="222222"/>
                        </a:solidFill>
                        <a:latin typeface="Verdana"/>
                      </a:endParaRPr>
                    </a:p>
                    <a:p>
                      <a:pPr algn="l" fontAlgn="t"/>
                      <a:r>
                        <a:rPr lang="en-US" sz="1800" b="0" i="0" u="none" strike="noStrike" dirty="0" smtClean="0">
                          <a:solidFill>
                            <a:srgbClr val="222222"/>
                          </a:solidFill>
                          <a:latin typeface="Courier New"/>
                        </a:rPr>
                        <a:t>&lt;</a:t>
                      </a:r>
                      <a:r>
                        <a:rPr lang="en-US" sz="1800" b="0" i="0" u="none" strike="noStrike" dirty="0">
                          <a:solidFill>
                            <a:srgbClr val="222222"/>
                          </a:solidFill>
                          <a:latin typeface="Courier New"/>
                        </a:rPr>
                        <a:t>select&gt;</a:t>
                      </a:r>
                      <a:r>
                        <a:rPr lang="en-US" sz="2000" b="0" i="0" u="none" strike="noStrike" dirty="0">
                          <a:solidFill>
                            <a:srgbClr val="222222"/>
                          </a:solidFill>
                          <a:latin typeface="Verdana"/>
                        </a:rPr>
                        <a:t>, </a:t>
                      </a:r>
                      <a:r>
                        <a:rPr lang="en-US" sz="1800" b="0" i="0" u="none" strike="noStrike" dirty="0">
                          <a:solidFill>
                            <a:srgbClr val="222222"/>
                          </a:solidFill>
                          <a:latin typeface="Courier New"/>
                        </a:rPr>
                        <a:t>&lt;</a:t>
                      </a:r>
                      <a:r>
                        <a:rPr lang="en-US" sz="1800" b="0" i="0" u="none" strike="noStrike" dirty="0" err="1">
                          <a:solidFill>
                            <a:srgbClr val="222222"/>
                          </a:solidFill>
                          <a:latin typeface="Courier New"/>
                        </a:rPr>
                        <a:t>textarea</a:t>
                      </a:r>
                      <a:r>
                        <a:rPr lang="en-US" sz="1800" b="0" i="0" u="none" strike="noStrike" dirty="0">
                          <a:solidFill>
                            <a:srgbClr val="222222"/>
                          </a:solidFill>
                          <a:latin typeface="Courier New"/>
                        </a:rPr>
                        <a:t>&gt;</a:t>
                      </a:r>
                      <a:r>
                        <a:rPr lang="en-US" sz="2000" b="0" i="0" u="none" strike="noStrike" dirty="0">
                          <a:solidFill>
                            <a:srgbClr val="222222"/>
                          </a:solidFill>
                          <a:latin typeface="Verdana"/>
                        </a:rPr>
                        <a:t>, </a:t>
                      </a:r>
                      <a:r>
                        <a:rPr lang="en-US" sz="1800" b="0" i="0" u="none" strike="noStrike" dirty="0" smtClean="0">
                          <a:solidFill>
                            <a:srgbClr val="222222"/>
                          </a:solidFill>
                          <a:latin typeface="Courier New"/>
                        </a:rPr>
                        <a:t>&lt;</a:t>
                      </a:r>
                      <a:r>
                        <a:rPr lang="en-US" sz="1800" b="0" i="0" u="none" strike="noStrike" dirty="0">
                          <a:solidFill>
                            <a:srgbClr val="222222"/>
                          </a:solidFill>
                          <a:latin typeface="Courier New"/>
                        </a:rPr>
                        <a:t>body&gt;</a:t>
                      </a:r>
                    </a:p>
                  </a:txBody>
                  <a:tcPr marL="7620" marR="7620" marT="7620" marB="0"/>
                </a:tc>
              </a:tr>
              <a:tr h="450818">
                <a:tc>
                  <a:txBody>
                    <a:bodyPr/>
                    <a:lstStyle/>
                    <a:p>
                      <a:pPr algn="l" fontAlgn="t"/>
                      <a:r>
                        <a:rPr lang="es-ES" sz="1800" b="0" i="0" u="none" strike="noStrike">
                          <a:solidFill>
                            <a:srgbClr val="222222"/>
                          </a:solidFill>
                          <a:latin typeface="Courier New"/>
                        </a:rPr>
                        <a:t>onchange</a:t>
                      </a:r>
                    </a:p>
                  </a:txBody>
                  <a:tcPr marL="7620" marR="7620" marT="7620" marB="0"/>
                </a:tc>
                <a:tc>
                  <a:txBody>
                    <a:bodyPr/>
                    <a:lstStyle/>
                    <a:p>
                      <a:pPr algn="l" fontAlgn="t"/>
                      <a:r>
                        <a:rPr lang="es-ES" sz="2000" b="0" i="0" u="none" strike="noStrike" dirty="0">
                          <a:solidFill>
                            <a:srgbClr val="222222"/>
                          </a:solidFill>
                          <a:latin typeface="Verdana"/>
                        </a:rPr>
                        <a:t>Un elemento ha sido modificado</a:t>
                      </a:r>
                    </a:p>
                  </a:txBody>
                  <a:tcPr marL="7620" marR="7620" marT="7620" marB="0"/>
                </a:tc>
                <a:tc>
                  <a:txBody>
                    <a:bodyPr/>
                    <a:lstStyle/>
                    <a:p>
                      <a:pPr algn="l" fontAlgn="t"/>
                      <a:r>
                        <a:rPr lang="es-ES" sz="1800" b="0" i="0" u="none" strike="noStrike" dirty="0">
                          <a:solidFill>
                            <a:srgbClr val="222222"/>
                          </a:solidFill>
                          <a:latin typeface="Courier New"/>
                        </a:rPr>
                        <a:t>&lt;input&gt;</a:t>
                      </a:r>
                      <a:r>
                        <a:rPr lang="es-ES" sz="2000" b="0" i="0" u="none" strike="noStrike" dirty="0">
                          <a:solidFill>
                            <a:srgbClr val="222222"/>
                          </a:solidFill>
                          <a:latin typeface="Verdana"/>
                        </a:rPr>
                        <a:t>, </a:t>
                      </a:r>
                      <a:r>
                        <a:rPr lang="es-ES" sz="1800" b="0" i="0" u="none" strike="noStrike" dirty="0">
                          <a:solidFill>
                            <a:srgbClr val="222222"/>
                          </a:solidFill>
                          <a:latin typeface="Courier New"/>
                        </a:rPr>
                        <a:t>&lt;</a:t>
                      </a:r>
                      <a:r>
                        <a:rPr lang="es-ES" sz="1800" b="0" i="0" u="none" strike="noStrike" dirty="0" err="1">
                          <a:solidFill>
                            <a:srgbClr val="222222"/>
                          </a:solidFill>
                          <a:latin typeface="Courier New"/>
                        </a:rPr>
                        <a:t>select</a:t>
                      </a:r>
                      <a:r>
                        <a:rPr lang="es-ES" sz="1800" b="0" i="0" u="none" strike="noStrike" dirty="0">
                          <a:solidFill>
                            <a:srgbClr val="222222"/>
                          </a:solidFill>
                          <a:latin typeface="Courier New"/>
                        </a:rPr>
                        <a:t>&gt;</a:t>
                      </a:r>
                      <a:r>
                        <a:rPr lang="es-ES" sz="2000" b="0" i="0" u="none" strike="noStrike" dirty="0">
                          <a:solidFill>
                            <a:srgbClr val="222222"/>
                          </a:solidFill>
                          <a:latin typeface="Verdana"/>
                        </a:rPr>
                        <a:t>, </a:t>
                      </a:r>
                      <a:r>
                        <a:rPr lang="es-ES" sz="1800" b="0" i="0" u="none" strike="noStrike" dirty="0">
                          <a:solidFill>
                            <a:srgbClr val="222222"/>
                          </a:solidFill>
                          <a:latin typeface="Courier New"/>
                        </a:rPr>
                        <a:t>&lt;</a:t>
                      </a:r>
                      <a:r>
                        <a:rPr lang="es-ES" sz="1800" b="0" i="0" u="none" strike="noStrike" dirty="0" err="1">
                          <a:solidFill>
                            <a:srgbClr val="222222"/>
                          </a:solidFill>
                          <a:latin typeface="Courier New"/>
                        </a:rPr>
                        <a:t>textarea</a:t>
                      </a:r>
                      <a:r>
                        <a:rPr lang="es-ES" sz="1800" b="0" i="0" u="none" strike="noStrike" dirty="0">
                          <a:solidFill>
                            <a:srgbClr val="222222"/>
                          </a:solidFill>
                          <a:latin typeface="Courier New"/>
                        </a:rPr>
                        <a:t>&gt;</a:t>
                      </a:r>
                    </a:p>
                  </a:txBody>
                  <a:tcPr marL="7620" marR="7620" marT="7620" marB="0"/>
                </a:tc>
              </a:tr>
              <a:tr h="450818">
                <a:tc>
                  <a:txBody>
                    <a:bodyPr/>
                    <a:lstStyle/>
                    <a:p>
                      <a:pPr algn="l" fontAlgn="t"/>
                      <a:r>
                        <a:rPr lang="es-ES" sz="1800" b="0" i="0" u="none" strike="noStrike">
                          <a:solidFill>
                            <a:srgbClr val="222222"/>
                          </a:solidFill>
                          <a:latin typeface="Courier New"/>
                        </a:rPr>
                        <a:t>onclick</a:t>
                      </a:r>
                    </a:p>
                  </a:txBody>
                  <a:tcPr marL="7620" marR="7620" marT="7620" marB="0"/>
                </a:tc>
                <a:tc>
                  <a:txBody>
                    <a:bodyPr/>
                    <a:lstStyle/>
                    <a:p>
                      <a:pPr algn="l" fontAlgn="t"/>
                      <a:r>
                        <a:rPr lang="es-ES" sz="2000" b="0" i="0" u="none" strike="noStrike">
                          <a:solidFill>
                            <a:srgbClr val="222222"/>
                          </a:solidFill>
                          <a:latin typeface="Verdana"/>
                        </a:rPr>
                        <a:t>Pulsar y soltar el ratón</a:t>
                      </a:r>
                    </a:p>
                  </a:txBody>
                  <a:tcPr marL="7620" marR="7620" marT="7620" marB="0"/>
                </a:tc>
                <a:tc>
                  <a:txBody>
                    <a:bodyPr/>
                    <a:lstStyle/>
                    <a:p>
                      <a:pPr algn="l" fontAlgn="t"/>
                      <a:r>
                        <a:rPr lang="es-ES" sz="2000" b="0" i="0" u="none" strike="noStrike">
                          <a:solidFill>
                            <a:srgbClr val="222222"/>
                          </a:solidFill>
                          <a:latin typeface="Verdana"/>
                        </a:rPr>
                        <a:t>Todos los elementos</a:t>
                      </a:r>
                    </a:p>
                  </a:txBody>
                  <a:tcPr marL="7620" marR="7620" marT="7620" marB="0"/>
                </a:tc>
              </a:tr>
              <a:tr h="717096">
                <a:tc>
                  <a:txBody>
                    <a:bodyPr/>
                    <a:lstStyle/>
                    <a:p>
                      <a:pPr algn="l" fontAlgn="t"/>
                      <a:r>
                        <a:rPr lang="es-ES" sz="1800" b="0" i="0" u="none" strike="noStrike">
                          <a:solidFill>
                            <a:srgbClr val="222222"/>
                          </a:solidFill>
                          <a:latin typeface="Courier New"/>
                        </a:rPr>
                        <a:t>ondblclick</a:t>
                      </a:r>
                    </a:p>
                  </a:txBody>
                  <a:tcPr marL="7620" marR="7620" marT="7620" marB="0"/>
                </a:tc>
                <a:tc>
                  <a:txBody>
                    <a:bodyPr/>
                    <a:lstStyle/>
                    <a:p>
                      <a:pPr algn="l" fontAlgn="t"/>
                      <a:r>
                        <a:rPr lang="es-ES" sz="2000" b="0" i="0" u="none" strike="noStrike">
                          <a:solidFill>
                            <a:srgbClr val="222222"/>
                          </a:solidFill>
                          <a:latin typeface="Verdana"/>
                        </a:rPr>
                        <a:t>Pulsar dos veces seguidas con el ratón</a:t>
                      </a:r>
                    </a:p>
                  </a:txBody>
                  <a:tcPr marL="7620" marR="7620" marT="7620" marB="0"/>
                </a:tc>
                <a:tc>
                  <a:txBody>
                    <a:bodyPr/>
                    <a:lstStyle/>
                    <a:p>
                      <a:pPr algn="l" fontAlgn="t"/>
                      <a:r>
                        <a:rPr lang="es-ES" sz="2000" b="0" i="0" u="none" strike="noStrike" dirty="0">
                          <a:solidFill>
                            <a:srgbClr val="222222"/>
                          </a:solidFill>
                          <a:latin typeface="Verdana"/>
                        </a:rPr>
                        <a:t>Todos los elementos</a:t>
                      </a:r>
                    </a:p>
                  </a:txBody>
                  <a:tcPr marL="7620" marR="7620" marT="7620" marB="0"/>
                </a:tc>
              </a:tr>
              <a:tr h="717096">
                <a:tc>
                  <a:txBody>
                    <a:bodyPr/>
                    <a:lstStyle/>
                    <a:p>
                      <a:pPr algn="l" fontAlgn="t"/>
                      <a:r>
                        <a:rPr lang="es-ES" sz="1800" b="0" i="0" u="none" strike="noStrike">
                          <a:solidFill>
                            <a:srgbClr val="222222"/>
                          </a:solidFill>
                          <a:latin typeface="Courier New"/>
                        </a:rPr>
                        <a:t>onfocus</a:t>
                      </a:r>
                    </a:p>
                  </a:txBody>
                  <a:tcPr marL="7620" marR="7620" marT="7620" marB="0"/>
                </a:tc>
                <a:tc>
                  <a:txBody>
                    <a:bodyPr/>
                    <a:lstStyle/>
                    <a:p>
                      <a:pPr algn="l" fontAlgn="t"/>
                      <a:r>
                        <a:rPr lang="es-ES" sz="2000" b="0" i="0" u="none" strike="noStrike">
                          <a:solidFill>
                            <a:srgbClr val="222222"/>
                          </a:solidFill>
                          <a:latin typeface="Verdana"/>
                        </a:rPr>
                        <a:t>Un elemento obtiene el foco</a:t>
                      </a:r>
                    </a:p>
                  </a:txBody>
                  <a:tcPr marL="7620" marR="7620" marT="7620" marB="0"/>
                </a:tc>
                <a:tc>
                  <a:txBody>
                    <a:bodyPr/>
                    <a:lstStyle/>
                    <a:p>
                      <a:pPr algn="l" fontAlgn="t"/>
                      <a:r>
                        <a:rPr lang="en-US" sz="1800" b="0" i="0" u="none" strike="noStrike" dirty="0">
                          <a:solidFill>
                            <a:srgbClr val="222222"/>
                          </a:solidFill>
                          <a:latin typeface="Courier New"/>
                        </a:rPr>
                        <a:t>&lt;button&gt;</a:t>
                      </a:r>
                      <a:r>
                        <a:rPr lang="en-US" sz="2000" b="0" i="0" u="none" strike="noStrike" dirty="0">
                          <a:solidFill>
                            <a:srgbClr val="222222"/>
                          </a:solidFill>
                          <a:latin typeface="Verdana"/>
                        </a:rPr>
                        <a:t>, </a:t>
                      </a:r>
                      <a:r>
                        <a:rPr lang="en-US" sz="1800" b="0" i="0" u="none" strike="noStrike" dirty="0">
                          <a:solidFill>
                            <a:srgbClr val="222222"/>
                          </a:solidFill>
                          <a:latin typeface="Courier New"/>
                        </a:rPr>
                        <a:t>&lt;input&gt;</a:t>
                      </a:r>
                      <a:r>
                        <a:rPr lang="en-US" sz="2000" b="0" i="0" u="none" strike="noStrike" dirty="0">
                          <a:solidFill>
                            <a:srgbClr val="222222"/>
                          </a:solidFill>
                          <a:latin typeface="Verdana"/>
                        </a:rPr>
                        <a:t>, </a:t>
                      </a:r>
                      <a:r>
                        <a:rPr lang="en-US" sz="1800" b="0" i="0" u="none" strike="noStrike" dirty="0">
                          <a:solidFill>
                            <a:srgbClr val="222222"/>
                          </a:solidFill>
                          <a:latin typeface="Courier New"/>
                        </a:rPr>
                        <a:t>&lt;label&gt;</a:t>
                      </a:r>
                      <a:r>
                        <a:rPr lang="en-US" sz="2000" b="0" i="0" u="none" strike="noStrike" dirty="0">
                          <a:solidFill>
                            <a:srgbClr val="222222"/>
                          </a:solidFill>
                          <a:latin typeface="Verdana"/>
                        </a:rPr>
                        <a:t>, </a:t>
                      </a:r>
                      <a:endParaRPr lang="en-US" sz="2000" b="0" i="0" u="none" strike="noStrike" dirty="0" smtClean="0">
                        <a:solidFill>
                          <a:srgbClr val="222222"/>
                        </a:solidFill>
                        <a:latin typeface="Verdana"/>
                      </a:endParaRPr>
                    </a:p>
                    <a:p>
                      <a:pPr algn="l" fontAlgn="t"/>
                      <a:r>
                        <a:rPr lang="en-US" sz="1800" b="0" i="0" u="none" strike="noStrike" dirty="0" smtClean="0">
                          <a:solidFill>
                            <a:srgbClr val="222222"/>
                          </a:solidFill>
                          <a:latin typeface="Courier New"/>
                        </a:rPr>
                        <a:t>&lt;</a:t>
                      </a:r>
                      <a:r>
                        <a:rPr lang="en-US" sz="1800" b="0" i="0" u="none" strike="noStrike" dirty="0">
                          <a:solidFill>
                            <a:srgbClr val="222222"/>
                          </a:solidFill>
                          <a:latin typeface="Courier New"/>
                        </a:rPr>
                        <a:t>select&gt;</a:t>
                      </a:r>
                      <a:r>
                        <a:rPr lang="en-US" sz="2000" b="0" i="0" u="none" strike="noStrike" dirty="0">
                          <a:solidFill>
                            <a:srgbClr val="222222"/>
                          </a:solidFill>
                          <a:latin typeface="Verdana"/>
                        </a:rPr>
                        <a:t>, </a:t>
                      </a:r>
                      <a:r>
                        <a:rPr lang="en-US" sz="1800" b="0" i="0" u="none" strike="noStrike" dirty="0">
                          <a:solidFill>
                            <a:srgbClr val="222222"/>
                          </a:solidFill>
                          <a:latin typeface="Courier New"/>
                        </a:rPr>
                        <a:t>&lt;</a:t>
                      </a:r>
                      <a:r>
                        <a:rPr lang="en-US" sz="1800" b="0" i="0" u="none" strike="noStrike" dirty="0" err="1">
                          <a:solidFill>
                            <a:srgbClr val="222222"/>
                          </a:solidFill>
                          <a:latin typeface="Courier New"/>
                        </a:rPr>
                        <a:t>textarea</a:t>
                      </a:r>
                      <a:r>
                        <a:rPr lang="en-US" sz="1800" b="0" i="0" u="none" strike="noStrike" dirty="0">
                          <a:solidFill>
                            <a:srgbClr val="222222"/>
                          </a:solidFill>
                          <a:latin typeface="Courier New"/>
                        </a:rPr>
                        <a:t>&gt;</a:t>
                      </a:r>
                      <a:r>
                        <a:rPr lang="en-US" sz="2000" b="0" i="0" u="none" strike="noStrike" dirty="0">
                          <a:solidFill>
                            <a:srgbClr val="222222"/>
                          </a:solidFill>
                          <a:latin typeface="Verdana"/>
                        </a:rPr>
                        <a:t>, </a:t>
                      </a:r>
                      <a:r>
                        <a:rPr lang="en-US" sz="1800" b="0" i="0" u="none" strike="noStrike" dirty="0">
                          <a:solidFill>
                            <a:srgbClr val="222222"/>
                          </a:solidFill>
                          <a:latin typeface="Courier New"/>
                        </a:rPr>
                        <a:t>&lt;body&gt;</a:t>
                      </a:r>
                    </a:p>
                  </a:txBody>
                  <a:tcPr marL="7620" marR="7620" marT="7620" marB="0"/>
                </a:tc>
              </a:tr>
              <a:tr h="717096">
                <a:tc>
                  <a:txBody>
                    <a:bodyPr/>
                    <a:lstStyle/>
                    <a:p>
                      <a:pPr algn="l" fontAlgn="t"/>
                      <a:r>
                        <a:rPr lang="es-ES" sz="1800" b="0" i="0" u="none" strike="noStrike">
                          <a:solidFill>
                            <a:srgbClr val="222222"/>
                          </a:solidFill>
                          <a:latin typeface="Courier New"/>
                        </a:rPr>
                        <a:t>onkeydown</a:t>
                      </a:r>
                    </a:p>
                  </a:txBody>
                  <a:tcPr marL="7620" marR="7620" marT="7620" marB="0"/>
                </a:tc>
                <a:tc>
                  <a:txBody>
                    <a:bodyPr/>
                    <a:lstStyle/>
                    <a:p>
                      <a:pPr algn="l" fontAlgn="t"/>
                      <a:r>
                        <a:rPr lang="es-ES" sz="2000" b="0" i="0" u="none" strike="noStrike">
                          <a:solidFill>
                            <a:srgbClr val="222222"/>
                          </a:solidFill>
                          <a:latin typeface="Verdana"/>
                        </a:rPr>
                        <a:t>Pulsar una tecla y no soltarla</a:t>
                      </a:r>
                    </a:p>
                  </a:txBody>
                  <a:tcPr marL="7620" marR="7620" marT="7620" marB="0"/>
                </a:tc>
                <a:tc>
                  <a:txBody>
                    <a:bodyPr/>
                    <a:lstStyle/>
                    <a:p>
                      <a:pPr algn="l" fontAlgn="t"/>
                      <a:r>
                        <a:rPr lang="es-ES" sz="2000" b="0" i="0" u="none" strike="noStrike">
                          <a:solidFill>
                            <a:srgbClr val="222222"/>
                          </a:solidFill>
                          <a:latin typeface="Verdana"/>
                        </a:rPr>
                        <a:t>Elementos de formulario y </a:t>
                      </a:r>
                      <a:r>
                        <a:rPr lang="es-ES" sz="1800" b="0" i="0" u="none" strike="noStrike">
                          <a:solidFill>
                            <a:srgbClr val="222222"/>
                          </a:solidFill>
                          <a:latin typeface="Courier New"/>
                        </a:rPr>
                        <a:t>&lt;body&gt;</a:t>
                      </a:r>
                      <a:endParaRPr lang="es-ES" sz="2000" b="0" i="0" u="none" strike="noStrike">
                        <a:solidFill>
                          <a:srgbClr val="222222"/>
                        </a:solidFill>
                        <a:latin typeface="Verdana"/>
                      </a:endParaRPr>
                    </a:p>
                  </a:txBody>
                  <a:tcPr marL="7620" marR="7620" marT="7620" marB="0"/>
                </a:tc>
              </a:tr>
              <a:tr h="717096">
                <a:tc>
                  <a:txBody>
                    <a:bodyPr/>
                    <a:lstStyle/>
                    <a:p>
                      <a:pPr algn="l" fontAlgn="t"/>
                      <a:r>
                        <a:rPr lang="es-ES" sz="1800" b="0" i="0" u="none" strike="noStrike" dirty="0" err="1">
                          <a:solidFill>
                            <a:srgbClr val="222222"/>
                          </a:solidFill>
                          <a:latin typeface="Courier New"/>
                        </a:rPr>
                        <a:t>onkeypress</a:t>
                      </a:r>
                      <a:endParaRPr lang="es-ES" sz="1800" b="0" i="0" u="none" strike="noStrike" dirty="0">
                        <a:solidFill>
                          <a:srgbClr val="222222"/>
                        </a:solidFill>
                        <a:latin typeface="Courier New"/>
                      </a:endParaRPr>
                    </a:p>
                  </a:txBody>
                  <a:tcPr marL="7620" marR="7620" marT="7620" marB="0"/>
                </a:tc>
                <a:tc>
                  <a:txBody>
                    <a:bodyPr/>
                    <a:lstStyle/>
                    <a:p>
                      <a:pPr algn="l" fontAlgn="t"/>
                      <a:r>
                        <a:rPr lang="es-ES" sz="2000" b="0" i="0" u="none" strike="noStrike" dirty="0">
                          <a:solidFill>
                            <a:srgbClr val="222222"/>
                          </a:solidFill>
                          <a:latin typeface="Verdana"/>
                        </a:rPr>
                        <a:t>Pulsar una tecla</a:t>
                      </a:r>
                    </a:p>
                  </a:txBody>
                  <a:tcPr marL="7620" marR="7620" marT="7620" marB="0"/>
                </a:tc>
                <a:tc>
                  <a:txBody>
                    <a:bodyPr/>
                    <a:lstStyle/>
                    <a:p>
                      <a:pPr algn="l" fontAlgn="t"/>
                      <a:r>
                        <a:rPr lang="es-ES" sz="2000" b="0" i="0" u="none" strike="noStrike">
                          <a:solidFill>
                            <a:srgbClr val="222222"/>
                          </a:solidFill>
                          <a:latin typeface="Verdana"/>
                        </a:rPr>
                        <a:t>Elementos de formulario y </a:t>
                      </a:r>
                      <a:r>
                        <a:rPr lang="es-ES" sz="1800" b="0" i="0" u="none" strike="noStrike">
                          <a:solidFill>
                            <a:srgbClr val="222222"/>
                          </a:solidFill>
                          <a:latin typeface="Courier New"/>
                        </a:rPr>
                        <a:t>&lt;body&gt;</a:t>
                      </a:r>
                      <a:endParaRPr lang="es-ES" sz="2000" b="0" i="0" u="none" strike="noStrike">
                        <a:solidFill>
                          <a:srgbClr val="222222"/>
                        </a:solidFill>
                        <a:latin typeface="Verdana"/>
                      </a:endParaRPr>
                    </a:p>
                  </a:txBody>
                  <a:tcPr marL="7620" marR="7620" marT="7620" marB="0"/>
                </a:tc>
              </a:tr>
              <a:tr h="717096">
                <a:tc>
                  <a:txBody>
                    <a:bodyPr/>
                    <a:lstStyle/>
                    <a:p>
                      <a:pPr algn="l" fontAlgn="t"/>
                      <a:r>
                        <a:rPr lang="es-ES" sz="1800" b="0" i="0" u="none" strike="noStrike">
                          <a:solidFill>
                            <a:srgbClr val="222222"/>
                          </a:solidFill>
                          <a:latin typeface="Courier New"/>
                        </a:rPr>
                        <a:t>onkeyup</a:t>
                      </a:r>
                    </a:p>
                  </a:txBody>
                  <a:tcPr marL="7620" marR="7620" marT="7620" marB="0"/>
                </a:tc>
                <a:tc>
                  <a:txBody>
                    <a:bodyPr/>
                    <a:lstStyle/>
                    <a:p>
                      <a:pPr algn="l" fontAlgn="t"/>
                      <a:r>
                        <a:rPr lang="es-ES" sz="2000" b="0" i="0" u="none" strike="noStrike">
                          <a:solidFill>
                            <a:srgbClr val="222222"/>
                          </a:solidFill>
                          <a:latin typeface="Verdana"/>
                        </a:rPr>
                        <a:t>Soltar una tecla pulsada</a:t>
                      </a:r>
                    </a:p>
                  </a:txBody>
                  <a:tcPr marL="7620" marR="7620" marT="7620" marB="0"/>
                </a:tc>
                <a:tc>
                  <a:txBody>
                    <a:bodyPr/>
                    <a:lstStyle/>
                    <a:p>
                      <a:pPr algn="l" fontAlgn="t"/>
                      <a:r>
                        <a:rPr lang="es-ES" sz="2000" b="0" i="0" u="none" strike="noStrike">
                          <a:solidFill>
                            <a:srgbClr val="222222"/>
                          </a:solidFill>
                          <a:latin typeface="Verdana"/>
                        </a:rPr>
                        <a:t>Elementos de formulario y </a:t>
                      </a:r>
                      <a:r>
                        <a:rPr lang="es-ES" sz="1800" b="0" i="0" u="none" strike="noStrike">
                          <a:solidFill>
                            <a:srgbClr val="222222"/>
                          </a:solidFill>
                          <a:latin typeface="Courier New"/>
                        </a:rPr>
                        <a:t>&lt;body&gt;</a:t>
                      </a:r>
                      <a:endParaRPr lang="es-ES" sz="2000" b="0" i="0" u="none" strike="noStrike">
                        <a:solidFill>
                          <a:srgbClr val="222222"/>
                        </a:solidFill>
                        <a:latin typeface="Verdana"/>
                      </a:endParaRPr>
                    </a:p>
                  </a:txBody>
                  <a:tcPr marL="7620" marR="7620" marT="7620" marB="0"/>
                </a:tc>
              </a:tr>
              <a:tr h="450818">
                <a:tc>
                  <a:txBody>
                    <a:bodyPr/>
                    <a:lstStyle/>
                    <a:p>
                      <a:pPr algn="l" fontAlgn="t"/>
                      <a:r>
                        <a:rPr lang="es-ES" sz="1800" b="0" i="0" u="none" strike="noStrike">
                          <a:solidFill>
                            <a:srgbClr val="222222"/>
                          </a:solidFill>
                          <a:latin typeface="Courier New"/>
                        </a:rPr>
                        <a:t>onload</a:t>
                      </a:r>
                    </a:p>
                  </a:txBody>
                  <a:tcPr marL="7620" marR="7620" marT="7620" marB="0"/>
                </a:tc>
                <a:tc>
                  <a:txBody>
                    <a:bodyPr/>
                    <a:lstStyle/>
                    <a:p>
                      <a:pPr algn="l" fontAlgn="t"/>
                      <a:r>
                        <a:rPr lang="es-ES" sz="2000" b="0" i="0" u="none" strike="noStrike" dirty="0">
                          <a:solidFill>
                            <a:srgbClr val="222222"/>
                          </a:solidFill>
                          <a:latin typeface="Verdana"/>
                        </a:rPr>
                        <a:t>Página cargada completamente</a:t>
                      </a:r>
                    </a:p>
                  </a:txBody>
                  <a:tcPr marL="7620" marR="7620" marT="7620" marB="0"/>
                </a:tc>
                <a:tc>
                  <a:txBody>
                    <a:bodyPr/>
                    <a:lstStyle/>
                    <a:p>
                      <a:pPr algn="l" fontAlgn="t"/>
                      <a:r>
                        <a:rPr lang="es-ES" sz="1800" b="0" i="0" u="none" strike="noStrike" dirty="0">
                          <a:solidFill>
                            <a:srgbClr val="222222"/>
                          </a:solidFill>
                          <a:latin typeface="Courier New"/>
                        </a:rPr>
                        <a:t>&lt;</a:t>
                      </a:r>
                      <a:r>
                        <a:rPr lang="es-ES" sz="1800" b="0" i="0" u="none" strike="noStrike" dirty="0" err="1">
                          <a:solidFill>
                            <a:srgbClr val="222222"/>
                          </a:solidFill>
                          <a:latin typeface="Courier New"/>
                        </a:rPr>
                        <a:t>body</a:t>
                      </a:r>
                      <a:r>
                        <a:rPr lang="es-ES" sz="1800" b="0" i="0" u="none" strike="noStrike" dirty="0">
                          <a:solidFill>
                            <a:srgbClr val="222222"/>
                          </a:solidFill>
                          <a:latin typeface="Courier New"/>
                        </a:rPr>
                        <a:t>&gt;</a:t>
                      </a:r>
                    </a:p>
                  </a:txBody>
                  <a:tcPr marL="7620" marR="7620" marT="7620" marB="0"/>
                </a:tc>
              </a:tr>
            </a:tbl>
          </a:graphicData>
        </a:graphic>
      </p:graphicFrame>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Eventos Javascript</a:t>
            </a:r>
            <a:endParaRPr lang="es-ES" dirty="0"/>
          </a:p>
        </p:txBody>
      </p:sp>
      <p:sp>
        <p:nvSpPr>
          <p:cNvPr id="3" name="2 CuadroTexto"/>
          <p:cNvSpPr txBox="1"/>
          <p:nvPr/>
        </p:nvSpPr>
        <p:spPr>
          <a:xfrm>
            <a:off x="359639" y="503640"/>
            <a:ext cx="9720986" cy="1906825"/>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Tipos de eventos</a:t>
            </a:r>
          </a:p>
          <a:p>
            <a:pPr>
              <a:buNone/>
            </a:pPr>
            <a:endParaRPr lang="es-ES" dirty="0" smtClean="0"/>
          </a:p>
          <a:p>
            <a:pPr algn="just">
              <a:buSzPct val="100000"/>
              <a:buNone/>
            </a:pPr>
            <a:endParaRPr lang="es-ES" sz="2400" dirty="0" smtClean="0"/>
          </a:p>
          <a:p>
            <a:pPr algn="just">
              <a:buSzPct val="100000"/>
              <a:buNone/>
            </a:pPr>
            <a:endParaRPr lang="es-ES" sz="2400" dirty="0" smtClean="0"/>
          </a:p>
          <a:p>
            <a:pPr>
              <a:buNone/>
            </a:pPr>
            <a:endParaRPr lang="es-ES" dirty="0" smtClean="0"/>
          </a:p>
        </p:txBody>
      </p:sp>
      <p:graphicFrame>
        <p:nvGraphicFramePr>
          <p:cNvPr id="4" name="3 Tabla"/>
          <p:cNvGraphicFramePr>
            <a:graphicFrameLocks noGrp="1"/>
          </p:cNvGraphicFramePr>
          <p:nvPr/>
        </p:nvGraphicFramePr>
        <p:xfrm>
          <a:off x="0" y="1187549"/>
          <a:ext cx="10080624" cy="6370612"/>
        </p:xfrm>
        <a:graphic>
          <a:graphicData uri="http://schemas.openxmlformats.org/drawingml/2006/table">
            <a:tbl>
              <a:tblPr firstRow="1" bandRow="1">
                <a:tableStyleId>{5C22544A-7EE6-4342-B048-85BDC9FD1C3A}</a:tableStyleId>
              </a:tblPr>
              <a:tblGrid>
                <a:gridCol w="1799952"/>
                <a:gridCol w="4392488"/>
                <a:gridCol w="3888184"/>
              </a:tblGrid>
              <a:tr h="792088">
                <a:tc>
                  <a:txBody>
                    <a:bodyPr/>
                    <a:lstStyle/>
                    <a:p>
                      <a:pPr algn="l" fontAlgn="b"/>
                      <a:r>
                        <a:rPr lang="es-ES" sz="2000" b="1" i="0" u="none" strike="noStrike" dirty="0">
                          <a:solidFill>
                            <a:srgbClr val="222222"/>
                          </a:solidFill>
                          <a:latin typeface="Verdana"/>
                        </a:rPr>
                        <a:t>Evento</a:t>
                      </a:r>
                    </a:p>
                  </a:txBody>
                  <a:tcPr marL="7620" marR="7620" marT="7620" marB="0" anchor="b"/>
                </a:tc>
                <a:tc>
                  <a:txBody>
                    <a:bodyPr/>
                    <a:lstStyle/>
                    <a:p>
                      <a:pPr algn="l" fontAlgn="b"/>
                      <a:r>
                        <a:rPr lang="es-ES" sz="2000" b="1" i="0" u="none" strike="noStrike" dirty="0">
                          <a:solidFill>
                            <a:srgbClr val="222222"/>
                          </a:solidFill>
                          <a:latin typeface="Verdana"/>
                        </a:rPr>
                        <a:t>Descripción</a:t>
                      </a:r>
                    </a:p>
                  </a:txBody>
                  <a:tcPr marL="7620" marR="7620" marT="7620" marB="0" anchor="b"/>
                </a:tc>
                <a:tc>
                  <a:txBody>
                    <a:bodyPr/>
                    <a:lstStyle/>
                    <a:p>
                      <a:pPr algn="l" fontAlgn="b"/>
                      <a:r>
                        <a:rPr lang="es-ES" sz="2000" b="1" i="0" u="none" strike="noStrike">
                          <a:solidFill>
                            <a:srgbClr val="222222"/>
                          </a:solidFill>
                          <a:latin typeface="Verdana"/>
                        </a:rPr>
                        <a:t>Elementos para los que está definido</a:t>
                      </a:r>
                    </a:p>
                  </a:txBody>
                  <a:tcPr marL="7620" marR="7620" marT="7620" marB="0" anchor="b"/>
                </a:tc>
              </a:tr>
              <a:tr h="793602">
                <a:tc>
                  <a:txBody>
                    <a:bodyPr/>
                    <a:lstStyle/>
                    <a:p>
                      <a:pPr algn="l" fontAlgn="t"/>
                      <a:r>
                        <a:rPr lang="es-ES" sz="1800" b="0" i="0" u="none" strike="noStrike" dirty="0" err="1">
                          <a:solidFill>
                            <a:srgbClr val="222222"/>
                          </a:solidFill>
                          <a:latin typeface="Courier New"/>
                        </a:rPr>
                        <a:t>onmousedown</a:t>
                      </a:r>
                      <a:endParaRPr lang="es-ES" sz="1800" b="0" i="0" u="none" strike="noStrike" dirty="0">
                        <a:solidFill>
                          <a:srgbClr val="222222"/>
                        </a:solidFill>
                        <a:latin typeface="Courier New"/>
                      </a:endParaRPr>
                    </a:p>
                  </a:txBody>
                  <a:tcPr marL="7620" marR="7620" marT="7620" marB="0"/>
                </a:tc>
                <a:tc>
                  <a:txBody>
                    <a:bodyPr/>
                    <a:lstStyle/>
                    <a:p>
                      <a:pPr algn="l" fontAlgn="t"/>
                      <a:r>
                        <a:rPr lang="es-ES" sz="2000" b="0" i="0" u="none" strike="noStrike">
                          <a:solidFill>
                            <a:srgbClr val="222222"/>
                          </a:solidFill>
                          <a:latin typeface="Verdana"/>
                        </a:rPr>
                        <a:t>Pulsar un botón del ratón y no soltarlo</a:t>
                      </a:r>
                    </a:p>
                  </a:txBody>
                  <a:tcPr marL="7620" marR="7620" marT="7620" marB="0"/>
                </a:tc>
                <a:tc>
                  <a:txBody>
                    <a:bodyPr/>
                    <a:lstStyle/>
                    <a:p>
                      <a:pPr algn="l" fontAlgn="t"/>
                      <a:r>
                        <a:rPr lang="es-ES" sz="2000" b="0" i="0" u="none" strike="noStrike">
                          <a:solidFill>
                            <a:srgbClr val="222222"/>
                          </a:solidFill>
                          <a:latin typeface="Verdana"/>
                        </a:rPr>
                        <a:t>Todos los elementos</a:t>
                      </a:r>
                    </a:p>
                  </a:txBody>
                  <a:tcPr marL="7620" marR="7620" marT="7620" marB="0"/>
                </a:tc>
              </a:tr>
              <a:tr h="498915">
                <a:tc>
                  <a:txBody>
                    <a:bodyPr/>
                    <a:lstStyle/>
                    <a:p>
                      <a:pPr algn="l" fontAlgn="t"/>
                      <a:r>
                        <a:rPr lang="es-ES" sz="1800" b="0" i="0" u="none" strike="noStrike" dirty="0" err="1">
                          <a:solidFill>
                            <a:srgbClr val="222222"/>
                          </a:solidFill>
                          <a:latin typeface="Courier New"/>
                        </a:rPr>
                        <a:t>onmousemove</a:t>
                      </a:r>
                      <a:endParaRPr lang="es-ES" sz="1800" b="0" i="0" u="none" strike="noStrike" dirty="0">
                        <a:solidFill>
                          <a:srgbClr val="222222"/>
                        </a:solidFill>
                        <a:latin typeface="Courier New"/>
                      </a:endParaRPr>
                    </a:p>
                  </a:txBody>
                  <a:tcPr marL="7620" marR="7620" marT="7620" marB="0"/>
                </a:tc>
                <a:tc>
                  <a:txBody>
                    <a:bodyPr/>
                    <a:lstStyle/>
                    <a:p>
                      <a:pPr algn="l" fontAlgn="t"/>
                      <a:r>
                        <a:rPr lang="es-ES" sz="2000" b="0" i="0" u="none" strike="noStrike">
                          <a:solidFill>
                            <a:srgbClr val="222222"/>
                          </a:solidFill>
                          <a:latin typeface="Verdana"/>
                        </a:rPr>
                        <a:t>Mover el ratón</a:t>
                      </a:r>
                    </a:p>
                  </a:txBody>
                  <a:tcPr marL="7620" marR="7620" marT="7620" marB="0"/>
                </a:tc>
                <a:tc>
                  <a:txBody>
                    <a:bodyPr/>
                    <a:lstStyle/>
                    <a:p>
                      <a:pPr algn="l" fontAlgn="t"/>
                      <a:r>
                        <a:rPr lang="es-ES" sz="2000" b="0" i="0" u="none" strike="noStrike">
                          <a:solidFill>
                            <a:srgbClr val="222222"/>
                          </a:solidFill>
                          <a:latin typeface="Verdana"/>
                        </a:rPr>
                        <a:t>Todos los elementos</a:t>
                      </a:r>
                    </a:p>
                  </a:txBody>
                  <a:tcPr marL="7620" marR="7620" marT="7620" marB="0"/>
                </a:tc>
              </a:tr>
              <a:tr h="498915">
                <a:tc>
                  <a:txBody>
                    <a:bodyPr/>
                    <a:lstStyle/>
                    <a:p>
                      <a:pPr algn="l" fontAlgn="t"/>
                      <a:r>
                        <a:rPr lang="es-ES" sz="1800" b="0" i="0" u="none" strike="noStrike">
                          <a:solidFill>
                            <a:srgbClr val="222222"/>
                          </a:solidFill>
                          <a:latin typeface="Courier New"/>
                        </a:rPr>
                        <a:t>onmouseout</a:t>
                      </a:r>
                    </a:p>
                  </a:txBody>
                  <a:tcPr marL="7620" marR="7620" marT="7620" marB="0"/>
                </a:tc>
                <a:tc>
                  <a:txBody>
                    <a:bodyPr/>
                    <a:lstStyle/>
                    <a:p>
                      <a:pPr algn="l" fontAlgn="t"/>
                      <a:r>
                        <a:rPr lang="es-ES" sz="2000" b="0" i="0" u="none" strike="noStrike">
                          <a:solidFill>
                            <a:srgbClr val="222222"/>
                          </a:solidFill>
                          <a:latin typeface="Verdana"/>
                        </a:rPr>
                        <a:t>El ratón "sale" del elemento</a:t>
                      </a:r>
                    </a:p>
                  </a:txBody>
                  <a:tcPr marL="7620" marR="7620" marT="7620" marB="0"/>
                </a:tc>
                <a:tc>
                  <a:txBody>
                    <a:bodyPr/>
                    <a:lstStyle/>
                    <a:p>
                      <a:pPr algn="l" fontAlgn="t"/>
                      <a:r>
                        <a:rPr lang="es-ES" sz="2000" b="0" i="0" u="none" strike="noStrike">
                          <a:solidFill>
                            <a:srgbClr val="222222"/>
                          </a:solidFill>
                          <a:latin typeface="Verdana"/>
                        </a:rPr>
                        <a:t>Todos los elementos</a:t>
                      </a:r>
                    </a:p>
                  </a:txBody>
                  <a:tcPr marL="7620" marR="7620" marT="7620" marB="0"/>
                </a:tc>
              </a:tr>
              <a:tr h="498915">
                <a:tc>
                  <a:txBody>
                    <a:bodyPr/>
                    <a:lstStyle/>
                    <a:p>
                      <a:pPr algn="l" fontAlgn="t"/>
                      <a:r>
                        <a:rPr lang="es-ES" sz="1800" b="0" i="0" u="none" strike="noStrike">
                          <a:solidFill>
                            <a:srgbClr val="222222"/>
                          </a:solidFill>
                          <a:latin typeface="Courier New"/>
                        </a:rPr>
                        <a:t>onmouseover</a:t>
                      </a:r>
                    </a:p>
                  </a:txBody>
                  <a:tcPr marL="7620" marR="7620" marT="7620" marB="0"/>
                </a:tc>
                <a:tc>
                  <a:txBody>
                    <a:bodyPr/>
                    <a:lstStyle/>
                    <a:p>
                      <a:pPr algn="l" fontAlgn="t"/>
                      <a:r>
                        <a:rPr lang="es-ES" sz="2000" b="0" i="0" u="none" strike="noStrike">
                          <a:solidFill>
                            <a:srgbClr val="222222"/>
                          </a:solidFill>
                          <a:latin typeface="Verdana"/>
                        </a:rPr>
                        <a:t>El ratón "entra" en el elemento</a:t>
                      </a:r>
                    </a:p>
                  </a:txBody>
                  <a:tcPr marL="7620" marR="7620" marT="7620" marB="0"/>
                </a:tc>
                <a:tc>
                  <a:txBody>
                    <a:bodyPr/>
                    <a:lstStyle/>
                    <a:p>
                      <a:pPr algn="l" fontAlgn="t"/>
                      <a:r>
                        <a:rPr lang="es-ES" sz="2000" b="0" i="0" u="none" strike="noStrike">
                          <a:solidFill>
                            <a:srgbClr val="222222"/>
                          </a:solidFill>
                          <a:latin typeface="Verdana"/>
                        </a:rPr>
                        <a:t>Todos los elementos</a:t>
                      </a:r>
                    </a:p>
                  </a:txBody>
                  <a:tcPr marL="7620" marR="7620" marT="7620" marB="0"/>
                </a:tc>
              </a:tr>
              <a:tr h="498915">
                <a:tc>
                  <a:txBody>
                    <a:bodyPr/>
                    <a:lstStyle/>
                    <a:p>
                      <a:pPr algn="l" fontAlgn="t"/>
                      <a:r>
                        <a:rPr lang="es-ES" sz="1800" b="0" i="0" u="none" strike="noStrike">
                          <a:solidFill>
                            <a:srgbClr val="222222"/>
                          </a:solidFill>
                          <a:latin typeface="Courier New"/>
                        </a:rPr>
                        <a:t>onmouseup</a:t>
                      </a:r>
                    </a:p>
                  </a:txBody>
                  <a:tcPr marL="7620" marR="7620" marT="7620" marB="0"/>
                </a:tc>
                <a:tc>
                  <a:txBody>
                    <a:bodyPr/>
                    <a:lstStyle/>
                    <a:p>
                      <a:pPr algn="l" fontAlgn="t"/>
                      <a:r>
                        <a:rPr lang="es-ES" sz="2000" b="0" i="0" u="none" strike="noStrike">
                          <a:solidFill>
                            <a:srgbClr val="222222"/>
                          </a:solidFill>
                          <a:latin typeface="Verdana"/>
                        </a:rPr>
                        <a:t>Soltar el botón del ratón</a:t>
                      </a:r>
                    </a:p>
                  </a:txBody>
                  <a:tcPr marL="7620" marR="7620" marT="7620" marB="0"/>
                </a:tc>
                <a:tc>
                  <a:txBody>
                    <a:bodyPr/>
                    <a:lstStyle/>
                    <a:p>
                      <a:pPr algn="l" fontAlgn="t"/>
                      <a:r>
                        <a:rPr lang="es-ES" sz="2000" b="0" i="0" u="none" strike="noStrike">
                          <a:solidFill>
                            <a:srgbClr val="222222"/>
                          </a:solidFill>
                          <a:latin typeface="Verdana"/>
                        </a:rPr>
                        <a:t>Todos los elementos</a:t>
                      </a:r>
                    </a:p>
                  </a:txBody>
                  <a:tcPr marL="7620" marR="7620" marT="7620" marB="0"/>
                </a:tc>
              </a:tr>
              <a:tr h="498915">
                <a:tc>
                  <a:txBody>
                    <a:bodyPr/>
                    <a:lstStyle/>
                    <a:p>
                      <a:pPr algn="l" fontAlgn="t"/>
                      <a:r>
                        <a:rPr lang="es-ES" sz="1800" b="0" i="0" u="none" strike="noStrike">
                          <a:solidFill>
                            <a:srgbClr val="222222"/>
                          </a:solidFill>
                          <a:latin typeface="Courier New"/>
                        </a:rPr>
                        <a:t>onreset</a:t>
                      </a:r>
                    </a:p>
                  </a:txBody>
                  <a:tcPr marL="7620" marR="7620" marT="7620" marB="0"/>
                </a:tc>
                <a:tc>
                  <a:txBody>
                    <a:bodyPr/>
                    <a:lstStyle/>
                    <a:p>
                      <a:pPr algn="l" fontAlgn="t"/>
                      <a:r>
                        <a:rPr lang="es-ES" sz="2000" b="0" i="0" u="none" strike="noStrike">
                          <a:solidFill>
                            <a:srgbClr val="222222"/>
                          </a:solidFill>
                          <a:latin typeface="Verdana"/>
                        </a:rPr>
                        <a:t>Inicializar el formulario</a:t>
                      </a:r>
                    </a:p>
                  </a:txBody>
                  <a:tcPr marL="7620" marR="7620" marT="7620" marB="0"/>
                </a:tc>
                <a:tc>
                  <a:txBody>
                    <a:bodyPr/>
                    <a:lstStyle/>
                    <a:p>
                      <a:pPr algn="l" fontAlgn="t"/>
                      <a:r>
                        <a:rPr lang="es-ES" sz="1800" b="0" i="0" u="none" strike="noStrike">
                          <a:solidFill>
                            <a:srgbClr val="222222"/>
                          </a:solidFill>
                          <a:latin typeface="Courier New"/>
                        </a:rPr>
                        <a:t>&lt;form&gt;</a:t>
                      </a:r>
                    </a:p>
                  </a:txBody>
                  <a:tcPr marL="7620" marR="7620" marT="7620" marB="0"/>
                </a:tc>
              </a:tr>
              <a:tr h="498915">
                <a:tc>
                  <a:txBody>
                    <a:bodyPr/>
                    <a:lstStyle/>
                    <a:p>
                      <a:pPr algn="l" fontAlgn="t"/>
                      <a:r>
                        <a:rPr lang="es-ES" sz="1800" b="0" i="0" u="none" strike="noStrike">
                          <a:solidFill>
                            <a:srgbClr val="222222"/>
                          </a:solidFill>
                          <a:latin typeface="Courier New"/>
                        </a:rPr>
                        <a:t>onresize</a:t>
                      </a:r>
                    </a:p>
                  </a:txBody>
                  <a:tcPr marL="7620" marR="7620" marT="7620" marB="0"/>
                </a:tc>
                <a:tc>
                  <a:txBody>
                    <a:bodyPr/>
                    <a:lstStyle/>
                    <a:p>
                      <a:pPr algn="l" fontAlgn="t"/>
                      <a:r>
                        <a:rPr lang="es-ES" sz="2000" b="0" i="0" u="none" strike="noStrike">
                          <a:solidFill>
                            <a:srgbClr val="222222"/>
                          </a:solidFill>
                          <a:latin typeface="Verdana"/>
                        </a:rPr>
                        <a:t>Modificar el tamaño de la ventana</a:t>
                      </a:r>
                    </a:p>
                  </a:txBody>
                  <a:tcPr marL="7620" marR="7620" marT="7620" marB="0"/>
                </a:tc>
                <a:tc>
                  <a:txBody>
                    <a:bodyPr/>
                    <a:lstStyle/>
                    <a:p>
                      <a:pPr algn="l" fontAlgn="t"/>
                      <a:r>
                        <a:rPr lang="es-ES" sz="1800" b="0" i="0" u="none" strike="noStrike">
                          <a:solidFill>
                            <a:srgbClr val="222222"/>
                          </a:solidFill>
                          <a:latin typeface="Courier New"/>
                        </a:rPr>
                        <a:t>&lt;body&gt;</a:t>
                      </a:r>
                    </a:p>
                  </a:txBody>
                  <a:tcPr marL="7620" marR="7620" marT="7620" marB="0"/>
                </a:tc>
              </a:tr>
              <a:tr h="498915">
                <a:tc>
                  <a:txBody>
                    <a:bodyPr/>
                    <a:lstStyle/>
                    <a:p>
                      <a:pPr algn="l" fontAlgn="t"/>
                      <a:r>
                        <a:rPr lang="es-ES" sz="1800" b="0" i="0" u="none" strike="noStrike">
                          <a:solidFill>
                            <a:srgbClr val="222222"/>
                          </a:solidFill>
                          <a:latin typeface="Courier New"/>
                        </a:rPr>
                        <a:t>onselect</a:t>
                      </a:r>
                    </a:p>
                  </a:txBody>
                  <a:tcPr marL="7620" marR="7620" marT="7620" marB="0"/>
                </a:tc>
                <a:tc>
                  <a:txBody>
                    <a:bodyPr/>
                    <a:lstStyle/>
                    <a:p>
                      <a:pPr algn="l" fontAlgn="t"/>
                      <a:r>
                        <a:rPr lang="es-ES" sz="2000" b="0" i="0" u="none" strike="noStrike">
                          <a:solidFill>
                            <a:srgbClr val="222222"/>
                          </a:solidFill>
                          <a:latin typeface="Verdana"/>
                        </a:rPr>
                        <a:t>Seleccionar un texto</a:t>
                      </a:r>
                    </a:p>
                  </a:txBody>
                  <a:tcPr marL="7620" marR="7620" marT="7620" marB="0"/>
                </a:tc>
                <a:tc>
                  <a:txBody>
                    <a:bodyPr/>
                    <a:lstStyle/>
                    <a:p>
                      <a:pPr algn="l" fontAlgn="t"/>
                      <a:r>
                        <a:rPr lang="es-ES" sz="1800" b="0" i="0" u="none" strike="noStrike">
                          <a:solidFill>
                            <a:srgbClr val="222222"/>
                          </a:solidFill>
                          <a:latin typeface="Courier New"/>
                        </a:rPr>
                        <a:t>&lt;input&gt;</a:t>
                      </a:r>
                      <a:r>
                        <a:rPr lang="es-ES" sz="2000" b="0" i="0" u="none" strike="noStrike">
                          <a:solidFill>
                            <a:srgbClr val="222222"/>
                          </a:solidFill>
                          <a:latin typeface="Verdana"/>
                        </a:rPr>
                        <a:t>, </a:t>
                      </a:r>
                      <a:r>
                        <a:rPr lang="es-ES" sz="1800" b="0" i="0" u="none" strike="noStrike">
                          <a:solidFill>
                            <a:srgbClr val="222222"/>
                          </a:solidFill>
                          <a:latin typeface="Courier New"/>
                        </a:rPr>
                        <a:t>&lt;textarea&gt;</a:t>
                      </a:r>
                    </a:p>
                  </a:txBody>
                  <a:tcPr marL="7620" marR="7620" marT="7620" marB="0"/>
                </a:tc>
              </a:tr>
              <a:tr h="498915">
                <a:tc>
                  <a:txBody>
                    <a:bodyPr/>
                    <a:lstStyle/>
                    <a:p>
                      <a:pPr algn="l" fontAlgn="t"/>
                      <a:r>
                        <a:rPr lang="es-ES" sz="1800" b="0" i="0" u="none" strike="noStrike">
                          <a:solidFill>
                            <a:srgbClr val="222222"/>
                          </a:solidFill>
                          <a:latin typeface="Courier New"/>
                        </a:rPr>
                        <a:t>onsubmit</a:t>
                      </a:r>
                    </a:p>
                  </a:txBody>
                  <a:tcPr marL="7620" marR="7620" marT="7620" marB="0"/>
                </a:tc>
                <a:tc>
                  <a:txBody>
                    <a:bodyPr/>
                    <a:lstStyle/>
                    <a:p>
                      <a:pPr algn="l" fontAlgn="t"/>
                      <a:r>
                        <a:rPr lang="es-ES" sz="2000" b="0" i="0" u="none" strike="noStrike">
                          <a:solidFill>
                            <a:srgbClr val="222222"/>
                          </a:solidFill>
                          <a:latin typeface="Verdana"/>
                        </a:rPr>
                        <a:t>Enviar el formulario</a:t>
                      </a:r>
                    </a:p>
                  </a:txBody>
                  <a:tcPr marL="7620" marR="7620" marT="7620" marB="0"/>
                </a:tc>
                <a:tc>
                  <a:txBody>
                    <a:bodyPr/>
                    <a:lstStyle/>
                    <a:p>
                      <a:pPr algn="l" fontAlgn="t"/>
                      <a:r>
                        <a:rPr lang="es-ES" sz="1800" b="0" i="0" u="none" strike="noStrike">
                          <a:solidFill>
                            <a:srgbClr val="222222"/>
                          </a:solidFill>
                          <a:latin typeface="Courier New"/>
                        </a:rPr>
                        <a:t>&lt;form&gt;</a:t>
                      </a:r>
                    </a:p>
                  </a:txBody>
                  <a:tcPr marL="7620" marR="7620" marT="7620" marB="0"/>
                </a:tc>
              </a:tr>
              <a:tr h="793602">
                <a:tc>
                  <a:txBody>
                    <a:bodyPr/>
                    <a:lstStyle/>
                    <a:p>
                      <a:pPr algn="l" fontAlgn="t"/>
                      <a:r>
                        <a:rPr lang="es-ES" sz="1800" b="0" i="0" u="none" strike="noStrike">
                          <a:solidFill>
                            <a:srgbClr val="222222"/>
                          </a:solidFill>
                          <a:latin typeface="Courier New"/>
                        </a:rPr>
                        <a:t>onunload</a:t>
                      </a:r>
                    </a:p>
                  </a:txBody>
                  <a:tcPr marL="7620" marR="7620" marT="7620" marB="0"/>
                </a:tc>
                <a:tc>
                  <a:txBody>
                    <a:bodyPr/>
                    <a:lstStyle/>
                    <a:p>
                      <a:pPr algn="l" fontAlgn="t"/>
                      <a:r>
                        <a:rPr lang="es-ES" sz="2000" b="0" i="0" u="none" strike="noStrike" dirty="0">
                          <a:solidFill>
                            <a:srgbClr val="222222"/>
                          </a:solidFill>
                          <a:latin typeface="Verdana"/>
                        </a:rPr>
                        <a:t>Se abandona la página, por ejemplo al cerrar el navegador</a:t>
                      </a:r>
                    </a:p>
                  </a:txBody>
                  <a:tcPr marL="7620" marR="7620" marT="7620" marB="0"/>
                </a:tc>
                <a:tc>
                  <a:txBody>
                    <a:bodyPr/>
                    <a:lstStyle/>
                    <a:p>
                      <a:pPr algn="l" fontAlgn="t"/>
                      <a:r>
                        <a:rPr lang="es-ES" sz="1800" b="0" i="0" u="none" strike="noStrike" dirty="0">
                          <a:solidFill>
                            <a:srgbClr val="222222"/>
                          </a:solidFill>
                          <a:latin typeface="Courier New"/>
                        </a:rPr>
                        <a:t>&lt;</a:t>
                      </a:r>
                      <a:r>
                        <a:rPr lang="es-ES" sz="1800" b="0" i="0" u="none" strike="noStrike" dirty="0" err="1">
                          <a:solidFill>
                            <a:srgbClr val="222222"/>
                          </a:solidFill>
                          <a:latin typeface="Courier New"/>
                        </a:rPr>
                        <a:t>body</a:t>
                      </a:r>
                      <a:r>
                        <a:rPr lang="es-ES" sz="1800" b="0" i="0" u="none" strike="noStrike" dirty="0">
                          <a:solidFill>
                            <a:srgbClr val="222222"/>
                          </a:solidFill>
                          <a:latin typeface="Courier New"/>
                        </a:rPr>
                        <a:t>&gt;</a:t>
                      </a:r>
                    </a:p>
                  </a:txBody>
                  <a:tcPr marL="7620" marR="7620" marT="7620" marB="0"/>
                </a:tc>
              </a:tr>
            </a:tbl>
          </a:graphicData>
        </a:graphic>
      </p:graphicFrame>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Eventos Javascript</a:t>
            </a:r>
            <a:endParaRPr lang="es-ES" dirty="0"/>
          </a:p>
        </p:txBody>
      </p:sp>
      <p:sp>
        <p:nvSpPr>
          <p:cNvPr id="3" name="2 CuadroTexto"/>
          <p:cNvSpPr txBox="1"/>
          <p:nvPr/>
        </p:nvSpPr>
        <p:spPr>
          <a:xfrm>
            <a:off x="359639" y="503640"/>
            <a:ext cx="9720986" cy="7010209"/>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Manejadores de eventos</a:t>
            </a:r>
          </a:p>
          <a:p>
            <a:pPr>
              <a:buNone/>
            </a:pPr>
            <a:endParaRPr lang="es-ES" dirty="0" smtClean="0"/>
          </a:p>
          <a:p>
            <a:pPr algn="just">
              <a:buNone/>
            </a:pPr>
            <a:r>
              <a:rPr lang="es-ES" sz="2800" dirty="0" smtClean="0"/>
              <a:t>Las funciones o código </a:t>
            </a:r>
            <a:r>
              <a:rPr lang="es-ES" sz="2800" dirty="0" err="1" smtClean="0"/>
              <a:t>JavaScript</a:t>
            </a:r>
            <a:r>
              <a:rPr lang="es-ES" sz="2800" dirty="0" smtClean="0"/>
              <a:t> que se definen para cada evento se denominan "manejador de eventos" </a:t>
            </a:r>
          </a:p>
          <a:p>
            <a:pPr algn="just">
              <a:buNone/>
            </a:pPr>
            <a:endParaRPr lang="es-ES" sz="2800" dirty="0" smtClean="0"/>
          </a:p>
          <a:p>
            <a:pPr algn="just">
              <a:buNone/>
            </a:pPr>
            <a:r>
              <a:rPr lang="es-ES" sz="2800" dirty="0" err="1" smtClean="0"/>
              <a:t>JavaScript</a:t>
            </a:r>
            <a:r>
              <a:rPr lang="es-ES" sz="2800" dirty="0" smtClean="0"/>
              <a:t> permite varias formas diferentes de indicar los manejadores:</a:t>
            </a:r>
          </a:p>
          <a:p>
            <a:pPr algn="just">
              <a:buNone/>
            </a:pPr>
            <a:endParaRPr lang="es-ES" sz="2800" dirty="0" smtClean="0"/>
          </a:p>
          <a:p>
            <a:pPr lvl="1" algn="just"/>
            <a:r>
              <a:rPr lang="es-ES" sz="2800" dirty="0" smtClean="0"/>
              <a:t>Manejadores </a:t>
            </a:r>
            <a:r>
              <a:rPr lang="es-ES" sz="2800" dirty="0" smtClean="0"/>
              <a:t>como</a:t>
            </a:r>
            <a:r>
              <a:rPr lang="es-ES" sz="2800" dirty="0" smtClean="0">
                <a:solidFill>
                  <a:srgbClr val="0070C0"/>
                </a:solidFill>
              </a:rPr>
              <a:t> </a:t>
            </a:r>
            <a:r>
              <a:rPr lang="es-ES" sz="2800" b="1" dirty="0" smtClean="0">
                <a:solidFill>
                  <a:srgbClr val="0070C0"/>
                </a:solidFill>
              </a:rPr>
              <a:t>atributos</a:t>
            </a:r>
            <a:r>
              <a:rPr lang="es-ES" sz="2800" dirty="0" smtClean="0">
                <a:solidFill>
                  <a:srgbClr val="0070C0"/>
                </a:solidFill>
              </a:rPr>
              <a:t> </a:t>
            </a:r>
            <a:r>
              <a:rPr lang="es-ES" sz="2800" dirty="0" smtClean="0"/>
              <a:t>de los elementos XHTML.</a:t>
            </a:r>
          </a:p>
          <a:p>
            <a:pPr lvl="1" algn="just">
              <a:buNone/>
            </a:pPr>
            <a:endParaRPr lang="es-ES" sz="2800" dirty="0" smtClean="0"/>
          </a:p>
          <a:p>
            <a:pPr lvl="1" algn="just"/>
            <a:r>
              <a:rPr lang="es-ES" sz="2800" dirty="0" smtClean="0"/>
              <a:t>Manejadores </a:t>
            </a:r>
            <a:r>
              <a:rPr lang="es-ES" sz="2800" dirty="0" smtClean="0"/>
              <a:t>como</a:t>
            </a:r>
            <a:r>
              <a:rPr lang="es-ES" sz="2800" dirty="0" smtClean="0">
                <a:solidFill>
                  <a:srgbClr val="0070C0"/>
                </a:solidFill>
              </a:rPr>
              <a:t> </a:t>
            </a:r>
            <a:r>
              <a:rPr lang="es-ES" sz="2800" b="1" dirty="0" smtClean="0">
                <a:solidFill>
                  <a:srgbClr val="0070C0"/>
                </a:solidFill>
              </a:rPr>
              <a:t>funciones</a:t>
            </a:r>
            <a:r>
              <a:rPr lang="es-ES" sz="2800" dirty="0" smtClean="0">
                <a:solidFill>
                  <a:srgbClr val="0070C0"/>
                </a:solidFill>
              </a:rPr>
              <a:t> </a:t>
            </a:r>
            <a:r>
              <a:rPr lang="es-ES" sz="2800" dirty="0" err="1" smtClean="0"/>
              <a:t>JavaScript</a:t>
            </a:r>
            <a:r>
              <a:rPr lang="es-ES" sz="2800" dirty="0" smtClean="0"/>
              <a:t> externas.</a:t>
            </a:r>
          </a:p>
          <a:p>
            <a:pPr lvl="1" algn="just">
              <a:buNone/>
            </a:pPr>
            <a:endParaRPr lang="es-ES" sz="2800" dirty="0" smtClean="0"/>
          </a:p>
          <a:p>
            <a:pPr lvl="1" algn="just"/>
            <a:r>
              <a:rPr lang="es-ES" sz="2800" dirty="0" smtClean="0"/>
              <a:t>Manejadores "</a:t>
            </a:r>
            <a:r>
              <a:rPr lang="es-ES" sz="2800" b="1" dirty="0" smtClean="0">
                <a:solidFill>
                  <a:srgbClr val="0070C0"/>
                </a:solidFill>
              </a:rPr>
              <a:t>semánticos</a:t>
            </a:r>
            <a:r>
              <a:rPr lang="es-ES" sz="2800" dirty="0" smtClean="0"/>
              <a:t>".</a:t>
            </a:r>
          </a:p>
          <a:p>
            <a:pPr>
              <a:buNone/>
            </a:pPr>
            <a:endParaRPr lang="es-ES" dirty="0" smtClean="0"/>
          </a:p>
          <a:p>
            <a:pPr algn="just">
              <a:buSzPct val="100000"/>
              <a:buNone/>
            </a:pPr>
            <a:endParaRPr lang="es-ES" sz="2400" dirty="0" smtClean="0"/>
          </a:p>
          <a:p>
            <a:pPr algn="just">
              <a:buSzPct val="100000"/>
              <a:buNone/>
            </a:pPr>
            <a:endParaRPr lang="es-ES" sz="2400" dirty="0" smtClean="0"/>
          </a:p>
          <a:p>
            <a:pPr>
              <a:buNone/>
            </a:pPr>
            <a:endParaRPr lang="es-ES"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cap="all" dirty="0" smtClean="0"/>
              <a:t>SINTAXIS</a:t>
            </a:r>
            <a:endParaRPr lang="es-ES" dirty="0">
              <a:solidFill>
                <a:srgbClr val="000000"/>
              </a:solidFill>
              <a:latin typeface="Arial" pitchFamily="18"/>
              <a:cs typeface="Tahoma" pitchFamily="2"/>
            </a:endParaRPr>
          </a:p>
        </p:txBody>
      </p:sp>
      <p:sp>
        <p:nvSpPr>
          <p:cNvPr id="3" name="2 CuadroTexto"/>
          <p:cNvSpPr txBox="1"/>
          <p:nvPr/>
        </p:nvSpPr>
        <p:spPr>
          <a:xfrm>
            <a:off x="359640" y="503640"/>
            <a:ext cx="9504720" cy="7472451"/>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s-ES" sz="2400" b="1" dirty="0" smtClean="0"/>
          </a:p>
          <a:p>
            <a:pPr algn="just"/>
            <a:r>
              <a:rPr lang="es-ES" sz="2400" b="1" dirty="0" smtClean="0"/>
              <a:t> No se tienen en cuenta los espacios en blanco y las nuevas líneas</a:t>
            </a:r>
            <a:r>
              <a:rPr lang="es-ES" sz="2400" dirty="0" smtClean="0"/>
              <a:t>: El intérprete de </a:t>
            </a:r>
            <a:r>
              <a:rPr lang="es-ES" sz="2400" dirty="0" err="1" smtClean="0"/>
              <a:t>JavaScript</a:t>
            </a:r>
            <a:r>
              <a:rPr lang="es-ES" sz="2400" dirty="0" smtClean="0"/>
              <a:t> ignora cualquier espacio en blanco sobrante, por lo que el código se puede ordenar de forma adecuada para entenderlo mejor (tabulando las líneas, añadiendo espacios, creando nuevas líneas, etc.)</a:t>
            </a:r>
          </a:p>
          <a:p>
            <a:pPr algn="just"/>
            <a:endParaRPr lang="es-ES" sz="2400" dirty="0" smtClean="0"/>
          </a:p>
          <a:p>
            <a:pPr algn="just"/>
            <a:r>
              <a:rPr lang="es-ES" sz="2400" b="1" dirty="0" smtClean="0"/>
              <a:t> Se distinguen las mayúsculas y minúsculas</a:t>
            </a:r>
            <a:r>
              <a:rPr lang="es-ES" sz="2400" dirty="0" smtClean="0"/>
              <a:t>.</a:t>
            </a:r>
          </a:p>
          <a:p>
            <a:pPr algn="just"/>
            <a:endParaRPr lang="es-ES" sz="2400" dirty="0" smtClean="0"/>
          </a:p>
          <a:p>
            <a:pPr algn="just"/>
            <a:r>
              <a:rPr lang="es-ES" sz="2400" b="1" dirty="0" smtClean="0"/>
              <a:t> No se define el tipo de las variables</a:t>
            </a:r>
            <a:r>
              <a:rPr lang="es-ES" sz="2400" dirty="0" smtClean="0"/>
              <a:t>: al crear una variable, no es necesario indicar el tipo de dato que almacenará. De esta forma, una misma variable puede almacenar diferentes tipos de datos durante la ejecución del script.</a:t>
            </a:r>
          </a:p>
          <a:p>
            <a:pPr algn="just"/>
            <a:endParaRPr lang="es-ES" sz="2400" dirty="0" smtClean="0"/>
          </a:p>
          <a:p>
            <a:pPr algn="just"/>
            <a:r>
              <a:rPr lang="es-ES" sz="2400" b="1" dirty="0" smtClean="0"/>
              <a:t> No es necesario terminar cada sentencia con el carácter de punto y coma (;)</a:t>
            </a:r>
            <a:r>
              <a:rPr lang="es-ES" sz="2400" dirty="0" smtClean="0"/>
              <a:t>: en la mayoría de lenguajes de programación, es obligatorio terminar cada sentencia con el carácter ;. Aunque </a:t>
            </a:r>
            <a:r>
              <a:rPr lang="es-ES" sz="2400" dirty="0" err="1" smtClean="0"/>
              <a:t>JavaScript</a:t>
            </a:r>
            <a:r>
              <a:rPr lang="es-ES" sz="2400" dirty="0" smtClean="0"/>
              <a:t> no obliga a hacerlo, </a:t>
            </a:r>
            <a:r>
              <a:rPr lang="es-ES" sz="2400" b="1" dirty="0" smtClean="0">
                <a:solidFill>
                  <a:schemeClr val="tx2">
                    <a:lumMod val="60000"/>
                    <a:lumOff val="40000"/>
                  </a:schemeClr>
                </a:solidFill>
              </a:rPr>
              <a:t>es conveniente seguir la tradición </a:t>
            </a:r>
            <a:r>
              <a:rPr lang="es-ES" sz="2400" dirty="0" smtClean="0"/>
              <a:t>de terminar cada sentencia con el carácter del punto y coma (;)</a:t>
            </a:r>
          </a:p>
          <a:p>
            <a:pPr marL="457200" marR="0" lvl="1" indent="0" algn="just" rtl="0" hangingPunct="1">
              <a:lnSpc>
                <a:spcPct val="100000"/>
              </a:lnSpc>
              <a:spcBef>
                <a:spcPts val="0"/>
              </a:spcBef>
              <a:spcAft>
                <a:spcPts val="0"/>
              </a:spcAft>
              <a:buSzPct val="45000"/>
              <a:buFont typeface="StarSymbol"/>
              <a:buChar char="●"/>
              <a:tabLst/>
            </a:pPr>
            <a:endParaRPr lang="es-ES" sz="2400" b="0" i="0" u="none" strike="noStrike" kern="1200" cap="none" spc="0" baseline="0" dirty="0">
              <a:ln>
                <a:noFill/>
              </a:ln>
              <a:solidFill>
                <a:srgbClr val="000000"/>
              </a:solidFill>
              <a:latin typeface="Arial" pitchFamily="18"/>
              <a:ea typeface="Andale Sans UI" pitchFamily="2"/>
              <a:cs typeface="Tahoma" pitchFamily="2"/>
            </a:endParaRPr>
          </a:p>
          <a:p>
            <a:pPr marL="0" marR="0" lvl="1" indent="0" algn="just" rtl="0" hangingPunct="0">
              <a:lnSpc>
                <a:spcPct val="100000"/>
              </a:lnSpc>
              <a:spcBef>
                <a:spcPts val="0"/>
              </a:spcBef>
              <a:spcAft>
                <a:spcPts val="0"/>
              </a:spcAft>
              <a:buNone/>
              <a:tabLst/>
            </a:pPr>
            <a:endParaRPr lang="es-ES" sz="1800" b="0" i="0" u="none" strike="noStrike" kern="1200" cap="none" spc="0" baseline="0" dirty="0">
              <a:ln>
                <a:noFill/>
              </a:ln>
              <a:solidFill>
                <a:srgbClr val="FF0000"/>
              </a:solidFill>
              <a:latin typeface="Arial" pitchFamily="18"/>
              <a:ea typeface="Andale Sans UI" pitchFamily="2"/>
              <a:cs typeface="Tahoma" pitchFamily="2"/>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Eventos Javascript</a:t>
            </a:r>
            <a:endParaRPr lang="es-ES" dirty="0"/>
          </a:p>
        </p:txBody>
      </p:sp>
      <p:sp>
        <p:nvSpPr>
          <p:cNvPr id="3" name="2 CuadroTexto"/>
          <p:cNvSpPr txBox="1"/>
          <p:nvPr/>
        </p:nvSpPr>
        <p:spPr>
          <a:xfrm>
            <a:off x="359639" y="503640"/>
            <a:ext cx="9720986" cy="6415367"/>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Manejadores como atributos </a:t>
            </a:r>
          </a:p>
          <a:p>
            <a:pPr>
              <a:buNone/>
            </a:pPr>
            <a:endParaRPr lang="es-ES" dirty="0" smtClean="0"/>
          </a:p>
          <a:p>
            <a:pPr algn="just">
              <a:buNone/>
            </a:pPr>
            <a:r>
              <a:rPr lang="es-ES" sz="2800" dirty="0" smtClean="0"/>
              <a:t>Se trata del método más sencillo y a la vez </a:t>
            </a:r>
            <a:r>
              <a:rPr lang="es-ES" sz="2800" i="1" dirty="0" smtClean="0"/>
              <a:t>menos profesional.</a:t>
            </a:r>
          </a:p>
          <a:p>
            <a:pPr algn="just">
              <a:buNone/>
            </a:pPr>
            <a:endParaRPr lang="es-ES" sz="2800" i="1" dirty="0" smtClean="0"/>
          </a:p>
          <a:p>
            <a:pPr>
              <a:buNone/>
            </a:pPr>
            <a:r>
              <a:rPr lang="en-US" sz="2800" dirty="0" smtClean="0"/>
              <a:t>	</a:t>
            </a:r>
            <a:r>
              <a:rPr lang="en-US" sz="2800" dirty="0" smtClean="0">
                <a:solidFill>
                  <a:srgbClr val="0070C0"/>
                </a:solidFill>
              </a:rPr>
              <a:t>&lt;input type="button" value="</a:t>
            </a:r>
            <a:r>
              <a:rPr lang="en-US" sz="2800" dirty="0" err="1" smtClean="0">
                <a:solidFill>
                  <a:srgbClr val="0070C0"/>
                </a:solidFill>
              </a:rPr>
              <a:t>Pinchame</a:t>
            </a:r>
            <a:r>
              <a:rPr lang="en-US" sz="2800" dirty="0" smtClean="0">
                <a:solidFill>
                  <a:srgbClr val="0070C0"/>
                </a:solidFill>
              </a:rPr>
              <a:t> y </a:t>
            </a:r>
            <a:r>
              <a:rPr lang="en-US" sz="2800" dirty="0" err="1" smtClean="0">
                <a:solidFill>
                  <a:srgbClr val="0070C0"/>
                </a:solidFill>
              </a:rPr>
              <a:t>verás</a:t>
            </a:r>
            <a:r>
              <a:rPr lang="en-US" sz="2800" dirty="0" smtClean="0">
                <a:solidFill>
                  <a:srgbClr val="0070C0"/>
                </a:solidFill>
              </a:rPr>
              <a:t>" 				</a:t>
            </a:r>
            <a:r>
              <a:rPr lang="en-US" sz="2800" dirty="0" err="1" smtClean="0">
                <a:solidFill>
                  <a:srgbClr val="FF0000"/>
                </a:solidFill>
              </a:rPr>
              <a:t>onclick</a:t>
            </a:r>
            <a:r>
              <a:rPr lang="en-US" sz="2800" dirty="0" smtClean="0">
                <a:solidFill>
                  <a:srgbClr val="0070C0"/>
                </a:solidFill>
              </a:rPr>
              <a:t>="console.log('Gracias </a:t>
            </a:r>
            <a:r>
              <a:rPr lang="en-US" sz="2800" dirty="0" err="1" smtClean="0">
                <a:solidFill>
                  <a:srgbClr val="0070C0"/>
                </a:solidFill>
              </a:rPr>
              <a:t>por</a:t>
            </a:r>
            <a:r>
              <a:rPr lang="en-US" sz="2800" dirty="0" smtClean="0">
                <a:solidFill>
                  <a:srgbClr val="0070C0"/>
                </a:solidFill>
              </a:rPr>
              <a:t> </a:t>
            </a:r>
            <a:r>
              <a:rPr lang="en-US" sz="2800" dirty="0" err="1" smtClean="0">
                <a:solidFill>
                  <a:srgbClr val="0070C0"/>
                </a:solidFill>
              </a:rPr>
              <a:t>pinchar</a:t>
            </a:r>
            <a:r>
              <a:rPr lang="en-US" sz="2800" dirty="0" smtClean="0">
                <a:solidFill>
                  <a:srgbClr val="0070C0"/>
                </a:solidFill>
              </a:rPr>
              <a:t>');" /&gt;</a:t>
            </a:r>
            <a:endParaRPr lang="en-US" sz="2400" dirty="0" smtClean="0">
              <a:solidFill>
                <a:srgbClr val="0070C0"/>
              </a:solidFill>
            </a:endParaRPr>
          </a:p>
          <a:p>
            <a:pPr algn="just">
              <a:buNone/>
            </a:pPr>
            <a:endParaRPr lang="en-US" sz="2800" dirty="0" smtClean="0"/>
          </a:p>
          <a:p>
            <a:pPr algn="just">
              <a:buNone/>
            </a:pPr>
            <a:endParaRPr lang="en-US" sz="2800" dirty="0" smtClean="0"/>
          </a:p>
          <a:p>
            <a:pPr algn="just"/>
            <a:r>
              <a:rPr lang="es-ES" sz="2800" dirty="0" smtClean="0"/>
              <a:t>Se definen atributos XHTML con el mismo nombre que los eventos que se quieren manejar. </a:t>
            </a:r>
          </a:p>
          <a:p>
            <a:pPr algn="just"/>
            <a:endParaRPr lang="es-ES" sz="2800" dirty="0" smtClean="0"/>
          </a:p>
          <a:p>
            <a:pPr algn="just"/>
            <a:r>
              <a:rPr lang="es-ES" sz="2800" dirty="0" smtClean="0"/>
              <a:t>El contenido del atributo es una cadena de texto que contiene todas las instrucciones </a:t>
            </a:r>
            <a:r>
              <a:rPr lang="es-ES" sz="2800" dirty="0" err="1" smtClean="0"/>
              <a:t>JavaScript</a:t>
            </a:r>
            <a:r>
              <a:rPr lang="es-ES" sz="2800" dirty="0" smtClean="0"/>
              <a:t> que se ejecutan cuando se produce el evento.</a:t>
            </a:r>
          </a:p>
          <a:p>
            <a:pPr algn="just">
              <a:buNone/>
            </a:pPr>
            <a:endParaRPr lang="es-ES" dirty="0" smtClean="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Eventos Javascript</a:t>
            </a:r>
            <a:endParaRPr lang="es-ES" dirty="0"/>
          </a:p>
        </p:txBody>
      </p:sp>
      <p:sp>
        <p:nvSpPr>
          <p:cNvPr id="3" name="2 CuadroTexto"/>
          <p:cNvSpPr txBox="1"/>
          <p:nvPr/>
        </p:nvSpPr>
        <p:spPr>
          <a:xfrm>
            <a:off x="359639" y="503640"/>
            <a:ext cx="9720986" cy="8637834"/>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Manejadores como atributos </a:t>
            </a:r>
          </a:p>
          <a:p>
            <a:pPr>
              <a:buNone/>
            </a:pPr>
            <a:endParaRPr lang="es-ES" dirty="0" smtClean="0"/>
          </a:p>
          <a:p>
            <a:pPr algn="just">
              <a:buNone/>
            </a:pPr>
            <a:r>
              <a:rPr lang="es-ES" sz="2400" dirty="0" smtClean="0"/>
              <a:t>Este otro ejemplo incluye una de las instrucciones más utilizadas en las aplicaciones </a:t>
            </a:r>
            <a:r>
              <a:rPr lang="es-ES" sz="2400" dirty="0" err="1" smtClean="0"/>
              <a:t>JavaScript</a:t>
            </a:r>
            <a:r>
              <a:rPr lang="es-ES" sz="2400" dirty="0" smtClean="0"/>
              <a:t> más antiguas:</a:t>
            </a:r>
          </a:p>
          <a:p>
            <a:pPr algn="just">
              <a:buNone/>
            </a:pPr>
            <a:endParaRPr lang="es-ES" sz="2400" dirty="0" smtClean="0"/>
          </a:p>
          <a:p>
            <a:pPr algn="just">
              <a:buNone/>
            </a:pPr>
            <a:r>
              <a:rPr lang="es-ES" sz="2400" dirty="0" smtClean="0">
                <a:solidFill>
                  <a:srgbClr val="0070C0"/>
                </a:solidFill>
              </a:rPr>
              <a:t>	</a:t>
            </a:r>
            <a:r>
              <a:rPr lang="es-ES" sz="2400" dirty="0" smtClean="0">
                <a:solidFill>
                  <a:srgbClr val="FF0000"/>
                </a:solidFill>
              </a:rPr>
              <a:t>&lt;</a:t>
            </a:r>
            <a:r>
              <a:rPr lang="es-ES" sz="2400" dirty="0" err="1" smtClean="0">
                <a:solidFill>
                  <a:srgbClr val="FF0000"/>
                </a:solidFill>
              </a:rPr>
              <a:t>body</a:t>
            </a:r>
            <a:r>
              <a:rPr lang="es-ES" sz="2400" dirty="0" smtClean="0">
                <a:solidFill>
                  <a:srgbClr val="FF0000"/>
                </a:solidFill>
              </a:rPr>
              <a:t> 	</a:t>
            </a:r>
            <a:r>
              <a:rPr lang="es-ES" sz="2400" b="1" dirty="0" err="1" smtClean="0">
                <a:solidFill>
                  <a:srgbClr val="FF0000"/>
                </a:solidFill>
              </a:rPr>
              <a:t>onload</a:t>
            </a:r>
            <a:r>
              <a:rPr lang="es-ES" sz="2400" dirty="0" smtClean="0">
                <a:solidFill>
                  <a:srgbClr val="FF0000"/>
                </a:solidFill>
              </a:rPr>
              <a:t>="console.log('La página se ha cargado 				completamente');"&gt; </a:t>
            </a:r>
          </a:p>
          <a:p>
            <a:pPr algn="just">
              <a:buNone/>
            </a:pPr>
            <a:r>
              <a:rPr lang="es-ES" sz="2400" dirty="0" smtClean="0">
                <a:solidFill>
                  <a:srgbClr val="FF0000"/>
                </a:solidFill>
              </a:rPr>
              <a:t>	... </a:t>
            </a:r>
          </a:p>
          <a:p>
            <a:pPr algn="just">
              <a:buNone/>
            </a:pPr>
            <a:r>
              <a:rPr lang="es-ES" sz="2400" dirty="0" smtClean="0">
                <a:solidFill>
                  <a:srgbClr val="FF0000"/>
                </a:solidFill>
              </a:rPr>
              <a:t>	&lt;/</a:t>
            </a:r>
            <a:r>
              <a:rPr lang="es-ES" sz="2400" dirty="0" err="1" smtClean="0">
                <a:solidFill>
                  <a:srgbClr val="FF0000"/>
                </a:solidFill>
              </a:rPr>
              <a:t>body</a:t>
            </a:r>
            <a:r>
              <a:rPr lang="es-ES" sz="2400" dirty="0" smtClean="0">
                <a:solidFill>
                  <a:srgbClr val="FF0000"/>
                </a:solidFill>
              </a:rPr>
              <a:t>&gt;</a:t>
            </a:r>
          </a:p>
          <a:p>
            <a:pPr algn="just">
              <a:buNone/>
            </a:pPr>
            <a:endParaRPr lang="es-ES" sz="2400" dirty="0" smtClean="0"/>
          </a:p>
          <a:p>
            <a:pPr algn="just">
              <a:buNone/>
            </a:pPr>
            <a:r>
              <a:rPr lang="es-ES" sz="2400" dirty="0" smtClean="0"/>
              <a:t>El mensaje anterior se muestra </a:t>
            </a:r>
            <a:r>
              <a:rPr lang="es-ES" sz="2400" dirty="0" smtClean="0">
                <a:solidFill>
                  <a:srgbClr val="0070C0"/>
                </a:solidFill>
              </a:rPr>
              <a:t>después de que la página se haya cargado completamente</a:t>
            </a:r>
            <a:r>
              <a:rPr lang="es-ES" sz="2400" dirty="0" smtClean="0"/>
              <a:t>, es decir, después de que se haya descargado su código HTML, sus imágenes y cualquier otro objeto incluido en la página.</a:t>
            </a:r>
          </a:p>
          <a:p>
            <a:pPr algn="just">
              <a:buNone/>
            </a:pPr>
            <a:endParaRPr lang="es-ES" sz="2400" dirty="0" smtClean="0"/>
          </a:p>
          <a:p>
            <a:pPr algn="just">
              <a:buNone/>
            </a:pPr>
            <a:r>
              <a:rPr lang="es-ES" sz="2400" dirty="0" smtClean="0"/>
              <a:t>El evento </a:t>
            </a:r>
            <a:r>
              <a:rPr lang="es-ES" sz="2400" b="1" dirty="0" err="1" smtClean="0">
                <a:solidFill>
                  <a:srgbClr val="FF0000"/>
                </a:solidFill>
              </a:rPr>
              <a:t>onload</a:t>
            </a:r>
            <a:r>
              <a:rPr lang="es-ES" sz="2400" dirty="0" smtClean="0"/>
              <a:t> es uno de los más utilizados ya que, como se vio en el capítulo de DOM, las funciones que permiten acceder y manipular los nodos del árbol DOM solamente están disponibles cuando la página se ha cargado completamente.</a:t>
            </a:r>
          </a:p>
          <a:p>
            <a:pPr lvl="1" algn="just"/>
            <a:endParaRPr lang="es-ES" sz="2800" dirty="0" smtClean="0"/>
          </a:p>
          <a:p>
            <a:pPr>
              <a:buNone/>
            </a:pPr>
            <a:endParaRPr lang="es-ES" dirty="0" smtClean="0"/>
          </a:p>
          <a:p>
            <a:pPr algn="just">
              <a:buSzPct val="100000"/>
              <a:buNone/>
            </a:pPr>
            <a:endParaRPr lang="es-ES" sz="2400" dirty="0" smtClean="0"/>
          </a:p>
          <a:p>
            <a:pPr algn="just">
              <a:buSzPct val="100000"/>
              <a:buNone/>
            </a:pPr>
            <a:endParaRPr lang="es-ES" sz="2400" dirty="0" smtClean="0"/>
          </a:p>
          <a:p>
            <a:pPr>
              <a:buNone/>
            </a:pPr>
            <a:endParaRPr lang="es-ES" dirty="0" smtClean="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Eventos Javascript</a:t>
            </a:r>
            <a:endParaRPr lang="es-ES" dirty="0"/>
          </a:p>
        </p:txBody>
      </p:sp>
      <p:sp>
        <p:nvSpPr>
          <p:cNvPr id="3" name="2 CuadroTexto"/>
          <p:cNvSpPr txBox="1"/>
          <p:nvPr/>
        </p:nvSpPr>
        <p:spPr>
          <a:xfrm>
            <a:off x="359639" y="503640"/>
            <a:ext cx="9720986" cy="5538460"/>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Manejadores de eventos y variable </a:t>
            </a:r>
            <a:r>
              <a:rPr lang="es-ES" sz="3200" b="1" dirty="0" err="1" smtClean="0"/>
              <a:t>this</a:t>
            </a:r>
            <a:endParaRPr lang="es-ES" sz="3200" b="1" dirty="0" smtClean="0"/>
          </a:p>
          <a:p>
            <a:pPr>
              <a:buNone/>
            </a:pPr>
            <a:endParaRPr lang="es-ES" sz="3200" b="1" dirty="0" smtClean="0"/>
          </a:p>
          <a:p>
            <a:pPr algn="just">
              <a:buNone/>
            </a:pPr>
            <a:r>
              <a:rPr lang="es-ES" sz="2800" dirty="0" smtClean="0"/>
              <a:t>En los eventos, se utiliza la variable </a:t>
            </a:r>
            <a:r>
              <a:rPr lang="es-ES" sz="2800" b="1" dirty="0" err="1" smtClean="0">
                <a:solidFill>
                  <a:srgbClr val="FF0000"/>
                </a:solidFill>
              </a:rPr>
              <a:t>this</a:t>
            </a:r>
            <a:r>
              <a:rPr lang="es-ES" sz="2800" dirty="0" smtClean="0"/>
              <a:t> para referirse al elemento XHTML que ha provocado el evento.</a:t>
            </a:r>
          </a:p>
          <a:p>
            <a:pPr algn="just">
              <a:buNone/>
            </a:pPr>
            <a:endParaRPr lang="es-ES" sz="2800" dirty="0" smtClean="0"/>
          </a:p>
          <a:p>
            <a:pPr algn="just">
              <a:buNone/>
            </a:pPr>
            <a:r>
              <a:rPr lang="es-ES" sz="2800" dirty="0" smtClean="0">
                <a:solidFill>
                  <a:srgbClr val="0070C0"/>
                </a:solidFill>
              </a:rPr>
              <a:t>	</a:t>
            </a:r>
            <a:r>
              <a:rPr lang="es-ES" sz="2400" dirty="0" smtClean="0">
                <a:solidFill>
                  <a:srgbClr val="0070C0"/>
                </a:solidFill>
              </a:rPr>
              <a:t>&lt;</a:t>
            </a:r>
            <a:r>
              <a:rPr lang="es-ES" sz="2400" dirty="0" err="1" smtClean="0">
                <a:solidFill>
                  <a:srgbClr val="0070C0"/>
                </a:solidFill>
              </a:rPr>
              <a:t>div</a:t>
            </a:r>
            <a:r>
              <a:rPr lang="es-ES" sz="2400" dirty="0" smtClean="0">
                <a:solidFill>
                  <a:srgbClr val="0070C0"/>
                </a:solidFill>
              </a:rPr>
              <a:t> 	id="contenidos" </a:t>
            </a:r>
          </a:p>
          <a:p>
            <a:pPr algn="just">
              <a:buNone/>
            </a:pPr>
            <a:r>
              <a:rPr lang="es-ES" sz="2400" dirty="0" smtClean="0">
                <a:solidFill>
                  <a:srgbClr val="0070C0"/>
                </a:solidFill>
              </a:rPr>
              <a:t>		</a:t>
            </a:r>
            <a:r>
              <a:rPr lang="es-ES" sz="2400" dirty="0" err="1" smtClean="0">
                <a:solidFill>
                  <a:srgbClr val="0070C0"/>
                </a:solidFill>
              </a:rPr>
              <a:t>style</a:t>
            </a:r>
            <a:r>
              <a:rPr lang="es-ES" sz="2400" dirty="0" smtClean="0">
                <a:solidFill>
                  <a:srgbClr val="0070C0"/>
                </a:solidFill>
              </a:rPr>
              <a:t>="width:150px; height:60px; </a:t>
            </a:r>
            <a:r>
              <a:rPr lang="es-ES" sz="2400" dirty="0" err="1" smtClean="0">
                <a:solidFill>
                  <a:srgbClr val="0070C0"/>
                </a:solidFill>
              </a:rPr>
              <a:t>border:thin</a:t>
            </a:r>
            <a:r>
              <a:rPr lang="es-ES" sz="2400" dirty="0" smtClean="0">
                <a:solidFill>
                  <a:srgbClr val="0070C0"/>
                </a:solidFill>
              </a:rPr>
              <a:t> </a:t>
            </a:r>
            <a:r>
              <a:rPr lang="es-ES" sz="2400" dirty="0" err="1" smtClean="0">
                <a:solidFill>
                  <a:srgbClr val="0070C0"/>
                </a:solidFill>
              </a:rPr>
              <a:t>solid</a:t>
            </a:r>
            <a:r>
              <a:rPr lang="es-ES" sz="2400" dirty="0" smtClean="0">
                <a:solidFill>
                  <a:srgbClr val="0070C0"/>
                </a:solidFill>
              </a:rPr>
              <a:t> </a:t>
            </a:r>
            <a:r>
              <a:rPr lang="es-ES" sz="2400" dirty="0" err="1" smtClean="0">
                <a:solidFill>
                  <a:srgbClr val="0070C0"/>
                </a:solidFill>
              </a:rPr>
              <a:t>silver</a:t>
            </a:r>
            <a:r>
              <a:rPr lang="es-ES" sz="2400" dirty="0" smtClean="0">
                <a:solidFill>
                  <a:srgbClr val="0070C0"/>
                </a:solidFill>
              </a:rPr>
              <a:t>" </a:t>
            </a:r>
          </a:p>
          <a:p>
            <a:pPr algn="just">
              <a:buNone/>
            </a:pPr>
            <a:r>
              <a:rPr lang="es-ES" sz="2400" dirty="0" smtClean="0">
                <a:solidFill>
                  <a:srgbClr val="0070C0"/>
                </a:solidFill>
              </a:rPr>
              <a:t>		</a:t>
            </a:r>
            <a:r>
              <a:rPr lang="es-ES" sz="2400" dirty="0" err="1" smtClean="0">
                <a:solidFill>
                  <a:srgbClr val="0070C0"/>
                </a:solidFill>
              </a:rPr>
              <a:t>onmouseover</a:t>
            </a:r>
            <a:r>
              <a:rPr lang="es-ES" sz="2400" dirty="0" smtClean="0">
                <a:solidFill>
                  <a:srgbClr val="0070C0"/>
                </a:solidFill>
              </a:rPr>
              <a:t>="</a:t>
            </a:r>
            <a:r>
              <a:rPr lang="es-ES" sz="2400" b="1" dirty="0" err="1" smtClean="0">
                <a:solidFill>
                  <a:srgbClr val="FF0000"/>
                </a:solidFill>
              </a:rPr>
              <a:t>this</a:t>
            </a:r>
            <a:r>
              <a:rPr lang="es-ES" sz="2400" dirty="0" err="1" smtClean="0">
                <a:solidFill>
                  <a:srgbClr val="0070C0"/>
                </a:solidFill>
              </a:rPr>
              <a:t>.style.borderColor</a:t>
            </a:r>
            <a:r>
              <a:rPr lang="es-ES" sz="2400" dirty="0" smtClean="0">
                <a:solidFill>
                  <a:srgbClr val="0070C0"/>
                </a:solidFill>
              </a:rPr>
              <a:t>='</a:t>
            </a:r>
            <a:r>
              <a:rPr lang="es-ES" sz="2400" dirty="0" err="1" smtClean="0">
                <a:solidFill>
                  <a:srgbClr val="0070C0"/>
                </a:solidFill>
              </a:rPr>
              <a:t>black</a:t>
            </a:r>
            <a:r>
              <a:rPr lang="es-ES" sz="2400" dirty="0" smtClean="0">
                <a:solidFill>
                  <a:srgbClr val="0070C0"/>
                </a:solidFill>
              </a:rPr>
              <a:t>';" 				</a:t>
            </a:r>
            <a:r>
              <a:rPr lang="es-ES" sz="2400" dirty="0" err="1" smtClean="0">
                <a:solidFill>
                  <a:srgbClr val="0070C0"/>
                </a:solidFill>
              </a:rPr>
              <a:t>onmouseout</a:t>
            </a:r>
            <a:r>
              <a:rPr lang="es-ES" sz="2400" dirty="0" smtClean="0">
                <a:solidFill>
                  <a:srgbClr val="0070C0"/>
                </a:solidFill>
              </a:rPr>
              <a:t>="</a:t>
            </a:r>
            <a:r>
              <a:rPr lang="es-ES" sz="2400" b="1" dirty="0" err="1" smtClean="0">
                <a:solidFill>
                  <a:srgbClr val="FF0000"/>
                </a:solidFill>
              </a:rPr>
              <a:t>this</a:t>
            </a:r>
            <a:r>
              <a:rPr lang="es-ES" sz="2400" dirty="0" err="1" smtClean="0">
                <a:solidFill>
                  <a:srgbClr val="0070C0"/>
                </a:solidFill>
              </a:rPr>
              <a:t>.style.borderColor</a:t>
            </a:r>
            <a:r>
              <a:rPr lang="es-ES" sz="2400" dirty="0" smtClean="0">
                <a:solidFill>
                  <a:srgbClr val="0070C0"/>
                </a:solidFill>
              </a:rPr>
              <a:t>='</a:t>
            </a:r>
            <a:r>
              <a:rPr lang="es-ES" sz="2400" dirty="0" err="1" smtClean="0">
                <a:solidFill>
                  <a:srgbClr val="0070C0"/>
                </a:solidFill>
              </a:rPr>
              <a:t>silver</a:t>
            </a:r>
            <a:r>
              <a:rPr lang="es-ES" sz="2400" dirty="0" smtClean="0">
                <a:solidFill>
                  <a:srgbClr val="0070C0"/>
                </a:solidFill>
              </a:rPr>
              <a:t>';"&gt; </a:t>
            </a:r>
          </a:p>
          <a:p>
            <a:pPr algn="just">
              <a:buNone/>
            </a:pPr>
            <a:r>
              <a:rPr lang="es-ES" sz="2400" dirty="0" smtClean="0">
                <a:solidFill>
                  <a:srgbClr val="0070C0"/>
                </a:solidFill>
              </a:rPr>
              <a:t>	Sección de contenidos... </a:t>
            </a:r>
          </a:p>
          <a:p>
            <a:pPr algn="just">
              <a:buNone/>
            </a:pPr>
            <a:r>
              <a:rPr lang="es-ES" sz="2400" dirty="0" smtClean="0">
                <a:solidFill>
                  <a:srgbClr val="0070C0"/>
                </a:solidFill>
              </a:rPr>
              <a:t>	&lt;/</a:t>
            </a:r>
            <a:r>
              <a:rPr lang="es-ES" sz="2400" dirty="0" err="1" smtClean="0">
                <a:solidFill>
                  <a:srgbClr val="0070C0"/>
                </a:solidFill>
              </a:rPr>
              <a:t>div</a:t>
            </a:r>
            <a:r>
              <a:rPr lang="es-ES" sz="2400" dirty="0" smtClean="0">
                <a:solidFill>
                  <a:srgbClr val="0070C0"/>
                </a:solidFill>
              </a:rPr>
              <a:t>&gt;</a:t>
            </a:r>
          </a:p>
          <a:p>
            <a:pPr algn="just">
              <a:buNone/>
            </a:pPr>
            <a:endParaRPr lang="es-ES" sz="2400" dirty="0" smtClean="0"/>
          </a:p>
          <a:p>
            <a:pPr>
              <a:buNone/>
            </a:pPr>
            <a:endParaRPr lang="es-ES" dirty="0" smtClean="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Eventos Javascript</a:t>
            </a:r>
            <a:endParaRPr lang="es-ES" dirty="0"/>
          </a:p>
        </p:txBody>
      </p:sp>
      <p:sp>
        <p:nvSpPr>
          <p:cNvPr id="3" name="2 CuadroTexto"/>
          <p:cNvSpPr txBox="1"/>
          <p:nvPr/>
        </p:nvSpPr>
        <p:spPr>
          <a:xfrm>
            <a:off x="359639" y="503640"/>
            <a:ext cx="9720986" cy="4223742"/>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Manejadores de eventos como funciones externas</a:t>
            </a:r>
          </a:p>
          <a:p>
            <a:pPr>
              <a:buNone/>
            </a:pPr>
            <a:endParaRPr lang="es-ES" sz="3200" b="1" dirty="0" smtClean="0"/>
          </a:p>
          <a:p>
            <a:pPr>
              <a:buNone/>
            </a:pPr>
            <a:r>
              <a:rPr lang="es-ES" sz="2600" dirty="0" smtClean="0">
                <a:solidFill>
                  <a:srgbClr val="0070C0"/>
                </a:solidFill>
              </a:rPr>
              <a:t>	</a:t>
            </a:r>
            <a:r>
              <a:rPr lang="es-ES" sz="2800" dirty="0" err="1" smtClean="0">
                <a:solidFill>
                  <a:srgbClr val="0070C0"/>
                </a:solidFill>
              </a:rPr>
              <a:t>function</a:t>
            </a:r>
            <a:r>
              <a:rPr lang="es-ES" sz="2800" dirty="0" smtClean="0">
                <a:solidFill>
                  <a:srgbClr val="0070C0"/>
                </a:solidFill>
              </a:rPr>
              <a:t> </a:t>
            </a:r>
            <a:r>
              <a:rPr lang="es-ES" sz="2800" b="1" dirty="0" err="1" smtClean="0">
                <a:solidFill>
                  <a:srgbClr val="FF0000"/>
                </a:solidFill>
              </a:rPr>
              <a:t>muestraMensaje</a:t>
            </a:r>
            <a:r>
              <a:rPr lang="es-ES" sz="2800" b="1" dirty="0" smtClean="0">
                <a:solidFill>
                  <a:srgbClr val="FF0000"/>
                </a:solidFill>
              </a:rPr>
              <a:t>() </a:t>
            </a:r>
            <a:r>
              <a:rPr lang="es-ES" sz="2800" dirty="0" smtClean="0">
                <a:solidFill>
                  <a:srgbClr val="0070C0"/>
                </a:solidFill>
              </a:rPr>
              <a:t>{ </a:t>
            </a:r>
          </a:p>
          <a:p>
            <a:pPr>
              <a:buNone/>
            </a:pPr>
            <a:r>
              <a:rPr lang="es-ES" sz="2800" dirty="0" smtClean="0">
                <a:solidFill>
                  <a:srgbClr val="0070C0"/>
                </a:solidFill>
              </a:rPr>
              <a:t>		console.log('Gracias por pinchar'); </a:t>
            </a:r>
          </a:p>
          <a:p>
            <a:pPr>
              <a:buNone/>
            </a:pPr>
            <a:r>
              <a:rPr lang="es-ES" sz="2800" dirty="0" smtClean="0">
                <a:solidFill>
                  <a:srgbClr val="0070C0"/>
                </a:solidFill>
              </a:rPr>
              <a:t>	}</a:t>
            </a:r>
          </a:p>
          <a:p>
            <a:pPr>
              <a:buNone/>
            </a:pPr>
            <a:endParaRPr lang="es-ES" sz="2800" dirty="0" smtClean="0">
              <a:solidFill>
                <a:srgbClr val="0070C0"/>
              </a:solidFill>
            </a:endParaRPr>
          </a:p>
          <a:p>
            <a:pPr>
              <a:buNone/>
            </a:pPr>
            <a:r>
              <a:rPr lang="es-ES" sz="2800" dirty="0" smtClean="0">
                <a:solidFill>
                  <a:srgbClr val="0070C0"/>
                </a:solidFill>
              </a:rPr>
              <a:t>	&lt;input </a:t>
            </a:r>
            <a:r>
              <a:rPr lang="es-ES" sz="2800" dirty="0" err="1" smtClean="0">
                <a:solidFill>
                  <a:srgbClr val="0070C0"/>
                </a:solidFill>
              </a:rPr>
              <a:t>type</a:t>
            </a:r>
            <a:r>
              <a:rPr lang="es-ES" sz="2800" dirty="0" smtClean="0">
                <a:solidFill>
                  <a:srgbClr val="0070C0"/>
                </a:solidFill>
              </a:rPr>
              <a:t>="</a:t>
            </a:r>
            <a:r>
              <a:rPr lang="es-ES" sz="2800" dirty="0" err="1" smtClean="0">
                <a:solidFill>
                  <a:srgbClr val="0070C0"/>
                </a:solidFill>
              </a:rPr>
              <a:t>button</a:t>
            </a:r>
            <a:r>
              <a:rPr lang="es-ES" sz="2800" dirty="0" smtClean="0">
                <a:solidFill>
                  <a:srgbClr val="0070C0"/>
                </a:solidFill>
              </a:rPr>
              <a:t>" </a:t>
            </a:r>
            <a:r>
              <a:rPr lang="es-ES" sz="2800" dirty="0" err="1" smtClean="0">
                <a:solidFill>
                  <a:srgbClr val="0070C0"/>
                </a:solidFill>
              </a:rPr>
              <a:t>value</a:t>
            </a:r>
            <a:r>
              <a:rPr lang="es-ES" sz="2800" dirty="0" smtClean="0">
                <a:solidFill>
                  <a:srgbClr val="0070C0"/>
                </a:solidFill>
              </a:rPr>
              <a:t>="</a:t>
            </a:r>
            <a:r>
              <a:rPr lang="es-ES" sz="2800" dirty="0" err="1" smtClean="0">
                <a:solidFill>
                  <a:srgbClr val="0070C0"/>
                </a:solidFill>
              </a:rPr>
              <a:t>Pinchame</a:t>
            </a:r>
            <a:r>
              <a:rPr lang="es-ES" sz="2800" dirty="0" smtClean="0">
                <a:solidFill>
                  <a:srgbClr val="0070C0"/>
                </a:solidFill>
              </a:rPr>
              <a:t> y verás" 				</a:t>
            </a:r>
            <a:r>
              <a:rPr lang="es-ES" sz="2800" dirty="0" err="1" smtClean="0">
                <a:solidFill>
                  <a:srgbClr val="0070C0"/>
                </a:solidFill>
              </a:rPr>
              <a:t>onclick</a:t>
            </a:r>
            <a:r>
              <a:rPr lang="es-ES" sz="2800" dirty="0" smtClean="0">
                <a:solidFill>
                  <a:srgbClr val="0070C0"/>
                </a:solidFill>
              </a:rPr>
              <a:t>="</a:t>
            </a:r>
            <a:r>
              <a:rPr lang="es-ES" sz="2800" b="1" dirty="0" err="1" smtClean="0">
                <a:solidFill>
                  <a:srgbClr val="FF0000"/>
                </a:solidFill>
              </a:rPr>
              <a:t>muestraMensaje</a:t>
            </a:r>
            <a:r>
              <a:rPr lang="es-ES" sz="2800" b="1" dirty="0" smtClean="0">
                <a:solidFill>
                  <a:srgbClr val="FF0000"/>
                </a:solidFill>
              </a:rPr>
              <a:t>()</a:t>
            </a:r>
            <a:r>
              <a:rPr lang="es-ES" sz="2800" dirty="0" smtClean="0">
                <a:solidFill>
                  <a:srgbClr val="0070C0"/>
                </a:solidFill>
              </a:rPr>
              <a:t>" /&gt;</a:t>
            </a:r>
          </a:p>
          <a:p>
            <a:pPr>
              <a:buNone/>
            </a:pPr>
            <a:endParaRPr lang="es-ES" sz="3200" b="1" dirty="0" smtClean="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Eventos Javascript</a:t>
            </a:r>
            <a:endParaRPr lang="es-ES" dirty="0"/>
          </a:p>
        </p:txBody>
      </p:sp>
      <p:sp>
        <p:nvSpPr>
          <p:cNvPr id="3" name="2 CuadroTexto"/>
          <p:cNvSpPr txBox="1"/>
          <p:nvPr/>
        </p:nvSpPr>
        <p:spPr>
          <a:xfrm>
            <a:off x="359639" y="503640"/>
            <a:ext cx="9720986" cy="7479376"/>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Manejadores de eventos como funciones externas</a:t>
            </a:r>
          </a:p>
          <a:p>
            <a:pPr algn="just">
              <a:buNone/>
            </a:pPr>
            <a:endParaRPr lang="es-ES" sz="2400" dirty="0" smtClean="0"/>
          </a:p>
          <a:p>
            <a:pPr algn="just">
              <a:buNone/>
            </a:pPr>
            <a:r>
              <a:rPr lang="es-ES" sz="2400" dirty="0" smtClean="0"/>
              <a:t>En las funciones externas no es posible utilizar la variable </a:t>
            </a:r>
            <a:r>
              <a:rPr lang="es-ES" sz="2400" b="1" dirty="0" err="1" smtClean="0">
                <a:solidFill>
                  <a:srgbClr val="FF0000"/>
                </a:solidFill>
              </a:rPr>
              <a:t>this</a:t>
            </a:r>
            <a:r>
              <a:rPr lang="es-ES" sz="2400" dirty="0" smtClean="0"/>
              <a:t> de la misma forma que en los manejadores insertados en los atributos XHTML. Por tanto, es necesario pasar la variable </a:t>
            </a:r>
            <a:r>
              <a:rPr lang="es-ES" sz="2400" dirty="0" err="1" smtClean="0"/>
              <a:t>this</a:t>
            </a:r>
            <a:r>
              <a:rPr lang="es-ES" sz="2400" dirty="0" smtClean="0"/>
              <a:t> </a:t>
            </a:r>
            <a:r>
              <a:rPr lang="es-ES" sz="2400" dirty="0" smtClean="0">
                <a:solidFill>
                  <a:srgbClr val="0070C0"/>
                </a:solidFill>
              </a:rPr>
              <a:t>como parámetro </a:t>
            </a:r>
            <a:r>
              <a:rPr lang="es-ES" sz="2400" dirty="0" smtClean="0"/>
              <a:t>a la función manejadora:</a:t>
            </a:r>
          </a:p>
          <a:p>
            <a:pPr algn="just">
              <a:buNone/>
            </a:pPr>
            <a:endParaRPr lang="es-ES" sz="2400" dirty="0" smtClean="0"/>
          </a:p>
          <a:p>
            <a:pPr algn="just">
              <a:buNone/>
            </a:pPr>
            <a:r>
              <a:rPr lang="es-ES" sz="2400" dirty="0" err="1" smtClean="0">
                <a:solidFill>
                  <a:srgbClr val="0070C0"/>
                </a:solidFill>
              </a:rPr>
              <a:t>function</a:t>
            </a:r>
            <a:r>
              <a:rPr lang="es-ES" sz="2400" dirty="0" smtClean="0">
                <a:solidFill>
                  <a:srgbClr val="0070C0"/>
                </a:solidFill>
              </a:rPr>
              <a:t> resalta(</a:t>
            </a:r>
            <a:r>
              <a:rPr lang="es-ES" sz="2400" b="1" dirty="0" smtClean="0">
                <a:solidFill>
                  <a:srgbClr val="FF0000"/>
                </a:solidFill>
              </a:rPr>
              <a:t>elemento</a:t>
            </a:r>
            <a:r>
              <a:rPr lang="es-ES" sz="2400" dirty="0" smtClean="0">
                <a:solidFill>
                  <a:srgbClr val="0070C0"/>
                </a:solidFill>
              </a:rPr>
              <a:t>) { </a:t>
            </a:r>
          </a:p>
          <a:p>
            <a:pPr algn="just">
              <a:buNone/>
            </a:pPr>
            <a:r>
              <a:rPr lang="es-ES" sz="2400" dirty="0" smtClean="0">
                <a:solidFill>
                  <a:srgbClr val="0070C0"/>
                </a:solidFill>
              </a:rPr>
              <a:t>	</a:t>
            </a:r>
            <a:r>
              <a:rPr lang="es-ES" sz="2400" dirty="0" err="1" smtClean="0">
                <a:solidFill>
                  <a:srgbClr val="0070C0"/>
                </a:solidFill>
              </a:rPr>
              <a:t>switch</a:t>
            </a:r>
            <a:r>
              <a:rPr lang="es-ES" sz="2400" dirty="0" smtClean="0">
                <a:solidFill>
                  <a:srgbClr val="0070C0"/>
                </a:solidFill>
              </a:rPr>
              <a:t>(</a:t>
            </a:r>
            <a:r>
              <a:rPr lang="es-ES" sz="2400" dirty="0" err="1" smtClean="0">
                <a:solidFill>
                  <a:srgbClr val="0070C0"/>
                </a:solidFill>
              </a:rPr>
              <a:t>elemento.style.borderColor</a:t>
            </a:r>
            <a:r>
              <a:rPr lang="es-ES" sz="2400" dirty="0" smtClean="0">
                <a:solidFill>
                  <a:srgbClr val="0070C0"/>
                </a:solidFill>
              </a:rPr>
              <a:t>) { </a:t>
            </a:r>
          </a:p>
          <a:p>
            <a:pPr algn="just">
              <a:buNone/>
            </a:pPr>
            <a:r>
              <a:rPr lang="es-ES" sz="2400" dirty="0" smtClean="0">
                <a:solidFill>
                  <a:srgbClr val="0070C0"/>
                </a:solidFill>
              </a:rPr>
              <a:t>		case '</a:t>
            </a:r>
            <a:r>
              <a:rPr lang="es-ES" sz="2400" dirty="0" err="1" smtClean="0">
                <a:solidFill>
                  <a:srgbClr val="0070C0"/>
                </a:solidFill>
              </a:rPr>
              <a:t>silver</a:t>
            </a:r>
            <a:r>
              <a:rPr lang="es-ES" sz="2400" dirty="0" smtClean="0">
                <a:solidFill>
                  <a:srgbClr val="0070C0"/>
                </a:solidFill>
              </a:rPr>
              <a:t>‘:    </a:t>
            </a:r>
            <a:r>
              <a:rPr lang="es-ES" sz="2400" dirty="0" err="1" smtClean="0">
                <a:solidFill>
                  <a:srgbClr val="0070C0"/>
                </a:solidFill>
              </a:rPr>
              <a:t>elemento.style.borderColor</a:t>
            </a:r>
            <a:r>
              <a:rPr lang="es-ES" sz="2400" dirty="0" smtClean="0">
                <a:solidFill>
                  <a:srgbClr val="0070C0"/>
                </a:solidFill>
              </a:rPr>
              <a:t> = '</a:t>
            </a:r>
            <a:r>
              <a:rPr lang="es-ES" sz="2400" dirty="0" err="1" smtClean="0">
                <a:solidFill>
                  <a:srgbClr val="0070C0"/>
                </a:solidFill>
              </a:rPr>
              <a:t>black</a:t>
            </a:r>
            <a:r>
              <a:rPr lang="es-ES" sz="2400" dirty="0" smtClean="0">
                <a:solidFill>
                  <a:srgbClr val="0070C0"/>
                </a:solidFill>
              </a:rPr>
              <a:t>';    break; </a:t>
            </a:r>
          </a:p>
          <a:p>
            <a:pPr algn="just">
              <a:buNone/>
            </a:pPr>
            <a:r>
              <a:rPr lang="es-ES" sz="2400" dirty="0" smtClean="0">
                <a:solidFill>
                  <a:srgbClr val="0070C0"/>
                </a:solidFill>
              </a:rPr>
              <a:t>		case '</a:t>
            </a:r>
            <a:r>
              <a:rPr lang="es-ES" sz="2400" dirty="0" err="1" smtClean="0">
                <a:solidFill>
                  <a:srgbClr val="0070C0"/>
                </a:solidFill>
              </a:rPr>
              <a:t>black</a:t>
            </a:r>
            <a:r>
              <a:rPr lang="es-ES" sz="2400" dirty="0" smtClean="0">
                <a:solidFill>
                  <a:srgbClr val="0070C0"/>
                </a:solidFill>
              </a:rPr>
              <a:t>':    </a:t>
            </a:r>
            <a:r>
              <a:rPr lang="es-ES" sz="2400" dirty="0" err="1" smtClean="0">
                <a:solidFill>
                  <a:srgbClr val="0070C0"/>
                </a:solidFill>
              </a:rPr>
              <a:t>elemento.style.borderColor</a:t>
            </a:r>
            <a:r>
              <a:rPr lang="es-ES" sz="2400" dirty="0" smtClean="0">
                <a:solidFill>
                  <a:srgbClr val="0070C0"/>
                </a:solidFill>
              </a:rPr>
              <a:t> = '</a:t>
            </a:r>
            <a:r>
              <a:rPr lang="es-ES" sz="2400" dirty="0" err="1" smtClean="0">
                <a:solidFill>
                  <a:srgbClr val="0070C0"/>
                </a:solidFill>
              </a:rPr>
              <a:t>silver</a:t>
            </a:r>
            <a:r>
              <a:rPr lang="es-ES" sz="2400" dirty="0" smtClean="0">
                <a:solidFill>
                  <a:srgbClr val="0070C0"/>
                </a:solidFill>
              </a:rPr>
              <a:t>‘;    break; </a:t>
            </a:r>
          </a:p>
          <a:p>
            <a:pPr algn="just">
              <a:buNone/>
            </a:pPr>
            <a:r>
              <a:rPr lang="es-ES" sz="2400" dirty="0" smtClean="0">
                <a:solidFill>
                  <a:srgbClr val="0070C0"/>
                </a:solidFill>
              </a:rPr>
              <a:t>}}</a:t>
            </a:r>
          </a:p>
          <a:p>
            <a:pPr algn="just">
              <a:buNone/>
            </a:pPr>
            <a:endParaRPr lang="es-ES" sz="2400" dirty="0" smtClean="0">
              <a:solidFill>
                <a:srgbClr val="0070C0"/>
              </a:solidFill>
            </a:endParaRPr>
          </a:p>
          <a:p>
            <a:pPr algn="just">
              <a:buNone/>
            </a:pPr>
            <a:r>
              <a:rPr lang="es-ES" sz="2400" dirty="0" smtClean="0">
                <a:solidFill>
                  <a:srgbClr val="0070C0"/>
                </a:solidFill>
              </a:rPr>
              <a:t>&lt;</a:t>
            </a:r>
            <a:r>
              <a:rPr lang="es-ES" sz="2400" dirty="0" err="1" smtClean="0">
                <a:solidFill>
                  <a:srgbClr val="0070C0"/>
                </a:solidFill>
              </a:rPr>
              <a:t>div</a:t>
            </a:r>
            <a:r>
              <a:rPr lang="es-ES" sz="2400" dirty="0" smtClean="0">
                <a:solidFill>
                  <a:srgbClr val="0070C0"/>
                </a:solidFill>
              </a:rPr>
              <a:t> </a:t>
            </a:r>
          </a:p>
          <a:p>
            <a:pPr marL="265113" algn="just">
              <a:buNone/>
            </a:pPr>
            <a:r>
              <a:rPr lang="es-ES" sz="2400" dirty="0" err="1" smtClean="0">
                <a:solidFill>
                  <a:srgbClr val="0070C0"/>
                </a:solidFill>
              </a:rPr>
              <a:t>style</a:t>
            </a:r>
            <a:r>
              <a:rPr lang="es-ES" sz="2400" dirty="0" smtClean="0">
                <a:solidFill>
                  <a:srgbClr val="0070C0"/>
                </a:solidFill>
              </a:rPr>
              <a:t>="</a:t>
            </a:r>
            <a:r>
              <a:rPr lang="es-ES" sz="2400" dirty="0" err="1" smtClean="0">
                <a:solidFill>
                  <a:srgbClr val="0070C0"/>
                </a:solidFill>
              </a:rPr>
              <a:t>padding</a:t>
            </a:r>
            <a:r>
              <a:rPr lang="es-ES" sz="2400" dirty="0" smtClean="0">
                <a:solidFill>
                  <a:srgbClr val="0070C0"/>
                </a:solidFill>
              </a:rPr>
              <a:t>: .2em; </a:t>
            </a:r>
            <a:r>
              <a:rPr lang="es-ES" sz="2400" dirty="0" err="1" smtClean="0">
                <a:solidFill>
                  <a:srgbClr val="0070C0"/>
                </a:solidFill>
              </a:rPr>
              <a:t>width</a:t>
            </a:r>
            <a:r>
              <a:rPr lang="es-ES" sz="2400" dirty="0" smtClean="0">
                <a:solidFill>
                  <a:srgbClr val="0070C0"/>
                </a:solidFill>
              </a:rPr>
              <a:t>: 150px; </a:t>
            </a:r>
            <a:r>
              <a:rPr lang="es-ES" sz="2400" dirty="0" err="1" smtClean="0">
                <a:solidFill>
                  <a:srgbClr val="0070C0"/>
                </a:solidFill>
              </a:rPr>
              <a:t>height</a:t>
            </a:r>
            <a:r>
              <a:rPr lang="es-ES" sz="2400" dirty="0" smtClean="0">
                <a:solidFill>
                  <a:srgbClr val="0070C0"/>
                </a:solidFill>
              </a:rPr>
              <a:t>: 60px; </a:t>
            </a:r>
            <a:r>
              <a:rPr lang="es-ES" sz="2400" dirty="0" err="1" smtClean="0">
                <a:solidFill>
                  <a:srgbClr val="0070C0"/>
                </a:solidFill>
              </a:rPr>
              <a:t>border</a:t>
            </a:r>
            <a:r>
              <a:rPr lang="es-ES" sz="2400" dirty="0" smtClean="0">
                <a:solidFill>
                  <a:srgbClr val="0070C0"/>
                </a:solidFill>
              </a:rPr>
              <a:t>: </a:t>
            </a:r>
            <a:r>
              <a:rPr lang="es-ES" sz="2400" dirty="0" err="1" smtClean="0">
                <a:solidFill>
                  <a:srgbClr val="0070C0"/>
                </a:solidFill>
              </a:rPr>
              <a:t>thin</a:t>
            </a:r>
            <a:r>
              <a:rPr lang="es-ES" sz="2400" dirty="0" smtClean="0">
                <a:solidFill>
                  <a:srgbClr val="0070C0"/>
                </a:solidFill>
              </a:rPr>
              <a:t> </a:t>
            </a:r>
            <a:r>
              <a:rPr lang="es-ES" sz="2400" dirty="0" err="1" smtClean="0">
                <a:solidFill>
                  <a:srgbClr val="0070C0"/>
                </a:solidFill>
              </a:rPr>
              <a:t>solid</a:t>
            </a:r>
            <a:r>
              <a:rPr lang="es-ES" sz="2400" dirty="0" smtClean="0">
                <a:solidFill>
                  <a:srgbClr val="0070C0"/>
                </a:solidFill>
              </a:rPr>
              <a:t> </a:t>
            </a:r>
            <a:r>
              <a:rPr lang="es-ES" sz="2400" dirty="0" err="1" smtClean="0">
                <a:solidFill>
                  <a:srgbClr val="0070C0"/>
                </a:solidFill>
              </a:rPr>
              <a:t>silver</a:t>
            </a:r>
            <a:r>
              <a:rPr lang="es-ES" sz="2400" dirty="0" smtClean="0">
                <a:solidFill>
                  <a:srgbClr val="0070C0"/>
                </a:solidFill>
              </a:rPr>
              <a:t>" </a:t>
            </a:r>
            <a:r>
              <a:rPr lang="es-ES" sz="2400" dirty="0" err="1" smtClean="0">
                <a:solidFill>
                  <a:srgbClr val="0070C0"/>
                </a:solidFill>
              </a:rPr>
              <a:t>onmouseover</a:t>
            </a:r>
            <a:r>
              <a:rPr lang="es-ES" sz="2400" dirty="0" smtClean="0">
                <a:solidFill>
                  <a:srgbClr val="0070C0"/>
                </a:solidFill>
              </a:rPr>
              <a:t>="resalta(</a:t>
            </a:r>
            <a:r>
              <a:rPr lang="es-ES" sz="2400" b="1" dirty="0" err="1" smtClean="0">
                <a:solidFill>
                  <a:srgbClr val="FF0000"/>
                </a:solidFill>
              </a:rPr>
              <a:t>this</a:t>
            </a:r>
            <a:r>
              <a:rPr lang="es-ES" sz="2400" dirty="0" smtClean="0">
                <a:solidFill>
                  <a:srgbClr val="0070C0"/>
                </a:solidFill>
              </a:rPr>
              <a:t>)" </a:t>
            </a:r>
          </a:p>
          <a:p>
            <a:pPr marL="265113" algn="just">
              <a:buNone/>
            </a:pPr>
            <a:r>
              <a:rPr lang="es-ES" sz="2400" dirty="0" err="1" smtClean="0">
                <a:solidFill>
                  <a:srgbClr val="0070C0"/>
                </a:solidFill>
              </a:rPr>
              <a:t>onmouseout</a:t>
            </a:r>
            <a:r>
              <a:rPr lang="es-ES" sz="2400" dirty="0" smtClean="0">
                <a:solidFill>
                  <a:srgbClr val="0070C0"/>
                </a:solidFill>
              </a:rPr>
              <a:t>="resalta(</a:t>
            </a:r>
            <a:r>
              <a:rPr lang="es-ES" sz="2400" b="1" dirty="0" err="1" smtClean="0">
                <a:solidFill>
                  <a:srgbClr val="FF0000"/>
                </a:solidFill>
              </a:rPr>
              <a:t>this</a:t>
            </a:r>
            <a:r>
              <a:rPr lang="es-ES" sz="2400" dirty="0" smtClean="0">
                <a:solidFill>
                  <a:srgbClr val="0070C0"/>
                </a:solidFill>
              </a:rPr>
              <a:t>)"&gt; </a:t>
            </a:r>
          </a:p>
          <a:p>
            <a:pPr marL="265113" algn="just">
              <a:buNone/>
            </a:pPr>
            <a:r>
              <a:rPr lang="es-ES" sz="2400" dirty="0" smtClean="0">
                <a:solidFill>
                  <a:srgbClr val="0070C0"/>
                </a:solidFill>
              </a:rPr>
              <a:t>Sección de contenidos... </a:t>
            </a:r>
          </a:p>
          <a:p>
            <a:pPr algn="just">
              <a:buNone/>
            </a:pPr>
            <a:r>
              <a:rPr lang="es-ES" sz="2400" dirty="0" smtClean="0">
                <a:solidFill>
                  <a:srgbClr val="0070C0"/>
                </a:solidFill>
              </a:rPr>
              <a:t>&lt;/</a:t>
            </a:r>
            <a:r>
              <a:rPr lang="es-ES" sz="2400" dirty="0" err="1" smtClean="0">
                <a:solidFill>
                  <a:srgbClr val="0070C0"/>
                </a:solidFill>
              </a:rPr>
              <a:t>div</a:t>
            </a:r>
            <a:r>
              <a:rPr lang="es-ES" sz="2400" dirty="0" smtClean="0">
                <a:solidFill>
                  <a:srgbClr val="0070C0"/>
                </a:solidFill>
              </a:rPr>
              <a:t>&gt;</a:t>
            </a:r>
          </a:p>
          <a:p>
            <a:pPr>
              <a:buNone/>
            </a:pPr>
            <a:endParaRPr lang="es-ES" sz="3200" b="1" dirty="0" smtClean="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Eventos Javascript</a:t>
            </a:r>
            <a:endParaRPr lang="es-ES" dirty="0"/>
          </a:p>
        </p:txBody>
      </p:sp>
      <p:sp>
        <p:nvSpPr>
          <p:cNvPr id="3" name="2 CuadroTexto"/>
          <p:cNvSpPr txBox="1"/>
          <p:nvPr/>
        </p:nvSpPr>
        <p:spPr>
          <a:xfrm>
            <a:off x="359639" y="503640"/>
            <a:ext cx="9720986" cy="8262603"/>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Manejadores de eventos semánticos</a:t>
            </a:r>
          </a:p>
          <a:p>
            <a:pPr>
              <a:buNone/>
            </a:pPr>
            <a:endParaRPr lang="es-ES" sz="3200" b="1" dirty="0" smtClean="0"/>
          </a:p>
          <a:p>
            <a:pPr algn="just">
              <a:buNone/>
            </a:pPr>
            <a:r>
              <a:rPr lang="es-ES" sz="2800" dirty="0" smtClean="0"/>
              <a:t>Utilizar los atributos XHTML o las funciones externas para añadir manejadores de eventos tiene un grave inconveniente: "</a:t>
            </a:r>
            <a:r>
              <a:rPr lang="es-ES" sz="2800" dirty="0" smtClean="0">
                <a:solidFill>
                  <a:srgbClr val="0070C0"/>
                </a:solidFill>
              </a:rPr>
              <a:t>ensucian</a:t>
            </a:r>
            <a:r>
              <a:rPr lang="es-ES" sz="2800" dirty="0" smtClean="0"/>
              <a:t>" el código XHTML de la página.</a:t>
            </a:r>
          </a:p>
          <a:p>
            <a:pPr algn="just">
              <a:buNone/>
            </a:pPr>
            <a:endParaRPr lang="es-ES" sz="2800" dirty="0" smtClean="0"/>
          </a:p>
          <a:p>
            <a:pPr algn="just">
              <a:buNone/>
            </a:pPr>
            <a:r>
              <a:rPr lang="es-ES" sz="2800" dirty="0" smtClean="0"/>
              <a:t>Igual que se recomienda separar los contenidos (XHTML) de la presentación (CSS), en lo posible, también </a:t>
            </a:r>
            <a:r>
              <a:rPr lang="es-ES" sz="2800" dirty="0" smtClean="0">
                <a:solidFill>
                  <a:srgbClr val="0070C0"/>
                </a:solidFill>
              </a:rPr>
              <a:t>se recomienda separar</a:t>
            </a:r>
            <a:r>
              <a:rPr lang="es-ES" sz="2800" dirty="0" smtClean="0"/>
              <a:t> los contenidos (XHTML) de la programación (</a:t>
            </a:r>
            <a:r>
              <a:rPr lang="es-ES" sz="2800" dirty="0" err="1" smtClean="0"/>
              <a:t>JavaScript</a:t>
            </a:r>
            <a:r>
              <a:rPr lang="es-ES" sz="2800" dirty="0" smtClean="0"/>
              <a:t>).</a:t>
            </a:r>
          </a:p>
          <a:p>
            <a:pPr algn="just">
              <a:buNone/>
            </a:pPr>
            <a:endParaRPr lang="es-ES" sz="2800" dirty="0" smtClean="0"/>
          </a:p>
          <a:p>
            <a:pPr algn="just">
              <a:buNone/>
            </a:pPr>
            <a:r>
              <a:rPr lang="es-ES" sz="2800" dirty="0" smtClean="0"/>
              <a:t>Existe un método alternativo para definir los manejadores de eventos de </a:t>
            </a:r>
            <a:r>
              <a:rPr lang="es-ES" sz="2800" dirty="0" err="1" smtClean="0"/>
              <a:t>JavaScript</a:t>
            </a:r>
            <a:r>
              <a:rPr lang="es-ES" sz="2800" dirty="0" smtClean="0"/>
              <a:t>. Esta técnica consiste en </a:t>
            </a:r>
            <a:r>
              <a:rPr lang="es-ES" sz="2800" dirty="0" smtClean="0">
                <a:solidFill>
                  <a:srgbClr val="FF0000"/>
                </a:solidFill>
              </a:rPr>
              <a:t>asignar las funciones externas mediante las propiedades DOM</a:t>
            </a:r>
            <a:r>
              <a:rPr lang="es-ES" sz="2800" dirty="0" smtClean="0">
                <a:solidFill>
                  <a:srgbClr val="0070C0"/>
                </a:solidFill>
              </a:rPr>
              <a:t> </a:t>
            </a:r>
            <a:r>
              <a:rPr lang="es-ES" sz="2800" dirty="0" smtClean="0"/>
              <a:t>de los elementos XHTML.</a:t>
            </a:r>
          </a:p>
          <a:p>
            <a:pPr>
              <a:buNone/>
            </a:pPr>
            <a:endParaRPr lang="es-ES" sz="3200" b="1" dirty="0" smtClean="0"/>
          </a:p>
          <a:p>
            <a:pPr>
              <a:buNone/>
            </a:pPr>
            <a:endParaRPr lang="es-ES" sz="3200" b="1" dirty="0" smtClean="0"/>
          </a:p>
          <a:p>
            <a:pPr>
              <a:buNone/>
            </a:pPr>
            <a:endParaRPr lang="es-ES" sz="3200" b="1" dirty="0" smtClean="0"/>
          </a:p>
          <a:p>
            <a:pPr>
              <a:buNone/>
            </a:pPr>
            <a:r>
              <a:rPr lang="es-ES" sz="2600" dirty="0" smtClean="0">
                <a:solidFill>
                  <a:srgbClr val="0070C0"/>
                </a:solidFill>
              </a:rPr>
              <a:t>	</a:t>
            </a:r>
            <a:endParaRPr lang="es-ES" sz="3200" b="1" dirty="0" smtClean="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Eventos Javascript</a:t>
            </a:r>
            <a:endParaRPr lang="es-ES" dirty="0"/>
          </a:p>
        </p:txBody>
      </p:sp>
      <p:sp>
        <p:nvSpPr>
          <p:cNvPr id="3" name="2 CuadroTexto"/>
          <p:cNvSpPr txBox="1"/>
          <p:nvPr/>
        </p:nvSpPr>
        <p:spPr>
          <a:xfrm>
            <a:off x="359639" y="503640"/>
            <a:ext cx="9720986" cy="6728017"/>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Manejadores de eventos semánticos</a:t>
            </a:r>
          </a:p>
          <a:p>
            <a:pPr>
              <a:buNone/>
            </a:pPr>
            <a:endParaRPr lang="es-ES" sz="3200" b="1" dirty="0" smtClean="0"/>
          </a:p>
          <a:p>
            <a:pPr indent="446088">
              <a:buNone/>
            </a:pPr>
            <a:r>
              <a:rPr lang="es-ES" sz="2400" dirty="0" smtClean="0">
                <a:solidFill>
                  <a:srgbClr val="0070C0"/>
                </a:solidFill>
              </a:rPr>
              <a:t>&lt;input 	id="</a:t>
            </a:r>
            <a:r>
              <a:rPr lang="es-ES" sz="2400" dirty="0" err="1" smtClean="0">
                <a:solidFill>
                  <a:srgbClr val="0070C0"/>
                </a:solidFill>
              </a:rPr>
              <a:t>pinchable</a:t>
            </a:r>
            <a:r>
              <a:rPr lang="es-ES" sz="2400" dirty="0" smtClean="0">
                <a:solidFill>
                  <a:srgbClr val="0070C0"/>
                </a:solidFill>
              </a:rPr>
              <a:t>" </a:t>
            </a:r>
            <a:r>
              <a:rPr lang="es-ES" sz="2400" dirty="0" err="1" smtClean="0">
                <a:solidFill>
                  <a:srgbClr val="0070C0"/>
                </a:solidFill>
              </a:rPr>
              <a:t>type</a:t>
            </a:r>
            <a:r>
              <a:rPr lang="es-ES" sz="2400" dirty="0" smtClean="0">
                <a:solidFill>
                  <a:srgbClr val="0070C0"/>
                </a:solidFill>
              </a:rPr>
              <a:t>="</a:t>
            </a:r>
            <a:r>
              <a:rPr lang="es-ES" sz="2400" dirty="0" err="1" smtClean="0">
                <a:solidFill>
                  <a:srgbClr val="0070C0"/>
                </a:solidFill>
              </a:rPr>
              <a:t>button</a:t>
            </a:r>
            <a:r>
              <a:rPr lang="es-ES" sz="2400" dirty="0" smtClean="0">
                <a:solidFill>
                  <a:srgbClr val="0070C0"/>
                </a:solidFill>
              </a:rPr>
              <a:t>" </a:t>
            </a:r>
            <a:r>
              <a:rPr lang="es-ES" sz="2400" dirty="0" err="1" smtClean="0">
                <a:solidFill>
                  <a:srgbClr val="0070C0"/>
                </a:solidFill>
              </a:rPr>
              <a:t>value</a:t>
            </a:r>
            <a:r>
              <a:rPr lang="es-ES" sz="2400" dirty="0" smtClean="0">
                <a:solidFill>
                  <a:srgbClr val="0070C0"/>
                </a:solidFill>
              </a:rPr>
              <a:t>="</a:t>
            </a:r>
            <a:r>
              <a:rPr lang="es-ES" sz="2400" dirty="0" err="1" smtClean="0">
                <a:solidFill>
                  <a:srgbClr val="0070C0"/>
                </a:solidFill>
              </a:rPr>
              <a:t>Pinchame</a:t>
            </a:r>
            <a:r>
              <a:rPr lang="es-ES" sz="2400" dirty="0" smtClean="0">
                <a:solidFill>
                  <a:srgbClr val="0070C0"/>
                </a:solidFill>
              </a:rPr>
              <a:t> y verás" 			</a:t>
            </a:r>
            <a:r>
              <a:rPr lang="es-ES" sz="2400" b="1" dirty="0" err="1" smtClean="0">
                <a:solidFill>
                  <a:srgbClr val="FF0000"/>
                </a:solidFill>
              </a:rPr>
              <a:t>onclick</a:t>
            </a:r>
            <a:r>
              <a:rPr lang="es-ES" sz="2400" dirty="0" smtClean="0">
                <a:solidFill>
                  <a:srgbClr val="0070C0"/>
                </a:solidFill>
              </a:rPr>
              <a:t>="console.log('Gracias por pinchar');" /&gt;</a:t>
            </a:r>
          </a:p>
          <a:p>
            <a:pPr algn="just">
              <a:buNone/>
            </a:pPr>
            <a:endParaRPr lang="es-ES" sz="2400" dirty="0" smtClean="0">
              <a:solidFill>
                <a:srgbClr val="0070C0"/>
              </a:solidFill>
            </a:endParaRPr>
          </a:p>
          <a:p>
            <a:pPr algn="just">
              <a:buNone/>
            </a:pPr>
            <a:r>
              <a:rPr lang="es-ES" sz="2400" dirty="0" smtClean="0"/>
              <a:t>Se puede transformar en:</a:t>
            </a:r>
          </a:p>
          <a:p>
            <a:pPr algn="just">
              <a:buNone/>
            </a:pPr>
            <a:endParaRPr lang="es-ES" sz="2400" dirty="0" smtClean="0">
              <a:solidFill>
                <a:srgbClr val="0070C0"/>
              </a:solidFill>
            </a:endParaRPr>
          </a:p>
          <a:p>
            <a:pPr lvl="1" algn="just">
              <a:buNone/>
            </a:pPr>
            <a:r>
              <a:rPr lang="es-ES" sz="2400" dirty="0" err="1" smtClean="0">
                <a:solidFill>
                  <a:srgbClr val="0070C0"/>
                </a:solidFill>
              </a:rPr>
              <a:t>function</a:t>
            </a:r>
            <a:r>
              <a:rPr lang="es-ES" sz="2400" dirty="0" smtClean="0">
                <a:solidFill>
                  <a:srgbClr val="0070C0"/>
                </a:solidFill>
              </a:rPr>
              <a:t> </a:t>
            </a:r>
            <a:r>
              <a:rPr lang="es-ES" sz="2400" dirty="0" err="1" smtClean="0">
                <a:solidFill>
                  <a:srgbClr val="0070C0"/>
                </a:solidFill>
              </a:rPr>
              <a:t>muestraMensaje</a:t>
            </a:r>
            <a:r>
              <a:rPr lang="es-ES" sz="2400" dirty="0" smtClean="0">
                <a:solidFill>
                  <a:srgbClr val="0070C0"/>
                </a:solidFill>
              </a:rPr>
              <a:t>() { </a:t>
            </a:r>
          </a:p>
          <a:p>
            <a:pPr lvl="1" algn="just">
              <a:buNone/>
            </a:pPr>
            <a:r>
              <a:rPr lang="es-ES" sz="2400" dirty="0" smtClean="0">
                <a:solidFill>
                  <a:srgbClr val="0070C0"/>
                </a:solidFill>
              </a:rPr>
              <a:t>	console.log('Gracias por pinchar');</a:t>
            </a:r>
          </a:p>
          <a:p>
            <a:pPr lvl="1" algn="just">
              <a:buNone/>
            </a:pPr>
            <a:r>
              <a:rPr lang="es-ES" sz="2400" dirty="0" smtClean="0">
                <a:solidFill>
                  <a:srgbClr val="0070C0"/>
                </a:solidFill>
              </a:rPr>
              <a:t>} </a:t>
            </a:r>
          </a:p>
          <a:p>
            <a:pPr lvl="1">
              <a:buNone/>
            </a:pPr>
            <a:r>
              <a:rPr lang="es-ES" sz="2400" dirty="0" err="1" smtClean="0">
                <a:solidFill>
                  <a:srgbClr val="0070C0"/>
                </a:solidFill>
              </a:rPr>
              <a:t>document.getElementById</a:t>
            </a:r>
            <a:r>
              <a:rPr lang="es-ES" sz="2400" dirty="0" smtClean="0">
                <a:solidFill>
                  <a:srgbClr val="0070C0"/>
                </a:solidFill>
              </a:rPr>
              <a:t>("</a:t>
            </a:r>
            <a:r>
              <a:rPr lang="es-ES" sz="2400" b="1" dirty="0" err="1" smtClean="0">
                <a:solidFill>
                  <a:srgbClr val="00B050"/>
                </a:solidFill>
              </a:rPr>
              <a:t>pinchable</a:t>
            </a:r>
            <a:r>
              <a:rPr lang="es-ES" sz="2400" dirty="0" smtClean="0">
                <a:solidFill>
                  <a:srgbClr val="0070C0"/>
                </a:solidFill>
              </a:rPr>
              <a:t>").</a:t>
            </a:r>
            <a:r>
              <a:rPr lang="es-ES" sz="2400" b="1" dirty="0" err="1" smtClean="0">
                <a:solidFill>
                  <a:srgbClr val="FF0000"/>
                </a:solidFill>
              </a:rPr>
              <a:t>onclick</a:t>
            </a:r>
            <a:r>
              <a:rPr lang="es-ES" sz="2400" dirty="0" smtClean="0">
                <a:solidFill>
                  <a:srgbClr val="0070C0"/>
                </a:solidFill>
              </a:rPr>
              <a:t> = </a:t>
            </a:r>
            <a:r>
              <a:rPr lang="es-ES" sz="2400" dirty="0" err="1" smtClean="0">
                <a:solidFill>
                  <a:srgbClr val="0070C0"/>
                </a:solidFill>
              </a:rPr>
              <a:t>muestraMensaje</a:t>
            </a:r>
            <a:r>
              <a:rPr lang="es-ES" sz="2400" dirty="0" smtClean="0">
                <a:solidFill>
                  <a:srgbClr val="0070C0"/>
                </a:solidFill>
              </a:rPr>
              <a:t>;  </a:t>
            </a:r>
            <a:r>
              <a:rPr lang="es-ES" sz="2400" dirty="0" smtClean="0">
                <a:solidFill>
                  <a:schemeClr val="bg1">
                    <a:lumMod val="50000"/>
                  </a:schemeClr>
                </a:solidFill>
              </a:rPr>
              <a:t>//solo el nombre de la función, prescindiendo de los paréntesis</a:t>
            </a:r>
          </a:p>
          <a:p>
            <a:pPr lvl="1" algn="just">
              <a:buNone/>
            </a:pPr>
            <a:endParaRPr lang="es-ES" sz="2400" dirty="0" smtClean="0">
              <a:solidFill>
                <a:srgbClr val="0070C0"/>
              </a:solidFill>
            </a:endParaRPr>
          </a:p>
          <a:p>
            <a:pPr lvl="1" algn="just">
              <a:buNone/>
            </a:pPr>
            <a:r>
              <a:rPr lang="es-ES" sz="2400" dirty="0" smtClean="0"/>
              <a:t>________________________________________________________</a:t>
            </a:r>
          </a:p>
          <a:p>
            <a:pPr lvl="1" algn="just">
              <a:buNone/>
            </a:pPr>
            <a:endParaRPr lang="es-ES" sz="2400" dirty="0" smtClean="0">
              <a:solidFill>
                <a:srgbClr val="0070C0"/>
              </a:solidFill>
            </a:endParaRPr>
          </a:p>
          <a:p>
            <a:pPr lvl="1" algn="just">
              <a:buNone/>
            </a:pPr>
            <a:endParaRPr lang="es-ES" sz="2400" dirty="0" smtClean="0">
              <a:solidFill>
                <a:srgbClr val="0070C0"/>
              </a:solidFill>
            </a:endParaRPr>
          </a:p>
          <a:p>
            <a:pPr lvl="1" algn="just">
              <a:buNone/>
            </a:pPr>
            <a:r>
              <a:rPr lang="es-ES" sz="2400" dirty="0" smtClean="0">
                <a:solidFill>
                  <a:srgbClr val="0070C0"/>
                </a:solidFill>
              </a:rPr>
              <a:t>&lt;input id="</a:t>
            </a:r>
            <a:r>
              <a:rPr lang="es-ES" sz="2400" b="1" dirty="0" err="1" smtClean="0">
                <a:solidFill>
                  <a:srgbClr val="00B050"/>
                </a:solidFill>
              </a:rPr>
              <a:t>pinchable</a:t>
            </a:r>
            <a:r>
              <a:rPr lang="es-ES" sz="2400" dirty="0" smtClean="0">
                <a:solidFill>
                  <a:srgbClr val="0070C0"/>
                </a:solidFill>
              </a:rPr>
              <a:t>" </a:t>
            </a:r>
            <a:r>
              <a:rPr lang="es-ES" sz="2400" dirty="0" err="1" smtClean="0">
                <a:solidFill>
                  <a:srgbClr val="0070C0"/>
                </a:solidFill>
              </a:rPr>
              <a:t>type</a:t>
            </a:r>
            <a:r>
              <a:rPr lang="es-ES" sz="2400" dirty="0" smtClean="0">
                <a:solidFill>
                  <a:srgbClr val="0070C0"/>
                </a:solidFill>
              </a:rPr>
              <a:t>="</a:t>
            </a:r>
            <a:r>
              <a:rPr lang="es-ES" sz="2400" dirty="0" err="1" smtClean="0">
                <a:solidFill>
                  <a:srgbClr val="0070C0"/>
                </a:solidFill>
              </a:rPr>
              <a:t>button</a:t>
            </a:r>
            <a:r>
              <a:rPr lang="es-ES" sz="2400" dirty="0" smtClean="0">
                <a:solidFill>
                  <a:srgbClr val="0070C0"/>
                </a:solidFill>
              </a:rPr>
              <a:t>" </a:t>
            </a:r>
            <a:r>
              <a:rPr lang="es-ES" sz="2400" dirty="0" err="1" smtClean="0">
                <a:solidFill>
                  <a:srgbClr val="0070C0"/>
                </a:solidFill>
              </a:rPr>
              <a:t>value</a:t>
            </a:r>
            <a:r>
              <a:rPr lang="es-ES" sz="2400" dirty="0" smtClean="0">
                <a:solidFill>
                  <a:srgbClr val="0070C0"/>
                </a:solidFill>
              </a:rPr>
              <a:t>="</a:t>
            </a:r>
            <a:r>
              <a:rPr lang="es-ES" sz="2400" dirty="0" err="1" smtClean="0">
                <a:solidFill>
                  <a:srgbClr val="0070C0"/>
                </a:solidFill>
              </a:rPr>
              <a:t>Pinchame</a:t>
            </a:r>
            <a:r>
              <a:rPr lang="es-ES" sz="2400" dirty="0" smtClean="0">
                <a:solidFill>
                  <a:srgbClr val="0070C0"/>
                </a:solidFill>
              </a:rPr>
              <a:t> y verás" /&gt;</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Eventos Javascript</a:t>
            </a:r>
            <a:endParaRPr lang="es-ES" dirty="0"/>
          </a:p>
        </p:txBody>
      </p:sp>
      <p:sp>
        <p:nvSpPr>
          <p:cNvPr id="3" name="2 CuadroTexto"/>
          <p:cNvSpPr txBox="1"/>
          <p:nvPr/>
        </p:nvSpPr>
        <p:spPr>
          <a:xfrm>
            <a:off x="359639" y="503640"/>
            <a:ext cx="9720986" cy="7573055"/>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Manejadores de eventos semánticos</a:t>
            </a:r>
          </a:p>
          <a:p>
            <a:pPr>
              <a:buNone/>
            </a:pPr>
            <a:endParaRPr lang="es-ES" sz="3200" b="1" dirty="0" smtClean="0"/>
          </a:p>
          <a:p>
            <a:pPr algn="just">
              <a:buNone/>
            </a:pPr>
            <a:r>
              <a:rPr lang="es-ES" sz="2600" dirty="0" smtClean="0"/>
              <a:t>El código XHTML resultante es muy "</a:t>
            </a:r>
            <a:r>
              <a:rPr lang="es-ES" sz="2600" b="1" dirty="0" smtClean="0">
                <a:solidFill>
                  <a:srgbClr val="0070C0"/>
                </a:solidFill>
              </a:rPr>
              <a:t>limpio</a:t>
            </a:r>
            <a:r>
              <a:rPr lang="es-ES" sz="2600" dirty="0" smtClean="0"/>
              <a:t>", ya que no se mezcla con el código </a:t>
            </a:r>
            <a:r>
              <a:rPr lang="es-ES" sz="2600" dirty="0" err="1" smtClean="0"/>
              <a:t>JavaScript</a:t>
            </a:r>
            <a:r>
              <a:rPr lang="es-ES" sz="2600" dirty="0" smtClean="0"/>
              <a:t>. </a:t>
            </a:r>
          </a:p>
          <a:p>
            <a:pPr algn="just">
              <a:buNone/>
            </a:pPr>
            <a:endParaRPr lang="es-ES" sz="2600" dirty="0" smtClean="0"/>
          </a:p>
          <a:p>
            <a:pPr algn="just">
              <a:buNone/>
            </a:pPr>
            <a:r>
              <a:rPr lang="es-ES" sz="2600" dirty="0" smtClean="0"/>
              <a:t>La técnica de los </a:t>
            </a:r>
            <a:r>
              <a:rPr lang="es-ES" sz="2600" b="1" dirty="0" smtClean="0">
                <a:solidFill>
                  <a:srgbClr val="FF0000"/>
                </a:solidFill>
              </a:rPr>
              <a:t>manejadores semánticos </a:t>
            </a:r>
            <a:r>
              <a:rPr lang="es-ES" sz="2600" dirty="0" smtClean="0"/>
              <a:t>consiste en:</a:t>
            </a:r>
          </a:p>
          <a:p>
            <a:pPr algn="just">
              <a:buNone/>
            </a:pPr>
            <a:endParaRPr lang="es-ES" sz="2600" dirty="0" smtClean="0"/>
          </a:p>
          <a:p>
            <a:pPr marL="914400" lvl="1" indent="-457200" algn="just">
              <a:buSzPct val="100000"/>
              <a:buFont typeface="+mj-lt"/>
              <a:buAutoNum type="arabicPeriod"/>
            </a:pPr>
            <a:r>
              <a:rPr lang="es-ES" sz="2600" dirty="0" smtClean="0"/>
              <a:t>Asignar un identificador único al elemento XHTML mediante el atributo </a:t>
            </a:r>
            <a:r>
              <a:rPr lang="es-ES" sz="2600" b="1" dirty="0" smtClean="0">
                <a:solidFill>
                  <a:srgbClr val="0070C0"/>
                </a:solidFill>
              </a:rPr>
              <a:t>id</a:t>
            </a:r>
            <a:r>
              <a:rPr lang="es-ES" sz="2600" dirty="0" smtClean="0"/>
              <a:t>.</a:t>
            </a:r>
          </a:p>
          <a:p>
            <a:pPr marL="914400" lvl="1" indent="-457200" algn="just">
              <a:buSzPct val="100000"/>
              <a:buFont typeface="+mj-lt"/>
              <a:buAutoNum type="arabicPeriod"/>
            </a:pPr>
            <a:r>
              <a:rPr lang="es-ES" sz="2600" dirty="0" smtClean="0"/>
              <a:t>Crear una </a:t>
            </a:r>
            <a:r>
              <a:rPr lang="es-ES" sz="2600" b="1" dirty="0" smtClean="0">
                <a:solidFill>
                  <a:srgbClr val="0070C0"/>
                </a:solidFill>
              </a:rPr>
              <a:t>función</a:t>
            </a:r>
            <a:r>
              <a:rPr lang="es-ES" sz="2600" dirty="0" smtClean="0"/>
              <a:t> de </a:t>
            </a:r>
            <a:r>
              <a:rPr lang="es-ES" sz="2600" b="1" dirty="0" err="1" smtClean="0">
                <a:solidFill>
                  <a:srgbClr val="0070C0"/>
                </a:solidFill>
              </a:rPr>
              <a:t>JavaScript</a:t>
            </a:r>
            <a:r>
              <a:rPr lang="es-ES" sz="2600" dirty="0" smtClean="0"/>
              <a:t> encargada de manejar el evento.</a:t>
            </a:r>
          </a:p>
          <a:p>
            <a:pPr marL="914400" lvl="1" indent="-457200" algn="just">
              <a:buSzPct val="100000"/>
              <a:buFont typeface="+mj-lt"/>
              <a:buAutoNum type="arabicPeriod"/>
            </a:pPr>
            <a:r>
              <a:rPr lang="es-ES" sz="2600" dirty="0" smtClean="0"/>
              <a:t> </a:t>
            </a:r>
            <a:r>
              <a:rPr lang="es-ES" sz="2600" b="1" dirty="0" smtClean="0">
                <a:solidFill>
                  <a:srgbClr val="0070C0"/>
                </a:solidFill>
              </a:rPr>
              <a:t>Asignar</a:t>
            </a:r>
            <a:r>
              <a:rPr lang="es-ES" sz="2600" dirty="0" smtClean="0"/>
              <a:t> la función a un evento concreto del elemento XHTML mediante </a:t>
            </a:r>
            <a:r>
              <a:rPr lang="es-ES" sz="2600" b="1" dirty="0" smtClean="0">
                <a:solidFill>
                  <a:srgbClr val="0070C0"/>
                </a:solidFill>
              </a:rPr>
              <a:t>DOM</a:t>
            </a:r>
            <a:r>
              <a:rPr lang="es-ES" sz="2600" dirty="0" smtClean="0"/>
              <a:t>.</a:t>
            </a:r>
          </a:p>
          <a:p>
            <a:pPr marL="0" lvl="1" algn="just">
              <a:buSzPct val="100000"/>
              <a:buNone/>
            </a:pPr>
            <a:endParaRPr lang="es-ES" sz="2600" dirty="0" smtClean="0"/>
          </a:p>
          <a:p>
            <a:pPr marL="0" lvl="1" algn="just">
              <a:buSzPct val="100000"/>
              <a:buNone/>
            </a:pPr>
            <a:r>
              <a:rPr lang="es-ES" sz="2600" dirty="0" smtClean="0"/>
              <a:t>Otra ventaja adicional de esta técnica es que las funciones externas pueden utilizar la variable </a:t>
            </a:r>
            <a:r>
              <a:rPr lang="es-ES" sz="2600" b="1" dirty="0" err="1" smtClean="0">
                <a:solidFill>
                  <a:srgbClr val="0070C0"/>
                </a:solidFill>
              </a:rPr>
              <a:t>this</a:t>
            </a:r>
            <a:r>
              <a:rPr lang="es-ES" sz="2600" dirty="0" smtClean="0"/>
              <a:t> referida al elemento que original el evento.</a:t>
            </a:r>
          </a:p>
          <a:p>
            <a:pPr lvl="1" algn="just">
              <a:buNone/>
            </a:pPr>
            <a:endParaRPr lang="es-ES" sz="2400" dirty="0" smtClean="0">
              <a:solidFill>
                <a:srgbClr val="0070C0"/>
              </a:solidFill>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Eventos Javascript</a:t>
            </a:r>
            <a:endParaRPr lang="es-ES" dirty="0"/>
          </a:p>
        </p:txBody>
      </p:sp>
      <p:sp>
        <p:nvSpPr>
          <p:cNvPr id="3" name="2 CuadroTexto"/>
          <p:cNvSpPr txBox="1"/>
          <p:nvPr/>
        </p:nvSpPr>
        <p:spPr>
          <a:xfrm>
            <a:off x="359639" y="503640"/>
            <a:ext cx="9720986" cy="6853499"/>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Manejadores de eventos semánticos</a:t>
            </a:r>
          </a:p>
          <a:p>
            <a:pPr>
              <a:buNone/>
            </a:pPr>
            <a:endParaRPr lang="es-ES" sz="3200" b="1" dirty="0" smtClean="0"/>
          </a:p>
          <a:p>
            <a:pPr algn="just">
              <a:buNone/>
            </a:pPr>
            <a:r>
              <a:rPr lang="es-ES" sz="2800" dirty="0" smtClean="0"/>
              <a:t>El único inconveniente de este método es que para que la asignación de los manejadores no resulte errónea, </a:t>
            </a:r>
            <a:r>
              <a:rPr lang="es-ES" sz="2800" b="1" dirty="0" smtClean="0">
                <a:solidFill>
                  <a:srgbClr val="0070C0"/>
                </a:solidFill>
              </a:rPr>
              <a:t>es necesario asegurarse de que la página ya se ha cargado</a:t>
            </a:r>
            <a:r>
              <a:rPr lang="es-ES" sz="2800" dirty="0" smtClean="0"/>
              <a:t>.</a:t>
            </a:r>
          </a:p>
          <a:p>
            <a:pPr algn="just">
              <a:buNone/>
            </a:pPr>
            <a:endParaRPr lang="es-ES" sz="2800" dirty="0" smtClean="0"/>
          </a:p>
          <a:p>
            <a:pPr algn="just">
              <a:buNone/>
            </a:pPr>
            <a:r>
              <a:rPr lang="es-ES" sz="2800" dirty="0" smtClean="0"/>
              <a:t>Para ello podemos utilizar el evento </a:t>
            </a:r>
            <a:r>
              <a:rPr lang="es-ES" sz="2800" b="1" dirty="0" err="1" smtClean="0">
                <a:solidFill>
                  <a:srgbClr val="FF0000"/>
                </a:solidFill>
              </a:rPr>
              <a:t>onload</a:t>
            </a:r>
            <a:r>
              <a:rPr lang="es-ES" sz="2800" dirty="0" smtClean="0"/>
              <a:t>:</a:t>
            </a:r>
          </a:p>
          <a:p>
            <a:pPr algn="just">
              <a:buNone/>
            </a:pPr>
            <a:endParaRPr lang="es-ES" sz="2400" dirty="0" smtClean="0"/>
          </a:p>
          <a:p>
            <a:pPr>
              <a:buNone/>
            </a:pPr>
            <a:r>
              <a:rPr lang="es-ES" sz="2400" dirty="0" err="1" smtClean="0">
                <a:solidFill>
                  <a:srgbClr val="00B050"/>
                </a:solidFill>
              </a:rPr>
              <a:t>window.</a:t>
            </a:r>
            <a:r>
              <a:rPr lang="es-ES" sz="2400" b="1" dirty="0" err="1" smtClean="0">
                <a:solidFill>
                  <a:srgbClr val="FF0000"/>
                </a:solidFill>
              </a:rPr>
              <a:t>onload</a:t>
            </a:r>
            <a:r>
              <a:rPr lang="es-ES" sz="2400" dirty="0" smtClean="0">
                <a:solidFill>
                  <a:srgbClr val="0070C0"/>
                </a:solidFill>
              </a:rPr>
              <a:t> = </a:t>
            </a:r>
            <a:r>
              <a:rPr lang="es-ES" sz="2400" dirty="0" err="1" smtClean="0">
                <a:solidFill>
                  <a:srgbClr val="0070C0"/>
                </a:solidFill>
              </a:rPr>
              <a:t>function</a:t>
            </a:r>
            <a:r>
              <a:rPr lang="es-ES" sz="2400" dirty="0" smtClean="0">
                <a:solidFill>
                  <a:srgbClr val="0070C0"/>
                </a:solidFill>
              </a:rPr>
              <a:t>() { 	</a:t>
            </a:r>
          </a:p>
          <a:p>
            <a:pPr>
              <a:buNone/>
            </a:pPr>
            <a:r>
              <a:rPr lang="es-ES" sz="2400" dirty="0" smtClean="0">
                <a:solidFill>
                  <a:srgbClr val="0070C0"/>
                </a:solidFill>
              </a:rPr>
              <a:t>	</a:t>
            </a:r>
            <a:r>
              <a:rPr lang="es-ES" sz="2400" dirty="0" err="1" smtClean="0">
                <a:solidFill>
                  <a:srgbClr val="0070C0"/>
                </a:solidFill>
              </a:rPr>
              <a:t>document.getElementById</a:t>
            </a:r>
            <a:r>
              <a:rPr lang="es-ES" sz="2400" dirty="0" smtClean="0">
                <a:solidFill>
                  <a:srgbClr val="0070C0"/>
                </a:solidFill>
              </a:rPr>
              <a:t>("</a:t>
            </a:r>
            <a:r>
              <a:rPr lang="es-ES" sz="2400" dirty="0" err="1" smtClean="0">
                <a:solidFill>
                  <a:srgbClr val="0070C0"/>
                </a:solidFill>
              </a:rPr>
              <a:t>pinchable</a:t>
            </a:r>
            <a:r>
              <a:rPr lang="es-ES" sz="2400" dirty="0" smtClean="0">
                <a:solidFill>
                  <a:srgbClr val="0070C0"/>
                </a:solidFill>
              </a:rPr>
              <a:t>").</a:t>
            </a:r>
            <a:r>
              <a:rPr lang="es-ES" sz="2400" dirty="0" err="1" smtClean="0">
                <a:solidFill>
                  <a:srgbClr val="0070C0"/>
                </a:solidFill>
              </a:rPr>
              <a:t>onclick</a:t>
            </a:r>
            <a:r>
              <a:rPr lang="es-ES" sz="2400" dirty="0" smtClean="0">
                <a:solidFill>
                  <a:srgbClr val="0070C0"/>
                </a:solidFill>
              </a:rPr>
              <a:t> = </a:t>
            </a:r>
            <a:r>
              <a:rPr lang="es-ES" sz="2400" dirty="0" err="1" smtClean="0">
                <a:solidFill>
                  <a:srgbClr val="0070C0"/>
                </a:solidFill>
              </a:rPr>
              <a:t>muestraMensaje</a:t>
            </a:r>
            <a:r>
              <a:rPr lang="es-ES" sz="2400" dirty="0" smtClean="0">
                <a:solidFill>
                  <a:srgbClr val="0070C0"/>
                </a:solidFill>
              </a:rPr>
              <a:t>; </a:t>
            </a:r>
          </a:p>
          <a:p>
            <a:pPr>
              <a:buNone/>
            </a:pPr>
            <a:r>
              <a:rPr lang="es-ES" sz="2400" dirty="0" smtClean="0">
                <a:solidFill>
                  <a:srgbClr val="0070C0"/>
                </a:solidFill>
              </a:rPr>
              <a:t>}</a:t>
            </a:r>
          </a:p>
          <a:p>
            <a:pPr>
              <a:buNone/>
            </a:pPr>
            <a:endParaRPr lang="es-ES" sz="2400" dirty="0" smtClean="0">
              <a:solidFill>
                <a:srgbClr val="0070C0"/>
              </a:solidFill>
            </a:endParaRPr>
          </a:p>
          <a:p>
            <a:pPr algn="just">
              <a:buNone/>
            </a:pPr>
            <a:r>
              <a:rPr lang="es-ES" sz="2800" dirty="0" smtClean="0"/>
              <a:t>La técnica anterior utiliza una </a:t>
            </a:r>
            <a:r>
              <a:rPr lang="es-ES" sz="2800" dirty="0" smtClean="0">
                <a:solidFill>
                  <a:srgbClr val="0070C0"/>
                </a:solidFill>
              </a:rPr>
              <a:t>función anónima </a:t>
            </a:r>
            <a:r>
              <a:rPr lang="es-ES" sz="2800" dirty="0" smtClean="0"/>
              <a:t>para asignar algunas instrucciones al evento </a:t>
            </a:r>
            <a:r>
              <a:rPr lang="es-ES" sz="2800" b="1" dirty="0" err="1" smtClean="0">
                <a:solidFill>
                  <a:srgbClr val="FF0000"/>
                </a:solidFill>
              </a:rPr>
              <a:t>onload</a:t>
            </a:r>
            <a:r>
              <a:rPr lang="es-ES" sz="2800" dirty="0" smtClean="0"/>
              <a:t> de la página (en este caso se ha establecido mediante el objeto </a:t>
            </a:r>
            <a:r>
              <a:rPr lang="es-ES" sz="2800" dirty="0" err="1" smtClean="0">
                <a:solidFill>
                  <a:srgbClr val="00B050"/>
                </a:solidFill>
              </a:rPr>
              <a:t>window</a:t>
            </a:r>
            <a:r>
              <a:rPr lang="es-ES" sz="2800" dirty="0" smtClean="0">
                <a:solidFill>
                  <a:srgbClr val="00B050"/>
                </a:solidFill>
              </a:rPr>
              <a:t>.</a:t>
            </a:r>
            <a:endParaRPr lang="es-ES" sz="2800" dirty="0" smtClean="0"/>
          </a:p>
          <a:p>
            <a:pPr lvl="1" algn="just">
              <a:buNone/>
            </a:pPr>
            <a:endParaRPr lang="es-ES" sz="2400" dirty="0" smtClean="0">
              <a:solidFill>
                <a:srgbClr val="0070C0"/>
              </a:solidFill>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Eventos Javascript</a:t>
            </a:r>
            <a:endParaRPr lang="es-ES" dirty="0"/>
          </a:p>
        </p:txBody>
      </p:sp>
      <p:sp>
        <p:nvSpPr>
          <p:cNvPr id="3" name="2 CuadroTexto"/>
          <p:cNvSpPr txBox="1"/>
          <p:nvPr/>
        </p:nvSpPr>
        <p:spPr>
          <a:xfrm>
            <a:off x="359639" y="503640"/>
            <a:ext cx="9720986" cy="2564313"/>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Eventos de ratón</a:t>
            </a:r>
          </a:p>
          <a:p>
            <a:pPr>
              <a:buNone/>
            </a:pPr>
            <a:endParaRPr lang="es-ES" dirty="0" smtClean="0"/>
          </a:p>
          <a:p>
            <a:pPr>
              <a:buNone/>
            </a:pPr>
            <a:endParaRPr lang="es-ES" dirty="0" smtClean="0"/>
          </a:p>
          <a:p>
            <a:pPr>
              <a:buNone/>
            </a:pPr>
            <a:r>
              <a:rPr lang="es-ES" sz="2400" b="1" dirty="0" smtClean="0"/>
              <a:t>Ejercicios</a:t>
            </a:r>
            <a:r>
              <a:rPr lang="es-ES" sz="2000" dirty="0" smtClean="0"/>
              <a:t>:</a:t>
            </a:r>
          </a:p>
          <a:p>
            <a:pPr>
              <a:buNone/>
            </a:pPr>
            <a:endParaRPr lang="es-ES" sz="2400" dirty="0" smtClean="0"/>
          </a:p>
          <a:p>
            <a:pPr marL="457200" indent="-457200">
              <a:buSzPct val="100000"/>
              <a:buNone/>
            </a:pPr>
            <a:r>
              <a:rPr lang="es-ES" sz="2400" dirty="0" smtClean="0"/>
              <a:t>	Realizad los </a:t>
            </a:r>
            <a:r>
              <a:rPr lang="es-ES" sz="2400" dirty="0" err="1" smtClean="0"/>
              <a:t>EjerciciosEventos</a:t>
            </a:r>
            <a:r>
              <a:rPr lang="es-ES" sz="2400" dirty="0" smtClean="0"/>
              <a:t> 1.</a:t>
            </a:r>
          </a:p>
          <a:p>
            <a:pPr>
              <a:buNone/>
            </a:pPr>
            <a:endParaRPr lang="es-ES"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cap="all" dirty="0" smtClean="0"/>
              <a:t>SINTAXIS</a:t>
            </a:r>
            <a:endParaRPr lang="es-ES" dirty="0">
              <a:solidFill>
                <a:srgbClr val="000000"/>
              </a:solidFill>
              <a:latin typeface="Arial" pitchFamily="18"/>
              <a:cs typeface="Tahoma" pitchFamily="2"/>
            </a:endParaRPr>
          </a:p>
        </p:txBody>
      </p:sp>
      <p:sp>
        <p:nvSpPr>
          <p:cNvPr id="3" name="2 CuadroTexto"/>
          <p:cNvSpPr txBox="1"/>
          <p:nvPr/>
        </p:nvSpPr>
        <p:spPr>
          <a:xfrm>
            <a:off x="359640" y="503640"/>
            <a:ext cx="9504720" cy="5969732"/>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s-ES" sz="2400" b="1" dirty="0" smtClean="0"/>
          </a:p>
          <a:p>
            <a:pPr algn="just"/>
            <a:r>
              <a:rPr lang="es-ES" sz="2400" b="1" dirty="0" smtClean="0"/>
              <a:t> Se pueden incluir comentarios</a:t>
            </a:r>
            <a:r>
              <a:rPr lang="es-ES" sz="2400" dirty="0" smtClean="0"/>
              <a:t>: los comentarios se utilizan para añadir información en el código fuente del programa. Aunque el contenido de los comentarios no se visualiza por pantalla, </a:t>
            </a:r>
            <a:r>
              <a:rPr lang="es-ES" sz="2400" dirty="0" smtClean="0">
                <a:solidFill>
                  <a:schemeClr val="tx2">
                    <a:lumMod val="60000"/>
                    <a:lumOff val="40000"/>
                  </a:schemeClr>
                </a:solidFill>
              </a:rPr>
              <a:t>si que se envía al navegador del usuario junto con el resto del script</a:t>
            </a:r>
            <a:r>
              <a:rPr lang="es-ES" sz="2400" dirty="0" smtClean="0"/>
              <a:t>, por lo que es necesario extremar las precauciones sobre la información incluida en los comentarios.</a:t>
            </a:r>
          </a:p>
          <a:p>
            <a:pPr algn="just"/>
            <a:endParaRPr lang="es-ES" sz="2400" dirty="0" smtClean="0"/>
          </a:p>
          <a:p>
            <a:pPr algn="just">
              <a:buNone/>
            </a:pPr>
            <a:r>
              <a:rPr lang="es-ES" sz="2400" dirty="0" smtClean="0"/>
              <a:t>Dos tipos de comentarios:</a:t>
            </a:r>
          </a:p>
          <a:p>
            <a:pPr algn="just">
              <a:buNone/>
            </a:pPr>
            <a:endParaRPr lang="es-ES" sz="2400" dirty="0" smtClean="0"/>
          </a:p>
          <a:p>
            <a:pPr algn="just"/>
            <a:r>
              <a:rPr lang="es-ES" sz="2400" dirty="0" smtClean="0"/>
              <a:t> Comentarios </a:t>
            </a:r>
            <a:r>
              <a:rPr lang="es-ES" sz="2400" dirty="0" smtClean="0">
                <a:solidFill>
                  <a:schemeClr val="tx2">
                    <a:lumMod val="60000"/>
                    <a:lumOff val="40000"/>
                  </a:schemeClr>
                </a:solidFill>
              </a:rPr>
              <a:t>de una sola línea </a:t>
            </a:r>
            <a:r>
              <a:rPr lang="es-ES" sz="2400" dirty="0" smtClean="0"/>
              <a:t>se definen añadiendo dos barras oblicuas (</a:t>
            </a:r>
            <a:r>
              <a:rPr lang="es-ES" sz="2400" b="1" dirty="0" smtClean="0">
                <a:solidFill>
                  <a:srgbClr val="FF0000"/>
                </a:solidFill>
              </a:rPr>
              <a:t>//</a:t>
            </a:r>
            <a:r>
              <a:rPr lang="es-ES" sz="2400" dirty="0" smtClean="0"/>
              <a:t>) al principio de la línea.</a:t>
            </a:r>
          </a:p>
          <a:p>
            <a:pPr algn="just">
              <a:buNone/>
            </a:pPr>
            <a:endParaRPr lang="es-ES" sz="2400" dirty="0" smtClean="0"/>
          </a:p>
          <a:p>
            <a:pPr algn="just"/>
            <a:r>
              <a:rPr lang="es-ES" sz="2400" dirty="0" smtClean="0"/>
              <a:t> Comentarios </a:t>
            </a:r>
            <a:r>
              <a:rPr lang="es-ES" sz="2400" dirty="0" err="1" smtClean="0"/>
              <a:t>multilínea</a:t>
            </a:r>
            <a:r>
              <a:rPr lang="es-ES" sz="2400" dirty="0" smtClean="0"/>
              <a:t> se definen encerrando el texto del comentario entre los símbolos </a:t>
            </a:r>
            <a:r>
              <a:rPr lang="es-ES" sz="2400" b="1" dirty="0" smtClean="0">
                <a:solidFill>
                  <a:srgbClr val="FF0000"/>
                </a:solidFill>
              </a:rPr>
              <a:t>/*</a:t>
            </a:r>
            <a:r>
              <a:rPr lang="es-ES" sz="2400" dirty="0" smtClean="0"/>
              <a:t>y </a:t>
            </a:r>
            <a:r>
              <a:rPr lang="es-ES" sz="2400" b="1" dirty="0" smtClean="0">
                <a:solidFill>
                  <a:srgbClr val="FF0000"/>
                </a:solidFill>
              </a:rPr>
              <a:t>*/</a:t>
            </a:r>
            <a:r>
              <a:rPr lang="es-ES" sz="2400" dirty="0" smtClean="0"/>
              <a:t>.</a:t>
            </a:r>
          </a:p>
          <a:p>
            <a:pPr marL="457200" marR="0" lvl="1" indent="0" algn="just" rtl="0" hangingPunct="1">
              <a:lnSpc>
                <a:spcPct val="100000"/>
              </a:lnSpc>
              <a:spcBef>
                <a:spcPts val="0"/>
              </a:spcBef>
              <a:spcAft>
                <a:spcPts val="0"/>
              </a:spcAft>
              <a:buSzPct val="45000"/>
              <a:buFont typeface="StarSymbol"/>
              <a:buChar char="●"/>
              <a:tabLst/>
            </a:pPr>
            <a:endParaRPr lang="es-ES" sz="2400" b="0" i="0" u="none" strike="noStrike" kern="1200" cap="none" spc="0" baseline="0" dirty="0">
              <a:ln>
                <a:noFill/>
              </a:ln>
              <a:solidFill>
                <a:srgbClr val="000000"/>
              </a:solidFill>
              <a:latin typeface="Arial" pitchFamily="18"/>
              <a:ea typeface="Andale Sans UI" pitchFamily="2"/>
              <a:cs typeface="Tahoma" pitchFamily="2"/>
            </a:endParaRPr>
          </a:p>
          <a:p>
            <a:pPr marL="0" marR="0" lvl="1" indent="0" algn="just" rtl="0" hangingPunct="0">
              <a:lnSpc>
                <a:spcPct val="100000"/>
              </a:lnSpc>
              <a:spcBef>
                <a:spcPts val="0"/>
              </a:spcBef>
              <a:spcAft>
                <a:spcPts val="0"/>
              </a:spcAft>
              <a:buNone/>
              <a:tabLst/>
            </a:pPr>
            <a:endParaRPr lang="es-ES" sz="1800" b="0" i="0" u="none" strike="noStrike" kern="1200" cap="none" spc="0" baseline="0" dirty="0">
              <a:ln>
                <a:noFill/>
              </a:ln>
              <a:solidFill>
                <a:srgbClr val="FF0000"/>
              </a:solidFill>
              <a:latin typeface="Arial" pitchFamily="18"/>
              <a:ea typeface="Andale Sans UI" pitchFamily="2"/>
              <a:cs typeface="Tahoma" pitchFamily="2"/>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Eventos Javascript</a:t>
            </a:r>
            <a:endParaRPr lang="es-ES" dirty="0"/>
          </a:p>
        </p:txBody>
      </p:sp>
      <p:sp>
        <p:nvSpPr>
          <p:cNvPr id="3" name="2 CuadroTexto"/>
          <p:cNvSpPr txBox="1"/>
          <p:nvPr/>
        </p:nvSpPr>
        <p:spPr>
          <a:xfrm>
            <a:off x="359639" y="503640"/>
            <a:ext cx="9720986" cy="6290076"/>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El objeto EVENT</a:t>
            </a:r>
          </a:p>
          <a:p>
            <a:pPr>
              <a:buNone/>
            </a:pPr>
            <a:endParaRPr lang="es-ES" sz="3200" b="1" dirty="0" smtClean="0"/>
          </a:p>
          <a:p>
            <a:pPr algn="just">
              <a:buNone/>
            </a:pPr>
            <a:r>
              <a:rPr lang="es-ES" sz="2800" dirty="0" smtClean="0"/>
              <a:t>Cuando se produce un evento, no es suficiente con asignarle una función responsable de procesar ese evento. Normalmente, la función que procesa el evento necesita información relativa al evento producido: </a:t>
            </a:r>
            <a:r>
              <a:rPr lang="es-ES" sz="2800" dirty="0" smtClean="0">
                <a:solidFill>
                  <a:srgbClr val="0070C0"/>
                </a:solidFill>
              </a:rPr>
              <a:t>la tecla que se ha pulsado</a:t>
            </a:r>
            <a:r>
              <a:rPr lang="es-ES" sz="2800" dirty="0" smtClean="0"/>
              <a:t>, </a:t>
            </a:r>
            <a:r>
              <a:rPr lang="es-ES" sz="2800" dirty="0" smtClean="0">
                <a:solidFill>
                  <a:srgbClr val="00B050"/>
                </a:solidFill>
              </a:rPr>
              <a:t>la posición del ratón</a:t>
            </a:r>
            <a:r>
              <a:rPr lang="es-ES" sz="2800" dirty="0" smtClean="0"/>
              <a:t>, </a:t>
            </a:r>
            <a:r>
              <a:rPr lang="es-ES" sz="2800" dirty="0" smtClean="0">
                <a:solidFill>
                  <a:srgbClr val="0070C0"/>
                </a:solidFill>
              </a:rPr>
              <a:t>el elemento que ha producido el evento</a:t>
            </a:r>
            <a:r>
              <a:rPr lang="es-ES" sz="2800" dirty="0" smtClean="0"/>
              <a:t>, etc.</a:t>
            </a:r>
          </a:p>
          <a:p>
            <a:pPr algn="just">
              <a:buNone/>
            </a:pPr>
            <a:endParaRPr lang="es-ES" sz="2800" dirty="0" smtClean="0"/>
          </a:p>
          <a:p>
            <a:pPr algn="just">
              <a:buNone/>
            </a:pPr>
            <a:r>
              <a:rPr lang="es-ES" sz="2800" dirty="0" smtClean="0"/>
              <a:t>El objeto </a:t>
            </a:r>
            <a:r>
              <a:rPr lang="es-ES" sz="2800" b="1" dirty="0" err="1" smtClean="0">
                <a:solidFill>
                  <a:srgbClr val="FF0000"/>
                </a:solidFill>
              </a:rPr>
              <a:t>event</a:t>
            </a:r>
            <a:r>
              <a:rPr lang="es-ES" sz="2800" dirty="0" smtClean="0"/>
              <a:t> es el mecanismo definido por los navegadores para proporcionar toda esa información. Se trata de un objeto que </a:t>
            </a:r>
            <a:r>
              <a:rPr lang="es-ES" sz="2800" b="1" dirty="0" smtClean="0">
                <a:solidFill>
                  <a:srgbClr val="0070C0"/>
                </a:solidFill>
              </a:rPr>
              <a:t>se crea automáticamente </a:t>
            </a:r>
            <a:r>
              <a:rPr lang="es-ES" sz="2800" dirty="0" smtClean="0"/>
              <a:t>cuando se produce un evento y que </a:t>
            </a:r>
            <a:r>
              <a:rPr lang="es-ES" sz="2800" b="1" dirty="0" smtClean="0">
                <a:solidFill>
                  <a:srgbClr val="0070C0"/>
                </a:solidFill>
              </a:rPr>
              <a:t>se destruye de forma automática </a:t>
            </a:r>
            <a:r>
              <a:rPr lang="es-ES" sz="2800" dirty="0" smtClean="0"/>
              <a:t>cuando se han ejecutado todas las funciones asignadas al evento.</a:t>
            </a:r>
          </a:p>
          <a:p>
            <a:pPr lvl="1" algn="just">
              <a:buNone/>
            </a:pPr>
            <a:endParaRPr lang="es-ES" sz="2400" dirty="0" smtClean="0">
              <a:solidFill>
                <a:srgbClr val="0070C0"/>
              </a:solidFill>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Eventos Javascript</a:t>
            </a:r>
            <a:endParaRPr lang="es-ES" dirty="0"/>
          </a:p>
        </p:txBody>
      </p:sp>
      <p:sp>
        <p:nvSpPr>
          <p:cNvPr id="3" name="2 CuadroTexto"/>
          <p:cNvSpPr txBox="1"/>
          <p:nvPr/>
        </p:nvSpPr>
        <p:spPr>
          <a:xfrm>
            <a:off x="359639" y="503640"/>
            <a:ext cx="9720986" cy="7604667"/>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El objeto EVENT</a:t>
            </a:r>
          </a:p>
          <a:p>
            <a:pPr algn="just">
              <a:buNone/>
            </a:pPr>
            <a:endParaRPr lang="es-ES" sz="2800" dirty="0" smtClean="0"/>
          </a:p>
          <a:p>
            <a:pPr algn="just">
              <a:buNone/>
            </a:pPr>
            <a:r>
              <a:rPr lang="es-ES" sz="2400" dirty="0" smtClean="0"/>
              <a:t>El estándar DOM especifica que el objeto </a:t>
            </a:r>
            <a:r>
              <a:rPr lang="es-ES" sz="2400" b="1" dirty="0" err="1" smtClean="0">
                <a:solidFill>
                  <a:srgbClr val="FF0000"/>
                </a:solidFill>
              </a:rPr>
              <a:t>event</a:t>
            </a:r>
            <a:r>
              <a:rPr lang="es-ES" sz="2400" dirty="0" smtClean="0"/>
              <a:t> es el único parámetro que se debe pasar a las funciones encargadas de procesar los eventos. Por tanto, en los navegadores que siguen los estándares, se puede </a:t>
            </a:r>
            <a:r>
              <a:rPr lang="es-ES" sz="2400" b="1" dirty="0" smtClean="0">
                <a:solidFill>
                  <a:srgbClr val="0070C0"/>
                </a:solidFill>
              </a:rPr>
              <a:t>acceder</a:t>
            </a:r>
            <a:r>
              <a:rPr lang="es-ES" sz="2400" dirty="0" smtClean="0"/>
              <a:t> al objeto </a:t>
            </a:r>
            <a:r>
              <a:rPr lang="es-ES" sz="2400" dirty="0" err="1" smtClean="0"/>
              <a:t>event</a:t>
            </a:r>
            <a:r>
              <a:rPr lang="es-ES" sz="2400" dirty="0" smtClean="0"/>
              <a:t> a través del </a:t>
            </a:r>
            <a:r>
              <a:rPr lang="es-ES" sz="2400" dirty="0" err="1" smtClean="0"/>
              <a:t>array</a:t>
            </a:r>
            <a:r>
              <a:rPr lang="es-ES" sz="2400" dirty="0" smtClean="0"/>
              <a:t> de los argumentos de la función:</a:t>
            </a:r>
          </a:p>
          <a:p>
            <a:pPr algn="just">
              <a:buNone/>
            </a:pPr>
            <a:endParaRPr lang="es-ES" sz="2400" dirty="0" smtClean="0"/>
          </a:p>
          <a:p>
            <a:pPr algn="just">
              <a:buNone/>
            </a:pPr>
            <a:r>
              <a:rPr lang="es-ES" sz="2400" dirty="0" smtClean="0"/>
              <a:t>	</a:t>
            </a:r>
            <a:r>
              <a:rPr lang="es-ES" sz="2400" dirty="0" err="1" smtClean="0">
                <a:solidFill>
                  <a:srgbClr val="0070C0"/>
                </a:solidFill>
              </a:rPr>
              <a:t>elDiv.onclick</a:t>
            </a:r>
            <a:r>
              <a:rPr lang="es-ES" sz="2400" dirty="0" smtClean="0">
                <a:solidFill>
                  <a:srgbClr val="0070C0"/>
                </a:solidFill>
              </a:rPr>
              <a:t> = </a:t>
            </a:r>
            <a:r>
              <a:rPr lang="es-ES" sz="2400" dirty="0" err="1" smtClean="0">
                <a:solidFill>
                  <a:srgbClr val="0070C0"/>
                </a:solidFill>
              </a:rPr>
              <a:t>function</a:t>
            </a:r>
            <a:r>
              <a:rPr lang="es-ES" sz="2400" dirty="0" smtClean="0">
                <a:solidFill>
                  <a:srgbClr val="0070C0"/>
                </a:solidFill>
              </a:rPr>
              <a:t>() { </a:t>
            </a:r>
          </a:p>
          <a:p>
            <a:pPr algn="just">
              <a:buNone/>
            </a:pPr>
            <a:r>
              <a:rPr lang="es-ES" sz="2400" dirty="0" smtClean="0">
                <a:solidFill>
                  <a:srgbClr val="0070C0"/>
                </a:solidFill>
              </a:rPr>
              <a:t>		</a:t>
            </a:r>
            <a:r>
              <a:rPr lang="es-ES" sz="2400" dirty="0" err="1" smtClean="0">
                <a:solidFill>
                  <a:srgbClr val="0070C0"/>
                </a:solidFill>
              </a:rPr>
              <a:t>var</a:t>
            </a:r>
            <a:r>
              <a:rPr lang="es-ES" sz="2400" dirty="0" smtClean="0">
                <a:solidFill>
                  <a:srgbClr val="0070C0"/>
                </a:solidFill>
              </a:rPr>
              <a:t> </a:t>
            </a:r>
            <a:r>
              <a:rPr lang="es-ES" sz="2400" dirty="0" err="1" smtClean="0">
                <a:solidFill>
                  <a:srgbClr val="0070C0"/>
                </a:solidFill>
              </a:rPr>
              <a:t>elEvento</a:t>
            </a:r>
            <a:r>
              <a:rPr lang="es-ES" sz="2400" dirty="0" smtClean="0">
                <a:solidFill>
                  <a:srgbClr val="0070C0"/>
                </a:solidFill>
              </a:rPr>
              <a:t> = </a:t>
            </a:r>
            <a:r>
              <a:rPr lang="es-ES" sz="2400" dirty="0" err="1" smtClean="0">
                <a:solidFill>
                  <a:srgbClr val="FF0000"/>
                </a:solidFill>
              </a:rPr>
              <a:t>arguments</a:t>
            </a:r>
            <a:r>
              <a:rPr lang="es-ES" sz="2400" dirty="0" smtClean="0">
                <a:solidFill>
                  <a:srgbClr val="FF0000"/>
                </a:solidFill>
              </a:rPr>
              <a:t>[0]</a:t>
            </a:r>
            <a:r>
              <a:rPr lang="es-ES" sz="2400" dirty="0" smtClean="0">
                <a:solidFill>
                  <a:srgbClr val="0070C0"/>
                </a:solidFill>
              </a:rPr>
              <a:t>; </a:t>
            </a:r>
          </a:p>
          <a:p>
            <a:pPr algn="just">
              <a:buNone/>
            </a:pPr>
            <a:r>
              <a:rPr lang="es-ES" sz="2400" dirty="0" smtClean="0">
                <a:solidFill>
                  <a:srgbClr val="0070C0"/>
                </a:solidFill>
              </a:rPr>
              <a:t>	}</a:t>
            </a:r>
          </a:p>
          <a:p>
            <a:pPr algn="just">
              <a:buNone/>
            </a:pPr>
            <a:endParaRPr lang="es-ES" sz="2400" dirty="0" smtClean="0"/>
          </a:p>
          <a:p>
            <a:pPr algn="just">
              <a:buNone/>
            </a:pPr>
            <a:r>
              <a:rPr lang="es-ES" sz="2400" dirty="0" smtClean="0"/>
              <a:t>También es posible indicar el nombre argumento de forma explícita:</a:t>
            </a:r>
          </a:p>
          <a:p>
            <a:pPr algn="just">
              <a:buNone/>
            </a:pPr>
            <a:endParaRPr lang="es-ES" sz="2400" dirty="0" smtClean="0"/>
          </a:p>
          <a:p>
            <a:pPr algn="just">
              <a:buNone/>
            </a:pPr>
            <a:r>
              <a:rPr lang="es-ES" sz="2400" dirty="0" smtClean="0"/>
              <a:t>	</a:t>
            </a:r>
            <a:r>
              <a:rPr lang="es-ES" sz="2400" dirty="0" err="1" smtClean="0">
                <a:solidFill>
                  <a:srgbClr val="0070C0"/>
                </a:solidFill>
              </a:rPr>
              <a:t>elDiv.onclick</a:t>
            </a:r>
            <a:r>
              <a:rPr lang="es-ES" sz="2400" dirty="0" smtClean="0">
                <a:solidFill>
                  <a:srgbClr val="0070C0"/>
                </a:solidFill>
              </a:rPr>
              <a:t> = </a:t>
            </a:r>
            <a:r>
              <a:rPr lang="es-ES" sz="2400" dirty="0" err="1" smtClean="0">
                <a:solidFill>
                  <a:srgbClr val="0070C0"/>
                </a:solidFill>
              </a:rPr>
              <a:t>function</a:t>
            </a:r>
            <a:r>
              <a:rPr lang="es-ES" sz="2400" dirty="0" smtClean="0">
                <a:solidFill>
                  <a:srgbClr val="0070C0"/>
                </a:solidFill>
              </a:rPr>
              <a:t>(</a:t>
            </a:r>
            <a:r>
              <a:rPr lang="es-ES" sz="2400" dirty="0" err="1" smtClean="0">
                <a:solidFill>
                  <a:srgbClr val="FF0000"/>
                </a:solidFill>
              </a:rPr>
              <a:t>event</a:t>
            </a:r>
            <a:r>
              <a:rPr lang="es-ES" sz="2400" dirty="0" smtClean="0">
                <a:solidFill>
                  <a:srgbClr val="0070C0"/>
                </a:solidFill>
              </a:rPr>
              <a:t>) { </a:t>
            </a:r>
          </a:p>
          <a:p>
            <a:pPr algn="just">
              <a:buNone/>
            </a:pPr>
            <a:r>
              <a:rPr lang="es-ES" sz="2400" dirty="0" smtClean="0">
                <a:solidFill>
                  <a:srgbClr val="0070C0"/>
                </a:solidFill>
              </a:rPr>
              <a:t>		... </a:t>
            </a:r>
          </a:p>
          <a:p>
            <a:pPr algn="just">
              <a:buNone/>
            </a:pPr>
            <a:r>
              <a:rPr lang="es-ES" sz="2400" dirty="0" smtClean="0">
                <a:solidFill>
                  <a:srgbClr val="0070C0"/>
                </a:solidFill>
              </a:rPr>
              <a:t>	}</a:t>
            </a:r>
          </a:p>
          <a:p>
            <a:pPr algn="r">
              <a:buNone/>
            </a:pPr>
            <a:endParaRPr lang="es-ES" sz="2400" dirty="0" smtClean="0"/>
          </a:p>
          <a:p>
            <a:pPr algn="r">
              <a:buNone/>
            </a:pPr>
            <a:r>
              <a:rPr lang="es-ES" sz="2000" dirty="0" smtClean="0"/>
              <a:t>Ver </a:t>
            </a:r>
            <a:r>
              <a:rPr lang="es-ES" sz="2000" dirty="0" err="1" smtClean="0">
                <a:hlinkClick r:id="rId3" action="ppaction://hlinksldjump"/>
              </a:rPr>
              <a:t>arguments</a:t>
            </a:r>
            <a:endParaRPr lang="es-ES" sz="2400" dirty="0" smtClean="0"/>
          </a:p>
          <a:p>
            <a:pPr lvl="1" algn="just">
              <a:buNone/>
            </a:pPr>
            <a:endParaRPr lang="es-ES" sz="2400" dirty="0" smtClean="0">
              <a:solidFill>
                <a:srgbClr val="0070C0"/>
              </a:solidFill>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248" y="1619599"/>
          <a:ext cx="10080873" cy="5940075"/>
        </p:xfrm>
        <a:graphic>
          <a:graphicData uri="http://schemas.openxmlformats.org/drawingml/2006/table">
            <a:tbl>
              <a:tblPr firstRow="1" bandRow="1">
                <a:tableStyleId>{5C22544A-7EE6-4342-B048-85BDC9FD1C3A}</a:tableStyleId>
              </a:tblPr>
              <a:tblGrid>
                <a:gridCol w="2448272"/>
                <a:gridCol w="1521851"/>
                <a:gridCol w="6110750"/>
              </a:tblGrid>
              <a:tr h="772465">
                <a:tc>
                  <a:txBody>
                    <a:bodyPr/>
                    <a:lstStyle/>
                    <a:p>
                      <a:pPr algn="l" fontAlgn="b"/>
                      <a:r>
                        <a:rPr lang="es-ES" sz="2000" b="1" i="0" u="none" strike="noStrike" dirty="0" smtClean="0">
                          <a:solidFill>
                            <a:srgbClr val="222222"/>
                          </a:solidFill>
                          <a:latin typeface="Verdana"/>
                          <a:ea typeface="+mn-ea"/>
                          <a:cs typeface="+mn-cs"/>
                        </a:rPr>
                        <a:t>Propiedad/</a:t>
                      </a:r>
                    </a:p>
                    <a:p>
                      <a:pPr algn="l" fontAlgn="b"/>
                      <a:r>
                        <a:rPr lang="es-ES" sz="2000" b="1" i="0" u="none" strike="noStrike" dirty="0" smtClean="0">
                          <a:solidFill>
                            <a:srgbClr val="222222"/>
                          </a:solidFill>
                          <a:latin typeface="Verdana"/>
                          <a:ea typeface="+mn-ea"/>
                          <a:cs typeface="+mn-cs"/>
                        </a:rPr>
                        <a:t>Método</a:t>
                      </a:r>
                    </a:p>
                  </a:txBody>
                  <a:tcPr marL="60960" marR="60960" marT="60960" marB="60960" anchor="b"/>
                </a:tc>
                <a:tc>
                  <a:txBody>
                    <a:bodyPr/>
                    <a:lstStyle/>
                    <a:p>
                      <a:pPr algn="l" fontAlgn="b"/>
                      <a:r>
                        <a:rPr lang="es-ES" sz="2000" b="1" i="0" u="none" strike="noStrike" dirty="0" smtClean="0">
                          <a:solidFill>
                            <a:srgbClr val="222222"/>
                          </a:solidFill>
                          <a:latin typeface="Verdana"/>
                          <a:ea typeface="+mn-ea"/>
                          <a:cs typeface="+mn-cs"/>
                        </a:rPr>
                        <a:t>Devuelve</a:t>
                      </a:r>
                    </a:p>
                  </a:txBody>
                  <a:tcPr marL="60960" marR="60960" marT="60960" marB="60960" anchor="b"/>
                </a:tc>
                <a:tc>
                  <a:txBody>
                    <a:bodyPr/>
                    <a:lstStyle/>
                    <a:p>
                      <a:pPr algn="l" fontAlgn="b"/>
                      <a:r>
                        <a:rPr lang="es-ES" sz="2000" b="1" i="0" u="none" strike="noStrike" dirty="0" smtClean="0">
                          <a:solidFill>
                            <a:srgbClr val="222222"/>
                          </a:solidFill>
                          <a:latin typeface="Verdana"/>
                          <a:ea typeface="+mn-ea"/>
                          <a:cs typeface="+mn-cs"/>
                        </a:rPr>
                        <a:t>Descripción</a:t>
                      </a:r>
                    </a:p>
                  </a:txBody>
                  <a:tcPr marL="60960" marR="60960" marT="60960" marB="60960" anchor="b"/>
                </a:tc>
              </a:tr>
              <a:tr h="439649">
                <a:tc>
                  <a:txBody>
                    <a:bodyPr/>
                    <a:lstStyle/>
                    <a:p>
                      <a:pPr algn="l" fontAlgn="t"/>
                      <a:r>
                        <a:rPr lang="es-ES" sz="1800" b="0" i="0" u="none" strike="noStrike" dirty="0" err="1">
                          <a:solidFill>
                            <a:srgbClr val="222222"/>
                          </a:solidFill>
                          <a:latin typeface="Courier New"/>
                          <a:ea typeface="+mn-ea"/>
                          <a:cs typeface="+mn-cs"/>
                        </a:rPr>
                        <a:t>altKey</a:t>
                      </a:r>
                      <a:endParaRPr lang="es-ES" sz="1800" b="0" i="0" u="none" strike="noStrike" dirty="0">
                        <a:solidFill>
                          <a:srgbClr val="222222"/>
                        </a:solidFill>
                        <a:latin typeface="Courier New"/>
                        <a:ea typeface="+mn-ea"/>
                        <a:cs typeface="+mn-cs"/>
                      </a:endParaRPr>
                    </a:p>
                  </a:txBody>
                  <a:tcPr marL="60960" marR="60960" marT="60960" marB="60960"/>
                </a:tc>
                <a:tc>
                  <a:txBody>
                    <a:bodyPr/>
                    <a:lstStyle/>
                    <a:p>
                      <a:pPr algn="l" fontAlgn="t"/>
                      <a:r>
                        <a:rPr lang="es-ES" dirty="0" err="1"/>
                        <a:t>Boolean</a:t>
                      </a:r>
                      <a:endParaRPr lang="es-ES" dirty="0"/>
                    </a:p>
                  </a:txBody>
                  <a:tcPr marL="60960" marR="60960" marT="60960" marB="60960"/>
                </a:tc>
                <a:tc>
                  <a:txBody>
                    <a:bodyPr/>
                    <a:lstStyle/>
                    <a:p>
                      <a:pPr algn="l" fontAlgn="t"/>
                      <a:r>
                        <a:rPr lang="es-ES" dirty="0"/>
                        <a:t>Devuelve </a:t>
                      </a:r>
                      <a:r>
                        <a:rPr lang="es-ES" i="1" dirty="0"/>
                        <a:t>true</a:t>
                      </a:r>
                      <a:r>
                        <a:rPr lang="es-ES" dirty="0"/>
                        <a:t> si se ha pulsado la tecla </a:t>
                      </a:r>
                      <a:r>
                        <a:rPr lang="es-ES" i="1" dirty="0">
                          <a:solidFill>
                            <a:schemeClr val="dk1"/>
                          </a:solidFill>
                          <a:latin typeface="+mn-lt"/>
                          <a:ea typeface="+mn-ea"/>
                          <a:cs typeface="+mn-cs"/>
                        </a:rPr>
                        <a:t>ALT</a:t>
                      </a:r>
                      <a:r>
                        <a:rPr lang="es-ES" dirty="0"/>
                        <a:t> y </a:t>
                      </a:r>
                      <a:r>
                        <a:rPr lang="es-ES" i="1" dirty="0">
                          <a:solidFill>
                            <a:schemeClr val="dk1"/>
                          </a:solidFill>
                          <a:latin typeface="+mn-lt"/>
                          <a:ea typeface="+mn-ea"/>
                          <a:cs typeface="+mn-cs"/>
                        </a:rPr>
                        <a:t>false</a:t>
                      </a:r>
                      <a:r>
                        <a:rPr lang="es-ES" dirty="0"/>
                        <a:t> en otro caso</a:t>
                      </a:r>
                    </a:p>
                  </a:txBody>
                  <a:tcPr marL="60960" marR="60960" marT="60960" marB="60960"/>
                </a:tc>
              </a:tr>
              <a:tr h="439649">
                <a:tc>
                  <a:txBody>
                    <a:bodyPr/>
                    <a:lstStyle/>
                    <a:p>
                      <a:pPr algn="l" fontAlgn="t"/>
                      <a:r>
                        <a:rPr lang="es-ES" sz="1800" b="0" i="0" u="none" strike="noStrike" dirty="0" err="1">
                          <a:solidFill>
                            <a:srgbClr val="222222"/>
                          </a:solidFill>
                          <a:latin typeface="Courier New"/>
                          <a:ea typeface="+mn-ea"/>
                          <a:cs typeface="+mn-cs"/>
                        </a:rPr>
                        <a:t>bubbles</a:t>
                      </a:r>
                      <a:endParaRPr lang="es-ES" sz="1800" b="0" i="0" u="none" strike="noStrike" dirty="0">
                        <a:solidFill>
                          <a:srgbClr val="222222"/>
                        </a:solidFill>
                        <a:latin typeface="Courier New"/>
                        <a:ea typeface="+mn-ea"/>
                        <a:cs typeface="+mn-cs"/>
                      </a:endParaRPr>
                    </a:p>
                  </a:txBody>
                  <a:tcPr marL="60960" marR="60960" marT="60960" marB="60960"/>
                </a:tc>
                <a:tc>
                  <a:txBody>
                    <a:bodyPr/>
                    <a:lstStyle/>
                    <a:p>
                      <a:pPr algn="l" fontAlgn="t"/>
                      <a:r>
                        <a:rPr lang="es-ES"/>
                        <a:t>Boolean</a:t>
                      </a:r>
                    </a:p>
                  </a:txBody>
                  <a:tcPr marL="60960" marR="60960" marT="60960" marB="60960"/>
                </a:tc>
                <a:tc>
                  <a:txBody>
                    <a:bodyPr/>
                    <a:lstStyle/>
                    <a:p>
                      <a:pPr algn="l" fontAlgn="t"/>
                      <a:r>
                        <a:rPr lang="es-ES" dirty="0"/>
                        <a:t>Indica si el evento pertenece al flujo de eventos de </a:t>
                      </a:r>
                      <a:r>
                        <a:rPr lang="es-ES" i="1" dirty="0">
                          <a:solidFill>
                            <a:schemeClr val="dk1"/>
                          </a:solidFill>
                          <a:latin typeface="+mn-lt"/>
                          <a:ea typeface="+mn-ea"/>
                          <a:cs typeface="+mn-cs"/>
                        </a:rPr>
                        <a:t>bubbling</a:t>
                      </a:r>
                    </a:p>
                  </a:txBody>
                  <a:tcPr marL="60960" marR="60960" marT="60960" marB="60960"/>
                </a:tc>
              </a:tr>
              <a:tr h="2708095">
                <a:tc>
                  <a:txBody>
                    <a:bodyPr/>
                    <a:lstStyle/>
                    <a:p>
                      <a:pPr algn="l" fontAlgn="t"/>
                      <a:r>
                        <a:rPr lang="es-ES" sz="1800" b="0" i="0" u="none" strike="noStrike" dirty="0" err="1">
                          <a:solidFill>
                            <a:srgbClr val="222222"/>
                          </a:solidFill>
                          <a:latin typeface="Courier New"/>
                          <a:ea typeface="+mn-ea"/>
                          <a:cs typeface="+mn-cs"/>
                        </a:rPr>
                        <a:t>button</a:t>
                      </a:r>
                      <a:endParaRPr lang="es-ES" sz="1800" b="0" i="0" u="none" strike="noStrike" dirty="0">
                        <a:solidFill>
                          <a:srgbClr val="222222"/>
                        </a:solidFill>
                        <a:latin typeface="Courier New"/>
                        <a:ea typeface="+mn-ea"/>
                        <a:cs typeface="+mn-cs"/>
                      </a:endParaRPr>
                    </a:p>
                  </a:txBody>
                  <a:tcPr marL="60960" marR="60960" marT="60960" marB="60960"/>
                </a:tc>
                <a:tc>
                  <a:txBody>
                    <a:bodyPr/>
                    <a:lstStyle/>
                    <a:p>
                      <a:pPr algn="l" fontAlgn="t"/>
                      <a:r>
                        <a:rPr lang="es-ES"/>
                        <a:t>Número entero</a:t>
                      </a:r>
                    </a:p>
                  </a:txBody>
                  <a:tcPr marL="60960" marR="60960" marT="60960" marB="60960"/>
                </a:tc>
                <a:tc>
                  <a:txBody>
                    <a:bodyPr/>
                    <a:lstStyle/>
                    <a:p>
                      <a:pPr algn="l" fontAlgn="t"/>
                      <a:r>
                        <a:rPr lang="es-ES" dirty="0"/>
                        <a:t>El botón del ratón que ha sido pulsado. Posibles valores: </a:t>
                      </a:r>
                      <a:endParaRPr lang="es-ES" dirty="0" smtClean="0"/>
                    </a:p>
                    <a:p>
                      <a:pPr algn="l" fontAlgn="t"/>
                      <a:r>
                        <a:rPr lang="es-ES" dirty="0" smtClean="0"/>
                        <a:t>0</a:t>
                      </a:r>
                      <a:r>
                        <a:rPr lang="es-ES" dirty="0"/>
                        <a:t>– </a:t>
                      </a:r>
                      <a:r>
                        <a:rPr lang="es-ES" i="1" dirty="0">
                          <a:solidFill>
                            <a:schemeClr val="dk1"/>
                          </a:solidFill>
                          <a:latin typeface="+mn-lt"/>
                          <a:ea typeface="+mn-ea"/>
                          <a:cs typeface="+mn-cs"/>
                        </a:rPr>
                        <a:t>Ningún botón pulsado</a:t>
                      </a:r>
                      <a:r>
                        <a:rPr lang="es-ES" dirty="0"/>
                        <a:t> </a:t>
                      </a:r>
                      <a:endParaRPr lang="es-ES" dirty="0" smtClean="0"/>
                    </a:p>
                    <a:p>
                      <a:pPr algn="l" fontAlgn="t"/>
                      <a:r>
                        <a:rPr lang="es-ES" dirty="0" smtClean="0"/>
                        <a:t>1– </a:t>
                      </a:r>
                      <a:r>
                        <a:rPr lang="es-ES" i="1" dirty="0">
                          <a:solidFill>
                            <a:schemeClr val="dk1"/>
                          </a:solidFill>
                          <a:latin typeface="+mn-lt"/>
                          <a:ea typeface="+mn-ea"/>
                          <a:cs typeface="+mn-cs"/>
                        </a:rPr>
                        <a:t>Se ha pulsado el botón </a:t>
                      </a:r>
                      <a:r>
                        <a:rPr lang="es-ES" i="1" dirty="0" smtClean="0">
                          <a:solidFill>
                            <a:schemeClr val="dk1"/>
                          </a:solidFill>
                          <a:latin typeface="+mn-lt"/>
                          <a:ea typeface="+mn-ea"/>
                          <a:cs typeface="+mn-cs"/>
                        </a:rPr>
                        <a:t>izquierdo</a:t>
                      </a:r>
                    </a:p>
                    <a:p>
                      <a:pPr algn="l" fontAlgn="t"/>
                      <a:r>
                        <a:rPr lang="es-ES" dirty="0" smtClean="0"/>
                        <a:t>2</a:t>
                      </a:r>
                      <a:r>
                        <a:rPr lang="es-ES" dirty="0"/>
                        <a:t>– </a:t>
                      </a:r>
                      <a:r>
                        <a:rPr lang="es-ES" i="1" dirty="0">
                          <a:solidFill>
                            <a:schemeClr val="dk1"/>
                          </a:solidFill>
                          <a:latin typeface="+mn-lt"/>
                          <a:ea typeface="+mn-ea"/>
                          <a:cs typeface="+mn-cs"/>
                        </a:rPr>
                        <a:t>Se ha pulsado el botón </a:t>
                      </a:r>
                      <a:r>
                        <a:rPr lang="es-ES" i="1" dirty="0" smtClean="0">
                          <a:solidFill>
                            <a:schemeClr val="dk1"/>
                          </a:solidFill>
                          <a:latin typeface="+mn-lt"/>
                          <a:ea typeface="+mn-ea"/>
                          <a:cs typeface="+mn-cs"/>
                        </a:rPr>
                        <a:t>der</a:t>
                      </a:r>
                      <a:r>
                        <a:rPr lang="es-ES" dirty="0" smtClean="0"/>
                        <a:t>echo</a:t>
                      </a:r>
                    </a:p>
                    <a:p>
                      <a:pPr algn="l" fontAlgn="t"/>
                      <a:r>
                        <a:rPr lang="es-ES" dirty="0" smtClean="0"/>
                        <a:t>3</a:t>
                      </a:r>
                      <a:r>
                        <a:rPr lang="es-ES" dirty="0"/>
                        <a:t>– </a:t>
                      </a:r>
                      <a:r>
                        <a:rPr lang="es-ES" i="1" dirty="0">
                          <a:solidFill>
                            <a:schemeClr val="dk1"/>
                          </a:solidFill>
                          <a:latin typeface="+mn-lt"/>
                          <a:ea typeface="+mn-ea"/>
                          <a:cs typeface="+mn-cs"/>
                        </a:rPr>
                        <a:t>Se pulsan a la vez el botón izquierdo y el </a:t>
                      </a:r>
                      <a:r>
                        <a:rPr lang="es-ES" i="1" dirty="0" smtClean="0">
                          <a:solidFill>
                            <a:schemeClr val="dk1"/>
                          </a:solidFill>
                          <a:latin typeface="+mn-lt"/>
                          <a:ea typeface="+mn-ea"/>
                          <a:cs typeface="+mn-cs"/>
                        </a:rPr>
                        <a:t>dere</a:t>
                      </a:r>
                      <a:r>
                        <a:rPr lang="es-ES" dirty="0" smtClean="0"/>
                        <a:t>cho</a:t>
                      </a:r>
                    </a:p>
                    <a:p>
                      <a:pPr algn="l" fontAlgn="t"/>
                      <a:r>
                        <a:rPr lang="es-ES" dirty="0" smtClean="0"/>
                        <a:t>4</a:t>
                      </a:r>
                      <a:r>
                        <a:rPr lang="es-ES" dirty="0"/>
                        <a:t>– </a:t>
                      </a:r>
                      <a:r>
                        <a:rPr lang="es-ES" i="1" dirty="0">
                          <a:solidFill>
                            <a:schemeClr val="dk1"/>
                          </a:solidFill>
                          <a:latin typeface="+mn-lt"/>
                          <a:ea typeface="+mn-ea"/>
                          <a:cs typeface="+mn-cs"/>
                        </a:rPr>
                        <a:t>Se ha pulsado el botón </a:t>
                      </a:r>
                      <a:r>
                        <a:rPr lang="es-ES" i="1" dirty="0" smtClean="0">
                          <a:solidFill>
                            <a:schemeClr val="dk1"/>
                          </a:solidFill>
                          <a:latin typeface="+mn-lt"/>
                          <a:ea typeface="+mn-ea"/>
                          <a:cs typeface="+mn-cs"/>
                        </a:rPr>
                        <a:t>central</a:t>
                      </a:r>
                    </a:p>
                    <a:p>
                      <a:pPr algn="l" fontAlgn="t"/>
                      <a:r>
                        <a:rPr lang="es-ES" dirty="0" smtClean="0"/>
                        <a:t>5</a:t>
                      </a:r>
                      <a:r>
                        <a:rPr lang="es-ES" dirty="0"/>
                        <a:t>– </a:t>
                      </a:r>
                      <a:r>
                        <a:rPr lang="es-ES" i="1" dirty="0">
                          <a:solidFill>
                            <a:schemeClr val="dk1"/>
                          </a:solidFill>
                          <a:latin typeface="+mn-lt"/>
                          <a:ea typeface="+mn-ea"/>
                          <a:cs typeface="+mn-cs"/>
                        </a:rPr>
                        <a:t>Se pulsan a la vez el botón izquierdo y el </a:t>
                      </a:r>
                      <a:r>
                        <a:rPr lang="es-ES" i="1" dirty="0" smtClean="0">
                          <a:solidFill>
                            <a:schemeClr val="dk1"/>
                          </a:solidFill>
                          <a:latin typeface="+mn-lt"/>
                          <a:ea typeface="+mn-ea"/>
                          <a:cs typeface="+mn-cs"/>
                        </a:rPr>
                        <a:t>cen</a:t>
                      </a:r>
                      <a:r>
                        <a:rPr lang="es-ES" dirty="0" smtClean="0"/>
                        <a:t>tral</a:t>
                      </a:r>
                    </a:p>
                    <a:p>
                      <a:pPr algn="l" fontAlgn="t"/>
                      <a:r>
                        <a:rPr lang="es-ES" dirty="0" smtClean="0"/>
                        <a:t>6</a:t>
                      </a:r>
                      <a:r>
                        <a:rPr lang="es-ES" dirty="0"/>
                        <a:t>– </a:t>
                      </a:r>
                      <a:r>
                        <a:rPr lang="es-ES" i="1" dirty="0">
                          <a:solidFill>
                            <a:schemeClr val="dk1"/>
                          </a:solidFill>
                          <a:latin typeface="+mn-lt"/>
                          <a:ea typeface="+mn-ea"/>
                          <a:cs typeface="+mn-cs"/>
                        </a:rPr>
                        <a:t>Se pulsan a la vez el botón derecho y el </a:t>
                      </a:r>
                      <a:r>
                        <a:rPr lang="es-ES" i="1" dirty="0" smtClean="0">
                          <a:solidFill>
                            <a:schemeClr val="dk1"/>
                          </a:solidFill>
                          <a:latin typeface="+mn-lt"/>
                          <a:ea typeface="+mn-ea"/>
                          <a:cs typeface="+mn-cs"/>
                        </a:rPr>
                        <a:t>ce</a:t>
                      </a:r>
                      <a:r>
                        <a:rPr lang="es-ES" dirty="0" smtClean="0"/>
                        <a:t>ntral</a:t>
                      </a:r>
                    </a:p>
                    <a:p>
                      <a:pPr algn="l" fontAlgn="t"/>
                      <a:r>
                        <a:rPr lang="es-ES" dirty="0" smtClean="0"/>
                        <a:t>7– </a:t>
                      </a:r>
                      <a:r>
                        <a:rPr lang="es-ES" i="1" dirty="0">
                          <a:solidFill>
                            <a:schemeClr val="dk1"/>
                          </a:solidFill>
                          <a:latin typeface="+mn-lt"/>
                          <a:ea typeface="+mn-ea"/>
                          <a:cs typeface="+mn-cs"/>
                        </a:rPr>
                        <a:t>Se pulsan a la vez los 3 botones</a:t>
                      </a:r>
                    </a:p>
                  </a:txBody>
                  <a:tcPr marL="60960" marR="60960" marT="60960" marB="60960"/>
                </a:tc>
              </a:tr>
              <a:tr h="439649">
                <a:tc>
                  <a:txBody>
                    <a:bodyPr/>
                    <a:lstStyle/>
                    <a:p>
                      <a:pPr algn="l" fontAlgn="t"/>
                      <a:r>
                        <a:rPr lang="es-ES" sz="1800" b="0" i="0" u="none" strike="noStrike" dirty="0">
                          <a:solidFill>
                            <a:srgbClr val="222222"/>
                          </a:solidFill>
                          <a:latin typeface="Courier New"/>
                          <a:ea typeface="+mn-ea"/>
                          <a:cs typeface="+mn-cs"/>
                        </a:rPr>
                        <a:t>cancelable</a:t>
                      </a:r>
                    </a:p>
                  </a:txBody>
                  <a:tcPr marL="60960" marR="60960" marT="60960" marB="60960"/>
                </a:tc>
                <a:tc>
                  <a:txBody>
                    <a:bodyPr/>
                    <a:lstStyle/>
                    <a:p>
                      <a:pPr algn="l" fontAlgn="t"/>
                      <a:r>
                        <a:rPr lang="es-ES"/>
                        <a:t>Boolean</a:t>
                      </a:r>
                    </a:p>
                  </a:txBody>
                  <a:tcPr marL="60960" marR="60960" marT="60960" marB="60960"/>
                </a:tc>
                <a:tc>
                  <a:txBody>
                    <a:bodyPr/>
                    <a:lstStyle/>
                    <a:p>
                      <a:pPr algn="l" fontAlgn="t"/>
                      <a:r>
                        <a:rPr lang="es-ES" dirty="0"/>
                        <a:t>Indica si el evento se puede cancelar</a:t>
                      </a:r>
                    </a:p>
                  </a:txBody>
                  <a:tcPr marL="60960" marR="60960" marT="60960" marB="60960"/>
                </a:tc>
              </a:tr>
              <a:tr h="439649">
                <a:tc>
                  <a:txBody>
                    <a:bodyPr/>
                    <a:lstStyle/>
                    <a:p>
                      <a:pPr algn="l" fontAlgn="t"/>
                      <a:r>
                        <a:rPr lang="es-ES" sz="1800" b="0" i="0" u="none" strike="noStrike" dirty="0" err="1">
                          <a:solidFill>
                            <a:srgbClr val="222222"/>
                          </a:solidFill>
                          <a:latin typeface="Courier New"/>
                          <a:ea typeface="+mn-ea"/>
                          <a:cs typeface="+mn-cs"/>
                        </a:rPr>
                        <a:t>cancelBubble</a:t>
                      </a:r>
                    </a:p>
                  </a:txBody>
                  <a:tcPr marL="60960" marR="60960" marT="60960" marB="60960"/>
                </a:tc>
                <a:tc>
                  <a:txBody>
                    <a:bodyPr/>
                    <a:lstStyle/>
                    <a:p>
                      <a:pPr algn="l" fontAlgn="t"/>
                      <a:r>
                        <a:rPr lang="es-ES"/>
                        <a:t>Boolean</a:t>
                      </a:r>
                    </a:p>
                  </a:txBody>
                  <a:tcPr marL="60960" marR="60960" marT="60960" marB="60960"/>
                </a:tc>
                <a:tc>
                  <a:txBody>
                    <a:bodyPr/>
                    <a:lstStyle/>
                    <a:p>
                      <a:pPr algn="l" fontAlgn="t"/>
                      <a:r>
                        <a:rPr lang="es-ES"/>
                        <a:t>Indica si se ha detenido el flujo de eventos de tipo </a:t>
                      </a:r>
                      <a:r>
                        <a:rPr lang="es-ES" i="1"/>
                        <a:t>bubbling</a:t>
                      </a:r>
                      <a:endParaRPr lang="es-ES"/>
                    </a:p>
                  </a:txBody>
                  <a:tcPr marL="60960" marR="60960" marT="60960" marB="60960"/>
                </a:tc>
              </a:tr>
              <a:tr h="700919">
                <a:tc>
                  <a:txBody>
                    <a:bodyPr/>
                    <a:lstStyle/>
                    <a:p>
                      <a:pPr algn="l" fontAlgn="t"/>
                      <a:r>
                        <a:rPr lang="es-ES" sz="1800" b="0" i="0" u="none" strike="noStrike" dirty="0" err="1">
                          <a:solidFill>
                            <a:srgbClr val="222222"/>
                          </a:solidFill>
                          <a:latin typeface="Courier New"/>
                          <a:ea typeface="+mn-ea"/>
                          <a:cs typeface="+mn-cs"/>
                        </a:rPr>
                        <a:t>charCode</a:t>
                      </a:r>
                    </a:p>
                  </a:txBody>
                  <a:tcPr marL="60960" marR="60960" marT="60960" marB="60960"/>
                </a:tc>
                <a:tc>
                  <a:txBody>
                    <a:bodyPr/>
                    <a:lstStyle/>
                    <a:p>
                      <a:pPr algn="l" fontAlgn="t"/>
                      <a:r>
                        <a:rPr lang="es-ES"/>
                        <a:t>Número entero</a:t>
                      </a:r>
                    </a:p>
                  </a:txBody>
                  <a:tcPr marL="60960" marR="60960" marT="60960" marB="60960"/>
                </a:tc>
                <a:tc>
                  <a:txBody>
                    <a:bodyPr/>
                    <a:lstStyle/>
                    <a:p>
                      <a:pPr algn="l" fontAlgn="t"/>
                      <a:r>
                        <a:rPr lang="es-ES" dirty="0"/>
                        <a:t>El código </a:t>
                      </a:r>
                      <a:r>
                        <a:rPr lang="es-ES" dirty="0" err="1"/>
                        <a:t>unicode</a:t>
                      </a:r>
                      <a:r>
                        <a:rPr lang="es-ES" dirty="0"/>
                        <a:t> del carácter correspondiente a la tecla pulsada</a:t>
                      </a:r>
                    </a:p>
                  </a:txBody>
                  <a:tcPr marL="60960" marR="60960" marT="60960" marB="60960"/>
                </a:tc>
              </a:tr>
            </a:tbl>
          </a:graphicData>
        </a:graphic>
      </p:graphicFrame>
      <p:sp>
        <p:nvSpPr>
          <p:cNvPr id="5"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Eventos Javascript</a:t>
            </a:r>
            <a:endParaRPr lang="es-ES" dirty="0"/>
          </a:p>
        </p:txBody>
      </p:sp>
      <p:sp>
        <p:nvSpPr>
          <p:cNvPr id="6" name="5 CuadroTexto"/>
          <p:cNvSpPr txBox="1"/>
          <p:nvPr/>
        </p:nvSpPr>
        <p:spPr>
          <a:xfrm>
            <a:off x="359639" y="503640"/>
            <a:ext cx="9720986" cy="1468500"/>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El objeto EVENT (Propiedades)</a:t>
            </a:r>
          </a:p>
          <a:p>
            <a:pPr algn="just">
              <a:buNone/>
            </a:pPr>
            <a:r>
              <a:rPr lang="es-ES" sz="2800" dirty="0" smtClean="0"/>
              <a:t>Propiedades de </a:t>
            </a:r>
            <a:r>
              <a:rPr lang="es-ES" sz="2800" b="1" dirty="0" err="1" smtClean="0">
                <a:solidFill>
                  <a:srgbClr val="FF0000"/>
                </a:solidFill>
              </a:rPr>
              <a:t>event</a:t>
            </a:r>
            <a:r>
              <a:rPr lang="es-ES" sz="2800" dirty="0" smtClean="0"/>
              <a:t> definidas por DOM</a:t>
            </a:r>
          </a:p>
          <a:p>
            <a:pPr algn="just">
              <a:buNone/>
            </a:pPr>
            <a:endParaRPr lang="es-ES" sz="2800" dirty="0" smtClean="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248" y="1619599"/>
          <a:ext cx="10080873" cy="5940074"/>
        </p:xfrm>
        <a:graphic>
          <a:graphicData uri="http://schemas.openxmlformats.org/drawingml/2006/table">
            <a:tbl>
              <a:tblPr firstRow="1" bandRow="1">
                <a:tableStyleId>{5C22544A-7EE6-4342-B048-85BDC9FD1C3A}</a:tableStyleId>
              </a:tblPr>
              <a:tblGrid>
                <a:gridCol w="2448272"/>
                <a:gridCol w="1521851"/>
                <a:gridCol w="6110750"/>
              </a:tblGrid>
              <a:tr h="743741">
                <a:tc>
                  <a:txBody>
                    <a:bodyPr/>
                    <a:lstStyle/>
                    <a:p>
                      <a:pPr algn="l" fontAlgn="b"/>
                      <a:r>
                        <a:rPr lang="es-ES" sz="2000" b="1" i="0" u="none" strike="noStrike" dirty="0" smtClean="0">
                          <a:solidFill>
                            <a:srgbClr val="222222"/>
                          </a:solidFill>
                          <a:latin typeface="Verdana"/>
                          <a:ea typeface="+mn-ea"/>
                          <a:cs typeface="+mn-cs"/>
                        </a:rPr>
                        <a:t>Propiedad/</a:t>
                      </a:r>
                    </a:p>
                    <a:p>
                      <a:pPr algn="l" fontAlgn="b"/>
                      <a:r>
                        <a:rPr lang="es-ES" sz="2000" b="1" i="0" u="none" strike="noStrike" dirty="0" smtClean="0">
                          <a:solidFill>
                            <a:srgbClr val="222222"/>
                          </a:solidFill>
                          <a:latin typeface="Verdana"/>
                          <a:ea typeface="+mn-ea"/>
                          <a:cs typeface="+mn-cs"/>
                        </a:rPr>
                        <a:t>Método</a:t>
                      </a:r>
                    </a:p>
                  </a:txBody>
                  <a:tcPr marL="60960" marR="60960" marT="60960" marB="60960" anchor="b"/>
                </a:tc>
                <a:tc>
                  <a:txBody>
                    <a:bodyPr/>
                    <a:lstStyle/>
                    <a:p>
                      <a:pPr algn="l" fontAlgn="b"/>
                      <a:r>
                        <a:rPr lang="es-ES" sz="2000" b="1" i="0" u="none" strike="noStrike" dirty="0" smtClean="0">
                          <a:solidFill>
                            <a:srgbClr val="222222"/>
                          </a:solidFill>
                          <a:latin typeface="Verdana"/>
                          <a:ea typeface="+mn-ea"/>
                          <a:cs typeface="+mn-cs"/>
                        </a:rPr>
                        <a:t>Devuelve</a:t>
                      </a:r>
                    </a:p>
                  </a:txBody>
                  <a:tcPr marL="60960" marR="60960" marT="60960" marB="60960" anchor="b"/>
                </a:tc>
                <a:tc>
                  <a:txBody>
                    <a:bodyPr/>
                    <a:lstStyle/>
                    <a:p>
                      <a:pPr algn="l" fontAlgn="b"/>
                      <a:r>
                        <a:rPr lang="es-ES" sz="2000" b="1" i="0" u="none" strike="noStrike" dirty="0" smtClean="0">
                          <a:solidFill>
                            <a:srgbClr val="222222"/>
                          </a:solidFill>
                          <a:latin typeface="Verdana"/>
                          <a:ea typeface="+mn-ea"/>
                          <a:cs typeface="+mn-cs"/>
                        </a:rPr>
                        <a:t>Descripción</a:t>
                      </a:r>
                    </a:p>
                  </a:txBody>
                  <a:tcPr marL="60960" marR="60960" marT="60960" marB="60960" anchor="b"/>
                </a:tc>
              </a:tr>
              <a:tr h="674855">
                <a:tc>
                  <a:txBody>
                    <a:bodyPr/>
                    <a:lstStyle/>
                    <a:p>
                      <a:pPr algn="l" fontAlgn="t"/>
                      <a:r>
                        <a:rPr lang="es-ES" sz="1800" b="0" i="0" u="none" strike="noStrike" dirty="0" err="1">
                          <a:solidFill>
                            <a:srgbClr val="222222"/>
                          </a:solidFill>
                          <a:latin typeface="Courier New"/>
                          <a:ea typeface="+mn-ea"/>
                          <a:cs typeface="+mn-cs"/>
                        </a:rPr>
                        <a:t>clientX</a:t>
                      </a:r>
                    </a:p>
                  </a:txBody>
                  <a:tcPr marL="60960" marR="60960" marT="60960" marB="60960"/>
                </a:tc>
                <a:tc>
                  <a:txBody>
                    <a:bodyPr/>
                    <a:lstStyle/>
                    <a:p>
                      <a:pPr algn="l" fontAlgn="t"/>
                      <a:r>
                        <a:rPr lang="es-ES"/>
                        <a:t>Número entero</a:t>
                      </a:r>
                    </a:p>
                  </a:txBody>
                  <a:tcPr marL="60960" marR="60960" marT="60960" marB="60960"/>
                </a:tc>
                <a:tc>
                  <a:txBody>
                    <a:bodyPr/>
                    <a:lstStyle/>
                    <a:p>
                      <a:pPr algn="l" fontAlgn="t"/>
                      <a:r>
                        <a:rPr lang="es-ES"/>
                        <a:t>Coordenada X de la posición del ratón respecto del área visible de la ventana</a:t>
                      </a:r>
                    </a:p>
                  </a:txBody>
                  <a:tcPr marL="60960" marR="60960" marT="60960" marB="60960"/>
                </a:tc>
              </a:tr>
              <a:tr h="674855">
                <a:tc>
                  <a:txBody>
                    <a:bodyPr/>
                    <a:lstStyle/>
                    <a:p>
                      <a:pPr algn="l" fontAlgn="t"/>
                      <a:r>
                        <a:rPr lang="es-ES" sz="1800" b="0" i="0" u="none" strike="noStrike" dirty="0" err="1">
                          <a:solidFill>
                            <a:srgbClr val="222222"/>
                          </a:solidFill>
                          <a:latin typeface="Courier New"/>
                          <a:ea typeface="+mn-ea"/>
                          <a:cs typeface="+mn-cs"/>
                        </a:rPr>
                        <a:t>clientY</a:t>
                      </a:r>
                    </a:p>
                  </a:txBody>
                  <a:tcPr marL="60960" marR="60960" marT="60960" marB="60960"/>
                </a:tc>
                <a:tc>
                  <a:txBody>
                    <a:bodyPr/>
                    <a:lstStyle/>
                    <a:p>
                      <a:pPr algn="l" fontAlgn="t"/>
                      <a:r>
                        <a:rPr lang="es-ES"/>
                        <a:t>Número entero</a:t>
                      </a:r>
                    </a:p>
                  </a:txBody>
                  <a:tcPr marL="60960" marR="60960" marT="60960" marB="60960"/>
                </a:tc>
                <a:tc>
                  <a:txBody>
                    <a:bodyPr/>
                    <a:lstStyle/>
                    <a:p>
                      <a:pPr algn="l" fontAlgn="t"/>
                      <a:r>
                        <a:rPr lang="es-ES"/>
                        <a:t>Coordenada Y de la posición del ratón respecto del área visible de la ventana</a:t>
                      </a:r>
                    </a:p>
                  </a:txBody>
                  <a:tcPr marL="60960" marR="60960" marT="60960" marB="60960"/>
                </a:tc>
              </a:tr>
              <a:tr h="423301">
                <a:tc>
                  <a:txBody>
                    <a:bodyPr/>
                    <a:lstStyle/>
                    <a:p>
                      <a:pPr algn="l" fontAlgn="t"/>
                      <a:r>
                        <a:rPr lang="es-ES" sz="1800" b="0" i="0" u="none" strike="noStrike" dirty="0" err="1">
                          <a:solidFill>
                            <a:srgbClr val="222222"/>
                          </a:solidFill>
                          <a:latin typeface="Courier New"/>
                          <a:ea typeface="+mn-ea"/>
                          <a:cs typeface="+mn-cs"/>
                        </a:rPr>
                        <a:t>ctrlKey</a:t>
                      </a:r>
                    </a:p>
                  </a:txBody>
                  <a:tcPr marL="60960" marR="60960" marT="60960" marB="60960"/>
                </a:tc>
                <a:tc>
                  <a:txBody>
                    <a:bodyPr/>
                    <a:lstStyle/>
                    <a:p>
                      <a:pPr algn="l" fontAlgn="t"/>
                      <a:r>
                        <a:rPr lang="es-ES"/>
                        <a:t>Boolean</a:t>
                      </a:r>
                    </a:p>
                  </a:txBody>
                  <a:tcPr marL="60960" marR="60960" marT="60960" marB="60960"/>
                </a:tc>
                <a:tc>
                  <a:txBody>
                    <a:bodyPr/>
                    <a:lstStyle/>
                    <a:p>
                      <a:pPr algn="l" fontAlgn="t"/>
                      <a:r>
                        <a:rPr lang="es-ES" dirty="0"/>
                        <a:t>Devuelve </a:t>
                      </a:r>
                      <a:r>
                        <a:rPr lang="es-ES" i="1" dirty="0">
                          <a:solidFill>
                            <a:schemeClr val="dk1"/>
                          </a:solidFill>
                          <a:latin typeface="+mn-lt"/>
                          <a:ea typeface="+mn-ea"/>
                          <a:cs typeface="+mn-cs"/>
                        </a:rPr>
                        <a:t>true</a:t>
                      </a:r>
                      <a:r>
                        <a:rPr lang="es-ES" dirty="0"/>
                        <a:t> si se ha pulsado la tecla </a:t>
                      </a:r>
                      <a:r>
                        <a:rPr lang="es-ES" i="1" dirty="0">
                          <a:solidFill>
                            <a:schemeClr val="dk1"/>
                          </a:solidFill>
                          <a:latin typeface="+mn-lt"/>
                          <a:ea typeface="+mn-ea"/>
                          <a:cs typeface="+mn-cs"/>
                        </a:rPr>
                        <a:t>CTRL</a:t>
                      </a:r>
                      <a:r>
                        <a:rPr lang="es-ES" dirty="0"/>
                        <a:t> y </a:t>
                      </a:r>
                      <a:r>
                        <a:rPr lang="es-ES" i="1" dirty="0">
                          <a:solidFill>
                            <a:schemeClr val="dk1"/>
                          </a:solidFill>
                          <a:latin typeface="+mn-lt"/>
                          <a:ea typeface="+mn-ea"/>
                          <a:cs typeface="+mn-cs"/>
                        </a:rPr>
                        <a:t>false</a:t>
                      </a:r>
                      <a:r>
                        <a:rPr lang="es-ES" dirty="0"/>
                        <a:t> en otro caso</a:t>
                      </a:r>
                    </a:p>
                  </a:txBody>
                  <a:tcPr marL="60960" marR="60960" marT="60960" marB="60960"/>
                </a:tc>
              </a:tr>
              <a:tr h="423301">
                <a:tc>
                  <a:txBody>
                    <a:bodyPr/>
                    <a:lstStyle/>
                    <a:p>
                      <a:pPr algn="l" fontAlgn="t"/>
                      <a:r>
                        <a:rPr lang="es-ES" sz="1800" b="0" i="0" u="none" strike="noStrike" dirty="0" err="1">
                          <a:solidFill>
                            <a:srgbClr val="222222"/>
                          </a:solidFill>
                          <a:latin typeface="Courier New"/>
                          <a:ea typeface="+mn-ea"/>
                          <a:cs typeface="+mn-cs"/>
                        </a:rPr>
                        <a:t>currentTarget</a:t>
                      </a:r>
                      <a:endParaRPr lang="es-ES" sz="1800" b="0" i="0" u="none" strike="noStrike" dirty="0">
                        <a:solidFill>
                          <a:srgbClr val="222222"/>
                        </a:solidFill>
                        <a:latin typeface="Courier New"/>
                        <a:ea typeface="+mn-ea"/>
                        <a:cs typeface="+mn-cs"/>
                      </a:endParaRPr>
                    </a:p>
                  </a:txBody>
                  <a:tcPr marL="60960" marR="60960" marT="60960" marB="60960"/>
                </a:tc>
                <a:tc>
                  <a:txBody>
                    <a:bodyPr/>
                    <a:lstStyle/>
                    <a:p>
                      <a:pPr algn="l" fontAlgn="t"/>
                      <a:r>
                        <a:rPr lang="es-ES"/>
                        <a:t>Element</a:t>
                      </a:r>
                    </a:p>
                  </a:txBody>
                  <a:tcPr marL="60960" marR="60960" marT="60960" marB="60960"/>
                </a:tc>
                <a:tc>
                  <a:txBody>
                    <a:bodyPr/>
                    <a:lstStyle/>
                    <a:p>
                      <a:pPr algn="l" fontAlgn="t"/>
                      <a:r>
                        <a:rPr lang="es-ES"/>
                        <a:t>El elemento que es el objetivo del evento</a:t>
                      </a:r>
                    </a:p>
                  </a:txBody>
                  <a:tcPr marL="60960" marR="60960" marT="60960" marB="60960"/>
                </a:tc>
              </a:tr>
              <a:tr h="674855">
                <a:tc>
                  <a:txBody>
                    <a:bodyPr/>
                    <a:lstStyle/>
                    <a:p>
                      <a:pPr algn="l" fontAlgn="t"/>
                      <a:r>
                        <a:rPr lang="es-ES" sz="1800" b="0" i="0" u="none" strike="noStrike" dirty="0" err="1">
                          <a:solidFill>
                            <a:srgbClr val="222222"/>
                          </a:solidFill>
                          <a:latin typeface="Courier New"/>
                          <a:ea typeface="+mn-ea"/>
                          <a:cs typeface="+mn-cs"/>
                        </a:rPr>
                        <a:t>detail</a:t>
                      </a:r>
                      <a:endParaRPr lang="es-ES" sz="1800" b="0" i="0" u="none" strike="noStrike" dirty="0">
                        <a:solidFill>
                          <a:srgbClr val="222222"/>
                        </a:solidFill>
                        <a:latin typeface="Courier New"/>
                        <a:ea typeface="+mn-ea"/>
                        <a:cs typeface="+mn-cs"/>
                      </a:endParaRPr>
                    </a:p>
                  </a:txBody>
                  <a:tcPr marL="60960" marR="60960" marT="60960" marB="60960"/>
                </a:tc>
                <a:tc>
                  <a:txBody>
                    <a:bodyPr/>
                    <a:lstStyle/>
                    <a:p>
                      <a:pPr algn="l" fontAlgn="t"/>
                      <a:r>
                        <a:rPr lang="es-ES"/>
                        <a:t>Número entero</a:t>
                      </a:r>
                    </a:p>
                  </a:txBody>
                  <a:tcPr marL="60960" marR="60960" marT="60960" marB="60960"/>
                </a:tc>
                <a:tc>
                  <a:txBody>
                    <a:bodyPr/>
                    <a:lstStyle/>
                    <a:p>
                      <a:pPr algn="l" fontAlgn="t"/>
                      <a:r>
                        <a:rPr lang="es-ES"/>
                        <a:t>El número de veces que se han pulsado los botones del ratón</a:t>
                      </a:r>
                    </a:p>
                  </a:txBody>
                  <a:tcPr marL="60960" marR="60960" marT="60960" marB="60960"/>
                </a:tc>
              </a:tr>
              <a:tr h="1227010">
                <a:tc>
                  <a:txBody>
                    <a:bodyPr/>
                    <a:lstStyle/>
                    <a:p>
                      <a:pPr algn="l" fontAlgn="t"/>
                      <a:r>
                        <a:rPr lang="es-ES" sz="1800" b="0" i="0" u="none" strike="noStrike" dirty="0" err="1">
                          <a:solidFill>
                            <a:srgbClr val="222222"/>
                          </a:solidFill>
                          <a:latin typeface="Courier New"/>
                          <a:ea typeface="+mn-ea"/>
                          <a:cs typeface="+mn-cs"/>
                        </a:rPr>
                        <a:t>eventPhase</a:t>
                      </a:r>
                    </a:p>
                  </a:txBody>
                  <a:tcPr marL="60960" marR="60960" marT="60960" marB="60960"/>
                </a:tc>
                <a:tc>
                  <a:txBody>
                    <a:bodyPr/>
                    <a:lstStyle/>
                    <a:p>
                      <a:pPr algn="l" fontAlgn="t"/>
                      <a:r>
                        <a:rPr lang="es-ES"/>
                        <a:t>Número entero</a:t>
                      </a:r>
                    </a:p>
                  </a:txBody>
                  <a:tcPr marL="60960" marR="60960" marT="60960" marB="60960"/>
                </a:tc>
                <a:tc>
                  <a:txBody>
                    <a:bodyPr/>
                    <a:lstStyle/>
                    <a:p>
                      <a:pPr algn="l" fontAlgn="t"/>
                      <a:r>
                        <a:rPr lang="es-ES" dirty="0"/>
                        <a:t>La fase a la que pertenece el evento: </a:t>
                      </a:r>
                      <a:endParaRPr lang="es-ES" dirty="0" smtClean="0"/>
                    </a:p>
                    <a:p>
                      <a:pPr algn="l" fontAlgn="t"/>
                      <a:r>
                        <a:rPr lang="es-ES" dirty="0" smtClean="0"/>
                        <a:t>0– </a:t>
                      </a:r>
                      <a:r>
                        <a:rPr lang="es-ES" i="1" dirty="0">
                          <a:solidFill>
                            <a:schemeClr val="dk1"/>
                          </a:solidFill>
                          <a:latin typeface="+mn-lt"/>
                          <a:ea typeface="+mn-ea"/>
                          <a:cs typeface="+mn-cs"/>
                        </a:rPr>
                        <a:t>Fase </a:t>
                      </a:r>
                      <a:r>
                        <a:rPr lang="es-ES" i="1" dirty="0" err="1">
                          <a:solidFill>
                            <a:schemeClr val="dk1"/>
                          </a:solidFill>
                          <a:latin typeface="+mn-lt"/>
                          <a:ea typeface="+mn-ea"/>
                          <a:cs typeface="+mn-cs"/>
                        </a:rPr>
                        <a:t>capturing</a:t>
                      </a:r>
                      <a:r>
                        <a:rPr lang="es-ES" dirty="0"/>
                        <a:t> </a:t>
                      </a:r>
                      <a:endParaRPr lang="es-ES" dirty="0" smtClean="0"/>
                    </a:p>
                    <a:p>
                      <a:pPr algn="l" fontAlgn="t"/>
                      <a:r>
                        <a:rPr lang="es-ES" dirty="0" smtClean="0"/>
                        <a:t>1</a:t>
                      </a:r>
                      <a:r>
                        <a:rPr lang="es-ES" dirty="0"/>
                        <a:t>– </a:t>
                      </a:r>
                      <a:r>
                        <a:rPr lang="es-ES" i="1" dirty="0">
                          <a:solidFill>
                            <a:schemeClr val="dk1"/>
                          </a:solidFill>
                          <a:latin typeface="+mn-lt"/>
                          <a:ea typeface="+mn-ea"/>
                          <a:cs typeface="+mn-cs"/>
                        </a:rPr>
                        <a:t>En el elemento d</a:t>
                      </a:r>
                      <a:r>
                        <a:rPr lang="es-ES" dirty="0"/>
                        <a:t>estino </a:t>
                      </a:r>
                      <a:endParaRPr lang="es-ES" dirty="0" smtClean="0"/>
                    </a:p>
                    <a:p>
                      <a:pPr algn="l" fontAlgn="t"/>
                      <a:r>
                        <a:rPr lang="es-ES" dirty="0" smtClean="0"/>
                        <a:t>2– </a:t>
                      </a:r>
                      <a:r>
                        <a:rPr lang="es-ES" i="1" dirty="0">
                          <a:solidFill>
                            <a:schemeClr val="dk1"/>
                          </a:solidFill>
                          <a:latin typeface="+mn-lt"/>
                          <a:ea typeface="+mn-ea"/>
                          <a:cs typeface="+mn-cs"/>
                        </a:rPr>
                        <a:t>Fase </a:t>
                      </a:r>
                      <a:r>
                        <a:rPr lang="es-ES" i="1" dirty="0" err="1">
                          <a:solidFill>
                            <a:schemeClr val="dk1"/>
                          </a:solidFill>
                          <a:latin typeface="+mn-lt"/>
                          <a:ea typeface="+mn-ea"/>
                          <a:cs typeface="+mn-cs"/>
                        </a:rPr>
                        <a:t>bubbling</a:t>
                      </a:r>
                      <a:endParaRPr lang="es-ES" i="1" dirty="0">
                        <a:solidFill>
                          <a:schemeClr val="dk1"/>
                        </a:solidFill>
                        <a:latin typeface="+mn-lt"/>
                        <a:ea typeface="+mn-ea"/>
                        <a:cs typeface="+mn-cs"/>
                      </a:endParaRPr>
                    </a:p>
                  </a:txBody>
                  <a:tcPr marL="60960" marR="60960" marT="60960" marB="60960"/>
                </a:tc>
              </a:tr>
              <a:tr h="423301">
                <a:tc>
                  <a:txBody>
                    <a:bodyPr/>
                    <a:lstStyle/>
                    <a:p>
                      <a:pPr algn="l" fontAlgn="t"/>
                      <a:r>
                        <a:rPr lang="es-ES" sz="1800" b="0" i="0" u="none" strike="noStrike" dirty="0" err="1">
                          <a:solidFill>
                            <a:srgbClr val="222222"/>
                          </a:solidFill>
                          <a:latin typeface="Courier New"/>
                          <a:ea typeface="+mn-ea"/>
                          <a:cs typeface="+mn-cs"/>
                        </a:rPr>
                        <a:t>isChar</a:t>
                      </a:r>
                    </a:p>
                  </a:txBody>
                  <a:tcPr marL="60960" marR="60960" marT="60960" marB="60960"/>
                </a:tc>
                <a:tc>
                  <a:txBody>
                    <a:bodyPr/>
                    <a:lstStyle/>
                    <a:p>
                      <a:pPr algn="l" fontAlgn="t"/>
                      <a:r>
                        <a:rPr lang="es-ES"/>
                        <a:t>Boolean</a:t>
                      </a:r>
                    </a:p>
                  </a:txBody>
                  <a:tcPr marL="60960" marR="60960" marT="60960" marB="60960"/>
                </a:tc>
                <a:tc>
                  <a:txBody>
                    <a:bodyPr/>
                    <a:lstStyle/>
                    <a:p>
                      <a:pPr algn="l" fontAlgn="t"/>
                      <a:r>
                        <a:rPr lang="es-ES"/>
                        <a:t>Indica si la tecla pulsada corresponde a un carácter</a:t>
                      </a:r>
                    </a:p>
                  </a:txBody>
                  <a:tcPr marL="60960" marR="60960" marT="60960" marB="60960"/>
                </a:tc>
              </a:tr>
              <a:tr h="674855">
                <a:tc>
                  <a:txBody>
                    <a:bodyPr/>
                    <a:lstStyle/>
                    <a:p>
                      <a:pPr algn="l" fontAlgn="t"/>
                      <a:r>
                        <a:rPr lang="es-ES" sz="1800" b="0" i="0" u="none" strike="noStrike" dirty="0" err="1">
                          <a:solidFill>
                            <a:srgbClr val="222222"/>
                          </a:solidFill>
                          <a:latin typeface="Courier New"/>
                          <a:ea typeface="+mn-ea"/>
                          <a:cs typeface="+mn-cs"/>
                        </a:rPr>
                        <a:t>keyCode</a:t>
                      </a:r>
                    </a:p>
                  </a:txBody>
                  <a:tcPr marL="60960" marR="60960" marT="60960" marB="60960"/>
                </a:tc>
                <a:tc>
                  <a:txBody>
                    <a:bodyPr/>
                    <a:lstStyle/>
                    <a:p>
                      <a:pPr algn="l" fontAlgn="t"/>
                      <a:r>
                        <a:rPr lang="es-ES" dirty="0"/>
                        <a:t>Número entero</a:t>
                      </a:r>
                    </a:p>
                  </a:txBody>
                  <a:tcPr marL="60960" marR="60960" marT="60960" marB="60960"/>
                </a:tc>
                <a:tc>
                  <a:txBody>
                    <a:bodyPr/>
                    <a:lstStyle/>
                    <a:p>
                      <a:pPr algn="l" fontAlgn="t"/>
                      <a:r>
                        <a:rPr lang="es-ES" dirty="0"/>
                        <a:t>Indica el código numérico de la tecla pulsada</a:t>
                      </a:r>
                    </a:p>
                  </a:txBody>
                  <a:tcPr marL="60960" marR="60960" marT="60960" marB="60960"/>
                </a:tc>
              </a:tr>
            </a:tbl>
          </a:graphicData>
        </a:graphic>
      </p:graphicFrame>
      <p:sp>
        <p:nvSpPr>
          <p:cNvPr id="5"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Eventos Javascript</a:t>
            </a:r>
            <a:endParaRPr lang="es-ES" dirty="0"/>
          </a:p>
        </p:txBody>
      </p:sp>
      <p:sp>
        <p:nvSpPr>
          <p:cNvPr id="6" name="5 CuadroTexto"/>
          <p:cNvSpPr txBox="1"/>
          <p:nvPr/>
        </p:nvSpPr>
        <p:spPr>
          <a:xfrm>
            <a:off x="359639" y="503640"/>
            <a:ext cx="9720986" cy="1468500"/>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El objeto EVENT (Propiedades)</a:t>
            </a:r>
          </a:p>
          <a:p>
            <a:pPr algn="just">
              <a:buNone/>
            </a:pPr>
            <a:r>
              <a:rPr lang="es-ES" sz="2800" dirty="0" smtClean="0"/>
              <a:t>Propiedades de </a:t>
            </a:r>
            <a:r>
              <a:rPr lang="es-ES" sz="2800" b="1" dirty="0" err="1" smtClean="0">
                <a:solidFill>
                  <a:srgbClr val="FF0000"/>
                </a:solidFill>
              </a:rPr>
              <a:t>event</a:t>
            </a:r>
            <a:r>
              <a:rPr lang="es-ES" sz="2800" dirty="0" smtClean="0"/>
              <a:t> definidas por DOM</a:t>
            </a:r>
          </a:p>
          <a:p>
            <a:pPr algn="just">
              <a:buNone/>
            </a:pPr>
            <a:endParaRPr lang="es-ES" sz="2800" dirty="0" smtClean="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248" y="1619599"/>
          <a:ext cx="10080873" cy="5940078"/>
        </p:xfrm>
        <a:graphic>
          <a:graphicData uri="http://schemas.openxmlformats.org/drawingml/2006/table">
            <a:tbl>
              <a:tblPr firstRow="1" bandRow="1">
                <a:tableStyleId>{5C22544A-7EE6-4342-B048-85BDC9FD1C3A}</a:tableStyleId>
              </a:tblPr>
              <a:tblGrid>
                <a:gridCol w="2448272"/>
                <a:gridCol w="1521851"/>
                <a:gridCol w="6110750"/>
              </a:tblGrid>
              <a:tr h="750128">
                <a:tc>
                  <a:txBody>
                    <a:bodyPr/>
                    <a:lstStyle/>
                    <a:p>
                      <a:pPr algn="l" fontAlgn="b"/>
                      <a:r>
                        <a:rPr lang="es-ES" sz="2000" b="1" i="0" u="none" strike="noStrike" dirty="0" smtClean="0">
                          <a:solidFill>
                            <a:srgbClr val="222222"/>
                          </a:solidFill>
                          <a:latin typeface="Verdana"/>
                          <a:ea typeface="+mn-ea"/>
                          <a:cs typeface="+mn-cs"/>
                        </a:rPr>
                        <a:t>Propiedad/</a:t>
                      </a:r>
                    </a:p>
                    <a:p>
                      <a:pPr algn="l" fontAlgn="b"/>
                      <a:r>
                        <a:rPr lang="es-ES" sz="2000" b="1" i="0" u="none" strike="noStrike" dirty="0" smtClean="0">
                          <a:solidFill>
                            <a:srgbClr val="222222"/>
                          </a:solidFill>
                          <a:latin typeface="Verdana"/>
                          <a:ea typeface="+mn-ea"/>
                          <a:cs typeface="+mn-cs"/>
                        </a:rPr>
                        <a:t>Método</a:t>
                      </a:r>
                    </a:p>
                  </a:txBody>
                  <a:tcPr marL="60960" marR="60960" marT="60960" marB="60960" anchor="b"/>
                </a:tc>
                <a:tc>
                  <a:txBody>
                    <a:bodyPr/>
                    <a:lstStyle/>
                    <a:p>
                      <a:pPr algn="l" fontAlgn="b"/>
                      <a:r>
                        <a:rPr lang="es-ES" sz="2000" b="1" i="0" u="none" strike="noStrike" dirty="0" smtClean="0">
                          <a:solidFill>
                            <a:srgbClr val="222222"/>
                          </a:solidFill>
                          <a:latin typeface="Verdana"/>
                          <a:ea typeface="+mn-ea"/>
                          <a:cs typeface="+mn-cs"/>
                        </a:rPr>
                        <a:t>Devuelve</a:t>
                      </a:r>
                    </a:p>
                  </a:txBody>
                  <a:tcPr marL="60960" marR="60960" marT="60960" marB="60960" anchor="b"/>
                </a:tc>
                <a:tc>
                  <a:txBody>
                    <a:bodyPr/>
                    <a:lstStyle/>
                    <a:p>
                      <a:pPr algn="l" fontAlgn="b"/>
                      <a:r>
                        <a:rPr lang="es-ES" sz="2000" b="1" i="0" u="none" strike="noStrike" dirty="0" smtClean="0">
                          <a:solidFill>
                            <a:srgbClr val="222222"/>
                          </a:solidFill>
                          <a:latin typeface="Verdana"/>
                          <a:ea typeface="+mn-ea"/>
                          <a:cs typeface="+mn-cs"/>
                        </a:rPr>
                        <a:t>Descripción</a:t>
                      </a:r>
                    </a:p>
                  </a:txBody>
                  <a:tcPr marL="60960" marR="60960" marT="60960" marB="60960" anchor="b"/>
                </a:tc>
              </a:tr>
              <a:tr h="680651">
                <a:tc>
                  <a:txBody>
                    <a:bodyPr/>
                    <a:lstStyle/>
                    <a:p>
                      <a:pPr algn="l" fontAlgn="t"/>
                      <a:r>
                        <a:rPr lang="es-ES" sz="1800" b="0" i="0" u="none" strike="noStrike" dirty="0" err="1">
                          <a:solidFill>
                            <a:srgbClr val="222222"/>
                          </a:solidFill>
                          <a:latin typeface="Courier New"/>
                          <a:ea typeface="+mn-ea"/>
                          <a:cs typeface="+mn-cs"/>
                        </a:rPr>
                        <a:t>metaKey</a:t>
                      </a:r>
                    </a:p>
                  </a:txBody>
                  <a:tcPr marL="60960" marR="60960" marT="60960" marB="60960"/>
                </a:tc>
                <a:tc>
                  <a:txBody>
                    <a:bodyPr/>
                    <a:lstStyle/>
                    <a:p>
                      <a:pPr algn="l" fontAlgn="t"/>
                      <a:r>
                        <a:rPr lang="es-ES"/>
                        <a:t>Número entero</a:t>
                      </a:r>
                    </a:p>
                  </a:txBody>
                  <a:tcPr marL="60960" marR="60960" marT="60960" marB="60960"/>
                </a:tc>
                <a:tc>
                  <a:txBody>
                    <a:bodyPr/>
                    <a:lstStyle/>
                    <a:p>
                      <a:pPr algn="l" fontAlgn="t"/>
                      <a:r>
                        <a:rPr lang="es-ES" dirty="0"/>
                        <a:t>Devuelve </a:t>
                      </a:r>
                      <a:r>
                        <a:rPr lang="es-ES" i="1" dirty="0">
                          <a:solidFill>
                            <a:schemeClr val="dk1"/>
                          </a:solidFill>
                          <a:latin typeface="+mn-lt"/>
                          <a:ea typeface="+mn-ea"/>
                          <a:cs typeface="+mn-cs"/>
                        </a:rPr>
                        <a:t>true</a:t>
                      </a:r>
                      <a:r>
                        <a:rPr lang="es-ES" dirty="0"/>
                        <a:t> si se ha pulsado la tecla </a:t>
                      </a:r>
                      <a:r>
                        <a:rPr lang="es-ES" i="1" dirty="0">
                          <a:solidFill>
                            <a:schemeClr val="dk1"/>
                          </a:solidFill>
                          <a:latin typeface="+mn-lt"/>
                          <a:ea typeface="+mn-ea"/>
                          <a:cs typeface="+mn-cs"/>
                        </a:rPr>
                        <a:t>META</a:t>
                      </a:r>
                      <a:r>
                        <a:rPr lang="es-ES" dirty="0"/>
                        <a:t> y </a:t>
                      </a:r>
                      <a:r>
                        <a:rPr lang="es-ES" i="1" dirty="0">
                          <a:solidFill>
                            <a:schemeClr val="dk1"/>
                          </a:solidFill>
                          <a:latin typeface="+mn-lt"/>
                          <a:ea typeface="+mn-ea"/>
                          <a:cs typeface="+mn-cs"/>
                        </a:rPr>
                        <a:t>false</a:t>
                      </a:r>
                      <a:r>
                        <a:rPr lang="es-ES" dirty="0"/>
                        <a:t> en otro caso</a:t>
                      </a:r>
                    </a:p>
                  </a:txBody>
                  <a:tcPr marL="60960" marR="60960" marT="60960" marB="60960"/>
                </a:tc>
              </a:tr>
              <a:tr h="680651">
                <a:tc>
                  <a:txBody>
                    <a:bodyPr/>
                    <a:lstStyle/>
                    <a:p>
                      <a:pPr algn="l" fontAlgn="t"/>
                      <a:r>
                        <a:rPr lang="es-ES" sz="1800" b="0" i="0" u="none" strike="noStrike" dirty="0" err="1">
                          <a:solidFill>
                            <a:srgbClr val="222222"/>
                          </a:solidFill>
                          <a:latin typeface="Courier New"/>
                          <a:ea typeface="+mn-ea"/>
                          <a:cs typeface="+mn-cs"/>
                        </a:rPr>
                        <a:t>pageX</a:t>
                      </a:r>
                    </a:p>
                  </a:txBody>
                  <a:tcPr marL="60960" marR="60960" marT="60960" marB="60960"/>
                </a:tc>
                <a:tc>
                  <a:txBody>
                    <a:bodyPr/>
                    <a:lstStyle/>
                    <a:p>
                      <a:pPr algn="l" fontAlgn="t"/>
                      <a:r>
                        <a:rPr lang="es-ES"/>
                        <a:t>Número entero</a:t>
                      </a:r>
                    </a:p>
                  </a:txBody>
                  <a:tcPr marL="60960" marR="60960" marT="60960" marB="60960"/>
                </a:tc>
                <a:tc>
                  <a:txBody>
                    <a:bodyPr/>
                    <a:lstStyle/>
                    <a:p>
                      <a:pPr algn="l" fontAlgn="t"/>
                      <a:r>
                        <a:rPr lang="es-ES"/>
                        <a:t>Coordenada X de la posición del ratón respecto de la página</a:t>
                      </a:r>
                    </a:p>
                  </a:txBody>
                  <a:tcPr marL="60960" marR="60960" marT="60960" marB="60960"/>
                </a:tc>
              </a:tr>
              <a:tr h="680651">
                <a:tc>
                  <a:txBody>
                    <a:bodyPr/>
                    <a:lstStyle/>
                    <a:p>
                      <a:pPr algn="l" fontAlgn="t"/>
                      <a:r>
                        <a:rPr lang="es-ES" sz="1800" b="0" i="0" u="none" strike="noStrike" dirty="0" err="1">
                          <a:solidFill>
                            <a:srgbClr val="222222"/>
                          </a:solidFill>
                          <a:latin typeface="Courier New"/>
                          <a:ea typeface="+mn-ea"/>
                          <a:cs typeface="+mn-cs"/>
                        </a:rPr>
                        <a:t>pageY</a:t>
                      </a:r>
                      <a:endParaRPr lang="es-ES" sz="1800" b="0" i="0" u="none" strike="noStrike" dirty="0">
                        <a:solidFill>
                          <a:srgbClr val="222222"/>
                        </a:solidFill>
                        <a:latin typeface="Courier New"/>
                        <a:ea typeface="+mn-ea"/>
                        <a:cs typeface="+mn-cs"/>
                      </a:endParaRPr>
                    </a:p>
                  </a:txBody>
                  <a:tcPr marL="60960" marR="60960" marT="60960" marB="60960"/>
                </a:tc>
                <a:tc>
                  <a:txBody>
                    <a:bodyPr/>
                    <a:lstStyle/>
                    <a:p>
                      <a:pPr algn="l" fontAlgn="t"/>
                      <a:r>
                        <a:rPr lang="es-ES"/>
                        <a:t>Número entero</a:t>
                      </a:r>
                    </a:p>
                  </a:txBody>
                  <a:tcPr marL="60960" marR="60960" marT="60960" marB="60960"/>
                </a:tc>
                <a:tc>
                  <a:txBody>
                    <a:bodyPr/>
                    <a:lstStyle/>
                    <a:p>
                      <a:pPr algn="l" fontAlgn="t"/>
                      <a:r>
                        <a:rPr lang="es-ES"/>
                        <a:t>Coordenada Y de la posición del ratón respecto de la página</a:t>
                      </a:r>
                    </a:p>
                  </a:txBody>
                  <a:tcPr marL="60960" marR="60960" marT="60960" marB="60960"/>
                </a:tc>
              </a:tr>
              <a:tr h="426936">
                <a:tc>
                  <a:txBody>
                    <a:bodyPr/>
                    <a:lstStyle/>
                    <a:p>
                      <a:pPr algn="l" fontAlgn="t"/>
                      <a:r>
                        <a:rPr lang="es-ES" sz="1800" b="0" i="0" u="none" strike="noStrike" dirty="0" err="1">
                          <a:solidFill>
                            <a:srgbClr val="222222"/>
                          </a:solidFill>
                          <a:latin typeface="Courier New"/>
                          <a:ea typeface="+mn-ea"/>
                          <a:cs typeface="+mn-cs"/>
                        </a:rPr>
                        <a:t>preventDefault</a:t>
                      </a:r>
                      <a:r>
                        <a:rPr lang="es-ES" sz="1800" b="0" i="0" u="none" strike="noStrike" dirty="0">
                          <a:solidFill>
                            <a:srgbClr val="222222"/>
                          </a:solidFill>
                          <a:latin typeface="Courier New"/>
                          <a:ea typeface="+mn-ea"/>
                          <a:cs typeface="+mn-cs"/>
                        </a:rPr>
                        <a:t>()</a:t>
                      </a:r>
                    </a:p>
                  </a:txBody>
                  <a:tcPr marL="60960" marR="60960" marT="60960" marB="60960"/>
                </a:tc>
                <a:tc>
                  <a:txBody>
                    <a:bodyPr/>
                    <a:lstStyle/>
                    <a:p>
                      <a:pPr algn="l" fontAlgn="t"/>
                      <a:r>
                        <a:rPr lang="es-ES"/>
                        <a:t>Función</a:t>
                      </a:r>
                    </a:p>
                  </a:txBody>
                  <a:tcPr marL="60960" marR="60960" marT="60960" marB="60960"/>
                </a:tc>
                <a:tc>
                  <a:txBody>
                    <a:bodyPr/>
                    <a:lstStyle/>
                    <a:p>
                      <a:pPr algn="l" fontAlgn="t"/>
                      <a:r>
                        <a:rPr lang="es-ES"/>
                        <a:t>Se emplea para cancelar la acción predefinida del evento</a:t>
                      </a:r>
                    </a:p>
                  </a:txBody>
                  <a:tcPr marL="60960" marR="60960" marT="60960" marB="60960"/>
                </a:tc>
              </a:tr>
              <a:tr h="680651">
                <a:tc>
                  <a:txBody>
                    <a:bodyPr/>
                    <a:lstStyle/>
                    <a:p>
                      <a:pPr algn="l" fontAlgn="t"/>
                      <a:r>
                        <a:rPr lang="es-ES" sz="1800" b="0" i="0" u="none" strike="noStrike" dirty="0" err="1">
                          <a:solidFill>
                            <a:srgbClr val="222222"/>
                          </a:solidFill>
                          <a:latin typeface="Courier New"/>
                          <a:ea typeface="+mn-ea"/>
                          <a:cs typeface="+mn-cs"/>
                        </a:rPr>
                        <a:t>relatedTarget</a:t>
                      </a:r>
                    </a:p>
                  </a:txBody>
                  <a:tcPr marL="60960" marR="60960" marT="60960" marB="60960"/>
                </a:tc>
                <a:tc>
                  <a:txBody>
                    <a:bodyPr/>
                    <a:lstStyle/>
                    <a:p>
                      <a:pPr algn="l" fontAlgn="t"/>
                      <a:r>
                        <a:rPr lang="es-ES"/>
                        <a:t>Element</a:t>
                      </a:r>
                    </a:p>
                  </a:txBody>
                  <a:tcPr marL="60960" marR="60960" marT="60960" marB="60960"/>
                </a:tc>
                <a:tc>
                  <a:txBody>
                    <a:bodyPr/>
                    <a:lstStyle/>
                    <a:p>
                      <a:pPr algn="l" fontAlgn="t"/>
                      <a:r>
                        <a:rPr lang="es-ES"/>
                        <a:t>El elemento que es el objetivo secundario del evento (relacionado con los eventos de ratón)</a:t>
                      </a:r>
                    </a:p>
                  </a:txBody>
                  <a:tcPr marL="60960" marR="60960" marT="60960" marB="60960"/>
                </a:tc>
              </a:tr>
              <a:tr h="680651">
                <a:tc>
                  <a:txBody>
                    <a:bodyPr/>
                    <a:lstStyle/>
                    <a:p>
                      <a:pPr algn="l" fontAlgn="t"/>
                      <a:r>
                        <a:rPr lang="es-ES" sz="1800" b="0" i="0" u="none" strike="noStrike" dirty="0" err="1">
                          <a:solidFill>
                            <a:srgbClr val="222222"/>
                          </a:solidFill>
                          <a:latin typeface="Courier New"/>
                          <a:ea typeface="+mn-ea"/>
                          <a:cs typeface="+mn-cs"/>
                        </a:rPr>
                        <a:t>screenX</a:t>
                      </a:r>
                    </a:p>
                  </a:txBody>
                  <a:tcPr marL="60960" marR="60960" marT="60960" marB="60960"/>
                </a:tc>
                <a:tc>
                  <a:txBody>
                    <a:bodyPr/>
                    <a:lstStyle/>
                    <a:p>
                      <a:pPr algn="l" fontAlgn="t"/>
                      <a:r>
                        <a:rPr lang="es-ES"/>
                        <a:t>Número entero</a:t>
                      </a:r>
                    </a:p>
                  </a:txBody>
                  <a:tcPr marL="60960" marR="60960" marT="60960" marB="60960"/>
                </a:tc>
                <a:tc>
                  <a:txBody>
                    <a:bodyPr/>
                    <a:lstStyle/>
                    <a:p>
                      <a:pPr algn="l" fontAlgn="t"/>
                      <a:r>
                        <a:rPr lang="es-ES"/>
                        <a:t>Coordenada X de la posición del ratón respecto de la pantalla completa</a:t>
                      </a:r>
                    </a:p>
                  </a:txBody>
                  <a:tcPr marL="60960" marR="60960" marT="60960" marB="60960"/>
                </a:tc>
              </a:tr>
              <a:tr h="680651">
                <a:tc>
                  <a:txBody>
                    <a:bodyPr/>
                    <a:lstStyle/>
                    <a:p>
                      <a:pPr algn="l" fontAlgn="t"/>
                      <a:r>
                        <a:rPr lang="es-ES" sz="1800" b="0" i="0" u="none" strike="noStrike" dirty="0" err="1">
                          <a:solidFill>
                            <a:srgbClr val="222222"/>
                          </a:solidFill>
                          <a:latin typeface="Courier New"/>
                          <a:ea typeface="+mn-ea"/>
                          <a:cs typeface="+mn-cs"/>
                        </a:rPr>
                        <a:t>screenY</a:t>
                      </a:r>
                    </a:p>
                  </a:txBody>
                  <a:tcPr marL="60960" marR="60960" marT="60960" marB="60960"/>
                </a:tc>
                <a:tc>
                  <a:txBody>
                    <a:bodyPr/>
                    <a:lstStyle/>
                    <a:p>
                      <a:pPr algn="l" fontAlgn="t"/>
                      <a:r>
                        <a:rPr lang="es-ES" dirty="0"/>
                        <a:t>Número entero</a:t>
                      </a:r>
                    </a:p>
                  </a:txBody>
                  <a:tcPr marL="60960" marR="60960" marT="60960" marB="60960"/>
                </a:tc>
                <a:tc>
                  <a:txBody>
                    <a:bodyPr/>
                    <a:lstStyle/>
                    <a:p>
                      <a:pPr algn="l" fontAlgn="t"/>
                      <a:r>
                        <a:rPr lang="es-ES"/>
                        <a:t>Coordenada Y de la posición del ratón respecto de la pantalla completa</a:t>
                      </a:r>
                    </a:p>
                  </a:txBody>
                  <a:tcPr marL="60960" marR="60960" marT="60960" marB="60960"/>
                </a:tc>
              </a:tr>
              <a:tr h="679108">
                <a:tc>
                  <a:txBody>
                    <a:bodyPr/>
                    <a:lstStyle/>
                    <a:p>
                      <a:pPr algn="l" fontAlgn="t"/>
                      <a:r>
                        <a:rPr lang="es-ES" sz="1800" b="0" i="0" u="none" strike="noStrike" dirty="0" err="1">
                          <a:solidFill>
                            <a:srgbClr val="222222"/>
                          </a:solidFill>
                          <a:latin typeface="Courier New"/>
                          <a:ea typeface="+mn-ea"/>
                          <a:cs typeface="+mn-cs"/>
                        </a:rPr>
                        <a:t>shiftKey</a:t>
                      </a:r>
                    </a:p>
                  </a:txBody>
                  <a:tcPr marL="60960" marR="60960" marT="60960" marB="60960"/>
                </a:tc>
                <a:tc>
                  <a:txBody>
                    <a:bodyPr/>
                    <a:lstStyle/>
                    <a:p>
                      <a:pPr algn="l" fontAlgn="t"/>
                      <a:r>
                        <a:rPr lang="es-ES"/>
                        <a:t>Boolean</a:t>
                      </a:r>
                    </a:p>
                  </a:txBody>
                  <a:tcPr marL="60960" marR="60960" marT="60960" marB="60960"/>
                </a:tc>
                <a:tc>
                  <a:txBody>
                    <a:bodyPr/>
                    <a:lstStyle/>
                    <a:p>
                      <a:pPr algn="l" fontAlgn="t"/>
                      <a:r>
                        <a:rPr lang="es-ES" dirty="0"/>
                        <a:t>Devuelve true si se ha pulsado la tecla SHIFT y false en otro caso</a:t>
                      </a:r>
                    </a:p>
                  </a:txBody>
                  <a:tcPr marL="60960" marR="60960" marT="60960" marB="60960"/>
                </a:tc>
              </a:tr>
            </a:tbl>
          </a:graphicData>
        </a:graphic>
      </p:graphicFrame>
      <p:sp>
        <p:nvSpPr>
          <p:cNvPr id="5"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Eventos Javascript</a:t>
            </a:r>
            <a:endParaRPr lang="es-ES" dirty="0"/>
          </a:p>
        </p:txBody>
      </p:sp>
      <p:sp>
        <p:nvSpPr>
          <p:cNvPr id="6" name="5 CuadroTexto"/>
          <p:cNvSpPr txBox="1"/>
          <p:nvPr/>
        </p:nvSpPr>
        <p:spPr>
          <a:xfrm>
            <a:off x="359639" y="503640"/>
            <a:ext cx="9720986" cy="1468500"/>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El objeto EVENT (Propiedades)</a:t>
            </a:r>
          </a:p>
          <a:p>
            <a:pPr algn="just">
              <a:buNone/>
            </a:pPr>
            <a:r>
              <a:rPr lang="es-ES" sz="2800" dirty="0" smtClean="0"/>
              <a:t>Propiedades de </a:t>
            </a:r>
            <a:r>
              <a:rPr lang="es-ES" sz="2800" b="1" dirty="0" err="1" smtClean="0">
                <a:solidFill>
                  <a:srgbClr val="FF0000"/>
                </a:solidFill>
              </a:rPr>
              <a:t>event</a:t>
            </a:r>
            <a:r>
              <a:rPr lang="es-ES" sz="2800" dirty="0" smtClean="0"/>
              <a:t> definidas por DOM</a:t>
            </a:r>
          </a:p>
          <a:p>
            <a:pPr algn="just">
              <a:buNone/>
            </a:pPr>
            <a:endParaRPr lang="es-ES" sz="2800" dirty="0" smtClean="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248" y="1619599"/>
          <a:ext cx="10080873" cy="3416687"/>
        </p:xfrm>
        <a:graphic>
          <a:graphicData uri="http://schemas.openxmlformats.org/drawingml/2006/table">
            <a:tbl>
              <a:tblPr firstRow="1" bandRow="1">
                <a:tableStyleId>{5C22544A-7EE6-4342-B048-85BDC9FD1C3A}</a:tableStyleId>
              </a:tblPr>
              <a:tblGrid>
                <a:gridCol w="2448272"/>
                <a:gridCol w="1521851"/>
                <a:gridCol w="6110750"/>
              </a:tblGrid>
              <a:tr h="739007">
                <a:tc>
                  <a:txBody>
                    <a:bodyPr/>
                    <a:lstStyle/>
                    <a:p>
                      <a:pPr algn="l" fontAlgn="b"/>
                      <a:r>
                        <a:rPr lang="es-ES" sz="2000" b="1" i="0" u="none" strike="noStrike" dirty="0" smtClean="0">
                          <a:solidFill>
                            <a:srgbClr val="222222"/>
                          </a:solidFill>
                          <a:latin typeface="Verdana"/>
                          <a:ea typeface="+mn-ea"/>
                          <a:cs typeface="+mn-cs"/>
                        </a:rPr>
                        <a:t>Propiedad/</a:t>
                      </a:r>
                    </a:p>
                    <a:p>
                      <a:pPr algn="l" fontAlgn="b"/>
                      <a:r>
                        <a:rPr lang="es-ES" sz="2000" b="1" i="0" u="none" strike="noStrike" dirty="0" smtClean="0">
                          <a:solidFill>
                            <a:srgbClr val="222222"/>
                          </a:solidFill>
                          <a:latin typeface="Verdana"/>
                          <a:ea typeface="+mn-ea"/>
                          <a:cs typeface="+mn-cs"/>
                        </a:rPr>
                        <a:t>Método</a:t>
                      </a:r>
                    </a:p>
                  </a:txBody>
                  <a:tcPr marL="60960" marR="60960" marT="60960" marB="60960" anchor="b"/>
                </a:tc>
                <a:tc>
                  <a:txBody>
                    <a:bodyPr/>
                    <a:lstStyle/>
                    <a:p>
                      <a:pPr algn="l" fontAlgn="b"/>
                      <a:r>
                        <a:rPr lang="es-ES" sz="2000" b="1" i="0" u="none" strike="noStrike" dirty="0" smtClean="0">
                          <a:solidFill>
                            <a:srgbClr val="222222"/>
                          </a:solidFill>
                          <a:latin typeface="Verdana"/>
                          <a:ea typeface="+mn-ea"/>
                          <a:cs typeface="+mn-cs"/>
                        </a:rPr>
                        <a:t>Devuelve</a:t>
                      </a:r>
                    </a:p>
                  </a:txBody>
                  <a:tcPr marL="60960" marR="60960" marT="60960" marB="60960" anchor="b"/>
                </a:tc>
                <a:tc>
                  <a:txBody>
                    <a:bodyPr/>
                    <a:lstStyle/>
                    <a:p>
                      <a:pPr algn="l" fontAlgn="b"/>
                      <a:r>
                        <a:rPr lang="es-ES" sz="2000" b="1" i="0" u="none" strike="noStrike" dirty="0" smtClean="0">
                          <a:solidFill>
                            <a:srgbClr val="222222"/>
                          </a:solidFill>
                          <a:latin typeface="Verdana"/>
                          <a:ea typeface="+mn-ea"/>
                          <a:cs typeface="+mn-cs"/>
                        </a:rPr>
                        <a:t>Descripción</a:t>
                      </a:r>
                    </a:p>
                  </a:txBody>
                  <a:tcPr marL="60960" marR="60960" marT="60960" marB="60960" anchor="b"/>
                </a:tc>
              </a:tr>
              <a:tr h="669040">
                <a:tc>
                  <a:txBody>
                    <a:bodyPr/>
                    <a:lstStyle/>
                    <a:p>
                      <a:pPr algn="l" fontAlgn="t"/>
                      <a:r>
                        <a:rPr lang="es-ES" sz="1800" b="0" i="0" u="none" strike="noStrike" dirty="0" err="1">
                          <a:solidFill>
                            <a:srgbClr val="222222"/>
                          </a:solidFill>
                          <a:latin typeface="Courier New"/>
                          <a:ea typeface="+mn-ea"/>
                          <a:cs typeface="+mn-cs"/>
                        </a:rPr>
                        <a:t>stopPropagation()</a:t>
                      </a:r>
                    </a:p>
                  </a:txBody>
                  <a:tcPr marL="60960" marR="60960" marT="60960" marB="60960"/>
                </a:tc>
                <a:tc>
                  <a:txBody>
                    <a:bodyPr/>
                    <a:lstStyle/>
                    <a:p>
                      <a:pPr algn="l" fontAlgn="t"/>
                      <a:r>
                        <a:rPr lang="es-ES"/>
                        <a:t>Función</a:t>
                      </a:r>
                    </a:p>
                  </a:txBody>
                  <a:tcPr marL="60960" marR="60960" marT="60960" marB="60960"/>
                </a:tc>
                <a:tc>
                  <a:txBody>
                    <a:bodyPr/>
                    <a:lstStyle/>
                    <a:p>
                      <a:pPr algn="l" fontAlgn="t"/>
                      <a:r>
                        <a:rPr lang="es-ES" dirty="0"/>
                        <a:t>Se emplea para detener el flujo de eventos de tipo </a:t>
                      </a:r>
                      <a:r>
                        <a:rPr lang="es-ES" i="1" dirty="0">
                          <a:solidFill>
                            <a:schemeClr val="dk1"/>
                          </a:solidFill>
                          <a:latin typeface="+mn-lt"/>
                          <a:ea typeface="+mn-ea"/>
                          <a:cs typeface="+mn-cs"/>
                        </a:rPr>
                        <a:t>bubbling</a:t>
                      </a:r>
                    </a:p>
                  </a:txBody>
                  <a:tcPr marL="60960" marR="60960" marT="60960" marB="60960"/>
                </a:tc>
              </a:tr>
              <a:tr h="669040">
                <a:tc>
                  <a:txBody>
                    <a:bodyPr/>
                    <a:lstStyle/>
                    <a:p>
                      <a:pPr algn="l" fontAlgn="t"/>
                      <a:r>
                        <a:rPr lang="es-ES" sz="1800" b="0" i="0" u="none" strike="noStrike" dirty="0" err="1">
                          <a:solidFill>
                            <a:srgbClr val="222222"/>
                          </a:solidFill>
                          <a:latin typeface="Courier New"/>
                          <a:ea typeface="+mn-ea"/>
                          <a:cs typeface="+mn-cs"/>
                        </a:rPr>
                        <a:t>target</a:t>
                      </a:r>
                    </a:p>
                  </a:txBody>
                  <a:tcPr marL="60960" marR="60960" marT="60960" marB="60960"/>
                </a:tc>
                <a:tc>
                  <a:txBody>
                    <a:bodyPr/>
                    <a:lstStyle/>
                    <a:p>
                      <a:pPr algn="l" fontAlgn="t"/>
                      <a:r>
                        <a:rPr lang="es-ES" dirty="0" err="1"/>
                        <a:t>Element</a:t>
                      </a:r>
                      <a:endParaRPr lang="es-ES" dirty="0"/>
                    </a:p>
                  </a:txBody>
                  <a:tcPr marL="60960" marR="60960" marT="60960" marB="60960"/>
                </a:tc>
                <a:tc>
                  <a:txBody>
                    <a:bodyPr/>
                    <a:lstStyle/>
                    <a:p>
                      <a:pPr algn="l" fontAlgn="t"/>
                      <a:r>
                        <a:rPr lang="es-ES"/>
                        <a:t>El elemento que origina el evento</a:t>
                      </a:r>
                    </a:p>
                  </a:txBody>
                  <a:tcPr marL="60960" marR="60960" marT="60960" marB="60960"/>
                </a:tc>
              </a:tr>
              <a:tr h="669040">
                <a:tc>
                  <a:txBody>
                    <a:bodyPr/>
                    <a:lstStyle/>
                    <a:p>
                      <a:pPr algn="l" fontAlgn="t"/>
                      <a:r>
                        <a:rPr lang="es-ES" sz="1800" b="0" i="0" u="none" strike="noStrike" dirty="0" err="1">
                          <a:solidFill>
                            <a:srgbClr val="222222"/>
                          </a:solidFill>
                          <a:latin typeface="Courier New"/>
                          <a:ea typeface="+mn-ea"/>
                          <a:cs typeface="+mn-cs"/>
                        </a:rPr>
                        <a:t>timeStamp</a:t>
                      </a:r>
                      <a:endParaRPr lang="es-ES" sz="1800" b="0" i="0" u="none" strike="noStrike" dirty="0">
                        <a:solidFill>
                          <a:srgbClr val="222222"/>
                        </a:solidFill>
                        <a:latin typeface="Courier New"/>
                        <a:ea typeface="+mn-ea"/>
                        <a:cs typeface="+mn-cs"/>
                      </a:endParaRPr>
                    </a:p>
                  </a:txBody>
                  <a:tcPr marL="60960" marR="60960" marT="60960" marB="60960"/>
                </a:tc>
                <a:tc>
                  <a:txBody>
                    <a:bodyPr/>
                    <a:lstStyle/>
                    <a:p>
                      <a:pPr algn="l" fontAlgn="t"/>
                      <a:r>
                        <a:rPr lang="es-ES"/>
                        <a:t>Número</a:t>
                      </a:r>
                    </a:p>
                  </a:txBody>
                  <a:tcPr marL="60960" marR="60960" marT="60960" marB="60960"/>
                </a:tc>
                <a:tc>
                  <a:txBody>
                    <a:bodyPr/>
                    <a:lstStyle/>
                    <a:p>
                      <a:pPr algn="l" fontAlgn="t"/>
                      <a:r>
                        <a:rPr lang="es-ES"/>
                        <a:t>La fecha y hora en la que se ha producido el evento</a:t>
                      </a:r>
                    </a:p>
                  </a:txBody>
                  <a:tcPr marL="60960" marR="60960" marT="60960" marB="60960"/>
                </a:tc>
              </a:tr>
              <a:tr h="420607">
                <a:tc>
                  <a:txBody>
                    <a:bodyPr/>
                    <a:lstStyle/>
                    <a:p>
                      <a:pPr algn="l" fontAlgn="t"/>
                      <a:r>
                        <a:rPr lang="es-ES" sz="1800" b="0" i="0" u="none" strike="noStrike" dirty="0" err="1">
                          <a:solidFill>
                            <a:srgbClr val="222222"/>
                          </a:solidFill>
                          <a:latin typeface="Courier New"/>
                          <a:ea typeface="+mn-ea"/>
                          <a:cs typeface="+mn-cs"/>
                        </a:rPr>
                        <a:t>type</a:t>
                      </a:r>
                      <a:endParaRPr lang="es-ES" sz="1800" b="0" i="0" u="none" strike="noStrike" dirty="0">
                        <a:solidFill>
                          <a:srgbClr val="222222"/>
                        </a:solidFill>
                        <a:latin typeface="Courier New"/>
                        <a:ea typeface="+mn-ea"/>
                        <a:cs typeface="+mn-cs"/>
                      </a:endParaRPr>
                    </a:p>
                  </a:txBody>
                  <a:tcPr marL="60960" marR="60960" marT="60960" marB="60960"/>
                </a:tc>
                <a:tc>
                  <a:txBody>
                    <a:bodyPr/>
                    <a:lstStyle/>
                    <a:p>
                      <a:pPr algn="l" fontAlgn="t"/>
                      <a:r>
                        <a:rPr lang="es-ES" dirty="0"/>
                        <a:t>Cadena de texto</a:t>
                      </a:r>
                    </a:p>
                  </a:txBody>
                  <a:tcPr marL="60960" marR="60960" marT="60960" marB="60960"/>
                </a:tc>
                <a:tc>
                  <a:txBody>
                    <a:bodyPr/>
                    <a:lstStyle/>
                    <a:p>
                      <a:pPr algn="l" fontAlgn="t"/>
                      <a:r>
                        <a:rPr lang="es-ES" dirty="0"/>
                        <a:t>El nombre del evento</a:t>
                      </a:r>
                    </a:p>
                  </a:txBody>
                  <a:tcPr marL="60960" marR="60960" marT="60960" marB="60960"/>
                </a:tc>
              </a:tr>
            </a:tbl>
          </a:graphicData>
        </a:graphic>
      </p:graphicFrame>
      <p:sp>
        <p:nvSpPr>
          <p:cNvPr id="5"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Eventos Javascript</a:t>
            </a:r>
            <a:endParaRPr lang="es-ES" dirty="0"/>
          </a:p>
        </p:txBody>
      </p:sp>
      <p:sp>
        <p:nvSpPr>
          <p:cNvPr id="6" name="5 CuadroTexto"/>
          <p:cNvSpPr txBox="1"/>
          <p:nvPr/>
        </p:nvSpPr>
        <p:spPr>
          <a:xfrm>
            <a:off x="359639" y="503640"/>
            <a:ext cx="9720986" cy="8105830"/>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El objeto EVENT (Propiedades)</a:t>
            </a:r>
          </a:p>
          <a:p>
            <a:pPr algn="just">
              <a:buNone/>
            </a:pPr>
            <a:r>
              <a:rPr lang="es-ES" sz="2800" dirty="0" smtClean="0"/>
              <a:t>Propiedades de </a:t>
            </a:r>
            <a:r>
              <a:rPr lang="es-ES" sz="2800" b="1" dirty="0" err="1" smtClean="0">
                <a:solidFill>
                  <a:srgbClr val="FF0000"/>
                </a:solidFill>
              </a:rPr>
              <a:t>event</a:t>
            </a:r>
            <a:r>
              <a:rPr lang="es-ES" sz="2800" dirty="0" smtClean="0"/>
              <a:t> definidas por DOM</a:t>
            </a:r>
          </a:p>
          <a:p>
            <a:pPr algn="just">
              <a:buNone/>
            </a:pPr>
            <a:endParaRPr lang="es-ES" sz="2800" dirty="0" smtClean="0"/>
          </a:p>
          <a:p>
            <a:pPr algn="just">
              <a:buNone/>
            </a:pPr>
            <a:endParaRPr lang="es-ES" sz="2800" dirty="0" smtClean="0"/>
          </a:p>
          <a:p>
            <a:pPr algn="just">
              <a:buNone/>
            </a:pPr>
            <a:endParaRPr lang="es-ES" sz="2800" dirty="0" smtClean="0"/>
          </a:p>
          <a:p>
            <a:pPr algn="just">
              <a:buNone/>
            </a:pPr>
            <a:endParaRPr lang="es-ES" sz="2800" dirty="0" smtClean="0"/>
          </a:p>
          <a:p>
            <a:pPr algn="just">
              <a:buNone/>
            </a:pPr>
            <a:endParaRPr lang="es-ES" sz="2800" dirty="0" smtClean="0"/>
          </a:p>
          <a:p>
            <a:pPr algn="just">
              <a:buNone/>
            </a:pPr>
            <a:endParaRPr lang="es-ES" sz="2800" dirty="0" smtClean="0"/>
          </a:p>
          <a:p>
            <a:pPr algn="just">
              <a:buNone/>
            </a:pPr>
            <a:endParaRPr lang="es-ES" sz="2800" dirty="0" smtClean="0"/>
          </a:p>
          <a:p>
            <a:pPr algn="just">
              <a:buNone/>
            </a:pPr>
            <a:endParaRPr lang="es-ES" sz="2800" dirty="0" smtClean="0"/>
          </a:p>
          <a:p>
            <a:pPr algn="just">
              <a:buNone/>
            </a:pPr>
            <a:endParaRPr lang="es-ES" sz="2800" dirty="0" smtClean="0"/>
          </a:p>
          <a:p>
            <a:pPr algn="just">
              <a:buNone/>
            </a:pPr>
            <a:r>
              <a:rPr lang="es-ES" sz="2400" dirty="0" smtClean="0"/>
              <a:t>Solamente </a:t>
            </a:r>
            <a:r>
              <a:rPr lang="es-ES" sz="2400" i="1" dirty="0" err="1" smtClean="0"/>
              <a:t>altKey</a:t>
            </a:r>
            <a:r>
              <a:rPr lang="es-ES" sz="2400" dirty="0" smtClean="0"/>
              <a:t>, </a:t>
            </a:r>
            <a:r>
              <a:rPr lang="es-ES" sz="2400" i="1" dirty="0" err="1" smtClean="0"/>
              <a:t>button</a:t>
            </a:r>
            <a:r>
              <a:rPr lang="es-ES" sz="2400" dirty="0" smtClean="0"/>
              <a:t> y </a:t>
            </a:r>
            <a:r>
              <a:rPr lang="es-ES" sz="2400" i="1" dirty="0" err="1" smtClean="0"/>
              <a:t>keyCode</a:t>
            </a:r>
            <a:r>
              <a:rPr lang="es-ES" sz="2400" dirty="0" smtClean="0"/>
              <a:t> son de lectura y escritura. El resto son de </a:t>
            </a:r>
            <a:r>
              <a:rPr lang="es-ES" sz="2400" b="1" dirty="0" smtClean="0">
                <a:solidFill>
                  <a:srgbClr val="0070C0"/>
                </a:solidFill>
              </a:rPr>
              <a:t>solo lectura</a:t>
            </a:r>
            <a:r>
              <a:rPr lang="es-ES" sz="2400" dirty="0" smtClean="0"/>
              <a:t>.</a:t>
            </a:r>
          </a:p>
          <a:p>
            <a:pPr algn="just">
              <a:buNone/>
            </a:pPr>
            <a:r>
              <a:rPr lang="es-ES" sz="2400" dirty="0" smtClean="0"/>
              <a:t>La tecla META es una tecla especial que se encuentra en algunos teclados de ordenadores muy antiguos. Actualmente, en los ordenadores tipo PC se asimila a la tecla </a:t>
            </a:r>
            <a:r>
              <a:rPr lang="es-ES" sz="2400" dirty="0" err="1" smtClean="0"/>
              <a:t>Alt</a:t>
            </a:r>
            <a:r>
              <a:rPr lang="es-ES" sz="2400" dirty="0" smtClean="0"/>
              <a:t> o a la tecla de Windows, mientras que en los ordenadores tipo Mac se asimila a la tecla </a:t>
            </a:r>
            <a:r>
              <a:rPr lang="es-ES" sz="2400" dirty="0" err="1" smtClean="0"/>
              <a:t>Command</a:t>
            </a:r>
            <a:r>
              <a:rPr lang="es-ES" sz="2400" dirty="0" smtClean="0"/>
              <a:t>.</a:t>
            </a:r>
          </a:p>
          <a:p>
            <a:pPr algn="just">
              <a:buNone/>
            </a:pPr>
            <a:endParaRPr lang="es-ES" sz="2800" dirty="0" smtClean="0"/>
          </a:p>
          <a:p>
            <a:pPr algn="just">
              <a:buNone/>
            </a:pPr>
            <a:endParaRPr lang="es-ES" sz="2800" dirty="0" smtClean="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Eventos Javascript</a:t>
            </a:r>
            <a:endParaRPr lang="es-ES" dirty="0"/>
          </a:p>
        </p:txBody>
      </p:sp>
      <p:sp>
        <p:nvSpPr>
          <p:cNvPr id="3" name="2 CuadroTexto"/>
          <p:cNvSpPr txBox="1"/>
          <p:nvPr/>
        </p:nvSpPr>
        <p:spPr>
          <a:xfrm>
            <a:off x="359639" y="503640"/>
            <a:ext cx="9720986" cy="6884534"/>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Tipos de eventos</a:t>
            </a:r>
          </a:p>
          <a:p>
            <a:pPr>
              <a:buNone/>
            </a:pPr>
            <a:endParaRPr lang="es-ES" dirty="0" smtClean="0"/>
          </a:p>
          <a:p>
            <a:pPr algn="just">
              <a:buNone/>
            </a:pPr>
            <a:r>
              <a:rPr lang="es-ES" sz="2400" dirty="0" smtClean="0"/>
              <a:t>La lista completa de eventos que se pueden generar en un navegador se puede dividir en cuatro grandes grupos. La especificación de DOM define los siguientes grupos:</a:t>
            </a:r>
          </a:p>
          <a:p>
            <a:pPr algn="just">
              <a:buNone/>
            </a:pPr>
            <a:endParaRPr lang="es-ES" sz="2400" dirty="0" smtClean="0"/>
          </a:p>
          <a:p>
            <a:pPr lvl="1" algn="just"/>
            <a:r>
              <a:rPr lang="es-ES" sz="2400" dirty="0" smtClean="0"/>
              <a:t>Eventos de </a:t>
            </a:r>
            <a:r>
              <a:rPr lang="es-ES" sz="2400" b="1" dirty="0" smtClean="0">
                <a:solidFill>
                  <a:srgbClr val="0070C0"/>
                </a:solidFill>
              </a:rPr>
              <a:t>ratón</a:t>
            </a:r>
            <a:r>
              <a:rPr lang="es-ES" sz="2400" dirty="0" smtClean="0"/>
              <a:t>.</a:t>
            </a:r>
          </a:p>
          <a:p>
            <a:pPr lvl="1" algn="just"/>
            <a:endParaRPr lang="es-ES" sz="2400" dirty="0" smtClean="0"/>
          </a:p>
          <a:p>
            <a:pPr lvl="1" algn="just"/>
            <a:r>
              <a:rPr lang="es-ES" sz="2400" dirty="0" smtClean="0"/>
              <a:t>Eventos de </a:t>
            </a:r>
            <a:r>
              <a:rPr lang="es-ES" sz="2400" b="1" dirty="0" smtClean="0">
                <a:solidFill>
                  <a:srgbClr val="0070C0"/>
                </a:solidFill>
              </a:rPr>
              <a:t>teclado</a:t>
            </a:r>
            <a:r>
              <a:rPr lang="es-ES" sz="2400" dirty="0" smtClean="0"/>
              <a:t>.</a:t>
            </a:r>
          </a:p>
          <a:p>
            <a:pPr lvl="1" algn="just"/>
            <a:endParaRPr lang="es-ES" sz="2400" dirty="0" smtClean="0"/>
          </a:p>
          <a:p>
            <a:pPr lvl="1" algn="just"/>
            <a:r>
              <a:rPr lang="es-ES" sz="2400" dirty="0" smtClean="0"/>
              <a:t>Eventos </a:t>
            </a:r>
            <a:r>
              <a:rPr lang="es-ES" sz="2400" b="1" dirty="0" smtClean="0">
                <a:solidFill>
                  <a:srgbClr val="0070C0"/>
                </a:solidFill>
              </a:rPr>
              <a:t>HTML</a:t>
            </a:r>
            <a:r>
              <a:rPr lang="es-ES" sz="2400" dirty="0" smtClean="0"/>
              <a:t>: se originan cuando se producen cambios en la ventana del navegador o cuando se producen ciertas interacciones entre el cliente y el servidor.</a:t>
            </a:r>
          </a:p>
          <a:p>
            <a:pPr lvl="1" algn="just"/>
            <a:endParaRPr lang="es-ES" sz="2400" dirty="0" smtClean="0"/>
          </a:p>
          <a:p>
            <a:pPr lvl="1" algn="just"/>
            <a:r>
              <a:rPr lang="es-ES" sz="2400" dirty="0" smtClean="0"/>
              <a:t>Eventos </a:t>
            </a:r>
            <a:r>
              <a:rPr lang="es-ES" sz="2400" b="1" dirty="0" smtClean="0">
                <a:solidFill>
                  <a:srgbClr val="0070C0"/>
                </a:solidFill>
              </a:rPr>
              <a:t>DOM</a:t>
            </a:r>
            <a:r>
              <a:rPr lang="es-ES" sz="2400" dirty="0" smtClean="0"/>
              <a:t>: se originan cuando se produce un cambio en la estructura DOM de la página. También se denominan "eventos de mutación“.</a:t>
            </a:r>
          </a:p>
          <a:p>
            <a:pPr lvl="1" algn="just"/>
            <a:endParaRPr lang="es-ES" sz="2400" dirty="0" smtClean="0"/>
          </a:p>
          <a:p>
            <a:pPr lvl="1" algn="r">
              <a:buNone/>
            </a:pPr>
            <a:r>
              <a:rPr lang="es-ES" sz="2400" dirty="0" smtClean="0">
                <a:hlinkClick r:id="rId3"/>
              </a:rPr>
              <a:t>Ir a web</a:t>
            </a:r>
            <a:endParaRPr lang="es-ES" dirty="0" smtClean="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Eventos Javascript</a:t>
            </a:r>
            <a:endParaRPr lang="es-ES" dirty="0"/>
          </a:p>
        </p:txBody>
      </p:sp>
      <p:sp>
        <p:nvSpPr>
          <p:cNvPr id="3" name="2 CuadroTexto"/>
          <p:cNvSpPr txBox="1"/>
          <p:nvPr/>
        </p:nvSpPr>
        <p:spPr>
          <a:xfrm>
            <a:off x="359639" y="503640"/>
            <a:ext cx="9720986" cy="2564313"/>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Eventos de ratón</a:t>
            </a:r>
          </a:p>
          <a:p>
            <a:pPr>
              <a:buNone/>
            </a:pPr>
            <a:endParaRPr lang="es-ES" dirty="0" smtClean="0"/>
          </a:p>
          <a:p>
            <a:pPr>
              <a:buNone/>
            </a:pPr>
            <a:endParaRPr lang="es-ES" dirty="0" smtClean="0"/>
          </a:p>
          <a:p>
            <a:pPr>
              <a:buNone/>
            </a:pPr>
            <a:r>
              <a:rPr lang="es-ES" sz="2400" b="1" dirty="0" smtClean="0"/>
              <a:t>Ejercicios</a:t>
            </a:r>
            <a:r>
              <a:rPr lang="es-ES" sz="2000" dirty="0" smtClean="0"/>
              <a:t>:</a:t>
            </a:r>
          </a:p>
          <a:p>
            <a:pPr>
              <a:buNone/>
            </a:pPr>
            <a:endParaRPr lang="es-ES" sz="2400" dirty="0" smtClean="0"/>
          </a:p>
          <a:p>
            <a:pPr marL="457200" indent="-457200">
              <a:buSzPct val="100000"/>
              <a:buNone/>
            </a:pPr>
            <a:r>
              <a:rPr lang="es-ES" sz="2400" dirty="0" smtClean="0"/>
              <a:t>	Realizad los </a:t>
            </a:r>
            <a:r>
              <a:rPr lang="es-ES" sz="2400" dirty="0" err="1" smtClean="0"/>
              <a:t>EjerciciosEventos</a:t>
            </a:r>
            <a:r>
              <a:rPr lang="es-ES" sz="2400" dirty="0" smtClean="0"/>
              <a:t> 2 y 3.</a:t>
            </a:r>
          </a:p>
          <a:p>
            <a:pPr>
              <a:buNone/>
            </a:pPr>
            <a:endParaRPr lang="es-ES" dirty="0" smtClean="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Formularios</a:t>
            </a:r>
            <a:endParaRPr lang="es-ES" cap="all" dirty="0"/>
          </a:p>
        </p:txBody>
      </p:sp>
      <p:sp>
        <p:nvSpPr>
          <p:cNvPr id="3" name="2 CuadroTexto"/>
          <p:cNvSpPr txBox="1"/>
          <p:nvPr/>
        </p:nvSpPr>
        <p:spPr>
          <a:xfrm>
            <a:off x="359639" y="696226"/>
            <a:ext cx="9720986" cy="7980155"/>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just">
              <a:buNone/>
            </a:pPr>
            <a:r>
              <a:rPr lang="es-ES" sz="2400" dirty="0" smtClean="0">
                <a:hlinkClick r:id="rId3" action="ppaction://hlinksldjump"/>
              </a:rPr>
              <a:t>Formas </a:t>
            </a:r>
            <a:r>
              <a:rPr lang="es-ES" sz="2400" dirty="0" smtClean="0">
                <a:hlinkClick r:id="rId3" action="ppaction://hlinksldjump"/>
              </a:rPr>
              <a:t>de acceder a los formularios y sus elementos</a:t>
            </a:r>
            <a:endParaRPr lang="es-ES" sz="2400" dirty="0" smtClean="0"/>
          </a:p>
          <a:p>
            <a:pPr algn="just">
              <a:buNone/>
            </a:pPr>
            <a:r>
              <a:rPr lang="es-ES" sz="2400" dirty="0" smtClean="0">
                <a:hlinkClick r:id="rId4" action="ppaction://hlinksldjump"/>
              </a:rPr>
              <a:t>Propiedades DOM de elementos</a:t>
            </a:r>
            <a:endParaRPr lang="es-ES" sz="2400" dirty="0" smtClean="0"/>
          </a:p>
          <a:p>
            <a:pPr algn="just">
              <a:buNone/>
            </a:pPr>
            <a:r>
              <a:rPr lang="es-ES" sz="2400" dirty="0" smtClean="0">
                <a:hlinkClick r:id="rId5" action="ppaction://hlinksldjump"/>
              </a:rPr>
              <a:t>Eventos</a:t>
            </a:r>
            <a:endParaRPr lang="es-ES" sz="2400" dirty="0" smtClean="0"/>
          </a:p>
          <a:p>
            <a:pPr algn="just">
              <a:buNone/>
            </a:pPr>
            <a:r>
              <a:rPr lang="es-ES" sz="2400" dirty="0" smtClean="0"/>
              <a:t>Obtener el valor de los campos de formulario</a:t>
            </a:r>
          </a:p>
          <a:p>
            <a:pPr algn="just">
              <a:buNone/>
            </a:pPr>
            <a:r>
              <a:rPr lang="es-ES" sz="2400" dirty="0" smtClean="0"/>
              <a:t>	</a:t>
            </a:r>
            <a:r>
              <a:rPr lang="es-ES" sz="2400" dirty="0" smtClean="0">
                <a:hlinkClick r:id="rId6" action="ppaction://hlinksldjump"/>
              </a:rPr>
              <a:t>Cuadro de texto y </a:t>
            </a:r>
            <a:r>
              <a:rPr lang="es-ES" sz="2400" dirty="0" err="1" smtClean="0">
                <a:hlinkClick r:id="rId6" action="ppaction://hlinksldjump"/>
              </a:rPr>
              <a:t>textarea</a:t>
            </a:r>
            <a:endParaRPr lang="es-ES" sz="2400" dirty="0" smtClean="0"/>
          </a:p>
          <a:p>
            <a:pPr algn="just">
              <a:buNone/>
            </a:pPr>
            <a:r>
              <a:rPr lang="es-ES" sz="2400" dirty="0" smtClean="0"/>
              <a:t>	</a:t>
            </a:r>
            <a:r>
              <a:rPr lang="es-ES" sz="2400" dirty="0" err="1" smtClean="0">
                <a:hlinkClick r:id="rId7" action="ppaction://hlinksldjump"/>
              </a:rPr>
              <a:t>Radiobutton</a:t>
            </a:r>
            <a:endParaRPr lang="es-ES" sz="2400" dirty="0" smtClean="0"/>
          </a:p>
          <a:p>
            <a:pPr algn="just">
              <a:buNone/>
            </a:pPr>
            <a:r>
              <a:rPr lang="es-ES" sz="2400" dirty="0" smtClean="0"/>
              <a:t>	</a:t>
            </a:r>
            <a:r>
              <a:rPr lang="es-ES" sz="2400" dirty="0" err="1" smtClean="0">
                <a:hlinkClick r:id="rId8" action="ppaction://hlinksldjump"/>
              </a:rPr>
              <a:t>Select</a:t>
            </a:r>
            <a:endParaRPr lang="es-ES" sz="2400" dirty="0" smtClean="0"/>
          </a:p>
          <a:p>
            <a:pPr algn="just">
              <a:buNone/>
            </a:pPr>
            <a:r>
              <a:rPr lang="es-ES" sz="2400" dirty="0" smtClean="0">
                <a:hlinkClick r:id="rId9"/>
              </a:rPr>
              <a:t>Utilidades básicas para formularios</a:t>
            </a:r>
            <a:endParaRPr lang="es-ES" sz="2400" dirty="0" smtClean="0"/>
          </a:p>
          <a:p>
            <a:pPr algn="just">
              <a:buNone/>
            </a:pPr>
            <a:r>
              <a:rPr lang="es-ES" sz="2400" dirty="0" smtClean="0">
                <a:hlinkClick r:id="rId10" action="ppaction://hlinksldjump"/>
              </a:rPr>
              <a:t>Validación</a:t>
            </a:r>
            <a:endParaRPr lang="es-ES" sz="2400" dirty="0" smtClean="0"/>
          </a:p>
          <a:p>
            <a:pPr algn="just">
              <a:buNone/>
            </a:pPr>
            <a:r>
              <a:rPr lang="es-ES" sz="2400" dirty="0" smtClean="0"/>
              <a:t>	Validar un </a:t>
            </a:r>
            <a:r>
              <a:rPr lang="es-ES" sz="2400" dirty="0" smtClean="0">
                <a:hlinkClick r:id="rId11" action="ppaction://hlinksldjump"/>
              </a:rPr>
              <a:t>campo de texto obligatorio</a:t>
            </a:r>
            <a:endParaRPr lang="es-ES" sz="2400" dirty="0" smtClean="0"/>
          </a:p>
          <a:p>
            <a:pPr algn="just">
              <a:buNone/>
            </a:pPr>
            <a:r>
              <a:rPr lang="es-ES" sz="2400" dirty="0" smtClean="0"/>
              <a:t>	Validar un </a:t>
            </a:r>
            <a:r>
              <a:rPr lang="es-ES" sz="2400" dirty="0" smtClean="0">
                <a:hlinkClick r:id="rId12" action="ppaction://hlinksldjump"/>
              </a:rPr>
              <a:t>campo de texto con valores numéricos</a:t>
            </a:r>
            <a:endParaRPr lang="es-ES" sz="2400" dirty="0" smtClean="0"/>
          </a:p>
          <a:p>
            <a:pPr algn="just">
              <a:buNone/>
            </a:pPr>
            <a:r>
              <a:rPr lang="es-ES" sz="2400" dirty="0" smtClean="0"/>
              <a:t>	Validar que </a:t>
            </a:r>
            <a:r>
              <a:rPr lang="es-ES" sz="2400" dirty="0" smtClean="0">
                <a:hlinkClick r:id="rId13" action="ppaction://hlinksldjump"/>
              </a:rPr>
              <a:t>se ha seleccionado una opción de una lista</a:t>
            </a:r>
            <a:endParaRPr lang="es-ES" sz="2400" dirty="0" smtClean="0"/>
          </a:p>
          <a:p>
            <a:pPr algn="just">
              <a:buNone/>
            </a:pPr>
            <a:r>
              <a:rPr lang="es-ES" sz="2400" dirty="0" smtClean="0"/>
              <a:t>	Validar una </a:t>
            </a:r>
            <a:r>
              <a:rPr lang="es-ES" sz="2400" dirty="0" smtClean="0">
                <a:hlinkClick r:id="rId14" action="ppaction://hlinksldjump"/>
              </a:rPr>
              <a:t>dirección de </a:t>
            </a:r>
            <a:r>
              <a:rPr lang="es-ES" sz="2400" dirty="0" smtClean="0">
                <a:hlinkClick r:id="rId14" action="ppaction://hlinksldjump"/>
              </a:rPr>
              <a:t>email</a:t>
            </a:r>
            <a:endParaRPr lang="es-ES" sz="2400" dirty="0" smtClean="0"/>
          </a:p>
          <a:p>
            <a:pPr algn="just">
              <a:buNone/>
            </a:pPr>
            <a:r>
              <a:rPr lang="es-ES" sz="2400" b="1" dirty="0" smtClean="0"/>
              <a:t>	</a:t>
            </a:r>
            <a:r>
              <a:rPr lang="es-ES" sz="2400" dirty="0" smtClean="0"/>
              <a:t>Validar una </a:t>
            </a:r>
            <a:r>
              <a:rPr lang="es-ES" sz="2400" dirty="0" smtClean="0">
                <a:hlinkClick r:id="rId15" action="ppaction://hlinksldjump"/>
              </a:rPr>
              <a:t>fecha</a:t>
            </a:r>
            <a:endParaRPr lang="es-ES" sz="2400" dirty="0" smtClean="0"/>
          </a:p>
          <a:p>
            <a:pPr algn="just">
              <a:buNone/>
            </a:pPr>
            <a:r>
              <a:rPr lang="es-ES" sz="2400" dirty="0" smtClean="0"/>
              <a:t>	Validar un número de </a:t>
            </a:r>
            <a:r>
              <a:rPr lang="es-ES" sz="2400" dirty="0" err="1" smtClean="0">
                <a:hlinkClick r:id="rId16" action="ppaction://hlinksldjump"/>
              </a:rPr>
              <a:t>dni</a:t>
            </a:r>
            <a:endParaRPr lang="es-ES" sz="2400" dirty="0" smtClean="0"/>
          </a:p>
          <a:p>
            <a:pPr algn="just">
              <a:buNone/>
            </a:pPr>
            <a:r>
              <a:rPr lang="es-ES" sz="2400" dirty="0" smtClean="0"/>
              <a:t>	Validar un número de </a:t>
            </a:r>
            <a:r>
              <a:rPr lang="es-ES" sz="2400" dirty="0" smtClean="0">
                <a:hlinkClick r:id="rId17" action="ppaction://hlinksldjump"/>
              </a:rPr>
              <a:t>teléfono</a:t>
            </a:r>
            <a:endParaRPr lang="es-ES" sz="2400" dirty="0" smtClean="0"/>
          </a:p>
          <a:p>
            <a:pPr algn="just">
              <a:buNone/>
            </a:pPr>
            <a:r>
              <a:rPr lang="es-ES" sz="2400" dirty="0" smtClean="0"/>
              <a:t>	Validar que un </a:t>
            </a:r>
            <a:r>
              <a:rPr lang="es-ES" sz="2400" dirty="0" err="1" smtClean="0">
                <a:hlinkClick r:id="rId18" action="ppaction://hlinksldjump"/>
              </a:rPr>
              <a:t>checkbox</a:t>
            </a:r>
            <a:r>
              <a:rPr lang="es-ES" sz="2400" dirty="0" smtClean="0">
                <a:hlinkClick r:id="rId18" action="ppaction://hlinksldjump"/>
              </a:rPr>
              <a:t> ha sido seleccionado</a:t>
            </a:r>
            <a:endParaRPr lang="es-ES" sz="2400" dirty="0" smtClean="0"/>
          </a:p>
          <a:p>
            <a:pPr algn="just">
              <a:buNone/>
            </a:pPr>
            <a:r>
              <a:rPr lang="es-ES" sz="2400" dirty="0" smtClean="0"/>
              <a:t>	Validar que un </a:t>
            </a:r>
            <a:r>
              <a:rPr lang="es-ES" sz="2400" dirty="0" err="1" smtClean="0">
                <a:hlinkClick r:id="rId19" action="ppaction://hlinksldjump"/>
              </a:rPr>
              <a:t>radiobutton</a:t>
            </a:r>
            <a:r>
              <a:rPr lang="es-ES" sz="2400" dirty="0" smtClean="0">
                <a:hlinkClick r:id="rId19" action="ppaction://hlinksldjump"/>
              </a:rPr>
              <a:t> ha sido seleccionado</a:t>
            </a:r>
            <a:endParaRPr lang="es-ES" sz="2400" dirty="0" smtClean="0"/>
          </a:p>
          <a:p>
            <a:pPr algn="just">
              <a:buNone/>
            </a:pPr>
            <a:endParaRPr lang="es-ES" sz="2400" b="1" dirty="0" smtClean="0"/>
          </a:p>
          <a:p>
            <a:pPr algn="just">
              <a:buNone/>
            </a:pPr>
            <a:endParaRPr lang="es-ES" sz="2400" dirty="0" smtClean="0"/>
          </a:p>
          <a:p>
            <a:pPr algn="just">
              <a:buNone/>
            </a:pPr>
            <a:r>
              <a:rPr lang="es-ES" sz="2400" dirty="0" smtClean="0"/>
              <a:t> </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Formularios</a:t>
            </a:r>
            <a:endParaRPr lang="es-ES" cap="all" dirty="0"/>
          </a:p>
        </p:txBody>
      </p:sp>
      <p:sp>
        <p:nvSpPr>
          <p:cNvPr id="3" name="2 CuadroTexto"/>
          <p:cNvSpPr txBox="1"/>
          <p:nvPr/>
        </p:nvSpPr>
        <p:spPr>
          <a:xfrm>
            <a:off x="359639" y="503640"/>
            <a:ext cx="9720986" cy="6227046"/>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endParaRPr lang="es-ES" sz="3200" b="1" dirty="0" smtClean="0"/>
          </a:p>
          <a:p>
            <a:pPr algn="just">
              <a:buNone/>
            </a:pPr>
            <a:r>
              <a:rPr lang="es-ES" sz="2400" dirty="0" smtClean="0"/>
              <a:t>Una de las principales razones por las que se inventó el lenguaje de programación </a:t>
            </a:r>
            <a:r>
              <a:rPr lang="es-ES" sz="2400" dirty="0" err="1" smtClean="0"/>
              <a:t>JavaScript</a:t>
            </a:r>
            <a:r>
              <a:rPr lang="es-ES" sz="2400" dirty="0" smtClean="0"/>
              <a:t> fue la necesidad de validar los datos de los formularios directamente en el navegador del usuario y evitar recargar la página cuando el usuario cometía errores al rellenar los formularios.</a:t>
            </a:r>
          </a:p>
          <a:p>
            <a:pPr algn="just">
              <a:buNone/>
            </a:pPr>
            <a:endParaRPr lang="es-ES" sz="2400" dirty="0" smtClean="0"/>
          </a:p>
          <a:p>
            <a:pPr algn="just">
              <a:buNone/>
            </a:pPr>
            <a:r>
              <a:rPr lang="es-ES" sz="2400" dirty="0" smtClean="0"/>
              <a:t>No obstante, la aparición de las aplicaciones AJAX ha relevado al tratamiento de formularios como la principal actividad de </a:t>
            </a:r>
            <a:r>
              <a:rPr lang="es-ES" sz="2400" dirty="0" err="1" smtClean="0"/>
              <a:t>JavaScript</a:t>
            </a:r>
            <a:r>
              <a:rPr lang="es-ES" sz="2400" dirty="0" smtClean="0"/>
              <a:t>. Ahora, los principales usos de </a:t>
            </a:r>
            <a:r>
              <a:rPr lang="es-ES" sz="2400" dirty="0" err="1" smtClean="0"/>
              <a:t>JavaScript</a:t>
            </a:r>
            <a:r>
              <a:rPr lang="es-ES" sz="2400" dirty="0" smtClean="0"/>
              <a:t> son:</a:t>
            </a:r>
          </a:p>
          <a:p>
            <a:pPr algn="just">
              <a:buNone/>
            </a:pPr>
            <a:endParaRPr lang="es-ES" sz="2400" dirty="0" smtClean="0"/>
          </a:p>
          <a:p>
            <a:pPr lvl="1" algn="just"/>
            <a:r>
              <a:rPr lang="es-ES" sz="2400" dirty="0" smtClean="0"/>
              <a:t> Comunicaciones asíncronas con los servidores.</a:t>
            </a:r>
          </a:p>
          <a:p>
            <a:pPr lvl="1" algn="just"/>
            <a:r>
              <a:rPr lang="es-ES" sz="2400" dirty="0" smtClean="0"/>
              <a:t> Manipulación dinámica de las aplicaciones. </a:t>
            </a:r>
          </a:p>
          <a:p>
            <a:pPr lvl="1" algn="just">
              <a:buNone/>
            </a:pPr>
            <a:endParaRPr lang="es-ES" sz="2400" dirty="0" smtClean="0"/>
          </a:p>
          <a:p>
            <a:pPr marL="0" lvl="1" algn="just">
              <a:buNone/>
            </a:pPr>
            <a:r>
              <a:rPr lang="es-ES" sz="2400" dirty="0" smtClean="0"/>
              <a:t>De todas formas, el manejo de los formularios sigue siendo un requerimiento imprescindible para cualquier programador de </a:t>
            </a:r>
            <a:r>
              <a:rPr lang="es-ES" sz="2400" dirty="0" err="1" smtClean="0"/>
              <a:t>JavaScript</a:t>
            </a:r>
            <a:r>
              <a:rPr lang="es-ES" sz="2400" dirty="0" smtClean="0"/>
              <a:t>.</a:t>
            </a:r>
          </a:p>
          <a:p>
            <a:pPr>
              <a:buNone/>
            </a:pPr>
            <a:endParaRPr lang="es-ES" sz="2400"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104528"/>
            <a:ext cx="9071640" cy="1354217"/>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s-ES" dirty="0">
                <a:solidFill>
                  <a:srgbClr val="000000"/>
                </a:solidFill>
                <a:latin typeface="Arial" pitchFamily="34" charset="0"/>
                <a:cs typeface="Arial" pitchFamily="34" charset="0"/>
              </a:rPr>
              <a:t>Cómo incluir </a:t>
            </a:r>
            <a:r>
              <a:rPr lang="es-ES" dirty="0" err="1">
                <a:solidFill>
                  <a:srgbClr val="000000"/>
                </a:solidFill>
                <a:latin typeface="Arial" pitchFamily="34" charset="0"/>
                <a:cs typeface="Arial" pitchFamily="34" charset="0"/>
              </a:rPr>
              <a:t>JavaScript</a:t>
            </a:r>
            <a:r>
              <a:rPr lang="es-ES" dirty="0">
                <a:solidFill>
                  <a:srgbClr val="000000"/>
                </a:solidFill>
                <a:latin typeface="Arial" pitchFamily="34" charset="0"/>
                <a:cs typeface="Arial" pitchFamily="34" charset="0"/>
              </a:rPr>
              <a:t> en </a:t>
            </a:r>
            <a:r>
              <a:rPr lang="es-ES" dirty="0">
                <a:solidFill>
                  <a:srgbClr val="000000"/>
                </a:solidFill>
                <a:latin typeface="Arial" pitchFamily="34" charset="0"/>
                <a:ea typeface="Liberation Sans" pitchFamily="34" charset="0"/>
                <a:cs typeface="Arial" pitchFamily="34" charset="0"/>
              </a:rPr>
              <a:t>documentos</a:t>
            </a:r>
            <a:r>
              <a:rPr lang="es-ES" dirty="0">
                <a:solidFill>
                  <a:srgbClr val="000000"/>
                </a:solidFill>
                <a:latin typeface="Arial" pitchFamily="34" charset="0"/>
                <a:cs typeface="Arial" pitchFamily="34" charset="0"/>
              </a:rPr>
              <a:t> HTML</a:t>
            </a:r>
          </a:p>
        </p:txBody>
      </p:sp>
      <p:sp>
        <p:nvSpPr>
          <p:cNvPr id="4" name="3 CuadroTexto"/>
          <p:cNvSpPr txBox="1"/>
          <p:nvPr/>
        </p:nvSpPr>
        <p:spPr>
          <a:xfrm>
            <a:off x="359792" y="1475581"/>
            <a:ext cx="9505056" cy="6093976"/>
          </a:xfrm>
          <a:prstGeom prst="rect">
            <a:avLst/>
          </a:prstGeom>
          <a:noFill/>
        </p:spPr>
        <p:txBody>
          <a:bodyPr wrap="square" rtlCol="0">
            <a:spAutoFit/>
          </a:bodyPr>
          <a:lstStyle/>
          <a:p>
            <a:pPr lvl="0" hangingPunct="0"/>
            <a:r>
              <a:rPr lang="es-ES" sz="3200" b="1" dirty="0">
                <a:solidFill>
                  <a:srgbClr val="000000"/>
                </a:solidFill>
                <a:ea typeface="Andale Sans UI" pitchFamily="2"/>
                <a:cs typeface="Tahoma" pitchFamily="2"/>
              </a:rPr>
              <a:t>En el mismo documento HTML</a:t>
            </a:r>
          </a:p>
          <a:p>
            <a:pPr lvl="0" hangingPunct="0"/>
            <a:endParaRPr lang="es-ES" sz="2200" b="1" dirty="0">
              <a:solidFill>
                <a:srgbClr val="000000"/>
              </a:solidFill>
              <a:ea typeface="Andale Sans UI" pitchFamily="2"/>
              <a:cs typeface="Tahoma" pitchFamily="2"/>
            </a:endParaRPr>
          </a:p>
          <a:p>
            <a:pPr marL="457200" lvl="2" hangingPunct="0">
              <a:buSzPct val="45000"/>
              <a:buFont typeface="StarSymbol"/>
              <a:buChar char="●"/>
            </a:pPr>
            <a:r>
              <a:rPr lang="es-ES" sz="2400" dirty="0">
                <a:solidFill>
                  <a:srgbClr val="000000"/>
                </a:solidFill>
                <a:ea typeface="Andale Sans UI" pitchFamily="2"/>
                <a:cs typeface="Tahoma" pitchFamily="2"/>
              </a:rPr>
              <a:t>Entre etiquetas </a:t>
            </a:r>
            <a:r>
              <a:rPr lang="es-ES" sz="2400" i="1" dirty="0">
                <a:solidFill>
                  <a:srgbClr val="000000"/>
                </a:solidFill>
                <a:ea typeface="Andale Sans UI" pitchFamily="2"/>
                <a:cs typeface="Tahoma" pitchFamily="2"/>
              </a:rPr>
              <a:t>&lt;script&gt;</a:t>
            </a:r>
          </a:p>
          <a:p>
            <a:pPr marL="457200" lvl="2" hangingPunct="0">
              <a:buSzPct val="45000"/>
              <a:buFont typeface="StarSymbol"/>
              <a:buChar char="●"/>
            </a:pPr>
            <a:r>
              <a:rPr lang="es-ES" sz="2400" dirty="0">
                <a:solidFill>
                  <a:srgbClr val="000000"/>
                </a:solidFill>
                <a:ea typeface="Andale Sans UI" pitchFamily="2"/>
                <a:cs typeface="Tahoma" pitchFamily="2"/>
              </a:rPr>
              <a:t>Se incluye en cualquier parte del documento</a:t>
            </a:r>
          </a:p>
          <a:p>
            <a:pPr marL="457200" lvl="2" hangingPunct="0">
              <a:buSzPct val="45000"/>
              <a:buFont typeface="StarSymbol"/>
              <a:buChar char="●"/>
            </a:pPr>
            <a:r>
              <a:rPr lang="es-ES" sz="2400" dirty="0">
                <a:solidFill>
                  <a:srgbClr val="000000"/>
                </a:solidFill>
                <a:ea typeface="Andale Sans UI" pitchFamily="2"/>
                <a:cs typeface="Tahoma" pitchFamily="2"/>
              </a:rPr>
              <a:t>Se recomienda definir el código </a:t>
            </a:r>
            <a:r>
              <a:rPr lang="es-ES" sz="2400" dirty="0" err="1">
                <a:solidFill>
                  <a:srgbClr val="000000"/>
                </a:solidFill>
                <a:ea typeface="Andale Sans UI" pitchFamily="2"/>
                <a:cs typeface="Tahoma" pitchFamily="2"/>
              </a:rPr>
              <a:t>JavaScript</a:t>
            </a:r>
            <a:r>
              <a:rPr lang="es-ES" sz="2400" dirty="0">
                <a:solidFill>
                  <a:srgbClr val="000000"/>
                </a:solidFill>
                <a:ea typeface="Andale Sans UI" pitchFamily="2"/>
                <a:cs typeface="Tahoma" pitchFamily="2"/>
              </a:rPr>
              <a:t> dentro de la cabecera del documento (dentro de la etiqueta </a:t>
            </a:r>
            <a:r>
              <a:rPr lang="es-ES" sz="2400" i="1" dirty="0">
                <a:solidFill>
                  <a:srgbClr val="000000"/>
                </a:solidFill>
                <a:ea typeface="Andale Sans UI" pitchFamily="2"/>
                <a:cs typeface="Tahoma" pitchFamily="2"/>
              </a:rPr>
              <a:t>&lt;head&gt;</a:t>
            </a:r>
            <a:r>
              <a:rPr lang="es-ES" sz="2400" dirty="0">
                <a:solidFill>
                  <a:srgbClr val="000000"/>
                </a:solidFill>
                <a:ea typeface="Andale Sans UI" pitchFamily="2"/>
                <a:cs typeface="Tahoma" pitchFamily="2"/>
              </a:rPr>
              <a:t>)</a:t>
            </a:r>
          </a:p>
          <a:p>
            <a:pPr lvl="0" hangingPunct="0"/>
            <a:endParaRPr lang="es-ES" sz="2400" dirty="0">
              <a:solidFill>
                <a:srgbClr val="000000"/>
              </a:solidFill>
              <a:ea typeface="Andale Sans UI" pitchFamily="2"/>
              <a:cs typeface="Tahoma" pitchFamily="2"/>
            </a:endParaRPr>
          </a:p>
          <a:p>
            <a:pPr lvl="0" hangingPunct="0"/>
            <a:r>
              <a:rPr lang="es-ES" sz="2400" dirty="0">
                <a:solidFill>
                  <a:srgbClr val="000000"/>
                </a:solidFill>
                <a:ea typeface="Andale Sans UI" pitchFamily="2"/>
                <a:cs typeface="Tahoma" pitchFamily="2"/>
              </a:rPr>
              <a:t>&lt;!DOCTYPE </a:t>
            </a:r>
            <a:r>
              <a:rPr lang="es-ES" sz="2400" dirty="0" err="1">
                <a:solidFill>
                  <a:srgbClr val="000000"/>
                </a:solidFill>
                <a:ea typeface="Andale Sans UI" pitchFamily="2"/>
                <a:cs typeface="Tahoma" pitchFamily="2"/>
              </a:rPr>
              <a:t>html</a:t>
            </a:r>
            <a:r>
              <a:rPr lang="es-ES" sz="2400" dirty="0">
                <a:solidFill>
                  <a:srgbClr val="000000"/>
                </a:solidFill>
                <a:ea typeface="Andale Sans UI" pitchFamily="2"/>
                <a:cs typeface="Tahoma" pitchFamily="2"/>
              </a:rPr>
              <a:t>&gt;</a:t>
            </a:r>
          </a:p>
          <a:p>
            <a:pPr lvl="0" hangingPunct="0"/>
            <a:r>
              <a:rPr lang="es-ES" sz="2400" dirty="0">
                <a:solidFill>
                  <a:srgbClr val="000000"/>
                </a:solidFill>
                <a:ea typeface="Andale Sans UI" pitchFamily="2"/>
                <a:cs typeface="Tahoma" pitchFamily="2"/>
              </a:rPr>
              <a:t>&lt;</a:t>
            </a:r>
            <a:r>
              <a:rPr lang="es-ES" sz="2400" dirty="0" err="1">
                <a:solidFill>
                  <a:srgbClr val="000000"/>
                </a:solidFill>
                <a:ea typeface="Andale Sans UI" pitchFamily="2"/>
                <a:cs typeface="Tahoma" pitchFamily="2"/>
              </a:rPr>
              <a:t>html</a:t>
            </a:r>
            <a:r>
              <a:rPr lang="es-ES" sz="2400" dirty="0">
                <a:solidFill>
                  <a:srgbClr val="000000"/>
                </a:solidFill>
                <a:ea typeface="Andale Sans UI" pitchFamily="2"/>
                <a:cs typeface="Tahoma" pitchFamily="2"/>
              </a:rPr>
              <a:t> &gt;</a:t>
            </a:r>
          </a:p>
          <a:p>
            <a:pPr lvl="0" hangingPunct="0"/>
            <a:r>
              <a:rPr lang="es-ES" sz="2400" dirty="0">
                <a:solidFill>
                  <a:srgbClr val="000000"/>
                </a:solidFill>
                <a:ea typeface="Andale Sans UI" pitchFamily="2"/>
                <a:cs typeface="Tahoma" pitchFamily="2"/>
              </a:rPr>
              <a:t>&lt;head&gt;</a:t>
            </a:r>
          </a:p>
          <a:p>
            <a:pPr lvl="0" hangingPunct="0"/>
            <a:r>
              <a:rPr lang="es-ES" sz="2400" dirty="0">
                <a:solidFill>
                  <a:srgbClr val="000000"/>
                </a:solidFill>
                <a:ea typeface="Andale Sans UI" pitchFamily="2"/>
                <a:cs typeface="Tahoma" pitchFamily="2"/>
              </a:rPr>
              <a:t>	&lt;</a:t>
            </a:r>
            <a:r>
              <a:rPr lang="es-ES" sz="2400" dirty="0" err="1">
                <a:solidFill>
                  <a:srgbClr val="000000"/>
                </a:solidFill>
                <a:ea typeface="Andale Sans UI" pitchFamily="2"/>
                <a:cs typeface="Tahoma" pitchFamily="2"/>
              </a:rPr>
              <a:t>title</a:t>
            </a:r>
            <a:r>
              <a:rPr lang="es-ES" sz="2400" dirty="0">
                <a:solidFill>
                  <a:srgbClr val="000000"/>
                </a:solidFill>
                <a:ea typeface="Andale Sans UI" pitchFamily="2"/>
                <a:cs typeface="Tahoma" pitchFamily="2"/>
              </a:rPr>
              <a:t>&gt;Ejemplo de código </a:t>
            </a:r>
            <a:r>
              <a:rPr lang="es-ES" sz="2400" dirty="0" err="1">
                <a:solidFill>
                  <a:srgbClr val="000000"/>
                </a:solidFill>
                <a:ea typeface="Andale Sans UI" pitchFamily="2"/>
                <a:cs typeface="Tahoma" pitchFamily="2"/>
              </a:rPr>
              <a:t>JavaScript</a:t>
            </a:r>
            <a:r>
              <a:rPr lang="es-ES" sz="2400" dirty="0">
                <a:solidFill>
                  <a:srgbClr val="000000"/>
                </a:solidFill>
                <a:ea typeface="Andale Sans UI" pitchFamily="2"/>
                <a:cs typeface="Tahoma" pitchFamily="2"/>
              </a:rPr>
              <a:t> en el propio documento&lt;/</a:t>
            </a:r>
            <a:r>
              <a:rPr lang="es-ES" sz="2400" dirty="0" err="1">
                <a:solidFill>
                  <a:srgbClr val="000000"/>
                </a:solidFill>
                <a:ea typeface="Andale Sans UI" pitchFamily="2"/>
                <a:cs typeface="Tahoma" pitchFamily="2"/>
              </a:rPr>
              <a:t>title</a:t>
            </a:r>
            <a:endParaRPr lang="es-ES" sz="2400" dirty="0">
              <a:solidFill>
                <a:srgbClr val="000000"/>
              </a:solidFill>
              <a:ea typeface="Andale Sans UI" pitchFamily="2"/>
              <a:cs typeface="Tahoma" pitchFamily="2"/>
            </a:endParaRPr>
          </a:p>
          <a:p>
            <a:pPr lvl="0" hangingPunct="0"/>
            <a:r>
              <a:rPr lang="es-ES" sz="2400" dirty="0">
                <a:solidFill>
                  <a:srgbClr val="000000"/>
                </a:solidFill>
                <a:ea typeface="Andale Sans UI" pitchFamily="2"/>
                <a:cs typeface="Tahoma" pitchFamily="2"/>
              </a:rPr>
              <a:t>	</a:t>
            </a:r>
          </a:p>
          <a:p>
            <a:pPr lvl="0" hangingPunct="0"/>
            <a:r>
              <a:rPr lang="es-ES" sz="2400" dirty="0">
                <a:solidFill>
                  <a:srgbClr val="000000"/>
                </a:solidFill>
                <a:ea typeface="Andale Sans UI" pitchFamily="2"/>
                <a:cs typeface="Tahoma" pitchFamily="2"/>
              </a:rPr>
              <a:t>	</a:t>
            </a:r>
            <a:r>
              <a:rPr lang="es-ES" sz="2400" b="1" dirty="0">
                <a:solidFill>
                  <a:srgbClr val="FF3333"/>
                </a:solidFill>
                <a:ea typeface="Andale Sans UI" pitchFamily="2"/>
                <a:cs typeface="Tahoma" pitchFamily="2"/>
              </a:rPr>
              <a:t>&lt;script </a:t>
            </a:r>
            <a:r>
              <a:rPr lang="es-ES" sz="2400" b="1" dirty="0" err="1">
                <a:solidFill>
                  <a:srgbClr val="FF3333"/>
                </a:solidFill>
                <a:ea typeface="Andale Sans UI" pitchFamily="2"/>
                <a:cs typeface="Tahoma" pitchFamily="2"/>
              </a:rPr>
              <a:t>type</a:t>
            </a:r>
            <a:r>
              <a:rPr lang="es-ES" sz="2400" b="1" dirty="0">
                <a:solidFill>
                  <a:srgbClr val="FF3333"/>
                </a:solidFill>
                <a:ea typeface="Andale Sans UI" pitchFamily="2"/>
                <a:cs typeface="Tahoma" pitchFamily="2"/>
              </a:rPr>
              <a:t>="</a:t>
            </a:r>
            <a:r>
              <a:rPr lang="es-ES" sz="2400" b="1" dirty="0" err="1">
                <a:solidFill>
                  <a:srgbClr val="FF3333"/>
                </a:solidFill>
                <a:ea typeface="Andale Sans UI" pitchFamily="2"/>
                <a:cs typeface="Tahoma" pitchFamily="2"/>
              </a:rPr>
              <a:t>text</a:t>
            </a:r>
            <a:r>
              <a:rPr lang="es-ES" sz="2400" b="1" dirty="0">
                <a:solidFill>
                  <a:srgbClr val="FF3333"/>
                </a:solidFill>
                <a:ea typeface="Andale Sans UI" pitchFamily="2"/>
                <a:cs typeface="Tahoma" pitchFamily="2"/>
              </a:rPr>
              <a:t>/</a:t>
            </a:r>
            <a:r>
              <a:rPr lang="es-ES" sz="2400" b="1" dirty="0" err="1">
                <a:solidFill>
                  <a:srgbClr val="FF3333"/>
                </a:solidFill>
                <a:ea typeface="Andale Sans UI" pitchFamily="2"/>
                <a:cs typeface="Tahoma" pitchFamily="2"/>
              </a:rPr>
              <a:t>javascript</a:t>
            </a:r>
            <a:r>
              <a:rPr lang="es-ES" sz="2400" b="1" dirty="0">
                <a:solidFill>
                  <a:srgbClr val="FF3333"/>
                </a:solidFill>
                <a:ea typeface="Andale Sans UI" pitchFamily="2"/>
                <a:cs typeface="Tahoma" pitchFamily="2"/>
              </a:rPr>
              <a:t>"&gt;</a:t>
            </a:r>
          </a:p>
          <a:p>
            <a:pPr lvl="0" hangingPunct="0"/>
            <a:r>
              <a:rPr lang="es-ES" sz="2400" b="1" dirty="0">
                <a:solidFill>
                  <a:srgbClr val="FF3333"/>
                </a:solidFill>
                <a:ea typeface="Andale Sans UI" pitchFamily="2"/>
                <a:cs typeface="Tahoma" pitchFamily="2"/>
              </a:rPr>
              <a:t>		</a:t>
            </a:r>
            <a:r>
              <a:rPr lang="es-ES" sz="2400" b="1" dirty="0" err="1">
                <a:solidFill>
                  <a:srgbClr val="FF3333"/>
                </a:solidFill>
                <a:ea typeface="Andale Sans UI" pitchFamily="2"/>
                <a:cs typeface="Tahoma" pitchFamily="2"/>
              </a:rPr>
              <a:t>alert</a:t>
            </a:r>
            <a:r>
              <a:rPr lang="es-ES" sz="2400" b="1" dirty="0">
                <a:solidFill>
                  <a:srgbClr val="FF3333"/>
                </a:solidFill>
                <a:ea typeface="Andale Sans UI" pitchFamily="2"/>
                <a:cs typeface="Tahoma" pitchFamily="2"/>
              </a:rPr>
              <a:t>("Un mensaje de prueba");</a:t>
            </a:r>
          </a:p>
          <a:p>
            <a:pPr lvl="0" hangingPunct="0"/>
            <a:r>
              <a:rPr lang="es-ES" sz="2400" b="1" dirty="0">
                <a:solidFill>
                  <a:srgbClr val="FF3333"/>
                </a:solidFill>
                <a:ea typeface="Andale Sans UI" pitchFamily="2"/>
                <a:cs typeface="Tahoma" pitchFamily="2"/>
              </a:rPr>
              <a:t>	&lt;/script&gt;</a:t>
            </a:r>
          </a:p>
          <a:p>
            <a:pPr lvl="0" hangingPunct="0"/>
            <a:r>
              <a:rPr lang="es-ES" sz="2400" dirty="0">
                <a:solidFill>
                  <a:srgbClr val="000000"/>
                </a:solidFill>
                <a:ea typeface="Andale Sans UI" pitchFamily="2"/>
                <a:cs typeface="Tahoma" pitchFamily="2"/>
              </a:rPr>
              <a:t>&lt;/head</a:t>
            </a:r>
            <a:r>
              <a:rPr lang="es-ES" sz="2400" dirty="0" smtClean="0">
                <a:solidFill>
                  <a:srgbClr val="000000"/>
                </a:solidFill>
                <a:ea typeface="Andale Sans UI" pitchFamily="2"/>
                <a:cs typeface="Tahoma" pitchFamily="2"/>
              </a:rPr>
              <a:t>&gt;</a:t>
            </a:r>
            <a:endParaRPr lang="es-ES" sz="2400" dirty="0">
              <a:solidFill>
                <a:srgbClr val="000000"/>
              </a:solidFill>
              <a:ea typeface="Andale Sans UI" pitchFamily="2"/>
              <a:cs typeface="Tahoma" pitchFamily="2"/>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Formularios</a:t>
            </a:r>
            <a:endParaRPr lang="es-ES" cap="all" dirty="0"/>
          </a:p>
        </p:txBody>
      </p:sp>
      <p:sp>
        <p:nvSpPr>
          <p:cNvPr id="3" name="2 CuadroTexto"/>
          <p:cNvSpPr txBox="1"/>
          <p:nvPr/>
        </p:nvSpPr>
        <p:spPr>
          <a:xfrm>
            <a:off x="359639" y="503640"/>
            <a:ext cx="9720986" cy="7855056"/>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1ª forma de acceder a los formularios y sus elementos</a:t>
            </a:r>
          </a:p>
          <a:p>
            <a:pPr>
              <a:buNone/>
            </a:pPr>
            <a:endParaRPr lang="es-ES" sz="3200" b="1" dirty="0" smtClean="0"/>
          </a:p>
          <a:p>
            <a:pPr algn="just">
              <a:buNone/>
            </a:pPr>
            <a:r>
              <a:rPr lang="es-ES" sz="2400" dirty="0" smtClean="0"/>
              <a:t>Cuando se carga una página web, el </a:t>
            </a:r>
            <a:r>
              <a:rPr lang="es-ES" sz="2400" dirty="0" smtClean="0">
                <a:solidFill>
                  <a:srgbClr val="0070C0"/>
                </a:solidFill>
              </a:rPr>
              <a:t>navegador</a:t>
            </a:r>
            <a:r>
              <a:rPr lang="es-ES" sz="2400" dirty="0" smtClean="0"/>
              <a:t> crea automáticamente un </a:t>
            </a:r>
            <a:r>
              <a:rPr lang="es-ES" sz="2400" dirty="0" err="1" smtClean="0">
                <a:solidFill>
                  <a:srgbClr val="0070C0"/>
                </a:solidFill>
              </a:rPr>
              <a:t>array</a:t>
            </a:r>
            <a:r>
              <a:rPr lang="es-ES" sz="2400" dirty="0" smtClean="0"/>
              <a:t> llamado </a:t>
            </a:r>
            <a:r>
              <a:rPr lang="es-ES" sz="2400" b="1" dirty="0" err="1" smtClean="0">
                <a:solidFill>
                  <a:srgbClr val="FF0000"/>
                </a:solidFill>
              </a:rPr>
              <a:t>forms</a:t>
            </a:r>
            <a:r>
              <a:rPr lang="es-ES" sz="2400" dirty="0" smtClean="0"/>
              <a:t> y que contiene la referencia a todos los formularios de la página.</a:t>
            </a:r>
          </a:p>
          <a:p>
            <a:pPr algn="just">
              <a:buNone/>
            </a:pPr>
            <a:endParaRPr lang="es-ES" sz="2400" dirty="0" smtClean="0"/>
          </a:p>
          <a:p>
            <a:pPr algn="just">
              <a:buNone/>
            </a:pPr>
            <a:r>
              <a:rPr lang="es-ES" sz="2400" dirty="0" smtClean="0"/>
              <a:t>	</a:t>
            </a:r>
            <a:r>
              <a:rPr lang="es-ES" sz="2000" dirty="0" err="1" smtClean="0">
                <a:solidFill>
                  <a:srgbClr val="0070C0"/>
                </a:solidFill>
              </a:rPr>
              <a:t>document.forms</a:t>
            </a:r>
            <a:r>
              <a:rPr lang="es-ES" sz="2000" dirty="0" smtClean="0">
                <a:solidFill>
                  <a:srgbClr val="0070C0"/>
                </a:solidFill>
              </a:rPr>
              <a:t>[0];  	</a:t>
            </a:r>
            <a:r>
              <a:rPr lang="es-ES" sz="2000" dirty="0" smtClean="0">
                <a:solidFill>
                  <a:schemeClr val="bg1">
                    <a:lumMod val="50000"/>
                  </a:schemeClr>
                </a:solidFill>
              </a:rPr>
              <a:t>//Acceso al primero formulario de la página</a:t>
            </a:r>
          </a:p>
          <a:p>
            <a:pPr algn="just">
              <a:buNone/>
            </a:pPr>
            <a:endParaRPr lang="es-ES" sz="2400" dirty="0" smtClean="0">
              <a:solidFill>
                <a:schemeClr val="bg1">
                  <a:lumMod val="50000"/>
                </a:schemeClr>
              </a:solidFill>
            </a:endParaRPr>
          </a:p>
          <a:p>
            <a:pPr algn="just">
              <a:buNone/>
            </a:pPr>
            <a:r>
              <a:rPr lang="es-ES" sz="2400" dirty="0" smtClean="0"/>
              <a:t>El navegador también crea automáticamente un </a:t>
            </a:r>
            <a:r>
              <a:rPr lang="es-ES" sz="2400" dirty="0" err="1" smtClean="0">
                <a:solidFill>
                  <a:srgbClr val="0070C0"/>
                </a:solidFill>
              </a:rPr>
              <a:t>array</a:t>
            </a:r>
            <a:r>
              <a:rPr lang="es-ES" sz="2400" dirty="0" smtClean="0">
                <a:solidFill>
                  <a:srgbClr val="0070C0"/>
                </a:solidFill>
              </a:rPr>
              <a:t> </a:t>
            </a:r>
            <a:r>
              <a:rPr lang="es-ES" sz="2400" dirty="0" smtClean="0"/>
              <a:t>llamado </a:t>
            </a:r>
            <a:r>
              <a:rPr lang="es-ES" sz="2400" b="1" dirty="0" err="1" smtClean="0">
                <a:solidFill>
                  <a:srgbClr val="FF0000"/>
                </a:solidFill>
              </a:rPr>
              <a:t>elements</a:t>
            </a:r>
            <a:r>
              <a:rPr lang="es-ES" sz="2400" dirty="0" smtClean="0"/>
              <a:t> por cada uno de los formularios de la página.</a:t>
            </a:r>
          </a:p>
          <a:p>
            <a:pPr algn="just">
              <a:buNone/>
            </a:pPr>
            <a:endParaRPr lang="es-ES" sz="2400" dirty="0" smtClean="0"/>
          </a:p>
          <a:p>
            <a:pPr algn="just">
              <a:buNone/>
            </a:pPr>
            <a:r>
              <a:rPr lang="es-ES" sz="2400" dirty="0" smtClean="0"/>
              <a:t>	</a:t>
            </a:r>
            <a:r>
              <a:rPr lang="es-ES" sz="2000" dirty="0" err="1" smtClean="0">
                <a:solidFill>
                  <a:srgbClr val="0070C0"/>
                </a:solidFill>
              </a:rPr>
              <a:t>document.forms</a:t>
            </a:r>
            <a:r>
              <a:rPr lang="es-ES" sz="2000" dirty="0" smtClean="0">
                <a:solidFill>
                  <a:srgbClr val="0070C0"/>
                </a:solidFill>
              </a:rPr>
              <a:t>[0].</a:t>
            </a:r>
            <a:r>
              <a:rPr lang="es-ES" sz="2000" dirty="0" err="1" smtClean="0">
                <a:solidFill>
                  <a:srgbClr val="0070C0"/>
                </a:solidFill>
              </a:rPr>
              <a:t>elements</a:t>
            </a:r>
            <a:r>
              <a:rPr lang="es-ES" sz="2000" dirty="0" smtClean="0">
                <a:solidFill>
                  <a:srgbClr val="0070C0"/>
                </a:solidFill>
              </a:rPr>
              <a:t>[0]; 	</a:t>
            </a:r>
            <a:r>
              <a:rPr lang="es-ES" sz="2000" dirty="0" smtClean="0">
                <a:solidFill>
                  <a:schemeClr val="bg1">
                    <a:lumMod val="50000"/>
                  </a:schemeClr>
                </a:solidFill>
              </a:rPr>
              <a:t>//Acceso al primer elemento del formulario de 					la página</a:t>
            </a:r>
          </a:p>
          <a:p>
            <a:pPr algn="just">
              <a:buNone/>
            </a:pPr>
            <a:r>
              <a:rPr lang="es-ES" sz="2000" dirty="0" smtClean="0">
                <a:solidFill>
                  <a:schemeClr val="bg1">
                    <a:lumMod val="50000"/>
                  </a:schemeClr>
                </a:solidFill>
              </a:rPr>
              <a:t>	</a:t>
            </a:r>
          </a:p>
          <a:p>
            <a:pPr algn="just">
              <a:buNone/>
            </a:pPr>
            <a:r>
              <a:rPr lang="es-ES" sz="2000" dirty="0" smtClean="0">
                <a:solidFill>
                  <a:schemeClr val="bg1">
                    <a:lumMod val="50000"/>
                  </a:schemeClr>
                </a:solidFill>
              </a:rPr>
              <a:t>	</a:t>
            </a:r>
            <a:r>
              <a:rPr lang="es-ES" sz="2000" dirty="0" err="1" smtClean="0">
                <a:solidFill>
                  <a:srgbClr val="0070C0"/>
                </a:solidFill>
              </a:rPr>
              <a:t>document.forms</a:t>
            </a:r>
            <a:r>
              <a:rPr lang="es-ES" sz="2000" dirty="0" smtClean="0">
                <a:solidFill>
                  <a:srgbClr val="0070C0"/>
                </a:solidFill>
              </a:rPr>
              <a:t>[0].</a:t>
            </a:r>
            <a:r>
              <a:rPr lang="es-ES" sz="2000" dirty="0" err="1" smtClean="0">
                <a:solidFill>
                  <a:srgbClr val="0070C0"/>
                </a:solidFill>
              </a:rPr>
              <a:t>elements</a:t>
            </a:r>
            <a:r>
              <a:rPr lang="es-ES" sz="2000" dirty="0" smtClean="0">
                <a:solidFill>
                  <a:srgbClr val="0070C0"/>
                </a:solidFill>
              </a:rPr>
              <a:t>[</a:t>
            </a:r>
            <a:r>
              <a:rPr lang="es-ES" sz="2000" dirty="0" err="1" smtClean="0">
                <a:solidFill>
                  <a:srgbClr val="0070C0"/>
                </a:solidFill>
              </a:rPr>
              <a:t>document.forms</a:t>
            </a:r>
            <a:r>
              <a:rPr lang="es-ES" sz="2000" dirty="0" smtClean="0">
                <a:solidFill>
                  <a:srgbClr val="0070C0"/>
                </a:solidFill>
              </a:rPr>
              <a:t>[0].elements.length-1];</a:t>
            </a:r>
          </a:p>
          <a:p>
            <a:pPr algn="just">
              <a:buNone/>
            </a:pPr>
            <a:endParaRPr lang="es-ES" sz="2400" dirty="0" smtClean="0">
              <a:solidFill>
                <a:schemeClr val="bg1">
                  <a:lumMod val="50000"/>
                </a:schemeClr>
              </a:solidFill>
            </a:endParaRPr>
          </a:p>
          <a:p>
            <a:pPr algn="just">
              <a:buNone/>
            </a:pPr>
            <a:r>
              <a:rPr lang="es-ES" sz="2400" dirty="0" smtClean="0"/>
              <a:t>Pero, ¿Qué sucede si cambia el diseño de la página y en el código HTML se cambia el orden de los formularios originales o se añaden nuevos formularios? </a:t>
            </a:r>
            <a:endParaRPr lang="es-ES" sz="2400" dirty="0" smtClean="0">
              <a:solidFill>
                <a:schemeClr val="bg1">
                  <a:lumMod val="50000"/>
                </a:schemeClr>
              </a:solidFill>
            </a:endParaRPr>
          </a:p>
          <a:p>
            <a:pPr algn="just">
              <a:buNone/>
            </a:pPr>
            <a:endParaRPr lang="es-ES" sz="2400" dirty="0" smtClean="0">
              <a:solidFill>
                <a:schemeClr val="bg1">
                  <a:lumMod val="50000"/>
                </a:schemeClr>
              </a:solidFill>
            </a:endParaRP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Formularios</a:t>
            </a:r>
            <a:endParaRPr lang="es-ES" cap="all" dirty="0"/>
          </a:p>
        </p:txBody>
      </p:sp>
      <p:sp>
        <p:nvSpPr>
          <p:cNvPr id="3" name="2 CuadroTexto"/>
          <p:cNvSpPr txBox="1"/>
          <p:nvPr/>
        </p:nvSpPr>
        <p:spPr>
          <a:xfrm>
            <a:off x="359639" y="503640"/>
            <a:ext cx="9720986" cy="7855056"/>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2ª forma de acceder a los formularios y sus elementos</a:t>
            </a:r>
          </a:p>
          <a:p>
            <a:pPr>
              <a:buNone/>
            </a:pPr>
            <a:endParaRPr lang="es-ES" sz="3200" b="1" dirty="0" smtClean="0"/>
          </a:p>
          <a:p>
            <a:pPr algn="just">
              <a:buNone/>
            </a:pPr>
            <a:r>
              <a:rPr lang="es-ES" sz="2400" dirty="0" smtClean="0"/>
              <a:t>Acceder a los formularios de una página a través de su nombre (atributo </a:t>
            </a:r>
            <a:r>
              <a:rPr lang="es-ES" sz="2400" b="1" dirty="0" err="1" smtClean="0">
                <a:solidFill>
                  <a:srgbClr val="FF0000"/>
                </a:solidFill>
              </a:rPr>
              <a:t>name</a:t>
            </a:r>
            <a:r>
              <a:rPr lang="es-ES" sz="2400" dirty="0" smtClean="0"/>
              <a:t>) o </a:t>
            </a:r>
            <a:r>
              <a:rPr lang="es-ES" sz="2400" dirty="0" smtClean="0">
                <a:solidFill>
                  <a:srgbClr val="0070C0"/>
                </a:solidFill>
              </a:rPr>
              <a:t>a través de su atributo</a:t>
            </a:r>
            <a:r>
              <a:rPr lang="es-ES" sz="2400" b="1" dirty="0" smtClean="0">
                <a:solidFill>
                  <a:srgbClr val="FF0000"/>
                </a:solidFill>
              </a:rPr>
              <a:t> id</a:t>
            </a:r>
            <a:r>
              <a:rPr lang="es-ES" sz="2400" dirty="0" smtClean="0"/>
              <a:t>.</a:t>
            </a:r>
          </a:p>
          <a:p>
            <a:pPr algn="just">
              <a:buNone/>
            </a:pPr>
            <a:endParaRPr lang="es-ES" sz="2400" dirty="0" smtClean="0"/>
          </a:p>
          <a:p>
            <a:pPr algn="just">
              <a:buNone/>
            </a:pPr>
            <a:endParaRPr lang="es-ES" sz="2400" dirty="0" smtClean="0"/>
          </a:p>
          <a:p>
            <a:pPr algn="just">
              <a:buNone/>
            </a:pPr>
            <a:r>
              <a:rPr lang="es-ES" sz="2400" dirty="0" smtClean="0">
                <a:solidFill>
                  <a:srgbClr val="0070C0"/>
                </a:solidFill>
              </a:rPr>
              <a:t>	</a:t>
            </a:r>
            <a:r>
              <a:rPr lang="es-ES" sz="2400" dirty="0" err="1" smtClean="0">
                <a:solidFill>
                  <a:srgbClr val="0070C0"/>
                </a:solidFill>
              </a:rPr>
              <a:t>var</a:t>
            </a:r>
            <a:r>
              <a:rPr lang="es-ES" sz="2400" dirty="0" smtClean="0">
                <a:solidFill>
                  <a:srgbClr val="0070C0"/>
                </a:solidFill>
              </a:rPr>
              <a:t> </a:t>
            </a:r>
            <a:r>
              <a:rPr lang="es-ES" sz="2400" dirty="0" err="1" smtClean="0">
                <a:solidFill>
                  <a:srgbClr val="0070C0"/>
                </a:solidFill>
              </a:rPr>
              <a:t>formularioPrincipal</a:t>
            </a:r>
            <a:r>
              <a:rPr lang="es-ES" sz="2400" dirty="0" smtClean="0">
                <a:solidFill>
                  <a:srgbClr val="0070C0"/>
                </a:solidFill>
              </a:rPr>
              <a:t> = </a:t>
            </a:r>
            <a:r>
              <a:rPr lang="es-ES" sz="2400" dirty="0" err="1" smtClean="0">
                <a:solidFill>
                  <a:srgbClr val="0070C0"/>
                </a:solidFill>
              </a:rPr>
              <a:t>document.</a:t>
            </a:r>
            <a:r>
              <a:rPr lang="es-ES" sz="2400" b="1" dirty="0" err="1" smtClean="0">
                <a:solidFill>
                  <a:srgbClr val="FF0000"/>
                </a:solidFill>
              </a:rPr>
              <a:t>formulario</a:t>
            </a:r>
            <a:r>
              <a:rPr lang="es-ES" sz="2400" dirty="0" smtClean="0">
                <a:solidFill>
                  <a:srgbClr val="0070C0"/>
                </a:solidFill>
              </a:rPr>
              <a:t>; </a:t>
            </a:r>
          </a:p>
          <a:p>
            <a:pPr algn="just">
              <a:buNone/>
            </a:pPr>
            <a:r>
              <a:rPr lang="es-ES" sz="2400" dirty="0" smtClean="0">
                <a:solidFill>
                  <a:srgbClr val="0070C0"/>
                </a:solidFill>
              </a:rPr>
              <a:t>	</a:t>
            </a:r>
            <a:r>
              <a:rPr lang="es-ES" sz="2400" dirty="0" err="1" smtClean="0">
                <a:solidFill>
                  <a:srgbClr val="0070C0"/>
                </a:solidFill>
              </a:rPr>
              <a:t>var</a:t>
            </a:r>
            <a:r>
              <a:rPr lang="es-ES" sz="2400" dirty="0" smtClean="0">
                <a:solidFill>
                  <a:srgbClr val="0070C0"/>
                </a:solidFill>
              </a:rPr>
              <a:t> </a:t>
            </a:r>
            <a:r>
              <a:rPr lang="es-ES" sz="2400" dirty="0" err="1" smtClean="0">
                <a:solidFill>
                  <a:srgbClr val="0070C0"/>
                </a:solidFill>
              </a:rPr>
              <a:t>formularioSecundario</a:t>
            </a:r>
            <a:r>
              <a:rPr lang="es-ES" sz="2400" dirty="0" smtClean="0">
                <a:solidFill>
                  <a:srgbClr val="0070C0"/>
                </a:solidFill>
              </a:rPr>
              <a:t> = </a:t>
            </a:r>
            <a:r>
              <a:rPr lang="es-ES" sz="2400" dirty="0" err="1" smtClean="0">
                <a:solidFill>
                  <a:srgbClr val="0070C0"/>
                </a:solidFill>
              </a:rPr>
              <a:t>document.</a:t>
            </a:r>
            <a:r>
              <a:rPr lang="es-ES" sz="2400" b="1" dirty="0" err="1" smtClean="0">
                <a:solidFill>
                  <a:srgbClr val="FF0000"/>
                </a:solidFill>
              </a:rPr>
              <a:t>otro_formulario</a:t>
            </a:r>
            <a:r>
              <a:rPr lang="es-ES" sz="2400" dirty="0" smtClean="0">
                <a:solidFill>
                  <a:srgbClr val="0070C0"/>
                </a:solidFill>
              </a:rPr>
              <a:t>;</a:t>
            </a:r>
          </a:p>
          <a:p>
            <a:pPr algn="just">
              <a:buNone/>
            </a:pPr>
            <a:endParaRPr lang="es-ES" sz="2400" dirty="0" smtClean="0">
              <a:solidFill>
                <a:srgbClr val="0070C0"/>
              </a:solidFill>
            </a:endParaRPr>
          </a:p>
          <a:p>
            <a:pPr algn="just">
              <a:buNone/>
            </a:pPr>
            <a:endParaRPr lang="es-ES" sz="2400" dirty="0" smtClean="0">
              <a:solidFill>
                <a:srgbClr val="0070C0"/>
              </a:solidFill>
            </a:endParaRPr>
          </a:p>
          <a:p>
            <a:pPr algn="just">
              <a:buNone/>
            </a:pPr>
            <a:r>
              <a:rPr lang="es-ES" sz="2400" dirty="0" smtClean="0">
                <a:solidFill>
                  <a:srgbClr val="0070C0"/>
                </a:solidFill>
              </a:rPr>
              <a:t>	&lt;</a:t>
            </a:r>
            <a:r>
              <a:rPr lang="es-ES" sz="2400" dirty="0" err="1" smtClean="0">
                <a:solidFill>
                  <a:srgbClr val="0070C0"/>
                </a:solidFill>
              </a:rPr>
              <a:t>form</a:t>
            </a:r>
            <a:r>
              <a:rPr lang="es-ES" sz="2400" dirty="0" smtClean="0">
                <a:solidFill>
                  <a:srgbClr val="0070C0"/>
                </a:solidFill>
              </a:rPr>
              <a:t> </a:t>
            </a:r>
            <a:r>
              <a:rPr lang="es-ES" sz="2400" b="1" dirty="0" smtClean="0">
                <a:solidFill>
                  <a:srgbClr val="00B050"/>
                </a:solidFill>
              </a:rPr>
              <a:t>id</a:t>
            </a:r>
            <a:r>
              <a:rPr lang="es-ES" sz="2400" dirty="0" smtClean="0">
                <a:solidFill>
                  <a:srgbClr val="0070C0"/>
                </a:solidFill>
              </a:rPr>
              <a:t>="</a:t>
            </a:r>
            <a:r>
              <a:rPr lang="es-ES" sz="2400" b="1" dirty="0" smtClean="0">
                <a:solidFill>
                  <a:srgbClr val="FF0000"/>
                </a:solidFill>
              </a:rPr>
              <a:t>formulario</a:t>
            </a:r>
            <a:r>
              <a:rPr lang="es-ES" sz="2400" dirty="0" smtClean="0">
                <a:solidFill>
                  <a:srgbClr val="0070C0"/>
                </a:solidFill>
              </a:rPr>
              <a:t>" &gt; </a:t>
            </a:r>
          </a:p>
          <a:p>
            <a:pPr algn="just">
              <a:buNone/>
            </a:pPr>
            <a:r>
              <a:rPr lang="es-ES" sz="2400" dirty="0" smtClean="0">
                <a:solidFill>
                  <a:srgbClr val="0070C0"/>
                </a:solidFill>
              </a:rPr>
              <a:t>		... </a:t>
            </a:r>
          </a:p>
          <a:p>
            <a:pPr algn="just">
              <a:buNone/>
            </a:pPr>
            <a:r>
              <a:rPr lang="es-ES" sz="2400" dirty="0" smtClean="0">
                <a:solidFill>
                  <a:srgbClr val="0070C0"/>
                </a:solidFill>
              </a:rPr>
              <a:t>	&lt;/</a:t>
            </a:r>
            <a:r>
              <a:rPr lang="es-ES" sz="2400" dirty="0" err="1" smtClean="0">
                <a:solidFill>
                  <a:srgbClr val="0070C0"/>
                </a:solidFill>
              </a:rPr>
              <a:t>form</a:t>
            </a:r>
            <a:r>
              <a:rPr lang="es-ES" sz="2400" dirty="0" smtClean="0">
                <a:solidFill>
                  <a:srgbClr val="0070C0"/>
                </a:solidFill>
              </a:rPr>
              <a:t>&gt;   </a:t>
            </a:r>
          </a:p>
          <a:p>
            <a:pPr algn="just">
              <a:buNone/>
            </a:pPr>
            <a:r>
              <a:rPr lang="es-ES" sz="2400" dirty="0" smtClean="0">
                <a:solidFill>
                  <a:srgbClr val="0070C0"/>
                </a:solidFill>
              </a:rPr>
              <a:t>	</a:t>
            </a:r>
          </a:p>
          <a:p>
            <a:pPr algn="just">
              <a:buNone/>
            </a:pPr>
            <a:r>
              <a:rPr lang="es-ES" sz="2400" dirty="0" smtClean="0">
                <a:solidFill>
                  <a:srgbClr val="0070C0"/>
                </a:solidFill>
              </a:rPr>
              <a:t>	&lt;</a:t>
            </a:r>
            <a:r>
              <a:rPr lang="es-ES" sz="2400" dirty="0" err="1" smtClean="0">
                <a:solidFill>
                  <a:srgbClr val="0070C0"/>
                </a:solidFill>
              </a:rPr>
              <a:t>form</a:t>
            </a:r>
            <a:r>
              <a:rPr lang="es-ES" sz="2400" dirty="0" smtClean="0">
                <a:solidFill>
                  <a:srgbClr val="0070C0"/>
                </a:solidFill>
              </a:rPr>
              <a:t> </a:t>
            </a:r>
            <a:r>
              <a:rPr lang="es-ES" sz="2400" b="1" dirty="0" err="1" smtClean="0">
                <a:solidFill>
                  <a:srgbClr val="00B050"/>
                </a:solidFill>
              </a:rPr>
              <a:t>name</a:t>
            </a:r>
            <a:r>
              <a:rPr lang="es-ES" sz="2400" dirty="0" smtClean="0">
                <a:solidFill>
                  <a:srgbClr val="0070C0"/>
                </a:solidFill>
              </a:rPr>
              <a:t>="</a:t>
            </a:r>
            <a:r>
              <a:rPr lang="es-ES" sz="2400" b="1" dirty="0" err="1" smtClean="0">
                <a:solidFill>
                  <a:srgbClr val="FF0000"/>
                </a:solidFill>
              </a:rPr>
              <a:t>otro_formulario</a:t>
            </a:r>
            <a:r>
              <a:rPr lang="es-ES" sz="2400" dirty="0" smtClean="0">
                <a:solidFill>
                  <a:srgbClr val="0070C0"/>
                </a:solidFill>
              </a:rPr>
              <a:t>" &gt; </a:t>
            </a:r>
          </a:p>
          <a:p>
            <a:pPr algn="just">
              <a:buNone/>
            </a:pPr>
            <a:r>
              <a:rPr lang="es-ES" sz="2400" dirty="0" smtClean="0">
                <a:solidFill>
                  <a:srgbClr val="0070C0"/>
                </a:solidFill>
              </a:rPr>
              <a:t>		... </a:t>
            </a:r>
          </a:p>
          <a:p>
            <a:pPr algn="just">
              <a:buNone/>
            </a:pPr>
            <a:r>
              <a:rPr lang="es-ES" sz="2400" dirty="0" smtClean="0">
                <a:solidFill>
                  <a:srgbClr val="0070C0"/>
                </a:solidFill>
              </a:rPr>
              <a:t>	&lt;/</a:t>
            </a:r>
            <a:r>
              <a:rPr lang="es-ES" sz="2400" dirty="0" err="1" smtClean="0">
                <a:solidFill>
                  <a:srgbClr val="0070C0"/>
                </a:solidFill>
              </a:rPr>
              <a:t>form</a:t>
            </a:r>
            <a:r>
              <a:rPr lang="es-ES" sz="2400" dirty="0" smtClean="0">
                <a:solidFill>
                  <a:srgbClr val="0070C0"/>
                </a:solidFill>
              </a:rPr>
              <a:t>&gt;</a:t>
            </a:r>
          </a:p>
          <a:p>
            <a:pPr algn="just">
              <a:buNone/>
            </a:pPr>
            <a:endParaRPr lang="es-ES" sz="2400" dirty="0" smtClean="0"/>
          </a:p>
          <a:p>
            <a:pPr algn="just">
              <a:buNone/>
            </a:pPr>
            <a:r>
              <a:rPr lang="es-ES" sz="2400" dirty="0" smtClean="0"/>
              <a:t>	</a:t>
            </a:r>
          </a:p>
          <a:p>
            <a:pPr algn="just">
              <a:buNone/>
            </a:pPr>
            <a:r>
              <a:rPr lang="es-ES" sz="2400" dirty="0" smtClean="0">
                <a:solidFill>
                  <a:srgbClr val="0070C0"/>
                </a:solidFill>
              </a:rPr>
              <a:t>	</a:t>
            </a:r>
            <a:endParaRPr lang="es-ES" sz="2400" dirty="0" smtClean="0">
              <a:solidFill>
                <a:schemeClr val="bg1">
                  <a:lumMod val="50000"/>
                </a:schemeClr>
              </a:solidFill>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Formularios</a:t>
            </a:r>
            <a:endParaRPr lang="es-ES" cap="all" dirty="0"/>
          </a:p>
        </p:txBody>
      </p:sp>
      <p:sp>
        <p:nvSpPr>
          <p:cNvPr id="3" name="2 CuadroTexto"/>
          <p:cNvSpPr txBox="1"/>
          <p:nvPr/>
        </p:nvSpPr>
        <p:spPr>
          <a:xfrm>
            <a:off x="359639" y="503640"/>
            <a:ext cx="9720986" cy="6352337"/>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2ª forma de acceder a los formularios y sus elementos</a:t>
            </a:r>
          </a:p>
          <a:p>
            <a:pPr>
              <a:buNone/>
            </a:pPr>
            <a:endParaRPr lang="es-ES" sz="3200" b="1" dirty="0" smtClean="0"/>
          </a:p>
          <a:p>
            <a:pPr algn="just">
              <a:buNone/>
            </a:pPr>
            <a:r>
              <a:rPr lang="es-ES" sz="2400" dirty="0" smtClean="0"/>
              <a:t>Los elementos de los formularios también se pueden acceder directamente mediante su atributos </a:t>
            </a:r>
            <a:r>
              <a:rPr lang="es-ES" sz="2400" b="1" dirty="0" smtClean="0">
                <a:solidFill>
                  <a:srgbClr val="FF0000"/>
                </a:solidFill>
              </a:rPr>
              <a:t>id</a:t>
            </a:r>
            <a:r>
              <a:rPr lang="es-ES" sz="2400" dirty="0" smtClean="0"/>
              <a:t> o </a:t>
            </a:r>
            <a:r>
              <a:rPr lang="es-ES" sz="2400" b="1" dirty="0" err="1" smtClean="0">
                <a:solidFill>
                  <a:srgbClr val="FF0000"/>
                </a:solidFill>
              </a:rPr>
              <a:t>name</a:t>
            </a:r>
            <a:r>
              <a:rPr lang="es-ES" sz="2400" dirty="0" smtClean="0"/>
              <a:t>:</a:t>
            </a:r>
          </a:p>
          <a:p>
            <a:pPr algn="just">
              <a:buNone/>
            </a:pPr>
            <a:endParaRPr lang="es-ES" sz="2400" dirty="0" smtClean="0"/>
          </a:p>
          <a:p>
            <a:pPr algn="just">
              <a:buNone/>
            </a:pPr>
            <a:endParaRPr lang="es-ES" sz="2400" dirty="0" smtClean="0"/>
          </a:p>
          <a:p>
            <a:pPr algn="just">
              <a:buNone/>
            </a:pPr>
            <a:r>
              <a:rPr lang="es-ES" sz="2400" dirty="0" smtClean="0">
                <a:solidFill>
                  <a:srgbClr val="0070C0"/>
                </a:solidFill>
              </a:rPr>
              <a:t>	</a:t>
            </a:r>
            <a:r>
              <a:rPr lang="es-ES" sz="2400" dirty="0" err="1" smtClean="0">
                <a:solidFill>
                  <a:srgbClr val="0070C0"/>
                </a:solidFill>
              </a:rPr>
              <a:t>var</a:t>
            </a:r>
            <a:r>
              <a:rPr lang="es-ES" sz="2400" dirty="0" smtClean="0">
                <a:solidFill>
                  <a:srgbClr val="0070C0"/>
                </a:solidFill>
              </a:rPr>
              <a:t> </a:t>
            </a:r>
            <a:r>
              <a:rPr lang="es-ES" sz="2400" dirty="0" err="1" smtClean="0">
                <a:solidFill>
                  <a:srgbClr val="0070C0"/>
                </a:solidFill>
              </a:rPr>
              <a:t>formularioPrincipal</a:t>
            </a:r>
            <a:r>
              <a:rPr lang="es-ES" sz="2400" dirty="0" smtClean="0">
                <a:solidFill>
                  <a:srgbClr val="0070C0"/>
                </a:solidFill>
              </a:rPr>
              <a:t> = </a:t>
            </a:r>
            <a:r>
              <a:rPr lang="es-ES" sz="2400" dirty="0" err="1" smtClean="0">
                <a:solidFill>
                  <a:srgbClr val="0070C0"/>
                </a:solidFill>
              </a:rPr>
              <a:t>document.formulario</a:t>
            </a:r>
            <a:r>
              <a:rPr lang="es-ES" sz="2400" dirty="0" smtClean="0">
                <a:solidFill>
                  <a:srgbClr val="0070C0"/>
                </a:solidFill>
              </a:rPr>
              <a:t>; </a:t>
            </a:r>
          </a:p>
          <a:p>
            <a:pPr algn="just">
              <a:buNone/>
            </a:pPr>
            <a:r>
              <a:rPr lang="es-ES" sz="2400" dirty="0" smtClean="0">
                <a:solidFill>
                  <a:srgbClr val="0070C0"/>
                </a:solidFill>
              </a:rPr>
              <a:t>	</a:t>
            </a:r>
            <a:r>
              <a:rPr lang="es-ES" sz="2400" dirty="0" err="1" smtClean="0">
                <a:solidFill>
                  <a:srgbClr val="0070C0"/>
                </a:solidFill>
              </a:rPr>
              <a:t>var</a:t>
            </a:r>
            <a:r>
              <a:rPr lang="es-ES" sz="2400" dirty="0" smtClean="0">
                <a:solidFill>
                  <a:srgbClr val="0070C0"/>
                </a:solidFill>
              </a:rPr>
              <a:t> </a:t>
            </a:r>
            <a:r>
              <a:rPr lang="es-ES" sz="2400" dirty="0" err="1" smtClean="0">
                <a:solidFill>
                  <a:srgbClr val="0070C0"/>
                </a:solidFill>
              </a:rPr>
              <a:t>primerElemento</a:t>
            </a:r>
            <a:r>
              <a:rPr lang="es-ES" sz="2400" dirty="0" smtClean="0">
                <a:solidFill>
                  <a:srgbClr val="0070C0"/>
                </a:solidFill>
              </a:rPr>
              <a:t> = </a:t>
            </a:r>
            <a:r>
              <a:rPr lang="es-ES" sz="2400" dirty="0" err="1" smtClean="0">
                <a:solidFill>
                  <a:srgbClr val="0070C0"/>
                </a:solidFill>
              </a:rPr>
              <a:t>document.formulario.</a:t>
            </a:r>
            <a:r>
              <a:rPr lang="es-ES" sz="2400" b="1" dirty="0" err="1" smtClean="0">
                <a:solidFill>
                  <a:srgbClr val="FF0000"/>
                </a:solidFill>
              </a:rPr>
              <a:t>elemento</a:t>
            </a:r>
            <a:r>
              <a:rPr lang="es-ES" sz="2400" dirty="0" smtClean="0">
                <a:solidFill>
                  <a:srgbClr val="0070C0"/>
                </a:solidFill>
              </a:rPr>
              <a:t>;</a:t>
            </a:r>
          </a:p>
          <a:p>
            <a:pPr algn="just">
              <a:buNone/>
            </a:pPr>
            <a:endParaRPr lang="es-ES" sz="2400" dirty="0" smtClean="0">
              <a:solidFill>
                <a:srgbClr val="0070C0"/>
              </a:solidFill>
            </a:endParaRPr>
          </a:p>
          <a:p>
            <a:pPr algn="just">
              <a:buNone/>
            </a:pPr>
            <a:endParaRPr lang="es-ES" sz="2400" dirty="0" smtClean="0">
              <a:solidFill>
                <a:srgbClr val="0070C0"/>
              </a:solidFill>
            </a:endParaRPr>
          </a:p>
          <a:p>
            <a:pPr algn="just">
              <a:buNone/>
            </a:pPr>
            <a:r>
              <a:rPr lang="es-ES" sz="2400" dirty="0" smtClean="0">
                <a:solidFill>
                  <a:srgbClr val="0070C0"/>
                </a:solidFill>
              </a:rPr>
              <a:t>	&lt;</a:t>
            </a:r>
            <a:r>
              <a:rPr lang="es-ES" sz="2400" dirty="0" err="1" smtClean="0">
                <a:solidFill>
                  <a:srgbClr val="0070C0"/>
                </a:solidFill>
              </a:rPr>
              <a:t>form</a:t>
            </a:r>
            <a:r>
              <a:rPr lang="es-ES" sz="2400" dirty="0" smtClean="0">
                <a:solidFill>
                  <a:srgbClr val="0070C0"/>
                </a:solidFill>
              </a:rPr>
              <a:t> id="formulario"&gt; </a:t>
            </a:r>
          </a:p>
          <a:p>
            <a:pPr algn="just">
              <a:buNone/>
            </a:pPr>
            <a:r>
              <a:rPr lang="es-ES" sz="2400" dirty="0" smtClean="0">
                <a:solidFill>
                  <a:srgbClr val="0070C0"/>
                </a:solidFill>
              </a:rPr>
              <a:t>		&lt;input </a:t>
            </a:r>
            <a:r>
              <a:rPr lang="es-ES" sz="2400" dirty="0" err="1" smtClean="0">
                <a:solidFill>
                  <a:srgbClr val="0070C0"/>
                </a:solidFill>
              </a:rPr>
              <a:t>type</a:t>
            </a:r>
            <a:r>
              <a:rPr lang="es-ES" sz="2400" dirty="0" smtClean="0">
                <a:solidFill>
                  <a:srgbClr val="0070C0"/>
                </a:solidFill>
              </a:rPr>
              <a:t>="</a:t>
            </a:r>
            <a:r>
              <a:rPr lang="es-ES" sz="2400" dirty="0" err="1" smtClean="0">
                <a:solidFill>
                  <a:srgbClr val="0070C0"/>
                </a:solidFill>
              </a:rPr>
              <a:t>text</a:t>
            </a:r>
            <a:r>
              <a:rPr lang="es-ES" sz="2400" dirty="0" smtClean="0">
                <a:solidFill>
                  <a:srgbClr val="0070C0"/>
                </a:solidFill>
              </a:rPr>
              <a:t>" </a:t>
            </a:r>
            <a:r>
              <a:rPr lang="es-ES" sz="2400" b="1" dirty="0" smtClean="0">
                <a:solidFill>
                  <a:srgbClr val="FF0000"/>
                </a:solidFill>
              </a:rPr>
              <a:t>id</a:t>
            </a:r>
            <a:r>
              <a:rPr lang="es-ES" sz="2400" dirty="0" smtClean="0">
                <a:solidFill>
                  <a:srgbClr val="0070C0"/>
                </a:solidFill>
              </a:rPr>
              <a:t>="</a:t>
            </a:r>
            <a:r>
              <a:rPr lang="es-ES" sz="2400" b="1" dirty="0" smtClean="0">
                <a:solidFill>
                  <a:srgbClr val="FF0000"/>
                </a:solidFill>
              </a:rPr>
              <a:t>elemento</a:t>
            </a:r>
            <a:r>
              <a:rPr lang="es-ES" sz="2400" dirty="0" smtClean="0">
                <a:solidFill>
                  <a:srgbClr val="0070C0"/>
                </a:solidFill>
              </a:rPr>
              <a:t>" /&gt; </a:t>
            </a:r>
          </a:p>
          <a:p>
            <a:pPr algn="just">
              <a:buNone/>
            </a:pPr>
            <a:r>
              <a:rPr lang="es-ES" sz="2400" dirty="0" smtClean="0">
                <a:solidFill>
                  <a:srgbClr val="0070C0"/>
                </a:solidFill>
              </a:rPr>
              <a:t>	&lt;/</a:t>
            </a:r>
            <a:r>
              <a:rPr lang="es-ES" sz="2400" dirty="0" err="1" smtClean="0">
                <a:solidFill>
                  <a:srgbClr val="0070C0"/>
                </a:solidFill>
              </a:rPr>
              <a:t>form</a:t>
            </a:r>
            <a:r>
              <a:rPr lang="es-ES" sz="2400" dirty="0" smtClean="0">
                <a:solidFill>
                  <a:srgbClr val="0070C0"/>
                </a:solidFill>
              </a:rPr>
              <a:t>&gt;</a:t>
            </a:r>
          </a:p>
          <a:p>
            <a:pPr algn="just">
              <a:buNone/>
            </a:pPr>
            <a:endParaRPr lang="es-ES" sz="2400" dirty="0" smtClean="0"/>
          </a:p>
          <a:p>
            <a:pPr algn="just">
              <a:buNone/>
            </a:pPr>
            <a:r>
              <a:rPr lang="es-ES" sz="2400" dirty="0" smtClean="0"/>
              <a:t>	</a:t>
            </a:r>
          </a:p>
          <a:p>
            <a:pPr algn="just">
              <a:buNone/>
            </a:pPr>
            <a:r>
              <a:rPr lang="es-ES" sz="2400" dirty="0" smtClean="0">
                <a:solidFill>
                  <a:srgbClr val="0070C0"/>
                </a:solidFill>
              </a:rPr>
              <a:t>	</a:t>
            </a:r>
            <a:endParaRPr lang="es-ES" sz="2400" dirty="0" smtClean="0">
              <a:solidFill>
                <a:schemeClr val="bg1">
                  <a:lumMod val="50000"/>
                </a:schemeClr>
              </a:solidFill>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Formularios</a:t>
            </a:r>
            <a:endParaRPr lang="es-ES" cap="all" dirty="0"/>
          </a:p>
        </p:txBody>
      </p:sp>
      <p:sp>
        <p:nvSpPr>
          <p:cNvPr id="3" name="2 CuadroTexto"/>
          <p:cNvSpPr txBox="1"/>
          <p:nvPr/>
        </p:nvSpPr>
        <p:spPr>
          <a:xfrm>
            <a:off x="359639" y="503640"/>
            <a:ext cx="9720986" cy="5976657"/>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3ª forma de acceder a los formularios y sus elementos</a:t>
            </a:r>
          </a:p>
          <a:p>
            <a:pPr>
              <a:buNone/>
            </a:pPr>
            <a:endParaRPr lang="es-ES" sz="3200" b="1" dirty="0" smtClean="0"/>
          </a:p>
          <a:p>
            <a:pPr algn="just">
              <a:buNone/>
            </a:pPr>
            <a:r>
              <a:rPr lang="es-ES" sz="2400" dirty="0" smtClean="0"/>
              <a:t>Acceder a los formularios y a sus elementos utilizando las funciones DOM de acceso directo a los nodos. </a:t>
            </a:r>
          </a:p>
          <a:p>
            <a:pPr algn="just">
              <a:buNone/>
            </a:pPr>
            <a:endParaRPr lang="es-ES" sz="2400" dirty="0" smtClean="0"/>
          </a:p>
          <a:p>
            <a:pPr algn="just">
              <a:buNone/>
            </a:pPr>
            <a:endParaRPr lang="es-ES" sz="2400" dirty="0" smtClean="0"/>
          </a:p>
          <a:p>
            <a:pPr algn="just">
              <a:buNone/>
            </a:pPr>
            <a:r>
              <a:rPr lang="es-ES" sz="2400" dirty="0" smtClean="0">
                <a:solidFill>
                  <a:srgbClr val="0070C0"/>
                </a:solidFill>
              </a:rPr>
              <a:t>	</a:t>
            </a:r>
            <a:r>
              <a:rPr lang="es-ES" sz="2400" dirty="0" err="1" smtClean="0">
                <a:solidFill>
                  <a:srgbClr val="0070C0"/>
                </a:solidFill>
              </a:rPr>
              <a:t>var</a:t>
            </a:r>
            <a:r>
              <a:rPr lang="es-ES" sz="2400" dirty="0" smtClean="0">
                <a:solidFill>
                  <a:srgbClr val="0070C0"/>
                </a:solidFill>
              </a:rPr>
              <a:t> </a:t>
            </a:r>
            <a:r>
              <a:rPr lang="es-ES" sz="2400" dirty="0" err="1" smtClean="0">
                <a:solidFill>
                  <a:srgbClr val="0070C0"/>
                </a:solidFill>
              </a:rPr>
              <a:t>formularioPrincipal</a:t>
            </a:r>
            <a:r>
              <a:rPr lang="es-ES" sz="2400" dirty="0" smtClean="0">
                <a:solidFill>
                  <a:srgbClr val="0070C0"/>
                </a:solidFill>
              </a:rPr>
              <a:t> = </a:t>
            </a:r>
            <a:r>
              <a:rPr lang="es-ES" sz="2400" b="1" dirty="0" err="1" smtClean="0">
                <a:solidFill>
                  <a:srgbClr val="FF0000"/>
                </a:solidFill>
              </a:rPr>
              <a:t>document.getElementById</a:t>
            </a:r>
            <a:r>
              <a:rPr lang="es-ES" sz="2400" dirty="0" smtClean="0">
                <a:solidFill>
                  <a:srgbClr val="0070C0"/>
                </a:solidFill>
              </a:rPr>
              <a:t>("</a:t>
            </a:r>
            <a:r>
              <a:rPr lang="es-ES" sz="2400" b="1" dirty="0" smtClean="0">
                <a:solidFill>
                  <a:srgbClr val="00B050"/>
                </a:solidFill>
              </a:rPr>
              <a:t>formulario</a:t>
            </a:r>
            <a:r>
              <a:rPr lang="es-ES" sz="2400" dirty="0" smtClean="0">
                <a:solidFill>
                  <a:srgbClr val="0070C0"/>
                </a:solidFill>
              </a:rPr>
              <a:t>"); </a:t>
            </a:r>
          </a:p>
          <a:p>
            <a:pPr algn="just">
              <a:buNone/>
            </a:pPr>
            <a:r>
              <a:rPr lang="es-ES" sz="2400" dirty="0" smtClean="0">
                <a:solidFill>
                  <a:srgbClr val="0070C0"/>
                </a:solidFill>
              </a:rPr>
              <a:t>	</a:t>
            </a:r>
            <a:r>
              <a:rPr lang="es-ES" sz="2400" dirty="0" err="1" smtClean="0">
                <a:solidFill>
                  <a:srgbClr val="0070C0"/>
                </a:solidFill>
              </a:rPr>
              <a:t>var</a:t>
            </a:r>
            <a:r>
              <a:rPr lang="es-ES" sz="2400" dirty="0" smtClean="0">
                <a:solidFill>
                  <a:srgbClr val="0070C0"/>
                </a:solidFill>
              </a:rPr>
              <a:t> </a:t>
            </a:r>
            <a:r>
              <a:rPr lang="es-ES" sz="2400" dirty="0" err="1" smtClean="0">
                <a:solidFill>
                  <a:srgbClr val="0070C0"/>
                </a:solidFill>
              </a:rPr>
              <a:t>primerElemento</a:t>
            </a:r>
            <a:r>
              <a:rPr lang="es-ES" sz="2400" dirty="0" smtClean="0">
                <a:solidFill>
                  <a:srgbClr val="0070C0"/>
                </a:solidFill>
              </a:rPr>
              <a:t> = </a:t>
            </a:r>
            <a:r>
              <a:rPr lang="es-ES" sz="2400" b="1" dirty="0" err="1" smtClean="0">
                <a:solidFill>
                  <a:srgbClr val="FF0000"/>
                </a:solidFill>
              </a:rPr>
              <a:t>document.getElementById</a:t>
            </a:r>
            <a:r>
              <a:rPr lang="es-ES" sz="2400" dirty="0" smtClean="0">
                <a:solidFill>
                  <a:srgbClr val="0070C0"/>
                </a:solidFill>
              </a:rPr>
              <a:t>("</a:t>
            </a:r>
            <a:r>
              <a:rPr lang="es-ES" sz="2400" b="1" dirty="0" smtClean="0">
                <a:solidFill>
                  <a:srgbClr val="00B050"/>
                </a:solidFill>
              </a:rPr>
              <a:t>elemento</a:t>
            </a:r>
            <a:r>
              <a:rPr lang="es-ES" sz="2400" dirty="0" smtClean="0">
                <a:solidFill>
                  <a:srgbClr val="0070C0"/>
                </a:solidFill>
              </a:rPr>
              <a:t>");</a:t>
            </a:r>
          </a:p>
          <a:p>
            <a:pPr algn="just">
              <a:buNone/>
            </a:pPr>
            <a:r>
              <a:rPr lang="es-ES" sz="2400" dirty="0" smtClean="0">
                <a:solidFill>
                  <a:srgbClr val="0070C0"/>
                </a:solidFill>
              </a:rPr>
              <a:t>	</a:t>
            </a:r>
          </a:p>
          <a:p>
            <a:pPr algn="just">
              <a:buNone/>
            </a:pPr>
            <a:r>
              <a:rPr lang="es-ES" sz="2400" dirty="0" smtClean="0">
                <a:solidFill>
                  <a:srgbClr val="0070C0"/>
                </a:solidFill>
              </a:rPr>
              <a:t>	&lt;</a:t>
            </a:r>
            <a:r>
              <a:rPr lang="es-ES" sz="2400" dirty="0" err="1" smtClean="0">
                <a:solidFill>
                  <a:srgbClr val="0070C0"/>
                </a:solidFill>
              </a:rPr>
              <a:t>form</a:t>
            </a:r>
            <a:r>
              <a:rPr lang="es-ES" sz="2400" dirty="0" smtClean="0">
                <a:solidFill>
                  <a:srgbClr val="0070C0"/>
                </a:solidFill>
              </a:rPr>
              <a:t> </a:t>
            </a:r>
            <a:r>
              <a:rPr lang="es-ES" sz="2400" dirty="0" err="1" smtClean="0">
                <a:solidFill>
                  <a:srgbClr val="0070C0"/>
                </a:solidFill>
              </a:rPr>
              <a:t>name</a:t>
            </a:r>
            <a:r>
              <a:rPr lang="es-ES" sz="2400" dirty="0" smtClean="0">
                <a:solidFill>
                  <a:srgbClr val="0070C0"/>
                </a:solidFill>
              </a:rPr>
              <a:t>="formulario" id="</a:t>
            </a:r>
            <a:r>
              <a:rPr lang="es-ES" sz="2400" b="1" dirty="0" smtClean="0">
                <a:solidFill>
                  <a:srgbClr val="00B050"/>
                </a:solidFill>
              </a:rPr>
              <a:t>formulario</a:t>
            </a:r>
            <a:r>
              <a:rPr lang="es-ES" sz="2400" dirty="0" smtClean="0">
                <a:solidFill>
                  <a:srgbClr val="0070C0"/>
                </a:solidFill>
              </a:rPr>
              <a:t>" &gt; </a:t>
            </a:r>
          </a:p>
          <a:p>
            <a:pPr algn="just">
              <a:buNone/>
            </a:pPr>
            <a:r>
              <a:rPr lang="es-ES" sz="2400" dirty="0" smtClean="0">
                <a:solidFill>
                  <a:srgbClr val="0070C0"/>
                </a:solidFill>
              </a:rPr>
              <a:t>		&lt;input </a:t>
            </a:r>
            <a:r>
              <a:rPr lang="es-ES" sz="2400" dirty="0" err="1" smtClean="0">
                <a:solidFill>
                  <a:srgbClr val="0070C0"/>
                </a:solidFill>
              </a:rPr>
              <a:t>type</a:t>
            </a:r>
            <a:r>
              <a:rPr lang="es-ES" sz="2400" dirty="0" smtClean="0">
                <a:solidFill>
                  <a:srgbClr val="0070C0"/>
                </a:solidFill>
              </a:rPr>
              <a:t>="</a:t>
            </a:r>
            <a:r>
              <a:rPr lang="es-ES" sz="2400" dirty="0" err="1" smtClean="0">
                <a:solidFill>
                  <a:srgbClr val="0070C0"/>
                </a:solidFill>
              </a:rPr>
              <a:t>text</a:t>
            </a:r>
            <a:r>
              <a:rPr lang="es-ES" sz="2400" dirty="0" smtClean="0">
                <a:solidFill>
                  <a:srgbClr val="0070C0"/>
                </a:solidFill>
              </a:rPr>
              <a:t>" </a:t>
            </a:r>
            <a:r>
              <a:rPr lang="es-ES" sz="2400" dirty="0" err="1" smtClean="0">
                <a:solidFill>
                  <a:srgbClr val="0070C0"/>
                </a:solidFill>
              </a:rPr>
              <a:t>name</a:t>
            </a:r>
            <a:r>
              <a:rPr lang="es-ES" sz="2400" dirty="0" smtClean="0">
                <a:solidFill>
                  <a:srgbClr val="0070C0"/>
                </a:solidFill>
              </a:rPr>
              <a:t>="elemento" id="</a:t>
            </a:r>
            <a:r>
              <a:rPr lang="es-ES" sz="2400" b="1" dirty="0" smtClean="0">
                <a:solidFill>
                  <a:srgbClr val="00B050"/>
                </a:solidFill>
              </a:rPr>
              <a:t>elemento</a:t>
            </a:r>
            <a:r>
              <a:rPr lang="es-ES" sz="2400" dirty="0" smtClean="0">
                <a:solidFill>
                  <a:srgbClr val="0070C0"/>
                </a:solidFill>
              </a:rPr>
              <a:t>" /&gt;</a:t>
            </a:r>
          </a:p>
          <a:p>
            <a:pPr algn="just">
              <a:buNone/>
            </a:pPr>
            <a:r>
              <a:rPr lang="es-ES" sz="2400" dirty="0" smtClean="0">
                <a:solidFill>
                  <a:srgbClr val="0070C0"/>
                </a:solidFill>
              </a:rPr>
              <a:t>	&lt;/</a:t>
            </a:r>
            <a:r>
              <a:rPr lang="es-ES" sz="2400" dirty="0" err="1" smtClean="0">
                <a:solidFill>
                  <a:srgbClr val="0070C0"/>
                </a:solidFill>
              </a:rPr>
              <a:t>form</a:t>
            </a:r>
            <a:r>
              <a:rPr lang="es-ES" sz="2400" dirty="0" smtClean="0">
                <a:solidFill>
                  <a:srgbClr val="0070C0"/>
                </a:solidFill>
              </a:rPr>
              <a:t>&gt;</a:t>
            </a:r>
          </a:p>
          <a:p>
            <a:pPr algn="just">
              <a:buNone/>
            </a:pPr>
            <a:endParaRPr lang="es-ES" sz="2400" dirty="0" smtClean="0"/>
          </a:p>
          <a:p>
            <a:pPr algn="just">
              <a:buNone/>
            </a:pPr>
            <a:r>
              <a:rPr lang="es-ES" sz="2400" dirty="0" smtClean="0"/>
              <a:t>	</a:t>
            </a:r>
          </a:p>
          <a:p>
            <a:pPr algn="just">
              <a:buNone/>
            </a:pPr>
            <a:r>
              <a:rPr lang="es-ES" sz="2400" dirty="0" smtClean="0">
                <a:solidFill>
                  <a:srgbClr val="0070C0"/>
                </a:solidFill>
              </a:rPr>
              <a:t>	</a:t>
            </a:r>
            <a:endParaRPr lang="es-ES" sz="2400" dirty="0" smtClean="0">
              <a:solidFill>
                <a:schemeClr val="bg1">
                  <a:lumMod val="50000"/>
                </a:schemeClr>
              </a:solidFill>
            </a:endParaRP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2 CuadroTexto"/>
          <p:cNvSpPr txBox="1"/>
          <p:nvPr/>
        </p:nvSpPr>
        <p:spPr>
          <a:xfrm>
            <a:off x="359639" y="503640"/>
            <a:ext cx="9720986" cy="7479376"/>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Propiedades DOM de elementos</a:t>
            </a:r>
          </a:p>
          <a:p>
            <a:pPr>
              <a:buNone/>
            </a:pPr>
            <a:endParaRPr lang="es-ES" sz="3200" b="1" dirty="0" smtClean="0"/>
          </a:p>
          <a:p>
            <a:pPr algn="just">
              <a:buNone/>
            </a:pPr>
            <a:r>
              <a:rPr lang="es-ES" sz="2400" b="1" dirty="0" err="1" smtClean="0">
                <a:solidFill>
                  <a:srgbClr val="FF0000"/>
                </a:solidFill>
              </a:rPr>
              <a:t>type</a:t>
            </a:r>
            <a:r>
              <a:rPr lang="es-ES" sz="2400" dirty="0" smtClean="0"/>
              <a:t>: 	indica el tipo de elemento que se trata. </a:t>
            </a:r>
          </a:p>
          <a:p>
            <a:pPr algn="just">
              <a:buNone/>
            </a:pPr>
            <a:endParaRPr lang="es-ES" sz="2400" dirty="0" smtClean="0"/>
          </a:p>
          <a:p>
            <a:pPr marL="723900" algn="just"/>
            <a:r>
              <a:rPr lang="es-ES" sz="2400" dirty="0" smtClean="0"/>
              <a:t>	Para los elementos de tipo </a:t>
            </a:r>
            <a:r>
              <a:rPr lang="es-ES" sz="2400" b="1" dirty="0" smtClean="0">
                <a:solidFill>
                  <a:srgbClr val="0070C0"/>
                </a:solidFill>
              </a:rPr>
              <a:t>&lt;input&gt;</a:t>
            </a:r>
            <a:r>
              <a:rPr lang="es-ES" sz="2400" dirty="0" smtClean="0"/>
              <a:t> (</a:t>
            </a:r>
            <a:r>
              <a:rPr lang="es-ES" sz="2400" dirty="0" err="1" smtClean="0"/>
              <a:t>text</a:t>
            </a:r>
            <a:r>
              <a:rPr lang="es-ES" sz="2400" dirty="0" smtClean="0"/>
              <a:t>, </a:t>
            </a:r>
            <a:r>
              <a:rPr lang="es-ES" sz="2400" dirty="0" err="1" smtClean="0"/>
              <a:t>button</a:t>
            </a:r>
            <a:r>
              <a:rPr lang="es-ES" sz="2400" dirty="0" smtClean="0"/>
              <a:t>, </a:t>
            </a:r>
            <a:r>
              <a:rPr lang="es-ES" sz="2400" dirty="0" err="1" smtClean="0"/>
              <a:t>checkbox</a:t>
            </a:r>
            <a:r>
              <a:rPr lang="es-ES" sz="2400" dirty="0" smtClean="0"/>
              <a:t>, etc.) 	coincide con </a:t>
            </a:r>
            <a:r>
              <a:rPr lang="es-ES" sz="2400" b="1" dirty="0" smtClean="0">
                <a:solidFill>
                  <a:srgbClr val="FF0000"/>
                </a:solidFill>
              </a:rPr>
              <a:t>el valor de su atributo </a:t>
            </a:r>
            <a:r>
              <a:rPr lang="es-ES" sz="2400" b="1" dirty="0" err="1" smtClean="0">
                <a:solidFill>
                  <a:srgbClr val="FF0000"/>
                </a:solidFill>
              </a:rPr>
              <a:t>type</a:t>
            </a:r>
            <a:r>
              <a:rPr lang="es-ES" sz="2400" dirty="0" smtClean="0"/>
              <a:t>. </a:t>
            </a:r>
          </a:p>
          <a:p>
            <a:pPr marL="723900" algn="just"/>
            <a:r>
              <a:rPr lang="es-ES" sz="2400" dirty="0" smtClean="0"/>
              <a:t>	Para las </a:t>
            </a:r>
            <a:r>
              <a:rPr lang="es-ES" sz="2400" b="1" dirty="0" smtClean="0">
                <a:solidFill>
                  <a:srgbClr val="0070C0"/>
                </a:solidFill>
              </a:rPr>
              <a:t>listas desplegables </a:t>
            </a:r>
            <a:r>
              <a:rPr lang="es-ES" sz="2400" dirty="0" smtClean="0"/>
              <a:t>normales (elemento </a:t>
            </a:r>
            <a:r>
              <a:rPr lang="es-ES" sz="2400" b="1" dirty="0" smtClean="0">
                <a:solidFill>
                  <a:srgbClr val="0070C0"/>
                </a:solidFill>
              </a:rPr>
              <a:t>&lt;</a:t>
            </a:r>
            <a:r>
              <a:rPr lang="es-ES" sz="2400" b="1" dirty="0" err="1" smtClean="0">
                <a:solidFill>
                  <a:srgbClr val="0070C0"/>
                </a:solidFill>
              </a:rPr>
              <a:t>select</a:t>
            </a:r>
            <a:r>
              <a:rPr lang="es-ES" sz="2400" b="1" dirty="0" smtClean="0">
                <a:solidFill>
                  <a:srgbClr val="0070C0"/>
                </a:solidFill>
              </a:rPr>
              <a:t>&gt;</a:t>
            </a:r>
            <a:r>
              <a:rPr lang="es-ES" sz="2400" dirty="0" smtClean="0"/>
              <a:t>) su valor 	es </a:t>
            </a:r>
            <a:r>
              <a:rPr lang="es-ES" sz="2400" b="1" dirty="0" err="1" smtClean="0">
                <a:solidFill>
                  <a:srgbClr val="FF0000"/>
                </a:solidFill>
              </a:rPr>
              <a:t>select-one</a:t>
            </a:r>
            <a:r>
              <a:rPr lang="es-ES" sz="2400" dirty="0" smtClean="0"/>
              <a:t>, </a:t>
            </a:r>
          </a:p>
          <a:p>
            <a:pPr marL="723900" algn="just"/>
            <a:r>
              <a:rPr lang="es-ES" sz="2400" dirty="0" smtClean="0"/>
              <a:t>	Para las listas que permiten seleccionar varios elementos a la vez su 	valor es </a:t>
            </a:r>
            <a:r>
              <a:rPr lang="es-ES" sz="2400" b="1" dirty="0" err="1" smtClean="0">
                <a:solidFill>
                  <a:srgbClr val="FF0000"/>
                </a:solidFill>
              </a:rPr>
              <a:t>select-multiple</a:t>
            </a:r>
            <a:r>
              <a:rPr lang="es-ES" sz="2400" dirty="0" smtClean="0"/>
              <a:t>. </a:t>
            </a:r>
          </a:p>
          <a:p>
            <a:pPr marL="723900" algn="just"/>
            <a:r>
              <a:rPr lang="es-ES" sz="2400" dirty="0" smtClean="0"/>
              <a:t>	Para los elementos de tipo </a:t>
            </a:r>
            <a:r>
              <a:rPr lang="es-ES" sz="2400" b="1" dirty="0" smtClean="0">
                <a:solidFill>
                  <a:srgbClr val="0070C0"/>
                </a:solidFill>
              </a:rPr>
              <a:t>&lt;</a:t>
            </a:r>
            <a:r>
              <a:rPr lang="es-ES" sz="2400" b="1" dirty="0" err="1" smtClean="0">
                <a:solidFill>
                  <a:srgbClr val="0070C0"/>
                </a:solidFill>
              </a:rPr>
              <a:t>textarea</a:t>
            </a:r>
            <a:r>
              <a:rPr lang="es-ES" sz="2400" b="1" dirty="0" smtClean="0">
                <a:solidFill>
                  <a:srgbClr val="0070C0"/>
                </a:solidFill>
              </a:rPr>
              <a:t>&gt;</a:t>
            </a:r>
            <a:r>
              <a:rPr lang="es-ES" sz="2400" dirty="0" smtClean="0"/>
              <a:t>, el valor de </a:t>
            </a:r>
            <a:r>
              <a:rPr lang="es-ES" sz="2400" dirty="0" err="1" smtClean="0"/>
              <a:t>type</a:t>
            </a:r>
            <a:r>
              <a:rPr lang="es-ES" sz="2400" dirty="0" smtClean="0"/>
              <a:t> es </a:t>
            </a:r>
            <a:r>
              <a:rPr lang="es-ES" sz="2400" b="1" dirty="0" err="1" smtClean="0">
                <a:solidFill>
                  <a:srgbClr val="FF0000"/>
                </a:solidFill>
              </a:rPr>
              <a:t>textarea</a:t>
            </a:r>
            <a:r>
              <a:rPr lang="es-ES" sz="2400" dirty="0" smtClean="0"/>
              <a:t>.</a:t>
            </a:r>
          </a:p>
          <a:p>
            <a:pPr algn="just">
              <a:buNone/>
            </a:pPr>
            <a:endParaRPr lang="es-ES" sz="2400" dirty="0" smtClean="0"/>
          </a:p>
          <a:p>
            <a:pPr algn="just">
              <a:buNone/>
            </a:pPr>
            <a:r>
              <a:rPr lang="es-ES" sz="2400" b="1" dirty="0" err="1" smtClean="0">
                <a:solidFill>
                  <a:srgbClr val="FF0000"/>
                </a:solidFill>
              </a:rPr>
              <a:t>form</a:t>
            </a:r>
            <a:r>
              <a:rPr lang="es-ES" sz="2400" dirty="0" smtClean="0"/>
              <a:t>: 	es una referencia directa al formulario al que pertenece el elemento. </a:t>
            </a:r>
          </a:p>
          <a:p>
            <a:pPr algn="just">
              <a:buNone/>
            </a:pPr>
            <a:r>
              <a:rPr lang="es-ES" sz="2400" dirty="0" smtClean="0"/>
              <a:t>	</a:t>
            </a:r>
          </a:p>
          <a:p>
            <a:pPr algn="just">
              <a:buNone/>
            </a:pPr>
            <a:r>
              <a:rPr lang="es-ES" sz="2400" dirty="0" smtClean="0"/>
              <a:t>	</a:t>
            </a:r>
            <a:r>
              <a:rPr lang="es-ES" sz="2400" dirty="0" err="1" smtClean="0">
                <a:solidFill>
                  <a:srgbClr val="00B0F0"/>
                </a:solidFill>
              </a:rPr>
              <a:t>document.getElementById</a:t>
            </a:r>
            <a:r>
              <a:rPr lang="es-ES" sz="2400" dirty="0" smtClean="0">
                <a:solidFill>
                  <a:srgbClr val="00B0F0"/>
                </a:solidFill>
              </a:rPr>
              <a:t>("</a:t>
            </a:r>
            <a:r>
              <a:rPr lang="es-ES" sz="2400" dirty="0" err="1" smtClean="0">
                <a:solidFill>
                  <a:srgbClr val="00B0F0"/>
                </a:solidFill>
              </a:rPr>
              <a:t>id_del_elemento</a:t>
            </a:r>
            <a:r>
              <a:rPr lang="es-ES" sz="2400" dirty="0" smtClean="0">
                <a:solidFill>
                  <a:srgbClr val="00B0F0"/>
                </a:solidFill>
              </a:rPr>
              <a:t>").</a:t>
            </a:r>
            <a:r>
              <a:rPr lang="es-ES" sz="2400" b="1" dirty="0" err="1" smtClean="0">
                <a:solidFill>
                  <a:srgbClr val="FF0000"/>
                </a:solidFill>
              </a:rPr>
              <a:t>form</a:t>
            </a:r>
            <a:endParaRPr lang="es-ES" sz="2400" b="1" dirty="0" smtClean="0">
              <a:solidFill>
                <a:srgbClr val="FF0000"/>
              </a:solidFill>
            </a:endParaRPr>
          </a:p>
          <a:p>
            <a:pPr algn="just">
              <a:buNone/>
            </a:pPr>
            <a:endParaRPr lang="es-ES" sz="2400" dirty="0" smtClean="0"/>
          </a:p>
          <a:p>
            <a:pPr>
              <a:buNone/>
            </a:pPr>
            <a:endParaRPr lang="es-ES" sz="2400" dirty="0" smtClean="0"/>
          </a:p>
          <a:p>
            <a:pPr algn="just">
              <a:buNone/>
            </a:pPr>
            <a:r>
              <a:rPr lang="es-ES" sz="2400" dirty="0" smtClean="0"/>
              <a:t>	</a:t>
            </a:r>
          </a:p>
          <a:p>
            <a:pPr algn="just">
              <a:buNone/>
            </a:pPr>
            <a:r>
              <a:rPr lang="es-ES" sz="2400" dirty="0" smtClean="0">
                <a:solidFill>
                  <a:srgbClr val="0070C0"/>
                </a:solidFill>
              </a:rPr>
              <a:t>	</a:t>
            </a:r>
            <a:endParaRPr lang="es-ES" sz="2400" dirty="0" smtClean="0">
              <a:solidFill>
                <a:schemeClr val="bg1">
                  <a:lumMod val="50000"/>
                </a:schemeClr>
              </a:solidFill>
            </a:endParaRPr>
          </a:p>
        </p:txBody>
      </p:sp>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Formularios</a:t>
            </a:r>
            <a:endParaRPr lang="es-ES" cap="all"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2 CuadroTexto"/>
          <p:cNvSpPr txBox="1"/>
          <p:nvPr/>
        </p:nvSpPr>
        <p:spPr>
          <a:xfrm>
            <a:off x="359639" y="503640"/>
            <a:ext cx="9720986" cy="5976657"/>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Propiedades DOM de elementos</a:t>
            </a:r>
          </a:p>
          <a:p>
            <a:pPr>
              <a:buNone/>
            </a:pPr>
            <a:endParaRPr lang="es-ES" sz="3200" b="1" dirty="0" smtClean="0"/>
          </a:p>
          <a:p>
            <a:pPr algn="just">
              <a:buNone/>
            </a:pPr>
            <a:r>
              <a:rPr lang="es-ES" sz="2400" b="1" dirty="0" err="1" smtClean="0">
                <a:solidFill>
                  <a:srgbClr val="FF0000"/>
                </a:solidFill>
              </a:rPr>
              <a:t>name</a:t>
            </a:r>
            <a:r>
              <a:rPr lang="es-ES" sz="2400" dirty="0" smtClean="0"/>
              <a:t>: 	obtiene el valor del atributo </a:t>
            </a:r>
            <a:r>
              <a:rPr lang="es-ES" sz="2400" dirty="0" err="1" smtClean="0"/>
              <a:t>name</a:t>
            </a:r>
            <a:r>
              <a:rPr lang="es-ES" sz="2400" dirty="0" smtClean="0"/>
              <a:t> de XHTML. </a:t>
            </a:r>
          </a:p>
          <a:p>
            <a:pPr algn="just">
              <a:buNone/>
            </a:pPr>
            <a:r>
              <a:rPr lang="es-ES" sz="2400" dirty="0" smtClean="0"/>
              <a:t>	Solamente se puede leer su valor, por lo que no se puede modificar.</a:t>
            </a:r>
          </a:p>
          <a:p>
            <a:pPr algn="just">
              <a:buNone/>
            </a:pPr>
            <a:endParaRPr lang="es-ES" sz="2400" dirty="0" smtClean="0"/>
          </a:p>
          <a:p>
            <a:pPr algn="just">
              <a:buNone/>
            </a:pPr>
            <a:r>
              <a:rPr lang="es-ES" sz="2400" b="1" dirty="0" err="1" smtClean="0">
                <a:solidFill>
                  <a:srgbClr val="FF0000"/>
                </a:solidFill>
              </a:rPr>
              <a:t>value</a:t>
            </a:r>
            <a:r>
              <a:rPr lang="es-ES" sz="2400" dirty="0" smtClean="0"/>
              <a:t>: 	permite leer y modificar el valor del atributo </a:t>
            </a:r>
            <a:r>
              <a:rPr lang="es-ES" sz="2400" dirty="0" err="1" smtClean="0"/>
              <a:t>value</a:t>
            </a:r>
            <a:r>
              <a:rPr lang="es-ES" sz="2400" dirty="0" smtClean="0"/>
              <a:t> de XHTML. </a:t>
            </a:r>
          </a:p>
          <a:p>
            <a:pPr algn="just">
              <a:buNone/>
            </a:pPr>
            <a:endParaRPr lang="es-ES" sz="2400" dirty="0" smtClean="0"/>
          </a:p>
          <a:p>
            <a:pPr indent="812800" algn="just"/>
            <a:r>
              <a:rPr lang="es-ES" sz="2400" dirty="0" smtClean="0"/>
              <a:t>	Para los campos de texto (&lt;input </a:t>
            </a:r>
            <a:r>
              <a:rPr lang="es-ES" sz="2400" dirty="0" err="1" smtClean="0"/>
              <a:t>type</a:t>
            </a:r>
            <a:r>
              <a:rPr lang="es-ES" sz="2400" dirty="0" smtClean="0"/>
              <a:t>="</a:t>
            </a:r>
            <a:r>
              <a:rPr lang="es-ES" sz="2400" dirty="0" err="1" smtClean="0"/>
              <a:t>text</a:t>
            </a:r>
            <a:r>
              <a:rPr lang="es-ES" sz="2400" dirty="0" smtClean="0"/>
              <a:t>"&gt; y &lt;</a:t>
            </a:r>
            <a:r>
              <a:rPr lang="es-ES" sz="2400" dirty="0" err="1" smtClean="0"/>
              <a:t>textarea</a:t>
            </a:r>
            <a:r>
              <a:rPr lang="es-ES" sz="2400" dirty="0" smtClean="0"/>
              <a:t>&gt;) obtiene 	</a:t>
            </a:r>
            <a:r>
              <a:rPr lang="es-ES" sz="2400" b="1" dirty="0" smtClean="0">
                <a:solidFill>
                  <a:srgbClr val="0070C0"/>
                </a:solidFill>
              </a:rPr>
              <a:t>el texto que ha escrito el usuario</a:t>
            </a:r>
            <a:r>
              <a:rPr lang="es-ES" sz="2400" dirty="0" smtClean="0"/>
              <a:t>. </a:t>
            </a:r>
          </a:p>
          <a:p>
            <a:pPr indent="812800" algn="just"/>
            <a:r>
              <a:rPr lang="es-ES" sz="2400" dirty="0" smtClean="0"/>
              <a:t>	Para los botones obtiene </a:t>
            </a:r>
            <a:r>
              <a:rPr lang="es-ES" sz="2400" b="1" dirty="0" smtClean="0">
                <a:solidFill>
                  <a:srgbClr val="0070C0"/>
                </a:solidFill>
              </a:rPr>
              <a:t>el texto que se muestra en el botón</a:t>
            </a:r>
            <a:r>
              <a:rPr lang="es-ES" sz="2400" dirty="0" smtClean="0"/>
              <a:t>. </a:t>
            </a:r>
          </a:p>
          <a:p>
            <a:pPr indent="812800" algn="just"/>
            <a:r>
              <a:rPr lang="es-ES" sz="2400" dirty="0" smtClean="0"/>
              <a:t>	Para los elementos </a:t>
            </a:r>
            <a:r>
              <a:rPr lang="es-ES" sz="2400" dirty="0" err="1" smtClean="0"/>
              <a:t>checkboxy</a:t>
            </a:r>
            <a:r>
              <a:rPr lang="es-ES" sz="2400" dirty="0" smtClean="0"/>
              <a:t> </a:t>
            </a:r>
            <a:r>
              <a:rPr lang="es-ES" sz="2400" dirty="0" err="1" smtClean="0"/>
              <a:t>radiobutton</a:t>
            </a:r>
            <a:r>
              <a:rPr lang="es-ES" sz="2400" dirty="0" smtClean="0"/>
              <a:t> no es muy útil.</a:t>
            </a:r>
          </a:p>
          <a:p>
            <a:pPr algn="just">
              <a:buNone/>
            </a:pPr>
            <a:endParaRPr lang="es-ES" sz="2400" dirty="0" smtClean="0"/>
          </a:p>
          <a:p>
            <a:pPr>
              <a:buNone/>
            </a:pPr>
            <a:endParaRPr lang="es-ES" sz="2400" dirty="0" smtClean="0"/>
          </a:p>
          <a:p>
            <a:pPr algn="just">
              <a:buNone/>
            </a:pPr>
            <a:r>
              <a:rPr lang="es-ES" sz="2400" dirty="0" smtClean="0"/>
              <a:t>	</a:t>
            </a:r>
          </a:p>
          <a:p>
            <a:pPr algn="just">
              <a:buNone/>
            </a:pPr>
            <a:r>
              <a:rPr lang="es-ES" sz="2400" dirty="0" smtClean="0">
                <a:solidFill>
                  <a:srgbClr val="0070C0"/>
                </a:solidFill>
              </a:rPr>
              <a:t>	</a:t>
            </a:r>
            <a:endParaRPr lang="es-ES" sz="2400" dirty="0" smtClean="0">
              <a:solidFill>
                <a:schemeClr val="bg1">
                  <a:lumMod val="50000"/>
                </a:schemeClr>
              </a:solidFill>
            </a:endParaRPr>
          </a:p>
        </p:txBody>
      </p:sp>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Formularios</a:t>
            </a:r>
            <a:endParaRPr lang="es-ES" cap="all"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2 CuadroTexto"/>
          <p:cNvSpPr txBox="1"/>
          <p:nvPr/>
        </p:nvSpPr>
        <p:spPr>
          <a:xfrm>
            <a:off x="359639" y="503640"/>
            <a:ext cx="9720986" cy="7354086"/>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Eventos</a:t>
            </a:r>
          </a:p>
          <a:p>
            <a:pPr algn="just">
              <a:buNone/>
            </a:pPr>
            <a:endParaRPr lang="es-ES" sz="2400" b="1" dirty="0" smtClean="0">
              <a:solidFill>
                <a:srgbClr val="FF0000"/>
              </a:solidFill>
            </a:endParaRPr>
          </a:p>
          <a:p>
            <a:pPr algn="just">
              <a:buNone/>
            </a:pPr>
            <a:r>
              <a:rPr lang="es-ES" sz="2400" b="1" dirty="0" err="1" smtClean="0">
                <a:solidFill>
                  <a:srgbClr val="FF0000"/>
                </a:solidFill>
              </a:rPr>
              <a:t>onclick</a:t>
            </a:r>
            <a:r>
              <a:rPr lang="es-ES" sz="2400" dirty="0" smtClean="0"/>
              <a:t>: evento que se produce </a:t>
            </a:r>
            <a:r>
              <a:rPr lang="es-ES" sz="2400" b="1" dirty="0" smtClean="0">
                <a:solidFill>
                  <a:srgbClr val="0070C0"/>
                </a:solidFill>
              </a:rPr>
              <a:t>cuando se pincha con el ratón sobre un elemento</a:t>
            </a:r>
            <a:r>
              <a:rPr lang="es-ES" sz="2400" dirty="0" smtClean="0"/>
              <a:t>. </a:t>
            </a:r>
          </a:p>
          <a:p>
            <a:pPr algn="just">
              <a:buNone/>
            </a:pPr>
            <a:r>
              <a:rPr lang="es-ES" sz="2400" dirty="0" smtClean="0"/>
              <a:t>Normalmente se utiliza con cualquiera de los tipos de </a:t>
            </a:r>
            <a:r>
              <a:rPr lang="es-ES" sz="2400" b="1" dirty="0" smtClean="0">
                <a:solidFill>
                  <a:srgbClr val="00B050"/>
                </a:solidFill>
              </a:rPr>
              <a:t>botones</a:t>
            </a:r>
            <a:r>
              <a:rPr lang="es-ES" sz="2400" dirty="0" smtClean="0"/>
              <a:t> que permite definir XHTML (&lt;input </a:t>
            </a:r>
            <a:r>
              <a:rPr lang="es-ES" sz="2400" dirty="0" err="1" smtClean="0"/>
              <a:t>type</a:t>
            </a:r>
            <a:r>
              <a:rPr lang="es-ES" sz="2400" dirty="0" smtClean="0"/>
              <a:t>="</a:t>
            </a:r>
            <a:r>
              <a:rPr lang="es-ES" sz="2400" b="1" dirty="0" err="1" smtClean="0">
                <a:solidFill>
                  <a:srgbClr val="00B050"/>
                </a:solidFill>
              </a:rPr>
              <a:t>button</a:t>
            </a:r>
            <a:r>
              <a:rPr lang="es-ES" sz="2400" dirty="0" smtClean="0"/>
              <a:t>"&gt;, &lt;input </a:t>
            </a:r>
            <a:r>
              <a:rPr lang="es-ES" sz="2400" dirty="0" err="1" smtClean="0"/>
              <a:t>type</a:t>
            </a:r>
            <a:r>
              <a:rPr lang="es-ES" sz="2400" dirty="0" smtClean="0"/>
              <a:t>="</a:t>
            </a:r>
            <a:r>
              <a:rPr lang="es-ES" sz="2400" b="1" dirty="0" err="1" smtClean="0">
                <a:solidFill>
                  <a:srgbClr val="00B050"/>
                </a:solidFill>
              </a:rPr>
              <a:t>submit</a:t>
            </a:r>
            <a:r>
              <a:rPr lang="es-ES" sz="2400" dirty="0" smtClean="0"/>
              <a:t>"&gt;, &lt;input </a:t>
            </a:r>
            <a:r>
              <a:rPr lang="es-ES" sz="2400" dirty="0" err="1" smtClean="0"/>
              <a:t>type</a:t>
            </a:r>
            <a:r>
              <a:rPr lang="es-ES" sz="2400" dirty="0" smtClean="0"/>
              <a:t>="</a:t>
            </a:r>
            <a:r>
              <a:rPr lang="es-ES" sz="2400" b="1" dirty="0" err="1" smtClean="0">
                <a:solidFill>
                  <a:srgbClr val="00B050"/>
                </a:solidFill>
              </a:rPr>
              <a:t>image</a:t>
            </a:r>
            <a:r>
              <a:rPr lang="es-ES" sz="2400" dirty="0" smtClean="0"/>
              <a:t>"&gt;).</a:t>
            </a:r>
          </a:p>
          <a:p>
            <a:pPr algn="just">
              <a:buNone/>
            </a:pPr>
            <a:endParaRPr lang="es-ES" sz="2400" dirty="0" smtClean="0"/>
          </a:p>
          <a:p>
            <a:pPr algn="just">
              <a:buNone/>
            </a:pPr>
            <a:r>
              <a:rPr lang="es-ES" sz="2400" b="1" dirty="0" err="1" smtClean="0">
                <a:solidFill>
                  <a:srgbClr val="FF0000"/>
                </a:solidFill>
              </a:rPr>
              <a:t>onfocus</a:t>
            </a:r>
            <a:r>
              <a:rPr lang="es-ES" sz="2400" dirty="0" smtClean="0"/>
              <a:t>: evento que se produce </a:t>
            </a:r>
            <a:r>
              <a:rPr lang="es-ES" sz="2400" b="1" dirty="0" smtClean="0">
                <a:solidFill>
                  <a:srgbClr val="0070C0"/>
                </a:solidFill>
              </a:rPr>
              <a:t>cuando el usuario selecciona un elemento </a:t>
            </a:r>
            <a:r>
              <a:rPr lang="es-ES" sz="2400" dirty="0" smtClean="0"/>
              <a:t>del formulario.</a:t>
            </a:r>
          </a:p>
          <a:p>
            <a:pPr algn="just">
              <a:buNone/>
            </a:pPr>
            <a:endParaRPr lang="es-ES" sz="2400" dirty="0" smtClean="0"/>
          </a:p>
          <a:p>
            <a:pPr algn="just">
              <a:buNone/>
            </a:pPr>
            <a:r>
              <a:rPr lang="es-ES" sz="2400" b="1" dirty="0" err="1" smtClean="0">
                <a:solidFill>
                  <a:srgbClr val="FF0000"/>
                </a:solidFill>
              </a:rPr>
              <a:t>onblur</a:t>
            </a:r>
            <a:r>
              <a:rPr lang="es-ES" sz="2400" dirty="0" smtClean="0"/>
              <a:t>: evento complementario de </a:t>
            </a:r>
            <a:r>
              <a:rPr lang="es-ES" sz="2400" dirty="0" err="1" smtClean="0"/>
              <a:t>onfocus</a:t>
            </a:r>
            <a:r>
              <a:rPr lang="es-ES" sz="2400" dirty="0" smtClean="0"/>
              <a:t>, ya que se produce cuando el usuario ha deseleccionado un elemento por haber seleccionado otro elemento del formulario. Técnicamente, se dice que el elemento anterior "</a:t>
            </a:r>
            <a:r>
              <a:rPr lang="es-ES" sz="2400" b="1" dirty="0" smtClean="0">
                <a:solidFill>
                  <a:srgbClr val="0070C0"/>
                </a:solidFill>
              </a:rPr>
              <a:t>ha perdido el foco</a:t>
            </a:r>
            <a:r>
              <a:rPr lang="es-ES" sz="2400" dirty="0" smtClean="0"/>
              <a:t>".</a:t>
            </a:r>
          </a:p>
          <a:p>
            <a:pPr algn="just">
              <a:buNone/>
            </a:pPr>
            <a:endParaRPr lang="es-ES" sz="2400" dirty="0" smtClean="0"/>
          </a:p>
          <a:p>
            <a:pPr>
              <a:buNone/>
            </a:pPr>
            <a:endParaRPr lang="es-ES" sz="2400" dirty="0" smtClean="0"/>
          </a:p>
          <a:p>
            <a:pPr algn="just">
              <a:buNone/>
            </a:pPr>
            <a:r>
              <a:rPr lang="es-ES" sz="2400" dirty="0" smtClean="0"/>
              <a:t>	</a:t>
            </a:r>
          </a:p>
          <a:p>
            <a:pPr algn="just">
              <a:buNone/>
            </a:pPr>
            <a:r>
              <a:rPr lang="es-ES" sz="2400" dirty="0" smtClean="0">
                <a:solidFill>
                  <a:srgbClr val="0070C0"/>
                </a:solidFill>
              </a:rPr>
              <a:t>	</a:t>
            </a:r>
            <a:endParaRPr lang="es-ES" sz="2400" dirty="0" smtClean="0">
              <a:solidFill>
                <a:schemeClr val="bg1">
                  <a:lumMod val="50000"/>
                </a:schemeClr>
              </a:solidFill>
            </a:endParaRPr>
          </a:p>
        </p:txBody>
      </p:sp>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Formularios</a:t>
            </a:r>
            <a:endParaRPr lang="es-ES" cap="all"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2 CuadroTexto"/>
          <p:cNvSpPr txBox="1"/>
          <p:nvPr/>
        </p:nvSpPr>
        <p:spPr>
          <a:xfrm>
            <a:off x="359639" y="503640"/>
            <a:ext cx="9720986" cy="5851367"/>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Eventos</a:t>
            </a:r>
          </a:p>
          <a:p>
            <a:pPr algn="just">
              <a:buNone/>
            </a:pPr>
            <a:endParaRPr lang="es-ES" sz="2400" b="1" dirty="0" smtClean="0">
              <a:solidFill>
                <a:srgbClr val="FF0000"/>
              </a:solidFill>
            </a:endParaRPr>
          </a:p>
          <a:p>
            <a:pPr algn="just">
              <a:buNone/>
            </a:pPr>
            <a:r>
              <a:rPr lang="es-ES" sz="2400" b="1" dirty="0" err="1" smtClean="0">
                <a:solidFill>
                  <a:srgbClr val="FF0000"/>
                </a:solidFill>
              </a:rPr>
              <a:t>onchange</a:t>
            </a:r>
            <a:r>
              <a:rPr lang="es-ES" sz="2400" dirty="0" smtClean="0"/>
              <a:t>: evento que se produce </a:t>
            </a:r>
            <a:r>
              <a:rPr lang="es-ES" sz="2400" b="1" dirty="0" smtClean="0">
                <a:solidFill>
                  <a:srgbClr val="0070C0"/>
                </a:solidFill>
              </a:rPr>
              <a:t>cuando el usuario cambia el valor de un elemento de texto </a:t>
            </a:r>
            <a:r>
              <a:rPr lang="es-ES" sz="2400" dirty="0" smtClean="0"/>
              <a:t>(&lt;input </a:t>
            </a:r>
            <a:r>
              <a:rPr lang="es-ES" sz="2400" dirty="0" err="1" smtClean="0"/>
              <a:t>type</a:t>
            </a:r>
            <a:r>
              <a:rPr lang="es-ES" sz="2400" dirty="0" smtClean="0"/>
              <a:t>="</a:t>
            </a:r>
            <a:r>
              <a:rPr lang="es-ES" sz="2400" dirty="0" err="1" smtClean="0"/>
              <a:t>text</a:t>
            </a:r>
            <a:r>
              <a:rPr lang="es-ES" sz="2400" dirty="0" smtClean="0"/>
              <a:t>"&gt; o &lt;</a:t>
            </a:r>
            <a:r>
              <a:rPr lang="es-ES" sz="2400" dirty="0" err="1" smtClean="0"/>
              <a:t>textarea</a:t>
            </a:r>
            <a:r>
              <a:rPr lang="es-ES" sz="2400" dirty="0" smtClean="0"/>
              <a:t>&gt;). </a:t>
            </a:r>
          </a:p>
          <a:p>
            <a:pPr algn="just">
              <a:buNone/>
            </a:pPr>
            <a:endParaRPr lang="es-ES" sz="2400" dirty="0" smtClean="0"/>
          </a:p>
          <a:p>
            <a:pPr algn="just">
              <a:buNone/>
            </a:pPr>
            <a:r>
              <a:rPr lang="es-ES" sz="2400" dirty="0" smtClean="0"/>
              <a:t>También se produce </a:t>
            </a:r>
            <a:r>
              <a:rPr lang="es-ES" sz="2400" b="1" dirty="0" smtClean="0">
                <a:solidFill>
                  <a:srgbClr val="0070C0"/>
                </a:solidFill>
              </a:rPr>
              <a:t>cuando el usuario selecciona una opción en una lista desplegable </a:t>
            </a:r>
            <a:r>
              <a:rPr lang="es-ES" sz="2400" dirty="0" smtClean="0"/>
              <a:t>(</a:t>
            </a:r>
            <a:r>
              <a:rPr lang="es-ES" sz="2400" b="1" dirty="0" smtClean="0">
                <a:solidFill>
                  <a:srgbClr val="00B050"/>
                </a:solidFill>
              </a:rPr>
              <a:t>&lt;</a:t>
            </a:r>
            <a:r>
              <a:rPr lang="es-ES" sz="2400" b="1" dirty="0" err="1" smtClean="0">
                <a:solidFill>
                  <a:srgbClr val="00B050"/>
                </a:solidFill>
              </a:rPr>
              <a:t>select</a:t>
            </a:r>
            <a:r>
              <a:rPr lang="es-ES" sz="2400" b="1" dirty="0" smtClean="0">
                <a:solidFill>
                  <a:srgbClr val="00B050"/>
                </a:solidFill>
              </a:rPr>
              <a:t>&gt;</a:t>
            </a:r>
            <a:r>
              <a:rPr lang="es-ES" sz="2400" dirty="0" smtClean="0"/>
              <a:t>). </a:t>
            </a:r>
          </a:p>
          <a:p>
            <a:pPr algn="just">
              <a:buNone/>
            </a:pPr>
            <a:endParaRPr lang="es-ES" sz="2400" dirty="0" smtClean="0"/>
          </a:p>
          <a:p>
            <a:pPr algn="just">
              <a:buNone/>
            </a:pPr>
            <a:r>
              <a:rPr lang="es-ES" sz="2400" dirty="0" smtClean="0"/>
              <a:t>Sin embargo, el evento sólo se produce si después de realizar el cambio, el usuario pasa al siguiente campo del formulario, lo que técnicamente se conoce como que </a:t>
            </a:r>
            <a:r>
              <a:rPr lang="es-ES" sz="2400" i="1" dirty="0" smtClean="0"/>
              <a:t>"el otro campo de formulario ha perdido el foco"</a:t>
            </a:r>
            <a:r>
              <a:rPr lang="es-ES" sz="2400" dirty="0" smtClean="0"/>
              <a:t>.</a:t>
            </a:r>
          </a:p>
          <a:p>
            <a:pPr algn="just">
              <a:buNone/>
            </a:pPr>
            <a:endParaRPr lang="es-ES" sz="2400" dirty="0" smtClean="0"/>
          </a:p>
          <a:p>
            <a:pPr>
              <a:buNone/>
            </a:pPr>
            <a:endParaRPr lang="es-ES" sz="2400" dirty="0" smtClean="0"/>
          </a:p>
          <a:p>
            <a:pPr algn="just">
              <a:buNone/>
            </a:pPr>
            <a:r>
              <a:rPr lang="es-ES" sz="2400" dirty="0" smtClean="0"/>
              <a:t>	</a:t>
            </a:r>
          </a:p>
          <a:p>
            <a:pPr algn="just">
              <a:buNone/>
            </a:pPr>
            <a:r>
              <a:rPr lang="es-ES" sz="2400" dirty="0" smtClean="0">
                <a:solidFill>
                  <a:srgbClr val="0070C0"/>
                </a:solidFill>
              </a:rPr>
              <a:t>	</a:t>
            </a:r>
            <a:endParaRPr lang="es-ES" sz="2400" dirty="0" smtClean="0">
              <a:solidFill>
                <a:schemeClr val="bg1">
                  <a:lumMod val="50000"/>
                </a:schemeClr>
              </a:solidFill>
            </a:endParaRPr>
          </a:p>
        </p:txBody>
      </p:sp>
      <p:sp>
        <p:nvSpPr>
          <p:cNvPr id="2" name="1 Título"/>
          <p:cNvSpPr txBox="1">
            <a:spLocks noGrp="1"/>
          </p:cNvSpPr>
          <p:nvPr>
            <p:ph type="title" idx="4294967295"/>
          </p:nvPr>
        </p:nvSpPr>
        <p:spPr>
          <a:xfrm>
            <a:off x="503999" y="-89974"/>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dirty="0" smtClean="0"/>
              <a:t>Formularios</a:t>
            </a:r>
            <a:endParaRPr lang="es-ES" cap="all"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2 CuadroTexto"/>
          <p:cNvSpPr txBox="1"/>
          <p:nvPr/>
        </p:nvSpPr>
        <p:spPr>
          <a:xfrm>
            <a:off x="359639" y="503640"/>
            <a:ext cx="9720986" cy="7354086"/>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Cuadro de texto y </a:t>
            </a:r>
            <a:r>
              <a:rPr lang="es-ES" sz="3200" b="1" dirty="0" err="1" smtClean="0"/>
              <a:t>textarea</a:t>
            </a:r>
            <a:endParaRPr lang="es-ES" sz="3200" b="1" dirty="0" smtClean="0"/>
          </a:p>
          <a:p>
            <a:pPr algn="just">
              <a:buNone/>
            </a:pPr>
            <a:endParaRPr lang="es-ES" sz="2400" dirty="0" smtClean="0"/>
          </a:p>
          <a:p>
            <a:pPr algn="just">
              <a:buNone/>
            </a:pPr>
            <a:r>
              <a:rPr lang="es-ES" sz="2400" dirty="0" smtClean="0"/>
              <a:t>El valor del texto mostrado por estos elementos se obtiene y se establece directamente mediante la propiedad </a:t>
            </a:r>
            <a:r>
              <a:rPr lang="es-ES" sz="2400" b="1" dirty="0" err="1" smtClean="0">
                <a:solidFill>
                  <a:srgbClr val="FF0000"/>
                </a:solidFill>
              </a:rPr>
              <a:t>value</a:t>
            </a:r>
            <a:r>
              <a:rPr lang="es-ES" sz="2400" dirty="0" smtClean="0"/>
              <a:t>.</a:t>
            </a:r>
          </a:p>
          <a:p>
            <a:pPr algn="just">
              <a:buNone/>
            </a:pPr>
            <a:endParaRPr lang="es-ES" sz="2400" b="1" dirty="0" smtClean="0">
              <a:solidFill>
                <a:srgbClr val="FF0000"/>
              </a:solidFill>
            </a:endParaRPr>
          </a:p>
          <a:p>
            <a:pPr algn="just">
              <a:buNone/>
            </a:pPr>
            <a:r>
              <a:rPr lang="es-ES" sz="2400" dirty="0" smtClean="0">
                <a:solidFill>
                  <a:srgbClr val="0070C0"/>
                </a:solidFill>
              </a:rPr>
              <a:t>&lt;input </a:t>
            </a:r>
            <a:r>
              <a:rPr lang="es-ES" sz="2400" dirty="0" err="1" smtClean="0">
                <a:solidFill>
                  <a:srgbClr val="0070C0"/>
                </a:solidFill>
              </a:rPr>
              <a:t>type</a:t>
            </a:r>
            <a:r>
              <a:rPr lang="es-ES" sz="2400" dirty="0" smtClean="0">
                <a:solidFill>
                  <a:srgbClr val="0070C0"/>
                </a:solidFill>
              </a:rPr>
              <a:t>="</a:t>
            </a:r>
            <a:r>
              <a:rPr lang="es-ES" sz="2400" dirty="0" err="1" smtClean="0">
                <a:solidFill>
                  <a:srgbClr val="0070C0"/>
                </a:solidFill>
              </a:rPr>
              <a:t>text</a:t>
            </a:r>
            <a:r>
              <a:rPr lang="es-ES" sz="2400" dirty="0" smtClean="0">
                <a:solidFill>
                  <a:srgbClr val="0070C0"/>
                </a:solidFill>
              </a:rPr>
              <a:t>" id="texto" /&gt;</a:t>
            </a:r>
          </a:p>
          <a:p>
            <a:pPr algn="just">
              <a:buNone/>
            </a:pPr>
            <a:endParaRPr lang="es-ES" sz="2400" dirty="0" smtClean="0">
              <a:solidFill>
                <a:srgbClr val="0070C0"/>
              </a:solidFill>
            </a:endParaRPr>
          </a:p>
          <a:p>
            <a:pPr algn="just">
              <a:buNone/>
            </a:pPr>
            <a:r>
              <a:rPr lang="es-ES" sz="2400" dirty="0" err="1" smtClean="0">
                <a:solidFill>
                  <a:srgbClr val="0070C0"/>
                </a:solidFill>
              </a:rPr>
              <a:t>var</a:t>
            </a:r>
            <a:r>
              <a:rPr lang="es-ES" sz="2400" dirty="0" smtClean="0">
                <a:solidFill>
                  <a:srgbClr val="0070C0"/>
                </a:solidFill>
              </a:rPr>
              <a:t> valor = </a:t>
            </a:r>
            <a:r>
              <a:rPr lang="es-ES" sz="2400" dirty="0" err="1" smtClean="0">
                <a:solidFill>
                  <a:srgbClr val="0070C0"/>
                </a:solidFill>
              </a:rPr>
              <a:t>document.getElementById</a:t>
            </a:r>
            <a:r>
              <a:rPr lang="es-ES" sz="2400" dirty="0" smtClean="0">
                <a:solidFill>
                  <a:srgbClr val="0070C0"/>
                </a:solidFill>
              </a:rPr>
              <a:t>("texto").</a:t>
            </a:r>
            <a:r>
              <a:rPr lang="es-ES" sz="2400" b="1" dirty="0" err="1" smtClean="0">
                <a:solidFill>
                  <a:srgbClr val="FF0000"/>
                </a:solidFill>
              </a:rPr>
              <a:t>value</a:t>
            </a:r>
            <a:r>
              <a:rPr lang="es-ES" sz="2400" dirty="0" smtClean="0">
                <a:solidFill>
                  <a:srgbClr val="0070C0"/>
                </a:solidFill>
              </a:rPr>
              <a:t>;</a:t>
            </a:r>
          </a:p>
          <a:p>
            <a:pPr algn="just">
              <a:buNone/>
            </a:pPr>
            <a:endParaRPr lang="es-ES" sz="2400" dirty="0" smtClean="0">
              <a:solidFill>
                <a:srgbClr val="0070C0"/>
              </a:solidFill>
            </a:endParaRPr>
          </a:p>
          <a:p>
            <a:pPr algn="just">
              <a:buNone/>
            </a:pPr>
            <a:endParaRPr lang="es-ES" sz="2400" dirty="0" smtClean="0">
              <a:solidFill>
                <a:srgbClr val="0070C0"/>
              </a:solidFill>
            </a:endParaRPr>
          </a:p>
          <a:p>
            <a:pPr algn="just">
              <a:buNone/>
            </a:pPr>
            <a:endParaRPr lang="es-ES" sz="2400" dirty="0" smtClean="0">
              <a:solidFill>
                <a:srgbClr val="0070C0"/>
              </a:solidFill>
            </a:endParaRPr>
          </a:p>
          <a:p>
            <a:pPr algn="just">
              <a:buNone/>
            </a:pPr>
            <a:endParaRPr lang="es-ES" sz="2400" dirty="0" smtClean="0">
              <a:solidFill>
                <a:srgbClr val="0070C0"/>
              </a:solidFill>
            </a:endParaRPr>
          </a:p>
          <a:p>
            <a:pPr algn="just">
              <a:buNone/>
            </a:pPr>
            <a:r>
              <a:rPr lang="es-ES" sz="2400" dirty="0" smtClean="0">
                <a:solidFill>
                  <a:srgbClr val="0070C0"/>
                </a:solidFill>
              </a:rPr>
              <a:t>&lt;</a:t>
            </a:r>
            <a:r>
              <a:rPr lang="es-ES" sz="2400" dirty="0" err="1" smtClean="0">
                <a:solidFill>
                  <a:srgbClr val="0070C0"/>
                </a:solidFill>
              </a:rPr>
              <a:t>textarea</a:t>
            </a:r>
            <a:r>
              <a:rPr lang="es-ES" sz="2400" dirty="0" smtClean="0">
                <a:solidFill>
                  <a:srgbClr val="0070C0"/>
                </a:solidFill>
              </a:rPr>
              <a:t> id="</a:t>
            </a:r>
            <a:r>
              <a:rPr lang="es-ES" sz="2400" dirty="0" err="1" smtClean="0">
                <a:solidFill>
                  <a:srgbClr val="0070C0"/>
                </a:solidFill>
              </a:rPr>
              <a:t>parrafo</a:t>
            </a:r>
            <a:r>
              <a:rPr lang="es-ES" sz="2400" dirty="0" smtClean="0">
                <a:solidFill>
                  <a:srgbClr val="0070C0"/>
                </a:solidFill>
              </a:rPr>
              <a:t>"&gt;&lt;/</a:t>
            </a:r>
            <a:r>
              <a:rPr lang="es-ES" sz="2400" dirty="0" err="1" smtClean="0">
                <a:solidFill>
                  <a:srgbClr val="0070C0"/>
                </a:solidFill>
              </a:rPr>
              <a:t>textarea</a:t>
            </a:r>
            <a:r>
              <a:rPr lang="es-ES" sz="2400" dirty="0" smtClean="0">
                <a:solidFill>
                  <a:srgbClr val="0070C0"/>
                </a:solidFill>
              </a:rPr>
              <a:t>&gt;</a:t>
            </a:r>
          </a:p>
          <a:p>
            <a:pPr algn="just">
              <a:buNone/>
            </a:pPr>
            <a:endParaRPr lang="es-ES" sz="2400" dirty="0" smtClean="0">
              <a:solidFill>
                <a:srgbClr val="0070C0"/>
              </a:solidFill>
            </a:endParaRPr>
          </a:p>
          <a:p>
            <a:pPr algn="just">
              <a:buNone/>
            </a:pPr>
            <a:r>
              <a:rPr lang="es-ES" sz="2400" dirty="0" err="1" smtClean="0">
                <a:solidFill>
                  <a:srgbClr val="0070C0"/>
                </a:solidFill>
              </a:rPr>
              <a:t>var</a:t>
            </a:r>
            <a:r>
              <a:rPr lang="es-ES" sz="2400" dirty="0" smtClean="0">
                <a:solidFill>
                  <a:srgbClr val="0070C0"/>
                </a:solidFill>
              </a:rPr>
              <a:t> valor = </a:t>
            </a:r>
            <a:r>
              <a:rPr lang="es-ES" sz="2400" dirty="0" err="1" smtClean="0">
                <a:solidFill>
                  <a:srgbClr val="0070C0"/>
                </a:solidFill>
              </a:rPr>
              <a:t>document.getElementById</a:t>
            </a:r>
            <a:r>
              <a:rPr lang="es-ES" sz="2400" dirty="0" smtClean="0">
                <a:solidFill>
                  <a:srgbClr val="0070C0"/>
                </a:solidFill>
              </a:rPr>
              <a:t>("</a:t>
            </a:r>
            <a:r>
              <a:rPr lang="es-ES" sz="2400" dirty="0" err="1" smtClean="0">
                <a:solidFill>
                  <a:srgbClr val="0070C0"/>
                </a:solidFill>
              </a:rPr>
              <a:t>parrafo</a:t>
            </a:r>
            <a:r>
              <a:rPr lang="es-ES" sz="2400" dirty="0" smtClean="0">
                <a:solidFill>
                  <a:srgbClr val="0070C0"/>
                </a:solidFill>
              </a:rPr>
              <a:t>").</a:t>
            </a:r>
            <a:r>
              <a:rPr lang="es-ES" sz="2400" b="1" dirty="0" err="1" smtClean="0">
                <a:solidFill>
                  <a:srgbClr val="FF0000"/>
                </a:solidFill>
              </a:rPr>
              <a:t>value</a:t>
            </a:r>
            <a:r>
              <a:rPr lang="es-ES" sz="2400" dirty="0" smtClean="0">
                <a:solidFill>
                  <a:srgbClr val="0070C0"/>
                </a:solidFill>
              </a:rPr>
              <a:t>;</a:t>
            </a:r>
          </a:p>
          <a:p>
            <a:pPr algn="just">
              <a:buNone/>
            </a:pPr>
            <a:endParaRPr lang="es-ES" sz="2400" dirty="0" smtClean="0"/>
          </a:p>
          <a:p>
            <a:pPr>
              <a:buNone/>
            </a:pPr>
            <a:endParaRPr lang="es-ES" sz="2400" dirty="0" smtClean="0"/>
          </a:p>
          <a:p>
            <a:pPr algn="just">
              <a:buNone/>
            </a:pPr>
            <a:r>
              <a:rPr lang="es-ES" sz="2400" dirty="0" smtClean="0"/>
              <a:t>	</a:t>
            </a:r>
          </a:p>
          <a:p>
            <a:pPr algn="just">
              <a:buNone/>
            </a:pPr>
            <a:r>
              <a:rPr lang="es-ES" sz="2400" dirty="0" smtClean="0">
                <a:solidFill>
                  <a:srgbClr val="0070C0"/>
                </a:solidFill>
              </a:rPr>
              <a:t>	</a:t>
            </a:r>
            <a:endParaRPr lang="es-ES" sz="2400" dirty="0" smtClean="0">
              <a:solidFill>
                <a:schemeClr val="bg1">
                  <a:lumMod val="50000"/>
                </a:schemeClr>
              </a:solidFill>
            </a:endParaRPr>
          </a:p>
        </p:txBody>
      </p:sp>
      <p:sp>
        <p:nvSpPr>
          <p:cNvPr id="2" name="1 Título"/>
          <p:cNvSpPr txBox="1">
            <a:spLocks noGrp="1"/>
          </p:cNvSpPr>
          <p:nvPr>
            <p:ph type="title" idx="4294967295"/>
          </p:nvPr>
        </p:nvSpPr>
        <p:spPr>
          <a:xfrm>
            <a:off x="-432296" y="-28418"/>
            <a:ext cx="10945216" cy="553998"/>
          </a:xfrm>
        </p:spPr>
        <p:txBody>
          <a:bodyPr wrap="square">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600" dirty="0" smtClean="0"/>
              <a:t>Obtener el valor de los campos de formulario</a:t>
            </a:r>
            <a:endParaRPr lang="es-ES" sz="3600" cap="all"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2 CuadroTexto"/>
          <p:cNvSpPr txBox="1"/>
          <p:nvPr/>
        </p:nvSpPr>
        <p:spPr>
          <a:xfrm>
            <a:off x="359639" y="503640"/>
            <a:ext cx="9720986" cy="5569751"/>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err="1" smtClean="0"/>
              <a:t>Radiobutton</a:t>
            </a:r>
            <a:endParaRPr lang="es-ES" sz="3200" b="1" dirty="0" smtClean="0"/>
          </a:p>
          <a:p>
            <a:pPr algn="just">
              <a:buNone/>
            </a:pPr>
            <a:endParaRPr lang="es-ES" sz="2400" dirty="0" smtClean="0"/>
          </a:p>
          <a:p>
            <a:pPr algn="just">
              <a:buNone/>
            </a:pPr>
            <a:r>
              <a:rPr lang="es-ES" sz="2400" dirty="0" smtClean="0"/>
              <a:t>La propiedad </a:t>
            </a:r>
            <a:r>
              <a:rPr lang="es-ES" sz="2400" b="1" dirty="0" err="1" smtClean="0">
                <a:solidFill>
                  <a:srgbClr val="FF0000"/>
                </a:solidFill>
              </a:rPr>
              <a:t>checked</a:t>
            </a:r>
            <a:r>
              <a:rPr lang="es-ES" sz="2400" dirty="0" smtClean="0"/>
              <a:t> devuelve </a:t>
            </a:r>
            <a:r>
              <a:rPr lang="es-ES" sz="2400" b="1" dirty="0" smtClean="0">
                <a:solidFill>
                  <a:srgbClr val="0070C0"/>
                </a:solidFill>
              </a:rPr>
              <a:t>true</a:t>
            </a:r>
            <a:r>
              <a:rPr lang="es-ES" sz="2400" dirty="0" smtClean="0"/>
              <a:t> para el </a:t>
            </a:r>
            <a:r>
              <a:rPr lang="es-ES" sz="2400" i="1" dirty="0" err="1" smtClean="0"/>
              <a:t>radiobutton</a:t>
            </a:r>
            <a:r>
              <a:rPr lang="es-ES" sz="2400" i="1" dirty="0" smtClean="0"/>
              <a:t> </a:t>
            </a:r>
            <a:r>
              <a:rPr lang="es-ES" sz="2400" dirty="0" smtClean="0"/>
              <a:t>seleccionado y </a:t>
            </a:r>
            <a:r>
              <a:rPr lang="es-ES" sz="2400" b="1" dirty="0" smtClean="0">
                <a:solidFill>
                  <a:srgbClr val="0070C0"/>
                </a:solidFill>
              </a:rPr>
              <a:t>false</a:t>
            </a:r>
            <a:r>
              <a:rPr lang="es-ES" sz="2400" dirty="0" smtClean="0"/>
              <a:t> en cualquier otro caso.</a:t>
            </a:r>
          </a:p>
          <a:p>
            <a:pPr algn="just">
              <a:buNone/>
            </a:pPr>
            <a:endParaRPr lang="es-ES" sz="2400" dirty="0" smtClean="0"/>
          </a:p>
          <a:p>
            <a:pPr algn="just">
              <a:buNone/>
            </a:pPr>
            <a:r>
              <a:rPr lang="es-ES" sz="2200" dirty="0" smtClean="0">
                <a:solidFill>
                  <a:srgbClr val="0070C0"/>
                </a:solidFill>
              </a:rPr>
              <a:t>&lt;input </a:t>
            </a:r>
            <a:r>
              <a:rPr lang="es-ES" sz="2200" dirty="0" err="1" smtClean="0">
                <a:solidFill>
                  <a:srgbClr val="0070C0"/>
                </a:solidFill>
              </a:rPr>
              <a:t>type</a:t>
            </a:r>
            <a:r>
              <a:rPr lang="es-ES" sz="2200" dirty="0" smtClean="0">
                <a:solidFill>
                  <a:srgbClr val="0070C0"/>
                </a:solidFill>
              </a:rPr>
              <a:t>="radio" </a:t>
            </a:r>
            <a:r>
              <a:rPr lang="es-ES" sz="2200" dirty="0" err="1" smtClean="0">
                <a:solidFill>
                  <a:srgbClr val="0070C0"/>
                </a:solidFill>
              </a:rPr>
              <a:t>value</a:t>
            </a:r>
            <a:r>
              <a:rPr lang="es-ES" sz="2200" dirty="0" smtClean="0">
                <a:solidFill>
                  <a:srgbClr val="0070C0"/>
                </a:solidFill>
              </a:rPr>
              <a:t>="si" 	</a:t>
            </a:r>
            <a:r>
              <a:rPr lang="es-ES" sz="2200" b="1" dirty="0" err="1" smtClean="0">
                <a:solidFill>
                  <a:srgbClr val="00B050"/>
                </a:solidFill>
              </a:rPr>
              <a:t>name</a:t>
            </a:r>
            <a:r>
              <a:rPr lang="es-ES" sz="2200" dirty="0" smtClean="0">
                <a:solidFill>
                  <a:srgbClr val="0070C0"/>
                </a:solidFill>
              </a:rPr>
              <a:t>="pregunta" id="</a:t>
            </a:r>
            <a:r>
              <a:rPr lang="es-ES" sz="2200" dirty="0" err="1" smtClean="0">
                <a:solidFill>
                  <a:srgbClr val="0070C0"/>
                </a:solidFill>
              </a:rPr>
              <a:t>pregunta_si</a:t>
            </a:r>
            <a:r>
              <a:rPr lang="es-ES" sz="2200" dirty="0" smtClean="0">
                <a:solidFill>
                  <a:srgbClr val="0070C0"/>
                </a:solidFill>
              </a:rPr>
              <a:t>"/&gt; 	SI </a:t>
            </a:r>
          </a:p>
          <a:p>
            <a:pPr algn="just">
              <a:buNone/>
            </a:pPr>
            <a:r>
              <a:rPr lang="es-ES" sz="2200" dirty="0" smtClean="0">
                <a:solidFill>
                  <a:srgbClr val="0070C0"/>
                </a:solidFill>
              </a:rPr>
              <a:t>&lt;input </a:t>
            </a:r>
            <a:r>
              <a:rPr lang="es-ES" sz="2200" dirty="0" err="1" smtClean="0">
                <a:solidFill>
                  <a:srgbClr val="0070C0"/>
                </a:solidFill>
              </a:rPr>
              <a:t>type</a:t>
            </a:r>
            <a:r>
              <a:rPr lang="es-ES" sz="2200" dirty="0" smtClean="0">
                <a:solidFill>
                  <a:srgbClr val="0070C0"/>
                </a:solidFill>
              </a:rPr>
              <a:t>="radio" </a:t>
            </a:r>
            <a:r>
              <a:rPr lang="es-ES" sz="2200" dirty="0" err="1" smtClean="0">
                <a:solidFill>
                  <a:srgbClr val="0070C0"/>
                </a:solidFill>
              </a:rPr>
              <a:t>value</a:t>
            </a:r>
            <a:r>
              <a:rPr lang="es-ES" sz="2200" dirty="0" smtClean="0">
                <a:solidFill>
                  <a:srgbClr val="0070C0"/>
                </a:solidFill>
              </a:rPr>
              <a:t>="no" 	</a:t>
            </a:r>
            <a:r>
              <a:rPr lang="es-ES" sz="2200" b="1" dirty="0" err="1" smtClean="0">
                <a:solidFill>
                  <a:srgbClr val="00B050"/>
                </a:solidFill>
              </a:rPr>
              <a:t>name</a:t>
            </a:r>
            <a:r>
              <a:rPr lang="es-ES" sz="2200" dirty="0" smtClean="0">
                <a:solidFill>
                  <a:srgbClr val="0070C0"/>
                </a:solidFill>
              </a:rPr>
              <a:t>="pregunta" id="</a:t>
            </a:r>
            <a:r>
              <a:rPr lang="es-ES" sz="2200" dirty="0" err="1" smtClean="0">
                <a:solidFill>
                  <a:srgbClr val="0070C0"/>
                </a:solidFill>
              </a:rPr>
              <a:t>pregunta_no</a:t>
            </a:r>
            <a:r>
              <a:rPr lang="es-ES" sz="2200" dirty="0" smtClean="0">
                <a:solidFill>
                  <a:srgbClr val="0070C0"/>
                </a:solidFill>
              </a:rPr>
              <a:t>"/&gt; 	NO</a:t>
            </a:r>
          </a:p>
          <a:p>
            <a:pPr algn="just">
              <a:buNone/>
            </a:pPr>
            <a:r>
              <a:rPr lang="es-ES" sz="2200" dirty="0" smtClean="0">
                <a:solidFill>
                  <a:srgbClr val="0070C0"/>
                </a:solidFill>
              </a:rPr>
              <a:t>&lt;input </a:t>
            </a:r>
            <a:r>
              <a:rPr lang="es-ES" sz="2200" dirty="0" err="1" smtClean="0">
                <a:solidFill>
                  <a:srgbClr val="0070C0"/>
                </a:solidFill>
              </a:rPr>
              <a:t>type</a:t>
            </a:r>
            <a:r>
              <a:rPr lang="es-ES" sz="2200" dirty="0" smtClean="0">
                <a:solidFill>
                  <a:srgbClr val="0070C0"/>
                </a:solidFill>
              </a:rPr>
              <a:t>="radio" </a:t>
            </a:r>
            <a:r>
              <a:rPr lang="es-ES" sz="2200" dirty="0" err="1" smtClean="0">
                <a:solidFill>
                  <a:srgbClr val="0070C0"/>
                </a:solidFill>
              </a:rPr>
              <a:t>value</a:t>
            </a:r>
            <a:r>
              <a:rPr lang="es-ES" sz="2200" dirty="0" smtClean="0">
                <a:solidFill>
                  <a:srgbClr val="0070C0"/>
                </a:solidFill>
              </a:rPr>
              <a:t>="</a:t>
            </a:r>
            <a:r>
              <a:rPr lang="es-ES" sz="2200" dirty="0" err="1" smtClean="0">
                <a:solidFill>
                  <a:srgbClr val="0070C0"/>
                </a:solidFill>
              </a:rPr>
              <a:t>nsnc</a:t>
            </a:r>
            <a:r>
              <a:rPr lang="es-ES" sz="2200" dirty="0" smtClean="0">
                <a:solidFill>
                  <a:srgbClr val="0070C0"/>
                </a:solidFill>
              </a:rPr>
              <a:t>" </a:t>
            </a:r>
            <a:r>
              <a:rPr lang="es-ES" sz="2200" b="1" dirty="0" err="1" smtClean="0">
                <a:solidFill>
                  <a:srgbClr val="00B050"/>
                </a:solidFill>
              </a:rPr>
              <a:t>name</a:t>
            </a:r>
            <a:r>
              <a:rPr lang="es-ES" sz="2200" dirty="0" smtClean="0">
                <a:solidFill>
                  <a:srgbClr val="0070C0"/>
                </a:solidFill>
              </a:rPr>
              <a:t>="pregunta" id="</a:t>
            </a:r>
            <a:r>
              <a:rPr lang="es-ES" sz="2200" dirty="0" err="1" smtClean="0">
                <a:solidFill>
                  <a:srgbClr val="0070C0"/>
                </a:solidFill>
              </a:rPr>
              <a:t>pregunta_nsnc</a:t>
            </a:r>
            <a:r>
              <a:rPr lang="es-ES" sz="2200" dirty="0" smtClean="0">
                <a:solidFill>
                  <a:srgbClr val="0070C0"/>
                </a:solidFill>
              </a:rPr>
              <a:t>"/&gt; NS/NC</a:t>
            </a:r>
          </a:p>
          <a:p>
            <a:pPr algn="just">
              <a:buNone/>
            </a:pPr>
            <a:endParaRPr lang="es-ES" sz="2200" dirty="0" smtClean="0">
              <a:solidFill>
                <a:srgbClr val="0070C0"/>
              </a:solidFill>
            </a:endParaRPr>
          </a:p>
          <a:p>
            <a:pPr algn="just">
              <a:buNone/>
            </a:pPr>
            <a:endParaRPr lang="es-ES" sz="2200" dirty="0" smtClean="0">
              <a:solidFill>
                <a:srgbClr val="0070C0"/>
              </a:solidFill>
            </a:endParaRPr>
          </a:p>
          <a:p>
            <a:pPr algn="just">
              <a:buNone/>
            </a:pPr>
            <a:r>
              <a:rPr lang="es-ES" sz="2200" dirty="0" err="1" smtClean="0">
                <a:solidFill>
                  <a:srgbClr val="0070C0"/>
                </a:solidFill>
              </a:rPr>
              <a:t>var</a:t>
            </a:r>
            <a:r>
              <a:rPr lang="es-ES" sz="2200" dirty="0" smtClean="0">
                <a:solidFill>
                  <a:srgbClr val="0070C0"/>
                </a:solidFill>
              </a:rPr>
              <a:t> elementos = </a:t>
            </a:r>
            <a:r>
              <a:rPr lang="es-ES" sz="2200" dirty="0" err="1" smtClean="0">
                <a:solidFill>
                  <a:srgbClr val="0070C0"/>
                </a:solidFill>
              </a:rPr>
              <a:t>document.getElementsBy</a:t>
            </a:r>
            <a:r>
              <a:rPr lang="es-ES" sz="2200" b="1" dirty="0" err="1" smtClean="0">
                <a:solidFill>
                  <a:srgbClr val="00B050"/>
                </a:solidFill>
              </a:rPr>
              <a:t>Name</a:t>
            </a:r>
            <a:r>
              <a:rPr lang="es-ES" sz="2200" dirty="0" smtClean="0">
                <a:solidFill>
                  <a:srgbClr val="0070C0"/>
                </a:solidFill>
              </a:rPr>
              <a:t>("pregunta");   </a:t>
            </a:r>
          </a:p>
          <a:p>
            <a:pPr algn="just">
              <a:buNone/>
            </a:pPr>
            <a:r>
              <a:rPr lang="es-ES" sz="2200" dirty="0" err="1" smtClean="0">
                <a:solidFill>
                  <a:srgbClr val="0070C0"/>
                </a:solidFill>
              </a:rPr>
              <a:t>for</a:t>
            </a:r>
            <a:r>
              <a:rPr lang="es-ES" sz="2200" dirty="0" smtClean="0">
                <a:solidFill>
                  <a:srgbClr val="0070C0"/>
                </a:solidFill>
              </a:rPr>
              <a:t>(</a:t>
            </a:r>
            <a:r>
              <a:rPr lang="es-ES" sz="2200" dirty="0" err="1" smtClean="0">
                <a:solidFill>
                  <a:srgbClr val="0070C0"/>
                </a:solidFill>
              </a:rPr>
              <a:t>var</a:t>
            </a:r>
            <a:r>
              <a:rPr lang="es-ES" sz="2200" dirty="0" smtClean="0">
                <a:solidFill>
                  <a:srgbClr val="0070C0"/>
                </a:solidFill>
              </a:rPr>
              <a:t> i=0; i&lt;</a:t>
            </a:r>
            <a:r>
              <a:rPr lang="es-ES" sz="2200" dirty="0" err="1" smtClean="0">
                <a:solidFill>
                  <a:srgbClr val="0070C0"/>
                </a:solidFill>
              </a:rPr>
              <a:t>elementos.length</a:t>
            </a:r>
            <a:r>
              <a:rPr lang="es-ES" sz="2200" dirty="0" smtClean="0">
                <a:solidFill>
                  <a:srgbClr val="0070C0"/>
                </a:solidFill>
              </a:rPr>
              <a:t>; i++) { </a:t>
            </a:r>
          </a:p>
          <a:p>
            <a:pPr algn="just">
              <a:buNone/>
            </a:pPr>
            <a:r>
              <a:rPr lang="es-ES" sz="2200" dirty="0" smtClean="0">
                <a:solidFill>
                  <a:srgbClr val="0070C0"/>
                </a:solidFill>
              </a:rPr>
              <a:t>	console.log(	" Elemento: " + elementos[i].</a:t>
            </a:r>
            <a:r>
              <a:rPr lang="es-ES" sz="2200" dirty="0" err="1" smtClean="0">
                <a:solidFill>
                  <a:srgbClr val="0070C0"/>
                </a:solidFill>
              </a:rPr>
              <a:t>value</a:t>
            </a:r>
            <a:r>
              <a:rPr lang="es-ES" sz="2200" dirty="0" smtClean="0">
                <a:solidFill>
                  <a:srgbClr val="0070C0"/>
                </a:solidFill>
              </a:rPr>
              <a:t> + </a:t>
            </a:r>
          </a:p>
          <a:p>
            <a:pPr algn="just">
              <a:buNone/>
            </a:pPr>
            <a:r>
              <a:rPr lang="es-ES" sz="2200" dirty="0" smtClean="0">
                <a:solidFill>
                  <a:srgbClr val="0070C0"/>
                </a:solidFill>
              </a:rPr>
              <a:t>			"\n Seleccionado: " + elementos[i].</a:t>
            </a:r>
            <a:r>
              <a:rPr lang="es-ES" sz="2200" b="1" dirty="0" err="1" smtClean="0">
                <a:solidFill>
                  <a:srgbClr val="FF0000"/>
                </a:solidFill>
              </a:rPr>
              <a:t>checked</a:t>
            </a:r>
            <a:r>
              <a:rPr lang="es-ES" sz="2200" dirty="0" smtClean="0">
                <a:solidFill>
                  <a:srgbClr val="0070C0"/>
                </a:solidFill>
              </a:rPr>
              <a:t>); }</a:t>
            </a:r>
          </a:p>
          <a:p>
            <a:pPr algn="just">
              <a:buNone/>
            </a:pPr>
            <a:endParaRPr lang="es-ES" sz="2400" dirty="0" smtClean="0"/>
          </a:p>
        </p:txBody>
      </p:sp>
      <p:sp>
        <p:nvSpPr>
          <p:cNvPr id="4" name="1 Título"/>
          <p:cNvSpPr txBox="1">
            <a:spLocks noGrp="1"/>
          </p:cNvSpPr>
          <p:nvPr>
            <p:ph type="title" idx="4294967295"/>
          </p:nvPr>
        </p:nvSpPr>
        <p:spPr>
          <a:xfrm>
            <a:off x="-432296" y="-28418"/>
            <a:ext cx="10945216" cy="553998"/>
          </a:xfrm>
        </p:spPr>
        <p:txBody>
          <a:bodyPr wrap="square">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600" dirty="0" smtClean="0"/>
              <a:t>Obtener el valor de los campos de formulario</a:t>
            </a:r>
            <a:endParaRPr lang="es-ES" sz="3600" cap="all"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03999" y="-97920"/>
            <a:ext cx="9071640" cy="13410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s-ES" dirty="0">
                <a:solidFill>
                  <a:srgbClr val="000000"/>
                </a:solidFill>
                <a:latin typeface="Arial" pitchFamily="18"/>
                <a:cs typeface="Tahoma" pitchFamily="2"/>
              </a:rPr>
              <a:t>Cómo incluir </a:t>
            </a:r>
            <a:r>
              <a:rPr lang="es-ES" dirty="0" err="1">
                <a:solidFill>
                  <a:srgbClr val="000000"/>
                </a:solidFill>
                <a:latin typeface="Arial" pitchFamily="18"/>
                <a:cs typeface="Tahoma" pitchFamily="2"/>
              </a:rPr>
              <a:t>JavaScript</a:t>
            </a:r>
            <a:r>
              <a:rPr lang="es-ES" dirty="0">
                <a:solidFill>
                  <a:srgbClr val="000000"/>
                </a:solidFill>
                <a:latin typeface="Arial" pitchFamily="18"/>
                <a:cs typeface="Tahoma" pitchFamily="2"/>
              </a:rPr>
              <a:t> en documentos HTML</a:t>
            </a:r>
          </a:p>
        </p:txBody>
      </p:sp>
      <p:sp>
        <p:nvSpPr>
          <p:cNvPr id="3" name="2 CuadroTexto"/>
          <p:cNvSpPr txBox="1"/>
          <p:nvPr/>
        </p:nvSpPr>
        <p:spPr>
          <a:xfrm>
            <a:off x="360000" y="1475581"/>
            <a:ext cx="9432840" cy="5982043"/>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R="0" indent="0" hangingPunct="0">
              <a:lnSpc>
                <a:spcPct val="100000"/>
              </a:lnSpc>
              <a:spcBef>
                <a:spcPts val="0"/>
              </a:spcBef>
              <a:spcAft>
                <a:spcPts val="0"/>
              </a:spcAft>
              <a:buNone/>
              <a:tabLst/>
            </a:pPr>
            <a:r>
              <a:rPr lang="es-ES" sz="3200" b="1" dirty="0">
                <a:solidFill>
                  <a:srgbClr val="000000"/>
                </a:solidFill>
                <a:ea typeface="Andale Sans UI" pitchFamily="2"/>
                <a:cs typeface="Tahoma" pitchFamily="2"/>
              </a:rPr>
              <a:t>En los elementos HTML</a:t>
            </a:r>
          </a:p>
          <a:p>
            <a:pPr marL="0" marR="0" lvl="0" indent="0" algn="l" rtl="0" hangingPunct="0">
              <a:lnSpc>
                <a:spcPct val="100000"/>
              </a:lnSpc>
              <a:spcBef>
                <a:spcPts val="0"/>
              </a:spcBef>
              <a:spcAft>
                <a:spcPts val="0"/>
              </a:spcAft>
              <a:buNone/>
              <a:tabLst/>
            </a:pPr>
            <a:endParaRPr lang="es-ES" sz="2200" b="1" i="0" u="none" strike="noStrike" kern="1200" cap="none" spc="0" baseline="0" dirty="0">
              <a:ln>
                <a:noFill/>
              </a:ln>
              <a:solidFill>
                <a:srgbClr val="000000"/>
              </a:solidFill>
              <a:latin typeface="Arial" pitchFamily="18"/>
              <a:ea typeface="Andale Sans UI" pitchFamily="2"/>
              <a:cs typeface="Tahoma" pitchFamily="2"/>
            </a:endParaRPr>
          </a:p>
          <a:p>
            <a:pPr marL="457200" lvl="2" hangingPunct="0"/>
            <a:r>
              <a:rPr lang="es-ES" sz="2200" b="0" i="0" u="none" strike="noStrike" kern="1200" cap="none" spc="0" baseline="0" dirty="0">
                <a:ln>
                  <a:noFill/>
                </a:ln>
                <a:solidFill>
                  <a:srgbClr val="000000"/>
                </a:solidFill>
                <a:latin typeface="Arial" pitchFamily="18"/>
                <a:ea typeface="Andale Sans UI" pitchFamily="2"/>
                <a:cs typeface="Tahoma" pitchFamily="2"/>
              </a:rPr>
              <a:t>Mediante eventos </a:t>
            </a:r>
            <a:r>
              <a:rPr lang="es-ES" sz="2200" b="0" i="0" u="none" strike="noStrike" kern="1200" cap="none" spc="0" baseline="0" dirty="0" err="1">
                <a:ln>
                  <a:noFill/>
                </a:ln>
                <a:solidFill>
                  <a:srgbClr val="000000"/>
                </a:solidFill>
                <a:latin typeface="Arial" pitchFamily="18"/>
                <a:ea typeface="Andale Sans UI" pitchFamily="2"/>
                <a:cs typeface="Tahoma" pitchFamily="2"/>
              </a:rPr>
              <a:t>html</a:t>
            </a:r>
            <a:r>
              <a:rPr lang="es-ES" sz="2200" b="0" i="0" u="none" strike="noStrike" kern="1200" cap="none" spc="0" baseline="0" dirty="0">
                <a:ln>
                  <a:noFill/>
                </a:ln>
                <a:solidFill>
                  <a:srgbClr val="000000"/>
                </a:solidFill>
                <a:latin typeface="Arial" pitchFamily="18"/>
                <a:ea typeface="Andale Sans UI" pitchFamily="2"/>
                <a:cs typeface="Tahoma" pitchFamily="2"/>
              </a:rPr>
              <a:t> (http://www.htmlquick.com/es/reference/events.html)</a:t>
            </a:r>
          </a:p>
          <a:p>
            <a:pPr marL="457200" lvl="2" hangingPunct="0"/>
            <a:r>
              <a:rPr lang="es-ES" sz="2200" b="0" i="0" u="none" strike="noStrike" kern="1200" cap="none" spc="0" baseline="0" dirty="0">
                <a:ln>
                  <a:noFill/>
                </a:ln>
                <a:solidFill>
                  <a:srgbClr val="000000"/>
                </a:solidFill>
                <a:latin typeface="Arial" pitchFamily="18"/>
                <a:ea typeface="Andale Sans UI" pitchFamily="2"/>
                <a:cs typeface="Tahoma" pitchFamily="2"/>
              </a:rPr>
              <a:t>Ensucia innecesariamente el código HTML de la página y complica el mantenimiento del código </a:t>
            </a:r>
            <a:r>
              <a:rPr lang="es-ES" sz="2200" b="0" i="0" u="none" strike="noStrike" kern="1200" cap="none" spc="0" baseline="0" dirty="0" err="1">
                <a:ln>
                  <a:noFill/>
                </a:ln>
                <a:solidFill>
                  <a:srgbClr val="000000"/>
                </a:solidFill>
                <a:latin typeface="Arial" pitchFamily="18"/>
                <a:ea typeface="Andale Sans UI" pitchFamily="2"/>
                <a:cs typeface="Tahoma" pitchFamily="2"/>
              </a:rPr>
              <a:t>JavaScript</a:t>
            </a:r>
            <a:endParaRPr lang="es-ES" sz="2200" b="0" i="0" u="none" strike="noStrike" kern="1200" cap="none" spc="0" baseline="0" dirty="0">
              <a:ln>
                <a:noFill/>
              </a:ln>
              <a:solidFill>
                <a:srgbClr val="000000"/>
              </a:solidFill>
              <a:latin typeface="Arial" pitchFamily="18"/>
              <a:ea typeface="Andale Sans UI" pitchFamily="2"/>
              <a:cs typeface="Tahoma" pitchFamily="2"/>
            </a:endParaRPr>
          </a:p>
          <a:p>
            <a:pPr marL="0" marR="0" lvl="0" indent="0" algn="l" rtl="0" hangingPunct="0">
              <a:lnSpc>
                <a:spcPct val="100000"/>
              </a:lnSpc>
              <a:spcBef>
                <a:spcPts val="0"/>
              </a:spcBef>
              <a:spcAft>
                <a:spcPts val="0"/>
              </a:spcAft>
              <a:buNone/>
              <a:tabLst/>
            </a:pPr>
            <a:endParaRPr lang="es-ES" sz="2200" b="0" i="0" u="none" strike="noStrike" kern="1200" cap="none" spc="0" baseline="0" dirty="0">
              <a:ln>
                <a:noFill/>
              </a:ln>
              <a:solidFill>
                <a:srgbClr val="000000"/>
              </a:solidFill>
              <a:latin typeface="Arial" pitchFamily="18"/>
              <a:ea typeface="Andale Sans UI" pitchFamily="2"/>
              <a:cs typeface="Tahoma" pitchFamily="2"/>
            </a:endParaRPr>
          </a:p>
          <a:p>
            <a:pPr marL="0" marR="0" lvl="0" indent="0" algn="l" rtl="0" hangingPunct="0">
              <a:lnSpc>
                <a:spcPct val="100000"/>
              </a:lnSpc>
              <a:spcBef>
                <a:spcPts val="0"/>
              </a:spcBef>
              <a:spcAft>
                <a:spcPts val="0"/>
              </a:spcAft>
              <a:buNone/>
              <a:tabLst/>
            </a:pPr>
            <a:r>
              <a:rPr lang="es-ES" sz="2200" b="0" i="0" u="none" strike="noStrike" kern="1200" cap="none" spc="0" baseline="0" dirty="0">
                <a:ln>
                  <a:noFill/>
                </a:ln>
                <a:solidFill>
                  <a:srgbClr val="000000"/>
                </a:solidFill>
                <a:ea typeface="Andale Sans UI" pitchFamily="2"/>
                <a:cs typeface="Tahoma" pitchFamily="2"/>
              </a:rPr>
              <a:t>&lt;!DOCTYPE </a:t>
            </a:r>
            <a:r>
              <a:rPr lang="es-ES" sz="2200" b="0" i="0" u="none" strike="noStrike" kern="1200" cap="none" spc="0" baseline="0" dirty="0" err="1">
                <a:ln>
                  <a:noFill/>
                </a:ln>
                <a:solidFill>
                  <a:srgbClr val="000000"/>
                </a:solidFill>
                <a:ea typeface="Andale Sans UI" pitchFamily="2"/>
                <a:cs typeface="Tahoma" pitchFamily="2"/>
              </a:rPr>
              <a:t>html</a:t>
            </a:r>
            <a:r>
              <a:rPr lang="es-ES" sz="2200" b="0" i="0" u="none" strike="noStrike" kern="1200" cap="none" spc="0" baseline="0" dirty="0">
                <a:ln>
                  <a:noFill/>
                </a:ln>
                <a:solidFill>
                  <a:srgbClr val="000000"/>
                </a:solidFill>
                <a:ea typeface="Andale Sans UI" pitchFamily="2"/>
                <a:cs typeface="Tahoma" pitchFamily="2"/>
              </a:rPr>
              <a:t>&gt;</a:t>
            </a:r>
          </a:p>
          <a:p>
            <a:pPr marL="0" marR="0" lvl="0" indent="0" algn="l" rtl="0" hangingPunct="0">
              <a:lnSpc>
                <a:spcPct val="100000"/>
              </a:lnSpc>
              <a:spcBef>
                <a:spcPts val="0"/>
              </a:spcBef>
              <a:spcAft>
                <a:spcPts val="0"/>
              </a:spcAft>
              <a:buNone/>
              <a:tabLst/>
            </a:pPr>
            <a:r>
              <a:rPr lang="es-ES" sz="2200" b="0" i="0" u="none" strike="noStrike" kern="1200" cap="none" spc="0" baseline="0" dirty="0">
                <a:ln>
                  <a:noFill/>
                </a:ln>
                <a:solidFill>
                  <a:srgbClr val="000000"/>
                </a:solidFill>
                <a:ea typeface="Andale Sans UI" pitchFamily="2"/>
                <a:cs typeface="Tahoma" pitchFamily="2"/>
              </a:rPr>
              <a:t>&lt;</a:t>
            </a:r>
            <a:r>
              <a:rPr lang="es-ES" sz="2200" b="0" i="0" u="none" strike="noStrike" kern="1200" cap="none" spc="0" baseline="0" dirty="0" err="1">
                <a:ln>
                  <a:noFill/>
                </a:ln>
                <a:solidFill>
                  <a:srgbClr val="000000"/>
                </a:solidFill>
                <a:ea typeface="Andale Sans UI" pitchFamily="2"/>
                <a:cs typeface="Tahoma" pitchFamily="2"/>
              </a:rPr>
              <a:t>html</a:t>
            </a:r>
            <a:r>
              <a:rPr lang="es-ES" sz="2200" b="0" i="0" u="none" strike="noStrike" kern="1200" cap="none" spc="0" baseline="0" dirty="0">
                <a:ln>
                  <a:noFill/>
                </a:ln>
                <a:solidFill>
                  <a:srgbClr val="000000"/>
                </a:solidFill>
                <a:ea typeface="Andale Sans UI" pitchFamily="2"/>
                <a:cs typeface="Tahoma" pitchFamily="2"/>
              </a:rPr>
              <a:t>&gt;</a:t>
            </a:r>
          </a:p>
          <a:p>
            <a:pPr marL="0" marR="0" lvl="0" indent="0" algn="l" rtl="0" hangingPunct="0">
              <a:lnSpc>
                <a:spcPct val="100000"/>
              </a:lnSpc>
              <a:spcBef>
                <a:spcPts val="0"/>
              </a:spcBef>
              <a:spcAft>
                <a:spcPts val="0"/>
              </a:spcAft>
              <a:buNone/>
              <a:tabLst/>
            </a:pPr>
            <a:r>
              <a:rPr lang="es-ES" sz="2200" b="0" i="0" u="none" strike="noStrike" kern="1200" cap="none" spc="0" baseline="0" dirty="0">
                <a:ln>
                  <a:noFill/>
                </a:ln>
                <a:solidFill>
                  <a:srgbClr val="000000"/>
                </a:solidFill>
                <a:ea typeface="Andale Sans UI" pitchFamily="2"/>
                <a:cs typeface="Tahoma" pitchFamily="2"/>
              </a:rPr>
              <a:t>&lt;head&gt;</a:t>
            </a:r>
          </a:p>
          <a:p>
            <a:pPr marL="0" marR="0" lvl="0" indent="0" algn="l" rtl="0" hangingPunct="0">
              <a:lnSpc>
                <a:spcPct val="100000"/>
              </a:lnSpc>
              <a:spcBef>
                <a:spcPts val="0"/>
              </a:spcBef>
              <a:spcAft>
                <a:spcPts val="0"/>
              </a:spcAft>
              <a:buNone/>
              <a:tabLst/>
            </a:pPr>
            <a:r>
              <a:rPr lang="es-ES" sz="2200" b="0" i="0" u="none" strike="noStrike" kern="1200" cap="none" spc="0" baseline="0" dirty="0">
                <a:ln>
                  <a:noFill/>
                </a:ln>
                <a:solidFill>
                  <a:srgbClr val="000000"/>
                </a:solidFill>
                <a:ea typeface="Andale Sans UI" pitchFamily="2"/>
                <a:cs typeface="Tahoma" pitchFamily="2"/>
              </a:rPr>
              <a:t>	&lt;</a:t>
            </a:r>
            <a:r>
              <a:rPr lang="es-ES" sz="2200" b="0" i="0" u="none" strike="noStrike" kern="1200" cap="none" spc="0" baseline="0" dirty="0" err="1">
                <a:ln>
                  <a:noFill/>
                </a:ln>
                <a:solidFill>
                  <a:srgbClr val="000000"/>
                </a:solidFill>
                <a:ea typeface="Andale Sans UI" pitchFamily="2"/>
                <a:cs typeface="Tahoma" pitchFamily="2"/>
              </a:rPr>
              <a:t>title</a:t>
            </a:r>
            <a:r>
              <a:rPr lang="es-ES" sz="2200" b="0" i="0" u="none" strike="noStrike" kern="1200" cap="none" spc="0" baseline="0" dirty="0">
                <a:ln>
                  <a:noFill/>
                </a:ln>
                <a:solidFill>
                  <a:srgbClr val="000000"/>
                </a:solidFill>
                <a:ea typeface="Andale Sans UI" pitchFamily="2"/>
                <a:cs typeface="Tahoma" pitchFamily="2"/>
              </a:rPr>
              <a:t>&gt;Ejemplo de código </a:t>
            </a:r>
            <a:r>
              <a:rPr lang="es-ES" sz="2200" b="0" i="0" u="none" strike="noStrike" kern="1200" cap="none" spc="0" baseline="0" dirty="0" err="1">
                <a:ln>
                  <a:noFill/>
                </a:ln>
                <a:solidFill>
                  <a:srgbClr val="000000"/>
                </a:solidFill>
                <a:ea typeface="Andale Sans UI" pitchFamily="2"/>
                <a:cs typeface="Tahoma" pitchFamily="2"/>
              </a:rPr>
              <a:t>JavaScript</a:t>
            </a:r>
            <a:r>
              <a:rPr lang="es-ES" sz="2200" b="0" i="0" u="none" strike="noStrike" kern="1200" cap="none" spc="0" baseline="0" dirty="0">
                <a:ln>
                  <a:noFill/>
                </a:ln>
                <a:solidFill>
                  <a:srgbClr val="000000"/>
                </a:solidFill>
                <a:ea typeface="Andale Sans UI" pitchFamily="2"/>
                <a:cs typeface="Tahoma" pitchFamily="2"/>
              </a:rPr>
              <a:t> en el propio documento&lt;/</a:t>
            </a:r>
            <a:r>
              <a:rPr lang="es-ES" sz="2200" b="0" i="0" u="none" strike="noStrike" kern="1200" cap="none" spc="0" baseline="0" dirty="0" err="1">
                <a:ln>
                  <a:noFill/>
                </a:ln>
                <a:solidFill>
                  <a:srgbClr val="000000"/>
                </a:solidFill>
                <a:ea typeface="Andale Sans UI" pitchFamily="2"/>
                <a:cs typeface="Tahoma" pitchFamily="2"/>
              </a:rPr>
              <a:t>title</a:t>
            </a:r>
            <a:r>
              <a:rPr lang="es-ES" sz="2200" b="0" i="0" u="none" strike="noStrike" kern="1200" cap="none" spc="0" baseline="0" dirty="0">
                <a:ln>
                  <a:noFill/>
                </a:ln>
                <a:solidFill>
                  <a:srgbClr val="000000"/>
                </a:solidFill>
                <a:ea typeface="Andale Sans UI" pitchFamily="2"/>
                <a:cs typeface="Tahoma" pitchFamily="2"/>
              </a:rPr>
              <a:t>&gt;</a:t>
            </a:r>
          </a:p>
          <a:p>
            <a:pPr marL="0" marR="0" lvl="0" indent="0" algn="l" rtl="0" hangingPunct="0">
              <a:lnSpc>
                <a:spcPct val="100000"/>
              </a:lnSpc>
              <a:spcBef>
                <a:spcPts val="0"/>
              </a:spcBef>
              <a:spcAft>
                <a:spcPts val="0"/>
              </a:spcAft>
              <a:buNone/>
              <a:tabLst/>
            </a:pPr>
            <a:r>
              <a:rPr lang="es-ES" sz="2200" b="0" i="0" u="none" strike="noStrike" kern="1200" cap="none" spc="0" baseline="0" dirty="0">
                <a:ln>
                  <a:noFill/>
                </a:ln>
                <a:solidFill>
                  <a:srgbClr val="000000"/>
                </a:solidFill>
                <a:ea typeface="Andale Sans UI" pitchFamily="2"/>
                <a:cs typeface="Tahoma" pitchFamily="2"/>
              </a:rPr>
              <a:t>&lt;/head&gt;</a:t>
            </a:r>
          </a:p>
          <a:p>
            <a:pPr marL="0" marR="0" lvl="0" indent="0" algn="l" rtl="0" hangingPunct="0">
              <a:lnSpc>
                <a:spcPct val="100000"/>
              </a:lnSpc>
              <a:spcBef>
                <a:spcPts val="0"/>
              </a:spcBef>
              <a:spcAft>
                <a:spcPts val="0"/>
              </a:spcAft>
              <a:buNone/>
              <a:tabLst/>
            </a:pPr>
            <a:endParaRPr lang="es-ES" sz="2200" b="0" i="0" u="none" strike="noStrike" kern="1200" cap="none" spc="0" baseline="0" dirty="0">
              <a:ln>
                <a:noFill/>
              </a:ln>
              <a:solidFill>
                <a:srgbClr val="000000"/>
              </a:solidFill>
              <a:ea typeface="Andale Sans UI" pitchFamily="2"/>
              <a:cs typeface="Tahoma" pitchFamily="2"/>
            </a:endParaRPr>
          </a:p>
          <a:p>
            <a:pPr marL="0" marR="0" lvl="0" indent="0" algn="l" rtl="0" hangingPunct="0">
              <a:lnSpc>
                <a:spcPct val="100000"/>
              </a:lnSpc>
              <a:spcBef>
                <a:spcPts val="0"/>
              </a:spcBef>
              <a:spcAft>
                <a:spcPts val="0"/>
              </a:spcAft>
              <a:buNone/>
              <a:tabLst/>
            </a:pPr>
            <a:r>
              <a:rPr lang="es-ES" sz="2200" b="0" i="0" u="none" strike="noStrike" kern="1200" cap="none" spc="0" baseline="0" dirty="0">
                <a:ln>
                  <a:noFill/>
                </a:ln>
                <a:solidFill>
                  <a:srgbClr val="000000"/>
                </a:solidFill>
                <a:ea typeface="Andale Sans UI" pitchFamily="2"/>
                <a:cs typeface="Tahoma" pitchFamily="2"/>
              </a:rPr>
              <a:t>&lt;</a:t>
            </a:r>
            <a:r>
              <a:rPr lang="es-ES" sz="2200" b="0" i="0" u="none" strike="noStrike" kern="1200" cap="none" spc="0" baseline="0" dirty="0" err="1">
                <a:ln>
                  <a:noFill/>
                </a:ln>
                <a:solidFill>
                  <a:srgbClr val="000000"/>
                </a:solidFill>
                <a:ea typeface="Andale Sans UI" pitchFamily="2"/>
                <a:cs typeface="Tahoma" pitchFamily="2"/>
              </a:rPr>
              <a:t>body</a:t>
            </a:r>
            <a:r>
              <a:rPr lang="es-ES" sz="2200" b="0" i="0" u="none" strike="noStrike" kern="1200" cap="none" spc="0" baseline="0" dirty="0">
                <a:ln>
                  <a:noFill/>
                </a:ln>
                <a:solidFill>
                  <a:srgbClr val="000000"/>
                </a:solidFill>
                <a:ea typeface="Andale Sans UI" pitchFamily="2"/>
                <a:cs typeface="Tahoma" pitchFamily="2"/>
              </a:rPr>
              <a:t>&gt;</a:t>
            </a:r>
          </a:p>
          <a:p>
            <a:pPr marL="0" marR="0" lvl="0" indent="0" algn="l" rtl="0" hangingPunct="0">
              <a:lnSpc>
                <a:spcPct val="100000"/>
              </a:lnSpc>
              <a:spcBef>
                <a:spcPts val="0"/>
              </a:spcBef>
              <a:spcAft>
                <a:spcPts val="0"/>
              </a:spcAft>
              <a:buNone/>
              <a:tabLst/>
            </a:pPr>
            <a:r>
              <a:rPr lang="es-ES" sz="2200" b="0" i="0" u="none" strike="noStrike" kern="1200" cap="none" spc="0" baseline="0" dirty="0">
                <a:ln>
                  <a:noFill/>
                </a:ln>
                <a:solidFill>
                  <a:srgbClr val="000000"/>
                </a:solidFill>
                <a:ea typeface="Andale Sans UI" pitchFamily="2"/>
                <a:cs typeface="Tahoma" pitchFamily="2"/>
              </a:rPr>
              <a:t>	&lt;p </a:t>
            </a:r>
            <a:r>
              <a:rPr lang="es-ES" sz="2200" b="1" i="0" u="none" strike="noStrike" kern="1200" cap="none" spc="0" baseline="0" dirty="0" err="1">
                <a:ln>
                  <a:noFill/>
                </a:ln>
                <a:solidFill>
                  <a:srgbClr val="FF3333"/>
                </a:solidFill>
                <a:ea typeface="Andale Sans UI" pitchFamily="2"/>
                <a:cs typeface="Tahoma" pitchFamily="2"/>
              </a:rPr>
              <a:t>onclick</a:t>
            </a:r>
            <a:r>
              <a:rPr lang="es-ES" sz="2200" b="1" i="0" u="none" strike="noStrike" kern="1200" cap="none" spc="0" baseline="0" dirty="0">
                <a:ln>
                  <a:noFill/>
                </a:ln>
                <a:solidFill>
                  <a:srgbClr val="FF3333"/>
                </a:solidFill>
                <a:ea typeface="Andale Sans UI" pitchFamily="2"/>
                <a:cs typeface="Tahoma" pitchFamily="2"/>
              </a:rPr>
              <a:t>="</a:t>
            </a:r>
            <a:r>
              <a:rPr lang="es-ES" sz="2200" b="1" i="0" u="none" strike="noStrike" kern="1200" cap="none" spc="0" baseline="0" dirty="0" err="1">
                <a:ln>
                  <a:noFill/>
                </a:ln>
                <a:solidFill>
                  <a:srgbClr val="FF3333"/>
                </a:solidFill>
                <a:ea typeface="Andale Sans UI" pitchFamily="2"/>
                <a:cs typeface="Tahoma" pitchFamily="2"/>
              </a:rPr>
              <a:t>alert</a:t>
            </a:r>
            <a:r>
              <a:rPr lang="es-ES" sz="2200" b="1" i="0" u="none" strike="noStrike" kern="1200" cap="none" spc="0" baseline="0" dirty="0">
                <a:ln>
                  <a:noFill/>
                </a:ln>
                <a:solidFill>
                  <a:srgbClr val="FF3333"/>
                </a:solidFill>
                <a:ea typeface="Andale Sans UI" pitchFamily="2"/>
                <a:cs typeface="Tahoma" pitchFamily="2"/>
              </a:rPr>
              <a:t>('Un mensaje de prueba')"</a:t>
            </a:r>
            <a:r>
              <a:rPr lang="es-ES" sz="2200" b="0" i="0" u="none" strike="noStrike" kern="1200" cap="none" spc="0" baseline="0" dirty="0">
                <a:ln>
                  <a:noFill/>
                </a:ln>
                <a:solidFill>
                  <a:srgbClr val="000000"/>
                </a:solidFill>
                <a:ea typeface="Andale Sans UI" pitchFamily="2"/>
                <a:cs typeface="Tahoma" pitchFamily="2"/>
              </a:rPr>
              <a:t>&gt;Un párrafo de texto.&lt;/p&gt;</a:t>
            </a:r>
          </a:p>
          <a:p>
            <a:pPr marL="0" marR="0" lvl="0" indent="0" algn="l" rtl="0" hangingPunct="0">
              <a:lnSpc>
                <a:spcPct val="100000"/>
              </a:lnSpc>
              <a:spcBef>
                <a:spcPts val="0"/>
              </a:spcBef>
              <a:spcAft>
                <a:spcPts val="0"/>
              </a:spcAft>
              <a:buNone/>
              <a:tabLst/>
            </a:pPr>
            <a:r>
              <a:rPr lang="es-ES" sz="2200" b="0" i="0" u="none" strike="noStrike" kern="1200" cap="none" spc="0" baseline="0" dirty="0">
                <a:ln>
                  <a:noFill/>
                </a:ln>
                <a:solidFill>
                  <a:srgbClr val="000000"/>
                </a:solidFill>
                <a:ea typeface="Andale Sans UI" pitchFamily="2"/>
                <a:cs typeface="Tahoma" pitchFamily="2"/>
              </a:rPr>
              <a:t>&lt;/</a:t>
            </a:r>
            <a:r>
              <a:rPr lang="es-ES" sz="2200" b="0" i="0" u="none" strike="noStrike" kern="1200" cap="none" spc="0" baseline="0" dirty="0" err="1">
                <a:ln>
                  <a:noFill/>
                </a:ln>
                <a:solidFill>
                  <a:srgbClr val="000000"/>
                </a:solidFill>
                <a:ea typeface="Andale Sans UI" pitchFamily="2"/>
                <a:cs typeface="Tahoma" pitchFamily="2"/>
              </a:rPr>
              <a:t>body</a:t>
            </a:r>
            <a:r>
              <a:rPr lang="es-ES" sz="2200" b="0" i="0" u="none" strike="noStrike" kern="1200" cap="none" spc="0" baseline="0" dirty="0">
                <a:ln>
                  <a:noFill/>
                </a:ln>
                <a:solidFill>
                  <a:srgbClr val="000000"/>
                </a:solidFill>
                <a:ea typeface="Andale Sans UI" pitchFamily="2"/>
                <a:cs typeface="Tahoma" pitchFamily="2"/>
              </a:rPr>
              <a:t>&gt;</a:t>
            </a:r>
          </a:p>
          <a:p>
            <a:pPr marL="0" marR="0" lvl="0" indent="0" algn="l" rtl="0" hangingPunct="0">
              <a:lnSpc>
                <a:spcPct val="100000"/>
              </a:lnSpc>
              <a:spcBef>
                <a:spcPts val="0"/>
              </a:spcBef>
              <a:spcAft>
                <a:spcPts val="0"/>
              </a:spcAft>
              <a:buNone/>
              <a:tabLst/>
            </a:pPr>
            <a:r>
              <a:rPr lang="es-ES" sz="2200" b="0" i="0" u="none" strike="noStrike" kern="1200" cap="none" spc="0" baseline="0" dirty="0">
                <a:ln>
                  <a:noFill/>
                </a:ln>
                <a:solidFill>
                  <a:srgbClr val="000000"/>
                </a:solidFill>
                <a:ea typeface="Andale Sans UI" pitchFamily="2"/>
                <a:cs typeface="Tahoma" pitchFamily="2"/>
              </a:rPr>
              <a:t>&lt;/</a:t>
            </a:r>
            <a:r>
              <a:rPr lang="es-ES" sz="2200" b="0" i="0" u="none" strike="noStrike" kern="1200" cap="none" spc="0" baseline="0" dirty="0" err="1">
                <a:ln>
                  <a:noFill/>
                </a:ln>
                <a:solidFill>
                  <a:srgbClr val="000000"/>
                </a:solidFill>
                <a:ea typeface="Andale Sans UI" pitchFamily="2"/>
                <a:cs typeface="Tahoma" pitchFamily="2"/>
              </a:rPr>
              <a:t>html</a:t>
            </a:r>
            <a:r>
              <a:rPr lang="es-ES" sz="2200" b="0" i="0" u="none" strike="noStrike" kern="1200" cap="none" spc="0" baseline="0" dirty="0">
                <a:ln>
                  <a:noFill/>
                </a:ln>
                <a:solidFill>
                  <a:srgbClr val="000000"/>
                </a:solidFill>
                <a:ea typeface="Andale Sans UI" pitchFamily="2"/>
                <a:cs typeface="Tahoma" pitchFamily="2"/>
              </a:rPr>
              <a:t>&gt;</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2 CuadroTexto"/>
          <p:cNvSpPr txBox="1"/>
          <p:nvPr/>
        </p:nvSpPr>
        <p:spPr>
          <a:xfrm>
            <a:off x="359639" y="503640"/>
            <a:ext cx="9720986" cy="6195755"/>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err="1" smtClean="0"/>
              <a:t>Select</a:t>
            </a:r>
            <a:endParaRPr lang="es-ES" sz="3200" b="1" dirty="0" smtClean="0"/>
          </a:p>
          <a:p>
            <a:pPr algn="just">
              <a:buNone/>
            </a:pPr>
            <a:endParaRPr lang="es-ES" sz="2200" dirty="0" smtClean="0">
              <a:solidFill>
                <a:srgbClr val="0070C0"/>
              </a:solidFill>
            </a:endParaRPr>
          </a:p>
          <a:p>
            <a:pPr>
              <a:buNone/>
            </a:pPr>
            <a:r>
              <a:rPr lang="es-ES" sz="2400" b="1" dirty="0" smtClean="0"/>
              <a:t>Propiedades</a:t>
            </a:r>
            <a:r>
              <a:rPr lang="es-ES" sz="2400" dirty="0" smtClean="0"/>
              <a:t>:</a:t>
            </a:r>
          </a:p>
          <a:p>
            <a:pPr>
              <a:buNone/>
            </a:pPr>
            <a:endParaRPr lang="es-ES" sz="2400" dirty="0" smtClean="0"/>
          </a:p>
          <a:p>
            <a:pPr algn="just">
              <a:buNone/>
            </a:pPr>
            <a:r>
              <a:rPr lang="es-ES" sz="2400" b="1" dirty="0" err="1" smtClean="0">
                <a:solidFill>
                  <a:srgbClr val="FF0000"/>
                </a:solidFill>
              </a:rPr>
              <a:t>options</a:t>
            </a:r>
            <a:r>
              <a:rPr lang="es-ES" sz="2400" dirty="0" smtClean="0"/>
              <a:t>, es un </a:t>
            </a:r>
            <a:r>
              <a:rPr lang="es-ES" sz="2400" dirty="0" err="1" smtClean="0">
                <a:solidFill>
                  <a:srgbClr val="0070C0"/>
                </a:solidFill>
              </a:rPr>
              <a:t>array</a:t>
            </a:r>
            <a:r>
              <a:rPr lang="es-ES" sz="2400" dirty="0" smtClean="0"/>
              <a:t> creado automáticamente por el navegador para cada lista desplegable y que contiene la referencia a todas las opciones de esa lista. </a:t>
            </a:r>
          </a:p>
          <a:p>
            <a:pPr algn="just">
              <a:buNone/>
            </a:pPr>
            <a:r>
              <a:rPr lang="es-ES" sz="2400" dirty="0" smtClean="0"/>
              <a:t>	</a:t>
            </a:r>
            <a:r>
              <a:rPr lang="es-ES" sz="2400" dirty="0" err="1" smtClean="0">
                <a:solidFill>
                  <a:srgbClr val="0070C0"/>
                </a:solidFill>
              </a:rPr>
              <a:t>document.getElementById</a:t>
            </a:r>
            <a:r>
              <a:rPr lang="es-ES" sz="2400" dirty="0" smtClean="0">
                <a:solidFill>
                  <a:srgbClr val="0070C0"/>
                </a:solidFill>
              </a:rPr>
              <a:t>("</a:t>
            </a:r>
            <a:r>
              <a:rPr lang="es-ES" sz="2400" dirty="0" err="1" smtClean="0">
                <a:solidFill>
                  <a:srgbClr val="0070C0"/>
                </a:solidFill>
              </a:rPr>
              <a:t>id_de_la_lista</a:t>
            </a:r>
            <a:r>
              <a:rPr lang="es-ES" sz="2400" dirty="0" smtClean="0">
                <a:solidFill>
                  <a:srgbClr val="0070C0"/>
                </a:solidFill>
              </a:rPr>
              <a:t>").</a:t>
            </a:r>
            <a:r>
              <a:rPr lang="es-ES" sz="2400" b="1" dirty="0" err="1" smtClean="0">
                <a:solidFill>
                  <a:srgbClr val="FF0000"/>
                </a:solidFill>
              </a:rPr>
              <a:t>options</a:t>
            </a:r>
            <a:r>
              <a:rPr lang="es-ES" sz="2400" dirty="0" smtClean="0">
                <a:solidFill>
                  <a:srgbClr val="0070C0"/>
                </a:solidFill>
              </a:rPr>
              <a:t>[0].</a:t>
            </a:r>
            <a:endParaRPr lang="es-ES" sz="2000" dirty="0" smtClean="0">
              <a:solidFill>
                <a:srgbClr val="0070C0"/>
              </a:solidFill>
            </a:endParaRPr>
          </a:p>
          <a:p>
            <a:pPr algn="just">
              <a:buNone/>
            </a:pPr>
            <a:endParaRPr lang="es-ES" sz="2400" dirty="0" smtClean="0"/>
          </a:p>
          <a:p>
            <a:pPr algn="just">
              <a:buNone/>
            </a:pPr>
            <a:endParaRPr lang="es-ES" sz="2400" dirty="0" smtClean="0"/>
          </a:p>
          <a:p>
            <a:pPr algn="just">
              <a:buNone/>
            </a:pPr>
            <a:r>
              <a:rPr lang="es-ES" sz="2400" b="1" dirty="0" err="1" smtClean="0">
                <a:solidFill>
                  <a:srgbClr val="FF0000"/>
                </a:solidFill>
              </a:rPr>
              <a:t>selectedIndex</a:t>
            </a:r>
            <a:r>
              <a:rPr lang="es-ES" sz="2400" dirty="0" smtClean="0"/>
              <a:t>, cuando el usuario selecciona una opción, el navegador actualiza automáticamente el valor de esta </a:t>
            </a:r>
            <a:r>
              <a:rPr lang="es-ES" sz="2400" dirty="0" smtClean="0">
                <a:solidFill>
                  <a:srgbClr val="0070C0"/>
                </a:solidFill>
              </a:rPr>
              <a:t>propiedad</a:t>
            </a:r>
            <a:r>
              <a:rPr lang="es-ES" sz="2400" dirty="0" smtClean="0"/>
              <a:t>, que guarda el índice de la opción seleccionada. El índice hace referencia al </a:t>
            </a:r>
            <a:r>
              <a:rPr lang="es-ES" sz="2400" dirty="0" err="1" smtClean="0"/>
              <a:t>array</a:t>
            </a:r>
            <a:r>
              <a:rPr lang="es-ES" sz="2400" dirty="0" smtClean="0"/>
              <a:t> </a:t>
            </a:r>
            <a:r>
              <a:rPr lang="es-ES" sz="2400" dirty="0" err="1" smtClean="0"/>
              <a:t>options</a:t>
            </a:r>
            <a:r>
              <a:rPr lang="es-ES" sz="2400" dirty="0" smtClean="0"/>
              <a:t> creado automáticamente por el navegador para cada lista.  ¡OJO! Como los </a:t>
            </a:r>
            <a:r>
              <a:rPr lang="es-ES" sz="2400" dirty="0" err="1" smtClean="0"/>
              <a:t>arrays</a:t>
            </a:r>
            <a:r>
              <a:rPr lang="es-ES" sz="2400" dirty="0" smtClean="0"/>
              <a:t> empiezan en 0, el valor de </a:t>
            </a:r>
            <a:r>
              <a:rPr lang="es-ES" sz="2400" b="1" dirty="0" err="1" smtClean="0">
                <a:solidFill>
                  <a:srgbClr val="FF0000"/>
                </a:solidFill>
              </a:rPr>
              <a:t>selectedIndex</a:t>
            </a:r>
            <a:r>
              <a:rPr lang="es-ES" sz="2400" b="1" dirty="0" smtClean="0">
                <a:solidFill>
                  <a:srgbClr val="FF0000"/>
                </a:solidFill>
              </a:rPr>
              <a:t> </a:t>
            </a:r>
            <a:r>
              <a:rPr lang="es-ES" sz="2400" dirty="0" smtClean="0"/>
              <a:t>si la primera opción es seleccionada será 0.</a:t>
            </a:r>
          </a:p>
        </p:txBody>
      </p:sp>
      <p:sp>
        <p:nvSpPr>
          <p:cNvPr id="4" name="1 Título"/>
          <p:cNvSpPr txBox="1">
            <a:spLocks noGrp="1"/>
          </p:cNvSpPr>
          <p:nvPr>
            <p:ph type="title" idx="4294967295"/>
          </p:nvPr>
        </p:nvSpPr>
        <p:spPr>
          <a:xfrm>
            <a:off x="-432296" y="-28418"/>
            <a:ext cx="10945216" cy="553998"/>
          </a:xfrm>
        </p:spPr>
        <p:txBody>
          <a:bodyPr wrap="square">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600" dirty="0" smtClean="0"/>
              <a:t>Obtener el valor de los campos de formulario</a:t>
            </a:r>
            <a:endParaRPr lang="es-ES" sz="3600" cap="all"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2 CuadroTexto"/>
          <p:cNvSpPr txBox="1"/>
          <p:nvPr/>
        </p:nvSpPr>
        <p:spPr>
          <a:xfrm>
            <a:off x="359639" y="503640"/>
            <a:ext cx="9720986" cy="4693036"/>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err="1" smtClean="0"/>
              <a:t>Select</a:t>
            </a:r>
            <a:endParaRPr lang="es-ES" sz="3200" b="1" dirty="0" smtClean="0"/>
          </a:p>
          <a:p>
            <a:pPr algn="just">
              <a:buNone/>
            </a:pPr>
            <a:endParaRPr lang="es-ES" sz="2200" dirty="0" smtClean="0">
              <a:solidFill>
                <a:srgbClr val="0070C0"/>
              </a:solidFill>
            </a:endParaRPr>
          </a:p>
          <a:p>
            <a:pPr algn="just">
              <a:buNone/>
            </a:pPr>
            <a:endParaRPr lang="es-ES" sz="2400" dirty="0" smtClean="0">
              <a:solidFill>
                <a:srgbClr val="0070C0"/>
              </a:solidFill>
            </a:endParaRPr>
          </a:p>
          <a:p>
            <a:pPr algn="just">
              <a:buNone/>
            </a:pPr>
            <a:r>
              <a:rPr lang="es-ES" sz="2400" dirty="0" err="1" smtClean="0">
                <a:solidFill>
                  <a:srgbClr val="0070C0"/>
                </a:solidFill>
              </a:rPr>
              <a:t>var</a:t>
            </a:r>
            <a:r>
              <a:rPr lang="es-ES" sz="2400" dirty="0" smtClean="0">
                <a:solidFill>
                  <a:srgbClr val="0070C0"/>
                </a:solidFill>
              </a:rPr>
              <a:t> lista = </a:t>
            </a:r>
            <a:r>
              <a:rPr lang="es-ES" sz="2400" dirty="0" err="1" smtClean="0">
                <a:solidFill>
                  <a:srgbClr val="0070C0"/>
                </a:solidFill>
              </a:rPr>
              <a:t>document.getElementById</a:t>
            </a:r>
            <a:r>
              <a:rPr lang="es-ES" sz="2400" dirty="0" smtClean="0">
                <a:solidFill>
                  <a:srgbClr val="0070C0"/>
                </a:solidFill>
              </a:rPr>
              <a:t>("opciones");   </a:t>
            </a:r>
          </a:p>
          <a:p>
            <a:pPr algn="just">
              <a:buNone/>
            </a:pPr>
            <a:endParaRPr lang="es-ES" sz="2400" dirty="0" smtClean="0">
              <a:solidFill>
                <a:srgbClr val="0070C0"/>
              </a:solidFill>
            </a:endParaRPr>
          </a:p>
          <a:p>
            <a:pPr algn="just">
              <a:buNone/>
            </a:pPr>
            <a:endParaRPr lang="es-ES" sz="2400" dirty="0" smtClean="0">
              <a:solidFill>
                <a:srgbClr val="0070C0"/>
              </a:solidFill>
            </a:endParaRPr>
          </a:p>
          <a:p>
            <a:pPr algn="just">
              <a:buNone/>
            </a:pPr>
            <a:r>
              <a:rPr lang="es-ES" sz="2400" dirty="0" smtClean="0">
                <a:solidFill>
                  <a:schemeClr val="bg1">
                    <a:lumMod val="50000"/>
                  </a:schemeClr>
                </a:solidFill>
              </a:rPr>
              <a:t>// Obtener el valor de la opción seleccionada </a:t>
            </a:r>
          </a:p>
          <a:p>
            <a:pPr algn="just">
              <a:buNone/>
            </a:pPr>
            <a:r>
              <a:rPr lang="es-ES" sz="2400" dirty="0" err="1" smtClean="0">
                <a:solidFill>
                  <a:srgbClr val="0070C0"/>
                </a:solidFill>
              </a:rPr>
              <a:t>var</a:t>
            </a:r>
            <a:r>
              <a:rPr lang="es-ES" sz="2400" dirty="0" smtClean="0">
                <a:solidFill>
                  <a:srgbClr val="0070C0"/>
                </a:solidFill>
              </a:rPr>
              <a:t> </a:t>
            </a:r>
            <a:r>
              <a:rPr lang="es-ES" sz="2400" dirty="0" err="1" smtClean="0">
                <a:solidFill>
                  <a:srgbClr val="0070C0"/>
                </a:solidFill>
              </a:rPr>
              <a:t>valorSeleccionado</a:t>
            </a:r>
            <a:r>
              <a:rPr lang="es-ES" sz="2400" dirty="0" smtClean="0">
                <a:solidFill>
                  <a:srgbClr val="0070C0"/>
                </a:solidFill>
              </a:rPr>
              <a:t> = </a:t>
            </a:r>
            <a:r>
              <a:rPr lang="es-ES" sz="2400" dirty="0" err="1" smtClean="0">
                <a:solidFill>
                  <a:srgbClr val="0070C0"/>
                </a:solidFill>
              </a:rPr>
              <a:t>lista.</a:t>
            </a:r>
            <a:r>
              <a:rPr lang="es-ES" sz="2400" b="1" dirty="0" err="1" smtClean="0">
                <a:solidFill>
                  <a:srgbClr val="FF0000"/>
                </a:solidFill>
              </a:rPr>
              <a:t>options</a:t>
            </a:r>
            <a:r>
              <a:rPr lang="es-ES" sz="2400" dirty="0" smtClean="0">
                <a:solidFill>
                  <a:srgbClr val="0070C0"/>
                </a:solidFill>
              </a:rPr>
              <a:t>[</a:t>
            </a:r>
            <a:r>
              <a:rPr lang="es-ES" sz="2400" dirty="0" err="1" smtClean="0">
                <a:solidFill>
                  <a:srgbClr val="0070C0"/>
                </a:solidFill>
              </a:rPr>
              <a:t>lista.</a:t>
            </a:r>
            <a:r>
              <a:rPr lang="es-ES" sz="2400" b="1" dirty="0" err="1" smtClean="0">
                <a:solidFill>
                  <a:srgbClr val="FF0000"/>
                </a:solidFill>
              </a:rPr>
              <a:t>selectedIndex</a:t>
            </a:r>
            <a:r>
              <a:rPr lang="es-ES" sz="2400" dirty="0" smtClean="0">
                <a:solidFill>
                  <a:srgbClr val="0070C0"/>
                </a:solidFill>
              </a:rPr>
              <a:t>].</a:t>
            </a:r>
            <a:r>
              <a:rPr lang="es-ES" sz="2400" dirty="0" err="1" smtClean="0">
                <a:solidFill>
                  <a:srgbClr val="0070C0"/>
                </a:solidFill>
              </a:rPr>
              <a:t>value</a:t>
            </a:r>
            <a:r>
              <a:rPr lang="es-ES" sz="2400" dirty="0" smtClean="0">
                <a:solidFill>
                  <a:srgbClr val="0070C0"/>
                </a:solidFill>
              </a:rPr>
              <a:t>;   </a:t>
            </a:r>
          </a:p>
          <a:p>
            <a:pPr algn="just">
              <a:buNone/>
            </a:pPr>
            <a:endParaRPr lang="es-ES" sz="2400" dirty="0" smtClean="0">
              <a:solidFill>
                <a:srgbClr val="0070C0"/>
              </a:solidFill>
            </a:endParaRPr>
          </a:p>
          <a:p>
            <a:pPr algn="just">
              <a:buNone/>
            </a:pPr>
            <a:endParaRPr lang="es-ES" sz="2400" dirty="0" smtClean="0">
              <a:solidFill>
                <a:srgbClr val="0070C0"/>
              </a:solidFill>
            </a:endParaRPr>
          </a:p>
          <a:p>
            <a:pPr algn="just">
              <a:buNone/>
            </a:pPr>
            <a:r>
              <a:rPr lang="es-ES" sz="2400" dirty="0" smtClean="0">
                <a:solidFill>
                  <a:schemeClr val="bg1">
                    <a:lumMod val="50000"/>
                  </a:schemeClr>
                </a:solidFill>
              </a:rPr>
              <a:t>// Obtener el texto que muestra la opción seleccionada </a:t>
            </a:r>
          </a:p>
          <a:p>
            <a:pPr algn="just">
              <a:buNone/>
            </a:pPr>
            <a:r>
              <a:rPr lang="es-ES" sz="2400" dirty="0" err="1" smtClean="0">
                <a:solidFill>
                  <a:srgbClr val="0070C0"/>
                </a:solidFill>
              </a:rPr>
              <a:t>var</a:t>
            </a:r>
            <a:r>
              <a:rPr lang="es-ES" sz="2400" dirty="0" smtClean="0">
                <a:solidFill>
                  <a:srgbClr val="0070C0"/>
                </a:solidFill>
              </a:rPr>
              <a:t> </a:t>
            </a:r>
            <a:r>
              <a:rPr lang="es-ES" sz="2400" dirty="0" err="1" smtClean="0">
                <a:solidFill>
                  <a:srgbClr val="0070C0"/>
                </a:solidFill>
              </a:rPr>
              <a:t>valorSeleccionado</a:t>
            </a:r>
            <a:r>
              <a:rPr lang="es-ES" sz="2400" dirty="0" smtClean="0">
                <a:solidFill>
                  <a:srgbClr val="0070C0"/>
                </a:solidFill>
              </a:rPr>
              <a:t> = </a:t>
            </a:r>
            <a:r>
              <a:rPr lang="es-ES" sz="2400" dirty="0" err="1" smtClean="0">
                <a:solidFill>
                  <a:srgbClr val="0070C0"/>
                </a:solidFill>
              </a:rPr>
              <a:t>lista.</a:t>
            </a:r>
            <a:r>
              <a:rPr lang="es-ES" sz="2400" b="1" dirty="0" err="1" smtClean="0">
                <a:solidFill>
                  <a:srgbClr val="FF0000"/>
                </a:solidFill>
              </a:rPr>
              <a:t>options</a:t>
            </a:r>
            <a:r>
              <a:rPr lang="es-ES" sz="2400" dirty="0" smtClean="0">
                <a:solidFill>
                  <a:srgbClr val="0070C0"/>
                </a:solidFill>
              </a:rPr>
              <a:t>[</a:t>
            </a:r>
            <a:r>
              <a:rPr lang="es-ES" sz="2400" dirty="0" err="1" smtClean="0">
                <a:solidFill>
                  <a:srgbClr val="0070C0"/>
                </a:solidFill>
              </a:rPr>
              <a:t>lista.</a:t>
            </a:r>
            <a:r>
              <a:rPr lang="es-ES" sz="2400" b="1" dirty="0" err="1" smtClean="0">
                <a:solidFill>
                  <a:srgbClr val="FF0000"/>
                </a:solidFill>
              </a:rPr>
              <a:t>selectedIndex</a:t>
            </a:r>
            <a:r>
              <a:rPr lang="es-ES" sz="2400" dirty="0" smtClean="0">
                <a:solidFill>
                  <a:srgbClr val="0070C0"/>
                </a:solidFill>
              </a:rPr>
              <a:t>].</a:t>
            </a:r>
            <a:r>
              <a:rPr lang="es-ES" sz="2400" dirty="0" err="1" smtClean="0">
                <a:solidFill>
                  <a:srgbClr val="0070C0"/>
                </a:solidFill>
              </a:rPr>
              <a:t>text</a:t>
            </a:r>
            <a:r>
              <a:rPr lang="es-ES" sz="2400" dirty="0" smtClean="0">
                <a:solidFill>
                  <a:srgbClr val="0070C0"/>
                </a:solidFill>
              </a:rPr>
              <a:t>;</a:t>
            </a:r>
          </a:p>
        </p:txBody>
      </p:sp>
      <p:sp>
        <p:nvSpPr>
          <p:cNvPr id="4" name="1 Título"/>
          <p:cNvSpPr txBox="1">
            <a:spLocks noGrp="1"/>
          </p:cNvSpPr>
          <p:nvPr>
            <p:ph type="title" idx="4294967295"/>
          </p:nvPr>
        </p:nvSpPr>
        <p:spPr>
          <a:xfrm>
            <a:off x="-432296" y="-28418"/>
            <a:ext cx="10945216" cy="553998"/>
          </a:xfrm>
        </p:spPr>
        <p:txBody>
          <a:bodyPr wrap="square">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600" dirty="0" smtClean="0"/>
              <a:t>Obtener el valor de los campos de formulario</a:t>
            </a:r>
            <a:endParaRPr lang="es-ES" sz="3600" cap="all"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2 CuadroTexto"/>
          <p:cNvSpPr txBox="1"/>
          <p:nvPr/>
        </p:nvSpPr>
        <p:spPr>
          <a:xfrm>
            <a:off x="359639" y="503640"/>
            <a:ext cx="9720986" cy="4787165"/>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endParaRPr lang="es-ES" sz="2400" cap="all" dirty="0" smtClean="0"/>
          </a:p>
          <a:p>
            <a:pPr>
              <a:buNone/>
            </a:pPr>
            <a:endParaRPr lang="es-ES" sz="2400" cap="all" dirty="0" smtClean="0"/>
          </a:p>
          <a:p>
            <a:pPr lvl="1"/>
            <a:r>
              <a:rPr lang="es-ES" sz="2800" dirty="0" smtClean="0"/>
              <a:t> Establecer el foco en un elemento </a:t>
            </a:r>
          </a:p>
          <a:p>
            <a:pPr lvl="1"/>
            <a:endParaRPr lang="es-ES" sz="2800" dirty="0" smtClean="0"/>
          </a:p>
          <a:p>
            <a:pPr lvl="1"/>
            <a:r>
              <a:rPr lang="es-ES" sz="2800" dirty="0" smtClean="0"/>
              <a:t> Evitar el envío duplicado de un formulario</a:t>
            </a:r>
          </a:p>
          <a:p>
            <a:pPr lvl="1"/>
            <a:endParaRPr lang="es-ES" sz="2800" dirty="0" smtClean="0"/>
          </a:p>
          <a:p>
            <a:pPr lvl="1"/>
            <a:r>
              <a:rPr lang="es-ES" sz="2800" dirty="0" smtClean="0"/>
              <a:t> Limitar el tamaño de caracteres de un </a:t>
            </a:r>
            <a:r>
              <a:rPr lang="es-ES" sz="2800" dirty="0" err="1" smtClean="0"/>
              <a:t>textarea</a:t>
            </a:r>
            <a:endParaRPr lang="es-ES" sz="2800" dirty="0" smtClean="0"/>
          </a:p>
          <a:p>
            <a:pPr lvl="1"/>
            <a:endParaRPr lang="es-ES" sz="2800" dirty="0" smtClean="0"/>
          </a:p>
          <a:p>
            <a:pPr lvl="1"/>
            <a:r>
              <a:rPr lang="es-ES" sz="2800" dirty="0" smtClean="0"/>
              <a:t> Restringir los caracteres permitidos en un cuadro de texto</a:t>
            </a:r>
          </a:p>
          <a:p>
            <a:pPr lvl="1"/>
            <a:endParaRPr lang="es-ES" sz="2800" dirty="0" smtClean="0"/>
          </a:p>
          <a:p>
            <a:pPr lvl="1">
              <a:buNone/>
            </a:pPr>
            <a:endParaRPr lang="es-ES" sz="2800" dirty="0" smtClean="0"/>
          </a:p>
        </p:txBody>
      </p:sp>
      <p:sp>
        <p:nvSpPr>
          <p:cNvPr id="2" name="1 Título"/>
          <p:cNvSpPr txBox="1">
            <a:spLocks noGrp="1"/>
          </p:cNvSpPr>
          <p:nvPr>
            <p:ph type="title" idx="4294967295"/>
          </p:nvPr>
        </p:nvSpPr>
        <p:spPr>
          <a:xfrm>
            <a:off x="0" y="-51501"/>
            <a:ext cx="10080625" cy="600164"/>
          </a:xfrm>
        </p:spPr>
        <p:txBody>
          <a:bodyPr wrap="square">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900" dirty="0" smtClean="0">
                <a:hlinkClick r:id="rId4"/>
              </a:rPr>
              <a:t>Utilidades básicas para formularios</a:t>
            </a:r>
            <a:endParaRPr lang="es-ES" sz="3900"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2 CuadroTexto"/>
          <p:cNvSpPr txBox="1"/>
          <p:nvPr/>
        </p:nvSpPr>
        <p:spPr>
          <a:xfrm>
            <a:off x="359639" y="503640"/>
            <a:ext cx="9720986" cy="7134923"/>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8" algn="just">
              <a:buNone/>
            </a:pPr>
            <a:endParaRPr lang="es-ES" sz="2400" dirty="0" smtClean="0"/>
          </a:p>
          <a:p>
            <a:pPr algn="just">
              <a:buNone/>
            </a:pPr>
            <a:r>
              <a:rPr lang="es-ES" sz="2400" dirty="0" smtClean="0"/>
              <a:t>Antes de enviar un formulario al servidor, se recomienda validar mediante </a:t>
            </a:r>
            <a:r>
              <a:rPr lang="es-ES" sz="2400" dirty="0" err="1" smtClean="0"/>
              <a:t>JavaScript</a:t>
            </a:r>
            <a:r>
              <a:rPr lang="es-ES" sz="2400" dirty="0" smtClean="0"/>
              <a:t> los datos insertados por el usuario. De esta forma, si el usuario ha cometido algún error al rellenar el formulario, se le puede notificar de forma instantánea, sin necesidad de esperar la respuesta del servidor.</a:t>
            </a:r>
          </a:p>
          <a:p>
            <a:pPr algn="just">
              <a:buNone/>
            </a:pPr>
            <a:endParaRPr lang="es-ES" sz="2400" dirty="0" smtClean="0"/>
          </a:p>
          <a:p>
            <a:pPr algn="just">
              <a:buNone/>
            </a:pPr>
            <a:r>
              <a:rPr lang="es-ES" sz="2400" dirty="0" smtClean="0"/>
              <a:t>Notificar los errores de forma inmediata mediante </a:t>
            </a:r>
            <a:r>
              <a:rPr lang="es-ES" sz="2400" dirty="0" err="1" smtClean="0"/>
              <a:t>JavaScript</a:t>
            </a:r>
            <a:r>
              <a:rPr lang="es-ES" sz="2400" dirty="0" smtClean="0"/>
              <a:t> mejora la satisfacción del usuario con la aplicación (lo que técnicamente se conoce como "</a:t>
            </a:r>
            <a:r>
              <a:rPr lang="es-ES" sz="2400" dirty="0" smtClean="0">
                <a:solidFill>
                  <a:srgbClr val="0070C0"/>
                </a:solidFill>
              </a:rPr>
              <a:t>mejorar la experiencia de usuario</a:t>
            </a:r>
            <a:r>
              <a:rPr lang="es-ES" sz="2400" dirty="0" smtClean="0"/>
              <a:t>") y ayuda a reducir la carga de procesamiento en el servidor.</a:t>
            </a:r>
          </a:p>
          <a:p>
            <a:pPr marL="0" lvl="8" algn="just">
              <a:buNone/>
            </a:pPr>
            <a:endParaRPr lang="es-ES" sz="2400" dirty="0" smtClean="0"/>
          </a:p>
          <a:p>
            <a:pPr marL="0" lvl="8" algn="just">
              <a:buNone/>
            </a:pPr>
            <a:endParaRPr lang="es-ES" sz="2400" dirty="0" smtClean="0"/>
          </a:p>
          <a:p>
            <a:pPr marL="0" lvl="8" algn="just">
              <a:buNone/>
            </a:pPr>
            <a:r>
              <a:rPr lang="es-ES" sz="2400" dirty="0" smtClean="0"/>
              <a:t>Código </a:t>
            </a:r>
            <a:r>
              <a:rPr lang="es-ES" sz="2400" dirty="0" err="1" smtClean="0"/>
              <a:t>JavaScript</a:t>
            </a:r>
            <a:r>
              <a:rPr lang="es-ES" sz="2400" dirty="0" smtClean="0"/>
              <a:t> básico necesario para incorporar la validación a un formulario:</a:t>
            </a:r>
          </a:p>
          <a:p>
            <a:pPr marL="0" lvl="8" algn="just">
              <a:buNone/>
            </a:pPr>
            <a:endParaRPr lang="es-ES" sz="2400" dirty="0" smtClean="0"/>
          </a:p>
          <a:p>
            <a:pPr lvl="1" algn="just">
              <a:buNone/>
            </a:pPr>
            <a:r>
              <a:rPr lang="es-ES" sz="2200" dirty="0" smtClean="0">
                <a:solidFill>
                  <a:srgbClr val="0070C0"/>
                </a:solidFill>
              </a:rPr>
              <a:t>&lt;</a:t>
            </a:r>
            <a:r>
              <a:rPr lang="es-ES" sz="2200" dirty="0" err="1" smtClean="0">
                <a:solidFill>
                  <a:srgbClr val="0070C0"/>
                </a:solidFill>
              </a:rPr>
              <a:t>form</a:t>
            </a:r>
            <a:r>
              <a:rPr lang="es-ES" sz="2200" dirty="0" smtClean="0">
                <a:solidFill>
                  <a:srgbClr val="0070C0"/>
                </a:solidFill>
              </a:rPr>
              <a:t> </a:t>
            </a:r>
            <a:r>
              <a:rPr lang="es-ES" sz="2200" dirty="0" err="1" smtClean="0">
                <a:solidFill>
                  <a:srgbClr val="0070C0"/>
                </a:solidFill>
              </a:rPr>
              <a:t>action</a:t>
            </a:r>
            <a:r>
              <a:rPr lang="es-ES" sz="2200" dirty="0" smtClean="0">
                <a:solidFill>
                  <a:srgbClr val="0070C0"/>
                </a:solidFill>
              </a:rPr>
              <a:t>="" </a:t>
            </a:r>
            <a:r>
              <a:rPr lang="es-ES" sz="2200" dirty="0" err="1" smtClean="0">
                <a:solidFill>
                  <a:srgbClr val="0070C0"/>
                </a:solidFill>
              </a:rPr>
              <a:t>method</a:t>
            </a:r>
            <a:r>
              <a:rPr lang="es-ES" sz="2200" dirty="0" smtClean="0">
                <a:solidFill>
                  <a:srgbClr val="0070C0"/>
                </a:solidFill>
              </a:rPr>
              <a:t>="" id="" </a:t>
            </a:r>
            <a:r>
              <a:rPr lang="es-ES" sz="2200" dirty="0" err="1" smtClean="0">
                <a:solidFill>
                  <a:srgbClr val="0070C0"/>
                </a:solidFill>
              </a:rPr>
              <a:t>name</a:t>
            </a:r>
            <a:r>
              <a:rPr lang="es-ES" sz="2200" dirty="0" smtClean="0">
                <a:solidFill>
                  <a:srgbClr val="0070C0"/>
                </a:solidFill>
              </a:rPr>
              <a:t>="" </a:t>
            </a:r>
            <a:r>
              <a:rPr lang="es-ES" sz="2200" b="1" dirty="0" err="1" smtClean="0">
                <a:solidFill>
                  <a:srgbClr val="FF0000"/>
                </a:solidFill>
              </a:rPr>
              <a:t>onsubmit</a:t>
            </a:r>
            <a:r>
              <a:rPr lang="es-ES" sz="2200" dirty="0" smtClean="0">
                <a:solidFill>
                  <a:srgbClr val="0070C0"/>
                </a:solidFill>
              </a:rPr>
              <a:t>="</a:t>
            </a:r>
            <a:r>
              <a:rPr lang="es-ES" sz="2200" dirty="0" err="1" smtClean="0">
                <a:solidFill>
                  <a:srgbClr val="0070C0"/>
                </a:solidFill>
              </a:rPr>
              <a:t>return</a:t>
            </a:r>
            <a:r>
              <a:rPr lang="es-ES" sz="2200" dirty="0" smtClean="0">
                <a:solidFill>
                  <a:srgbClr val="0070C0"/>
                </a:solidFill>
              </a:rPr>
              <a:t> </a:t>
            </a:r>
            <a:r>
              <a:rPr lang="es-ES" sz="2200" b="1" dirty="0" err="1" smtClean="0">
                <a:solidFill>
                  <a:srgbClr val="00B050"/>
                </a:solidFill>
              </a:rPr>
              <a:t>validacion</a:t>
            </a:r>
            <a:r>
              <a:rPr lang="es-ES" sz="2200" b="1" dirty="0" smtClean="0">
                <a:solidFill>
                  <a:srgbClr val="00B050"/>
                </a:solidFill>
              </a:rPr>
              <a:t>()</a:t>
            </a:r>
            <a:r>
              <a:rPr lang="es-ES" sz="2200" dirty="0" smtClean="0">
                <a:solidFill>
                  <a:srgbClr val="0070C0"/>
                </a:solidFill>
              </a:rPr>
              <a:t>"&gt;</a:t>
            </a:r>
          </a:p>
          <a:p>
            <a:pPr lvl="1" algn="just">
              <a:buNone/>
            </a:pPr>
            <a:r>
              <a:rPr lang="es-ES" sz="2200" dirty="0" smtClean="0">
                <a:solidFill>
                  <a:srgbClr val="0070C0"/>
                </a:solidFill>
              </a:rPr>
              <a:t>	... </a:t>
            </a:r>
          </a:p>
          <a:p>
            <a:pPr lvl="1" algn="just">
              <a:buNone/>
            </a:pPr>
            <a:r>
              <a:rPr lang="es-ES" sz="2200" dirty="0" smtClean="0">
                <a:solidFill>
                  <a:srgbClr val="0070C0"/>
                </a:solidFill>
              </a:rPr>
              <a:t>&lt;/</a:t>
            </a:r>
            <a:r>
              <a:rPr lang="es-ES" sz="2200" dirty="0" err="1" smtClean="0">
                <a:solidFill>
                  <a:srgbClr val="0070C0"/>
                </a:solidFill>
              </a:rPr>
              <a:t>form</a:t>
            </a:r>
            <a:r>
              <a:rPr lang="es-ES" sz="2200" dirty="0" smtClean="0">
                <a:solidFill>
                  <a:srgbClr val="0070C0"/>
                </a:solidFill>
              </a:rPr>
              <a:t>&gt;</a:t>
            </a:r>
          </a:p>
          <a:p>
            <a:pPr algn="just">
              <a:buNone/>
            </a:pPr>
            <a:endParaRPr lang="es-ES" sz="2400" dirty="0" smtClean="0"/>
          </a:p>
        </p:txBody>
      </p:sp>
      <p:sp>
        <p:nvSpPr>
          <p:cNvPr id="2" name="1 Título"/>
          <p:cNvSpPr txBox="1">
            <a:spLocks noGrp="1"/>
          </p:cNvSpPr>
          <p:nvPr>
            <p:ph type="title" idx="4294967295"/>
          </p:nvPr>
        </p:nvSpPr>
        <p:spPr>
          <a:xfrm>
            <a:off x="0" y="-59195"/>
            <a:ext cx="10080625" cy="615553"/>
          </a:xfrm>
        </p:spPr>
        <p:txBody>
          <a:bodyPr wrap="square">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900" dirty="0" smtClean="0"/>
              <a:t>Validación</a:t>
            </a:r>
            <a:endParaRPr lang="es-ES" sz="3900"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2 CuadroTexto"/>
          <p:cNvSpPr txBox="1"/>
          <p:nvPr/>
        </p:nvSpPr>
        <p:spPr>
          <a:xfrm>
            <a:off x="359639" y="503640"/>
            <a:ext cx="9720986" cy="7182179"/>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just">
              <a:buNone/>
            </a:pPr>
            <a:r>
              <a:rPr lang="es-ES" sz="2400" dirty="0" smtClean="0"/>
              <a:t>Y el esquema de la función </a:t>
            </a:r>
            <a:r>
              <a:rPr lang="es-ES" sz="2400" dirty="0" err="1" smtClean="0"/>
              <a:t>validacion</a:t>
            </a:r>
            <a:r>
              <a:rPr lang="es-ES" sz="2400" dirty="0" smtClean="0"/>
              <a:t>() es el siguiente:</a:t>
            </a:r>
          </a:p>
          <a:p>
            <a:pPr algn="just">
              <a:lnSpc>
                <a:spcPct val="150000"/>
              </a:lnSpc>
              <a:buNone/>
            </a:pPr>
            <a:r>
              <a:rPr lang="es-ES" sz="2200" dirty="0" err="1" smtClean="0">
                <a:solidFill>
                  <a:srgbClr val="0070C0"/>
                </a:solidFill>
              </a:rPr>
              <a:t>function</a:t>
            </a:r>
            <a:r>
              <a:rPr lang="es-ES" sz="2200" dirty="0" smtClean="0">
                <a:solidFill>
                  <a:srgbClr val="0070C0"/>
                </a:solidFill>
              </a:rPr>
              <a:t> </a:t>
            </a:r>
            <a:r>
              <a:rPr lang="es-ES" sz="2200" b="1" dirty="0" err="1" smtClean="0">
                <a:solidFill>
                  <a:srgbClr val="00B050"/>
                </a:solidFill>
              </a:rPr>
              <a:t>validacion</a:t>
            </a:r>
            <a:r>
              <a:rPr lang="es-ES" sz="2200" b="1" dirty="0" smtClean="0">
                <a:solidFill>
                  <a:srgbClr val="00B050"/>
                </a:solidFill>
              </a:rPr>
              <a:t>()</a:t>
            </a:r>
            <a:r>
              <a:rPr lang="es-ES" sz="2200" dirty="0" smtClean="0">
                <a:solidFill>
                  <a:srgbClr val="00B050"/>
                </a:solidFill>
              </a:rPr>
              <a:t> </a:t>
            </a:r>
            <a:r>
              <a:rPr lang="es-ES" sz="2200" dirty="0" smtClean="0">
                <a:solidFill>
                  <a:srgbClr val="0070C0"/>
                </a:solidFill>
              </a:rPr>
              <a:t>{ </a:t>
            </a:r>
          </a:p>
          <a:p>
            <a:pPr algn="just">
              <a:buNone/>
            </a:pPr>
            <a:r>
              <a:rPr lang="es-ES" sz="2200" dirty="0" smtClean="0">
                <a:solidFill>
                  <a:srgbClr val="0070C0"/>
                </a:solidFill>
              </a:rPr>
              <a:t>	</a:t>
            </a:r>
            <a:r>
              <a:rPr lang="es-ES" sz="2200" dirty="0" err="1" smtClean="0">
                <a:solidFill>
                  <a:srgbClr val="0070C0"/>
                </a:solidFill>
              </a:rPr>
              <a:t>if</a:t>
            </a:r>
            <a:r>
              <a:rPr lang="es-ES" sz="2200" dirty="0" smtClean="0">
                <a:solidFill>
                  <a:srgbClr val="0070C0"/>
                </a:solidFill>
              </a:rPr>
              <a:t> ( </a:t>
            </a:r>
            <a:r>
              <a:rPr lang="es-ES" sz="2200" b="1" dirty="0" smtClean="0">
                <a:solidFill>
                  <a:srgbClr val="FF0000"/>
                </a:solidFill>
              </a:rPr>
              <a:t>!</a:t>
            </a:r>
            <a:r>
              <a:rPr lang="es-ES" sz="2200" dirty="0" smtClean="0">
                <a:solidFill>
                  <a:srgbClr val="0070C0"/>
                </a:solidFill>
              </a:rPr>
              <a:t>(condición que debe cumplir el primer campo del formulario) ) { </a:t>
            </a:r>
          </a:p>
          <a:p>
            <a:pPr algn="just">
              <a:buNone/>
            </a:pPr>
            <a:r>
              <a:rPr lang="es-ES" sz="2200" dirty="0" smtClean="0">
                <a:solidFill>
                  <a:srgbClr val="0070C0"/>
                </a:solidFill>
              </a:rPr>
              <a:t>		</a:t>
            </a:r>
            <a:r>
              <a:rPr lang="es-ES" sz="2200" dirty="0" smtClean="0">
                <a:solidFill>
                  <a:schemeClr val="bg1">
                    <a:lumMod val="50000"/>
                  </a:schemeClr>
                </a:solidFill>
              </a:rPr>
              <a:t>// Si no se cumple la condición... </a:t>
            </a:r>
          </a:p>
          <a:p>
            <a:pPr algn="just">
              <a:buNone/>
            </a:pPr>
            <a:r>
              <a:rPr lang="es-ES" sz="2200" dirty="0" smtClean="0">
                <a:solidFill>
                  <a:srgbClr val="0070C0"/>
                </a:solidFill>
              </a:rPr>
              <a:t>		console.log('[ERROR] El campo debe tener un valor de...');</a:t>
            </a:r>
          </a:p>
          <a:p>
            <a:pPr algn="just">
              <a:buNone/>
            </a:pPr>
            <a:r>
              <a:rPr lang="es-ES" sz="2200" dirty="0" smtClean="0">
                <a:solidFill>
                  <a:srgbClr val="0070C0"/>
                </a:solidFill>
              </a:rPr>
              <a:t>		</a:t>
            </a:r>
            <a:r>
              <a:rPr lang="es-ES" sz="2200" dirty="0" err="1" smtClean="0">
                <a:solidFill>
                  <a:srgbClr val="0070C0"/>
                </a:solidFill>
              </a:rPr>
              <a:t>return</a:t>
            </a:r>
            <a:r>
              <a:rPr lang="es-ES" sz="2200" dirty="0" smtClean="0">
                <a:solidFill>
                  <a:srgbClr val="0070C0"/>
                </a:solidFill>
              </a:rPr>
              <a:t> false; </a:t>
            </a:r>
          </a:p>
          <a:p>
            <a:pPr algn="just">
              <a:buNone/>
            </a:pPr>
            <a:r>
              <a:rPr lang="es-ES" sz="2200" dirty="0" smtClean="0">
                <a:solidFill>
                  <a:srgbClr val="0070C0"/>
                </a:solidFill>
              </a:rPr>
              <a:t>	} </a:t>
            </a:r>
            <a:r>
              <a:rPr lang="es-ES" sz="2200" dirty="0" err="1" smtClean="0">
                <a:solidFill>
                  <a:srgbClr val="0070C0"/>
                </a:solidFill>
              </a:rPr>
              <a:t>else</a:t>
            </a:r>
            <a:r>
              <a:rPr lang="es-ES" sz="2200" dirty="0" smtClean="0">
                <a:solidFill>
                  <a:srgbClr val="0070C0"/>
                </a:solidFill>
              </a:rPr>
              <a:t> </a:t>
            </a:r>
            <a:r>
              <a:rPr lang="es-ES" sz="2200" dirty="0" err="1" smtClean="0">
                <a:solidFill>
                  <a:srgbClr val="0070C0"/>
                </a:solidFill>
              </a:rPr>
              <a:t>if</a:t>
            </a:r>
            <a:r>
              <a:rPr lang="es-ES" sz="2200" dirty="0" smtClean="0">
                <a:solidFill>
                  <a:srgbClr val="0070C0"/>
                </a:solidFill>
              </a:rPr>
              <a:t> ( </a:t>
            </a:r>
            <a:r>
              <a:rPr lang="es-ES" sz="2200" b="1" dirty="0" smtClean="0">
                <a:solidFill>
                  <a:srgbClr val="FF0000"/>
                </a:solidFill>
              </a:rPr>
              <a:t>!</a:t>
            </a:r>
            <a:r>
              <a:rPr lang="es-ES" sz="2200" dirty="0" smtClean="0">
                <a:solidFill>
                  <a:srgbClr val="0070C0"/>
                </a:solidFill>
              </a:rPr>
              <a:t>(condición que debe cumplir el segundo campo del formulario) ) { </a:t>
            </a:r>
          </a:p>
          <a:p>
            <a:pPr algn="just">
              <a:buNone/>
            </a:pPr>
            <a:r>
              <a:rPr lang="es-ES" sz="2200" dirty="0" smtClean="0">
                <a:solidFill>
                  <a:srgbClr val="0070C0"/>
                </a:solidFill>
              </a:rPr>
              <a:t>		</a:t>
            </a:r>
            <a:r>
              <a:rPr lang="es-ES" sz="2200" dirty="0" smtClean="0">
                <a:solidFill>
                  <a:schemeClr val="bg1">
                    <a:lumMod val="50000"/>
                  </a:schemeClr>
                </a:solidFill>
              </a:rPr>
              <a:t>// Si no se cumple la condición... </a:t>
            </a:r>
          </a:p>
          <a:p>
            <a:pPr algn="just">
              <a:buNone/>
            </a:pPr>
            <a:r>
              <a:rPr lang="es-ES" sz="2200" dirty="0" smtClean="0">
                <a:solidFill>
                  <a:srgbClr val="0070C0"/>
                </a:solidFill>
              </a:rPr>
              <a:t>		console.log('[ERROR] El campo debe tener un valor de...');</a:t>
            </a:r>
          </a:p>
          <a:p>
            <a:pPr algn="just">
              <a:buNone/>
            </a:pPr>
            <a:r>
              <a:rPr lang="es-ES" sz="2200" dirty="0" smtClean="0">
                <a:solidFill>
                  <a:srgbClr val="0070C0"/>
                </a:solidFill>
              </a:rPr>
              <a:t>		</a:t>
            </a:r>
            <a:r>
              <a:rPr lang="es-ES" sz="2200" dirty="0" err="1" smtClean="0">
                <a:solidFill>
                  <a:srgbClr val="0070C0"/>
                </a:solidFill>
              </a:rPr>
              <a:t>return</a:t>
            </a:r>
            <a:r>
              <a:rPr lang="es-ES" sz="2200" dirty="0" smtClean="0">
                <a:solidFill>
                  <a:srgbClr val="0070C0"/>
                </a:solidFill>
              </a:rPr>
              <a:t> false; } </a:t>
            </a:r>
          </a:p>
          <a:p>
            <a:pPr algn="just">
              <a:buNone/>
            </a:pPr>
            <a:r>
              <a:rPr lang="es-ES" sz="2200" dirty="0" smtClean="0">
                <a:solidFill>
                  <a:srgbClr val="0070C0"/>
                </a:solidFill>
              </a:rPr>
              <a:t>	... </a:t>
            </a:r>
          </a:p>
          <a:p>
            <a:pPr algn="just">
              <a:buNone/>
            </a:pPr>
            <a:r>
              <a:rPr lang="es-ES" sz="2200" dirty="0" smtClean="0">
                <a:solidFill>
                  <a:srgbClr val="0070C0"/>
                </a:solidFill>
              </a:rPr>
              <a:t>	</a:t>
            </a:r>
            <a:r>
              <a:rPr lang="es-ES" sz="2200" dirty="0" err="1" smtClean="0">
                <a:solidFill>
                  <a:srgbClr val="0070C0"/>
                </a:solidFill>
              </a:rPr>
              <a:t>else</a:t>
            </a:r>
            <a:r>
              <a:rPr lang="es-ES" sz="2200" dirty="0" smtClean="0">
                <a:solidFill>
                  <a:srgbClr val="0070C0"/>
                </a:solidFill>
              </a:rPr>
              <a:t> </a:t>
            </a:r>
            <a:r>
              <a:rPr lang="es-ES" sz="2200" dirty="0" err="1" smtClean="0">
                <a:solidFill>
                  <a:srgbClr val="0070C0"/>
                </a:solidFill>
              </a:rPr>
              <a:t>if</a:t>
            </a:r>
            <a:r>
              <a:rPr lang="es-ES" sz="2200" dirty="0" smtClean="0">
                <a:solidFill>
                  <a:srgbClr val="0070C0"/>
                </a:solidFill>
              </a:rPr>
              <a:t> ( </a:t>
            </a:r>
            <a:r>
              <a:rPr lang="es-ES" sz="2200" b="1" dirty="0" smtClean="0">
                <a:solidFill>
                  <a:srgbClr val="FF0000"/>
                </a:solidFill>
              </a:rPr>
              <a:t>!</a:t>
            </a:r>
            <a:r>
              <a:rPr lang="es-ES" sz="2200" dirty="0" smtClean="0">
                <a:solidFill>
                  <a:srgbClr val="0070C0"/>
                </a:solidFill>
              </a:rPr>
              <a:t>(condición que debe cumplir el último campo del formulario) ) { </a:t>
            </a:r>
          </a:p>
          <a:p>
            <a:pPr algn="just">
              <a:buNone/>
            </a:pPr>
            <a:r>
              <a:rPr lang="es-ES" sz="2200" dirty="0" smtClean="0">
                <a:solidFill>
                  <a:srgbClr val="0070C0"/>
                </a:solidFill>
              </a:rPr>
              <a:t>		</a:t>
            </a:r>
            <a:r>
              <a:rPr lang="es-ES" sz="2200" dirty="0" smtClean="0">
                <a:solidFill>
                  <a:schemeClr val="bg1">
                    <a:lumMod val="50000"/>
                  </a:schemeClr>
                </a:solidFill>
              </a:rPr>
              <a:t>// Si no se cumple la condición... </a:t>
            </a:r>
          </a:p>
          <a:p>
            <a:pPr algn="just">
              <a:buNone/>
            </a:pPr>
            <a:r>
              <a:rPr lang="es-ES" sz="2200" dirty="0" smtClean="0">
                <a:solidFill>
                  <a:srgbClr val="0070C0"/>
                </a:solidFill>
              </a:rPr>
              <a:t>		console.log('[ERROR] El campo debe tener un valor de...');</a:t>
            </a:r>
          </a:p>
          <a:p>
            <a:pPr algn="just">
              <a:buNone/>
            </a:pPr>
            <a:r>
              <a:rPr lang="es-ES" sz="2200" dirty="0" smtClean="0">
                <a:solidFill>
                  <a:srgbClr val="0070C0"/>
                </a:solidFill>
              </a:rPr>
              <a:t>		</a:t>
            </a:r>
            <a:r>
              <a:rPr lang="es-ES" sz="2200" dirty="0" err="1" smtClean="0">
                <a:solidFill>
                  <a:srgbClr val="0070C0"/>
                </a:solidFill>
              </a:rPr>
              <a:t>return</a:t>
            </a:r>
            <a:r>
              <a:rPr lang="es-ES" sz="2200" dirty="0" smtClean="0">
                <a:solidFill>
                  <a:srgbClr val="0070C0"/>
                </a:solidFill>
              </a:rPr>
              <a:t> false; </a:t>
            </a:r>
          </a:p>
          <a:p>
            <a:pPr algn="just">
              <a:buNone/>
            </a:pPr>
            <a:r>
              <a:rPr lang="es-ES" sz="2200" dirty="0" smtClean="0">
                <a:solidFill>
                  <a:srgbClr val="0070C0"/>
                </a:solidFill>
              </a:rPr>
              <a:t>	}</a:t>
            </a:r>
          </a:p>
          <a:p>
            <a:pPr algn="just">
              <a:buNone/>
            </a:pPr>
            <a:r>
              <a:rPr lang="es-ES" sz="2200" dirty="0" smtClean="0">
                <a:solidFill>
                  <a:srgbClr val="0070C0"/>
                </a:solidFill>
              </a:rPr>
              <a:t>	</a:t>
            </a:r>
            <a:r>
              <a:rPr lang="es-ES" sz="2200" dirty="0" smtClean="0">
                <a:solidFill>
                  <a:schemeClr val="bg1">
                    <a:lumMod val="50000"/>
                  </a:schemeClr>
                </a:solidFill>
              </a:rPr>
              <a:t>// Si el script ha llegado a este punto, todas las condiciones se han 	cumplido, por lo que se devuelve el valor true </a:t>
            </a:r>
          </a:p>
          <a:p>
            <a:pPr algn="just">
              <a:buNone/>
            </a:pPr>
            <a:r>
              <a:rPr lang="es-ES" sz="2200" dirty="0" smtClean="0">
                <a:solidFill>
                  <a:srgbClr val="0070C0"/>
                </a:solidFill>
              </a:rPr>
              <a:t>	</a:t>
            </a:r>
            <a:r>
              <a:rPr lang="es-ES" sz="2200" dirty="0" err="1" smtClean="0">
                <a:solidFill>
                  <a:srgbClr val="0070C0"/>
                </a:solidFill>
              </a:rPr>
              <a:t>return</a:t>
            </a:r>
            <a:r>
              <a:rPr lang="es-ES" sz="2200" dirty="0" smtClean="0">
                <a:solidFill>
                  <a:srgbClr val="0070C0"/>
                </a:solidFill>
              </a:rPr>
              <a:t> true; </a:t>
            </a:r>
          </a:p>
          <a:p>
            <a:pPr algn="just">
              <a:buNone/>
            </a:pPr>
            <a:r>
              <a:rPr lang="es-ES" sz="2200" dirty="0" smtClean="0">
                <a:solidFill>
                  <a:srgbClr val="0070C0"/>
                </a:solidFill>
              </a:rPr>
              <a:t>}</a:t>
            </a:r>
          </a:p>
        </p:txBody>
      </p:sp>
      <p:sp>
        <p:nvSpPr>
          <p:cNvPr id="2" name="1 Título"/>
          <p:cNvSpPr txBox="1">
            <a:spLocks noGrp="1"/>
          </p:cNvSpPr>
          <p:nvPr>
            <p:ph type="title" idx="4294967295"/>
          </p:nvPr>
        </p:nvSpPr>
        <p:spPr>
          <a:xfrm>
            <a:off x="0" y="-59195"/>
            <a:ext cx="10080625" cy="615553"/>
          </a:xfrm>
        </p:spPr>
        <p:txBody>
          <a:bodyPr wrap="square">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900" dirty="0" smtClean="0"/>
              <a:t>Validación</a:t>
            </a:r>
            <a:endParaRPr lang="es-ES" sz="3900"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2 CuadroTexto"/>
          <p:cNvSpPr txBox="1"/>
          <p:nvPr/>
        </p:nvSpPr>
        <p:spPr>
          <a:xfrm>
            <a:off x="359639" y="503640"/>
            <a:ext cx="9720986" cy="5350396"/>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8" algn="just">
              <a:buNone/>
            </a:pPr>
            <a:endParaRPr lang="es-ES" sz="2400" dirty="0" smtClean="0"/>
          </a:p>
          <a:p>
            <a:pPr algn="just">
              <a:buNone/>
            </a:pPr>
            <a:r>
              <a:rPr lang="es-ES" sz="2400" dirty="0" smtClean="0"/>
              <a:t>El funcionamiento de esta técnica de validación se basa en el comportamiento del evento </a:t>
            </a:r>
            <a:r>
              <a:rPr lang="es-ES" sz="2400" b="1" dirty="0" err="1" smtClean="0">
                <a:solidFill>
                  <a:srgbClr val="FF0000"/>
                </a:solidFill>
              </a:rPr>
              <a:t>onsubmit</a:t>
            </a:r>
            <a:r>
              <a:rPr lang="es-ES" sz="2400" dirty="0" smtClean="0"/>
              <a:t> de </a:t>
            </a:r>
            <a:r>
              <a:rPr lang="es-ES" sz="2400" dirty="0" err="1" smtClean="0"/>
              <a:t>JavaScript</a:t>
            </a:r>
            <a:r>
              <a:rPr lang="es-ES" sz="2400" dirty="0" smtClean="0"/>
              <a:t>. Al igual que otros eventos como </a:t>
            </a:r>
            <a:r>
              <a:rPr lang="es-ES" sz="2400" dirty="0" err="1" smtClean="0"/>
              <a:t>onclick</a:t>
            </a:r>
            <a:r>
              <a:rPr lang="es-ES" sz="2400" dirty="0" smtClean="0"/>
              <a:t> y </a:t>
            </a:r>
            <a:r>
              <a:rPr lang="es-ES" sz="2400" dirty="0" err="1" smtClean="0"/>
              <a:t>onkeypress</a:t>
            </a:r>
            <a:r>
              <a:rPr lang="es-ES" sz="2400" dirty="0" smtClean="0"/>
              <a:t>, el evento </a:t>
            </a:r>
            <a:r>
              <a:rPr lang="es-ES" sz="2400" b="1" dirty="0" err="1" smtClean="0">
                <a:solidFill>
                  <a:srgbClr val="FF0000"/>
                </a:solidFill>
              </a:rPr>
              <a:t>onsubmit</a:t>
            </a:r>
            <a:r>
              <a:rPr lang="es-ES" sz="2400" dirty="0" smtClean="0"/>
              <a:t> varía su comportamiento en función del valor que se devuelve.</a:t>
            </a:r>
          </a:p>
          <a:p>
            <a:pPr algn="just">
              <a:buNone/>
            </a:pPr>
            <a:endParaRPr lang="es-ES" sz="2400" dirty="0" smtClean="0"/>
          </a:p>
          <a:p>
            <a:pPr algn="just">
              <a:buNone/>
            </a:pPr>
            <a:r>
              <a:rPr lang="es-ES" sz="2400" dirty="0" smtClean="0"/>
              <a:t>Así, si el evento </a:t>
            </a:r>
            <a:r>
              <a:rPr lang="es-ES" sz="2400" b="1" dirty="0" err="1" smtClean="0">
                <a:solidFill>
                  <a:srgbClr val="FF0000"/>
                </a:solidFill>
              </a:rPr>
              <a:t>onsubmit</a:t>
            </a:r>
            <a:r>
              <a:rPr lang="es-ES" sz="2400" dirty="0" smtClean="0"/>
              <a:t> devuelve el valor </a:t>
            </a:r>
            <a:r>
              <a:rPr lang="es-ES" sz="2400" b="1" dirty="0" smtClean="0">
                <a:solidFill>
                  <a:srgbClr val="0070C0"/>
                </a:solidFill>
              </a:rPr>
              <a:t>true</a:t>
            </a:r>
            <a:r>
              <a:rPr lang="es-ES" sz="2400" dirty="0" smtClean="0"/>
              <a:t>, el formulario </a:t>
            </a:r>
            <a:r>
              <a:rPr lang="es-ES" sz="2400" b="1" dirty="0" smtClean="0">
                <a:solidFill>
                  <a:srgbClr val="00B050"/>
                </a:solidFill>
              </a:rPr>
              <a:t>se envía </a:t>
            </a:r>
            <a:r>
              <a:rPr lang="es-ES" sz="2400" dirty="0" smtClean="0"/>
              <a:t>como lo haría normalmente. Sin embargo, si el evento </a:t>
            </a:r>
            <a:r>
              <a:rPr lang="es-ES" sz="2400" b="1" dirty="0" err="1" smtClean="0">
                <a:solidFill>
                  <a:srgbClr val="FF0000"/>
                </a:solidFill>
              </a:rPr>
              <a:t>onsubmit</a:t>
            </a:r>
            <a:r>
              <a:rPr lang="es-ES" sz="2400" dirty="0" smtClean="0"/>
              <a:t> devuelve el valor </a:t>
            </a:r>
            <a:r>
              <a:rPr lang="es-ES" sz="2400" b="1" dirty="0" smtClean="0">
                <a:solidFill>
                  <a:srgbClr val="0070C0"/>
                </a:solidFill>
              </a:rPr>
              <a:t>false</a:t>
            </a:r>
            <a:r>
              <a:rPr lang="es-ES" sz="2400" dirty="0" smtClean="0"/>
              <a:t>, el formulario </a:t>
            </a:r>
            <a:r>
              <a:rPr lang="es-ES" sz="2400" b="1" dirty="0" smtClean="0">
                <a:solidFill>
                  <a:srgbClr val="00B050"/>
                </a:solidFill>
              </a:rPr>
              <a:t>no se envía</a:t>
            </a:r>
            <a:r>
              <a:rPr lang="es-ES" sz="2400" dirty="0" smtClean="0"/>
              <a:t>. </a:t>
            </a:r>
          </a:p>
          <a:p>
            <a:pPr algn="just">
              <a:buNone/>
            </a:pPr>
            <a:endParaRPr lang="es-ES" sz="2400" dirty="0" smtClean="0"/>
          </a:p>
          <a:p>
            <a:pPr algn="just">
              <a:buNone/>
            </a:pPr>
            <a:r>
              <a:rPr lang="es-ES" sz="2400" dirty="0" smtClean="0"/>
              <a:t>La clave de esta técnica consiste en comprobar todos y cada uno de los elementos del formulario. En cuando se encuentra un elemento incorrecto, se devuelve el valor </a:t>
            </a:r>
            <a:r>
              <a:rPr lang="es-ES" sz="2400" b="1" dirty="0" smtClean="0">
                <a:solidFill>
                  <a:srgbClr val="0070C0"/>
                </a:solidFill>
              </a:rPr>
              <a:t>false</a:t>
            </a:r>
            <a:r>
              <a:rPr lang="es-ES" sz="2400" dirty="0" smtClean="0"/>
              <a:t>. Si no se encuentra ningún error, se devuelve el valor </a:t>
            </a:r>
            <a:r>
              <a:rPr lang="es-ES" sz="2400" b="1" dirty="0" smtClean="0">
                <a:solidFill>
                  <a:srgbClr val="0070C0"/>
                </a:solidFill>
              </a:rPr>
              <a:t>true</a:t>
            </a:r>
            <a:r>
              <a:rPr lang="es-ES" sz="2400" dirty="0" smtClean="0"/>
              <a:t>.</a:t>
            </a:r>
          </a:p>
        </p:txBody>
      </p:sp>
      <p:sp>
        <p:nvSpPr>
          <p:cNvPr id="2" name="1 Título"/>
          <p:cNvSpPr txBox="1">
            <a:spLocks noGrp="1"/>
          </p:cNvSpPr>
          <p:nvPr>
            <p:ph type="title" idx="4294967295"/>
          </p:nvPr>
        </p:nvSpPr>
        <p:spPr>
          <a:xfrm>
            <a:off x="0" y="-59195"/>
            <a:ext cx="10080625" cy="615553"/>
          </a:xfrm>
        </p:spPr>
        <p:txBody>
          <a:bodyPr wrap="square">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900" dirty="0" smtClean="0"/>
              <a:t>Validación</a:t>
            </a:r>
            <a:endParaRPr lang="es-ES" sz="3900"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2 CuadroTexto"/>
          <p:cNvSpPr txBox="1"/>
          <p:nvPr/>
        </p:nvSpPr>
        <p:spPr>
          <a:xfrm>
            <a:off x="359639" y="503640"/>
            <a:ext cx="9720986" cy="7228923"/>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8" algn="just">
              <a:buNone/>
            </a:pPr>
            <a:r>
              <a:rPr lang="es-ES" sz="3200" b="1" dirty="0" smtClean="0"/>
              <a:t>Validar un campo de texto obligatorio</a:t>
            </a:r>
          </a:p>
          <a:p>
            <a:pPr marL="0" lvl="8" algn="just">
              <a:buNone/>
            </a:pPr>
            <a:endParaRPr lang="es-ES" sz="2400" dirty="0" smtClean="0"/>
          </a:p>
          <a:p>
            <a:pPr algn="just">
              <a:buNone/>
            </a:pPr>
            <a:r>
              <a:rPr lang="es-ES" sz="2400" dirty="0" smtClean="0"/>
              <a:t>Se trata de forzar al usuario a introducir un valor en un </a:t>
            </a:r>
            <a:r>
              <a:rPr lang="es-ES" sz="2400" b="1" dirty="0" smtClean="0">
                <a:solidFill>
                  <a:srgbClr val="FF0000"/>
                </a:solidFill>
              </a:rPr>
              <a:t>cuadro de texto </a:t>
            </a:r>
            <a:r>
              <a:rPr lang="es-ES" sz="2400" dirty="0" smtClean="0"/>
              <a:t>o </a:t>
            </a:r>
            <a:r>
              <a:rPr lang="es-ES" sz="2400" b="1" dirty="0" err="1" smtClean="0">
                <a:solidFill>
                  <a:srgbClr val="FF0000"/>
                </a:solidFill>
              </a:rPr>
              <a:t>textarea</a:t>
            </a:r>
            <a:r>
              <a:rPr lang="es-ES" sz="2400" dirty="0" smtClean="0"/>
              <a:t> en los que sea obligatorio. </a:t>
            </a:r>
          </a:p>
          <a:p>
            <a:pPr algn="just">
              <a:buNone/>
            </a:pPr>
            <a:r>
              <a:rPr lang="es-ES" sz="2400" dirty="0" smtClean="0"/>
              <a:t>La condición en </a:t>
            </a:r>
            <a:r>
              <a:rPr lang="es-ES" sz="2400" dirty="0" err="1" smtClean="0"/>
              <a:t>JavaScript</a:t>
            </a:r>
            <a:r>
              <a:rPr lang="es-ES" sz="2400" dirty="0" smtClean="0"/>
              <a:t> se puede indicar como:</a:t>
            </a:r>
          </a:p>
          <a:p>
            <a:pPr algn="just">
              <a:buNone/>
            </a:pPr>
            <a:endParaRPr lang="es-ES" sz="2400" dirty="0" smtClean="0"/>
          </a:p>
          <a:p>
            <a:pPr lvl="1" algn="just">
              <a:buNone/>
            </a:pPr>
            <a:r>
              <a:rPr lang="es-ES" sz="2200" dirty="0" err="1" smtClean="0">
                <a:solidFill>
                  <a:srgbClr val="0070C0"/>
                </a:solidFill>
              </a:rPr>
              <a:t>valor = document.getElementById("campo").value</a:t>
            </a:r>
            <a:r>
              <a:rPr lang="es-ES" sz="2200" dirty="0" smtClean="0">
                <a:solidFill>
                  <a:srgbClr val="0070C0"/>
                </a:solidFill>
              </a:rPr>
              <a:t>; </a:t>
            </a:r>
          </a:p>
          <a:p>
            <a:pPr lvl="1" algn="just">
              <a:buNone/>
            </a:pPr>
            <a:r>
              <a:rPr lang="es-ES" sz="2200" dirty="0" err="1" smtClean="0">
                <a:solidFill>
                  <a:srgbClr val="0070C0"/>
                </a:solidFill>
              </a:rPr>
              <a:t>if</a:t>
            </a:r>
            <a:r>
              <a:rPr lang="es-ES" sz="2200" dirty="0" smtClean="0">
                <a:solidFill>
                  <a:srgbClr val="0070C0"/>
                </a:solidFill>
              </a:rPr>
              <a:t>(   valor == </a:t>
            </a:r>
            <a:r>
              <a:rPr lang="es-ES" sz="2200" b="1" dirty="0" err="1" smtClean="0">
                <a:solidFill>
                  <a:srgbClr val="FF0000"/>
                </a:solidFill>
              </a:rPr>
              <a:t>null</a:t>
            </a:r>
            <a:r>
              <a:rPr lang="es-ES" sz="2200" dirty="0" smtClean="0">
                <a:solidFill>
                  <a:srgbClr val="0070C0"/>
                </a:solidFill>
              </a:rPr>
              <a:t>   ||   </a:t>
            </a:r>
            <a:r>
              <a:rPr lang="es-ES" sz="2200" b="1" dirty="0" err="1" smtClean="0">
                <a:solidFill>
                  <a:srgbClr val="FF0000"/>
                </a:solidFill>
              </a:rPr>
              <a:t>valor.length</a:t>
            </a:r>
            <a:r>
              <a:rPr lang="es-ES" sz="2200" dirty="0" smtClean="0">
                <a:solidFill>
                  <a:srgbClr val="0070C0"/>
                </a:solidFill>
              </a:rPr>
              <a:t> == 0   ||   </a:t>
            </a:r>
            <a:r>
              <a:rPr lang="es-ES" sz="2200" b="1" dirty="0" smtClean="0">
                <a:solidFill>
                  <a:srgbClr val="FF0000"/>
                </a:solidFill>
              </a:rPr>
              <a:t>/^\s+$/</a:t>
            </a:r>
            <a:r>
              <a:rPr lang="es-ES" sz="2200" dirty="0" smtClean="0">
                <a:solidFill>
                  <a:srgbClr val="0070C0"/>
                </a:solidFill>
              </a:rPr>
              <a:t>.test(valor)   ) { </a:t>
            </a:r>
          </a:p>
          <a:p>
            <a:pPr lvl="1" algn="just">
              <a:buNone/>
            </a:pPr>
            <a:r>
              <a:rPr lang="es-ES" sz="2200" dirty="0" smtClean="0">
                <a:solidFill>
                  <a:srgbClr val="0070C0"/>
                </a:solidFill>
              </a:rPr>
              <a:t>	</a:t>
            </a:r>
            <a:r>
              <a:rPr lang="es-ES" sz="2200" dirty="0" err="1" smtClean="0">
                <a:solidFill>
                  <a:srgbClr val="0070C0"/>
                </a:solidFill>
              </a:rPr>
              <a:t>return</a:t>
            </a:r>
            <a:r>
              <a:rPr lang="es-ES" sz="2200" dirty="0" smtClean="0">
                <a:solidFill>
                  <a:srgbClr val="0070C0"/>
                </a:solidFill>
              </a:rPr>
              <a:t> false; </a:t>
            </a:r>
          </a:p>
          <a:p>
            <a:pPr lvl="1" algn="just">
              <a:buNone/>
            </a:pPr>
            <a:r>
              <a:rPr lang="es-ES" sz="2200" dirty="0" smtClean="0">
                <a:solidFill>
                  <a:srgbClr val="0070C0"/>
                </a:solidFill>
              </a:rPr>
              <a:t>}</a:t>
            </a:r>
          </a:p>
          <a:p>
            <a:pPr algn="just">
              <a:buNone/>
            </a:pPr>
            <a:endParaRPr lang="es-ES" sz="2400" dirty="0" smtClean="0"/>
          </a:p>
          <a:p>
            <a:pPr algn="just">
              <a:buNone/>
            </a:pPr>
            <a:r>
              <a:rPr lang="es-ES" sz="2400" dirty="0" smtClean="0"/>
              <a:t>Para que se dé por completado un campo de texto obligatorio, se comprueba que </a:t>
            </a:r>
            <a:r>
              <a:rPr lang="es-ES" sz="2400" b="1" dirty="0" smtClean="0">
                <a:solidFill>
                  <a:srgbClr val="00B0F0"/>
                </a:solidFill>
              </a:rPr>
              <a:t>el valor introducido sea válido</a:t>
            </a:r>
            <a:r>
              <a:rPr lang="es-ES" sz="2400" dirty="0" smtClean="0"/>
              <a:t>, que </a:t>
            </a:r>
            <a:r>
              <a:rPr lang="es-ES" sz="2400" b="1" dirty="0" smtClean="0">
                <a:solidFill>
                  <a:srgbClr val="00B050"/>
                </a:solidFill>
              </a:rPr>
              <a:t>el número de caracteres introducido sea mayor que cero</a:t>
            </a:r>
            <a:r>
              <a:rPr lang="es-ES" sz="2400" dirty="0" smtClean="0"/>
              <a:t> y que </a:t>
            </a:r>
            <a:r>
              <a:rPr lang="es-ES" sz="2400" b="1" dirty="0" smtClean="0">
                <a:solidFill>
                  <a:srgbClr val="00B0F0"/>
                </a:solidFill>
              </a:rPr>
              <a:t>no se hayan introducido sólo espacios en blanco</a:t>
            </a:r>
            <a:r>
              <a:rPr lang="es-ES" sz="2400" dirty="0" smtClean="0"/>
              <a:t>.</a:t>
            </a:r>
          </a:p>
          <a:p>
            <a:pPr algn="just">
              <a:buNone/>
            </a:pPr>
            <a:endParaRPr lang="es-ES" sz="2400" dirty="0" smtClean="0"/>
          </a:p>
          <a:p>
            <a:pPr algn="just">
              <a:buNone/>
            </a:pPr>
            <a:r>
              <a:rPr lang="es-ES" sz="2400" dirty="0" smtClean="0"/>
              <a:t>La palabra reservada </a:t>
            </a:r>
            <a:r>
              <a:rPr lang="es-ES" sz="2400" b="1" dirty="0" err="1" smtClean="0">
                <a:solidFill>
                  <a:srgbClr val="FF0000"/>
                </a:solidFill>
              </a:rPr>
              <a:t>null</a:t>
            </a:r>
            <a:r>
              <a:rPr lang="es-ES" sz="2400" dirty="0" smtClean="0"/>
              <a:t> es un valor especial que indica "</a:t>
            </a:r>
            <a:r>
              <a:rPr lang="es-ES" sz="2400" dirty="0" smtClean="0">
                <a:solidFill>
                  <a:srgbClr val="0070C0"/>
                </a:solidFill>
              </a:rPr>
              <a:t>ningún valor</a:t>
            </a:r>
            <a:r>
              <a:rPr lang="es-ES" sz="2400" dirty="0" smtClean="0"/>
              <a:t>". </a:t>
            </a:r>
          </a:p>
          <a:p>
            <a:pPr algn="just">
              <a:buNone/>
            </a:pPr>
            <a:endParaRPr lang="es-ES" sz="2400" dirty="0" smtClean="0"/>
          </a:p>
          <a:p>
            <a:pPr algn="just">
              <a:buNone/>
            </a:pPr>
            <a:r>
              <a:rPr lang="es-ES" sz="2400" dirty="0" smtClean="0"/>
              <a:t>La tercera parte de la condición  se basa en "</a:t>
            </a:r>
            <a:r>
              <a:rPr lang="es-ES" sz="2400" b="1" dirty="0" smtClean="0">
                <a:solidFill>
                  <a:srgbClr val="FF0000"/>
                </a:solidFill>
              </a:rPr>
              <a:t>expresiones regulares</a:t>
            </a:r>
            <a:r>
              <a:rPr lang="es-ES" sz="2400" dirty="0" smtClean="0"/>
              <a:t>", </a:t>
            </a:r>
          </a:p>
        </p:txBody>
      </p:sp>
      <p:sp>
        <p:nvSpPr>
          <p:cNvPr id="2" name="1 Título"/>
          <p:cNvSpPr txBox="1">
            <a:spLocks noGrp="1"/>
          </p:cNvSpPr>
          <p:nvPr>
            <p:ph type="title" idx="4294967295"/>
          </p:nvPr>
        </p:nvSpPr>
        <p:spPr>
          <a:xfrm>
            <a:off x="0" y="-59195"/>
            <a:ext cx="10080625" cy="615553"/>
          </a:xfrm>
        </p:spPr>
        <p:txBody>
          <a:bodyPr wrap="square">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900" dirty="0" smtClean="0"/>
              <a:t>Validación</a:t>
            </a:r>
            <a:endParaRPr lang="es-ES" sz="3900"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2 CuadroTexto"/>
          <p:cNvSpPr txBox="1"/>
          <p:nvPr/>
        </p:nvSpPr>
        <p:spPr>
          <a:xfrm>
            <a:off x="359639" y="503640"/>
            <a:ext cx="9720986" cy="7197761"/>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just">
              <a:buNone/>
            </a:pPr>
            <a:r>
              <a:rPr lang="es-ES" sz="3200" b="1" dirty="0" smtClean="0"/>
              <a:t>Validar un campo de texto con valores numéricos</a:t>
            </a:r>
          </a:p>
          <a:p>
            <a:pPr algn="just">
              <a:buNone/>
            </a:pPr>
            <a:endParaRPr lang="es-ES" sz="2400" dirty="0" smtClean="0"/>
          </a:p>
          <a:p>
            <a:pPr algn="just">
              <a:buNone/>
            </a:pPr>
            <a:r>
              <a:rPr lang="es-ES" sz="2400" dirty="0" smtClean="0"/>
              <a:t>La condición </a:t>
            </a:r>
            <a:r>
              <a:rPr lang="es-ES" sz="2400" dirty="0" err="1" smtClean="0"/>
              <a:t>JavaScript</a:t>
            </a:r>
            <a:r>
              <a:rPr lang="es-ES" sz="2400" dirty="0" smtClean="0"/>
              <a:t> consiste en:</a:t>
            </a:r>
          </a:p>
          <a:p>
            <a:pPr algn="just">
              <a:buNone/>
            </a:pPr>
            <a:endParaRPr lang="es-ES" sz="2400" dirty="0" smtClean="0"/>
          </a:p>
          <a:p>
            <a:pPr algn="just">
              <a:buNone/>
            </a:pPr>
            <a:r>
              <a:rPr lang="es-ES" sz="2200" dirty="0" smtClean="0">
                <a:solidFill>
                  <a:srgbClr val="0070C0"/>
                </a:solidFill>
              </a:rPr>
              <a:t>	valor = </a:t>
            </a:r>
            <a:r>
              <a:rPr lang="es-ES" sz="2200" dirty="0" err="1" smtClean="0">
                <a:solidFill>
                  <a:srgbClr val="0070C0"/>
                </a:solidFill>
              </a:rPr>
              <a:t>document.getElementById</a:t>
            </a:r>
            <a:r>
              <a:rPr lang="es-ES" sz="2200" dirty="0" smtClean="0">
                <a:solidFill>
                  <a:srgbClr val="0070C0"/>
                </a:solidFill>
              </a:rPr>
              <a:t>("campo").</a:t>
            </a:r>
            <a:r>
              <a:rPr lang="es-ES" sz="2200" dirty="0" err="1" smtClean="0">
                <a:solidFill>
                  <a:srgbClr val="0070C0"/>
                </a:solidFill>
              </a:rPr>
              <a:t>value</a:t>
            </a:r>
            <a:r>
              <a:rPr lang="es-ES" sz="2200" dirty="0" smtClean="0">
                <a:solidFill>
                  <a:srgbClr val="0070C0"/>
                </a:solidFill>
              </a:rPr>
              <a:t>; </a:t>
            </a:r>
          </a:p>
          <a:p>
            <a:pPr algn="just">
              <a:buNone/>
            </a:pPr>
            <a:r>
              <a:rPr lang="es-ES" sz="2200" dirty="0" smtClean="0">
                <a:solidFill>
                  <a:srgbClr val="0070C0"/>
                </a:solidFill>
              </a:rPr>
              <a:t>	</a:t>
            </a:r>
            <a:r>
              <a:rPr lang="es-ES" sz="2200" dirty="0" err="1" smtClean="0">
                <a:solidFill>
                  <a:srgbClr val="0070C0"/>
                </a:solidFill>
              </a:rPr>
              <a:t>if</a:t>
            </a:r>
            <a:r>
              <a:rPr lang="es-ES" sz="2200" dirty="0" smtClean="0">
                <a:solidFill>
                  <a:srgbClr val="0070C0"/>
                </a:solidFill>
              </a:rPr>
              <a:t>(   </a:t>
            </a:r>
            <a:r>
              <a:rPr lang="es-ES" sz="2200" b="1" dirty="0" err="1" smtClean="0">
                <a:solidFill>
                  <a:srgbClr val="FF0000"/>
                </a:solidFill>
              </a:rPr>
              <a:t>isNaN</a:t>
            </a:r>
            <a:r>
              <a:rPr lang="es-ES" sz="2200" dirty="0" smtClean="0">
                <a:solidFill>
                  <a:srgbClr val="0070C0"/>
                </a:solidFill>
              </a:rPr>
              <a:t>(valor)   ) { </a:t>
            </a:r>
          </a:p>
          <a:p>
            <a:pPr algn="just">
              <a:buNone/>
            </a:pPr>
            <a:r>
              <a:rPr lang="es-ES" sz="2200" dirty="0" smtClean="0">
                <a:solidFill>
                  <a:srgbClr val="0070C0"/>
                </a:solidFill>
              </a:rPr>
              <a:t>		</a:t>
            </a:r>
            <a:r>
              <a:rPr lang="es-ES" sz="2200" dirty="0" err="1" smtClean="0">
                <a:solidFill>
                  <a:srgbClr val="0070C0"/>
                </a:solidFill>
              </a:rPr>
              <a:t>return</a:t>
            </a:r>
            <a:r>
              <a:rPr lang="es-ES" sz="2200" dirty="0" smtClean="0">
                <a:solidFill>
                  <a:srgbClr val="0070C0"/>
                </a:solidFill>
              </a:rPr>
              <a:t> false; </a:t>
            </a:r>
          </a:p>
          <a:p>
            <a:pPr algn="just">
              <a:buNone/>
            </a:pPr>
            <a:r>
              <a:rPr lang="es-ES" sz="2200" dirty="0" smtClean="0">
                <a:solidFill>
                  <a:srgbClr val="0070C0"/>
                </a:solidFill>
              </a:rPr>
              <a:t>	}</a:t>
            </a:r>
          </a:p>
          <a:p>
            <a:pPr algn="just">
              <a:buNone/>
            </a:pPr>
            <a:endParaRPr lang="es-ES" sz="2400" dirty="0" smtClean="0"/>
          </a:p>
          <a:p>
            <a:pPr algn="just">
              <a:buNone/>
            </a:pPr>
            <a:r>
              <a:rPr lang="es-ES" sz="2400" dirty="0" smtClean="0"/>
              <a:t>La función interna </a:t>
            </a:r>
            <a:r>
              <a:rPr lang="es-ES" sz="2400" b="1" dirty="0" err="1" smtClean="0">
                <a:solidFill>
                  <a:srgbClr val="FF0000"/>
                </a:solidFill>
              </a:rPr>
              <a:t>isNaN</a:t>
            </a:r>
            <a:r>
              <a:rPr lang="es-ES" sz="2400" b="1" dirty="0" smtClean="0">
                <a:solidFill>
                  <a:srgbClr val="FF0000"/>
                </a:solidFill>
              </a:rPr>
              <a:t>() </a:t>
            </a:r>
            <a:r>
              <a:rPr lang="es-ES" sz="2400" dirty="0" smtClean="0"/>
              <a:t>simplifica las comprobaciones, ya que </a:t>
            </a:r>
            <a:r>
              <a:rPr lang="es-ES" sz="2400" dirty="0" err="1" smtClean="0"/>
              <a:t>JavaScript</a:t>
            </a:r>
            <a:r>
              <a:rPr lang="es-ES" sz="2400" dirty="0" smtClean="0"/>
              <a:t> se encarga de tener en cuenta los decimales, signos, etc.</a:t>
            </a:r>
          </a:p>
          <a:p>
            <a:pPr algn="just">
              <a:buNone/>
            </a:pPr>
            <a:endParaRPr lang="es-ES" sz="2400" dirty="0" smtClean="0"/>
          </a:p>
          <a:p>
            <a:pPr algn="just">
              <a:buNone/>
            </a:pPr>
            <a:r>
              <a:rPr lang="es-ES" sz="2400" dirty="0" smtClean="0"/>
              <a:t>A continuación se muestran algunos resultados de la función </a:t>
            </a:r>
            <a:r>
              <a:rPr lang="es-ES" sz="2400" b="1" dirty="0" err="1" smtClean="0">
                <a:solidFill>
                  <a:srgbClr val="FF0000"/>
                </a:solidFill>
              </a:rPr>
              <a:t>isNaN()</a:t>
            </a:r>
            <a:r>
              <a:rPr lang="es-ES" sz="2400" b="1" dirty="0" err="1" smtClean="0"/>
              <a:t>:</a:t>
            </a:r>
          </a:p>
          <a:p>
            <a:pPr algn="just">
              <a:buNone/>
            </a:pPr>
            <a:r>
              <a:rPr lang="es-ES" sz="2200" dirty="0" smtClean="0">
                <a:solidFill>
                  <a:srgbClr val="0070C0"/>
                </a:solidFill>
              </a:rPr>
              <a:t>	</a:t>
            </a:r>
          </a:p>
          <a:p>
            <a:pPr algn="just">
              <a:buNone/>
            </a:pPr>
            <a:r>
              <a:rPr lang="es-ES" sz="2200" dirty="0" smtClean="0">
                <a:solidFill>
                  <a:srgbClr val="0070C0"/>
                </a:solidFill>
              </a:rPr>
              <a:t>	</a:t>
            </a:r>
            <a:r>
              <a:rPr lang="es-ES" sz="2200" dirty="0" err="1" smtClean="0">
                <a:solidFill>
                  <a:srgbClr val="0070C0"/>
                </a:solidFill>
              </a:rPr>
              <a:t>isNaN</a:t>
            </a:r>
            <a:r>
              <a:rPr lang="es-ES" sz="2200" dirty="0" smtClean="0">
                <a:solidFill>
                  <a:srgbClr val="0070C0"/>
                </a:solidFill>
              </a:rPr>
              <a:t>(3); 		</a:t>
            </a:r>
            <a:r>
              <a:rPr lang="es-ES" sz="2200" dirty="0" smtClean="0">
                <a:solidFill>
                  <a:schemeClr val="bg1">
                    <a:lumMod val="50000"/>
                  </a:schemeClr>
                </a:solidFill>
              </a:rPr>
              <a:t>// false 		</a:t>
            </a:r>
            <a:r>
              <a:rPr lang="es-ES" sz="2200" dirty="0" err="1" smtClean="0">
                <a:solidFill>
                  <a:srgbClr val="0070C0"/>
                </a:solidFill>
              </a:rPr>
              <a:t>isNaN</a:t>
            </a:r>
            <a:r>
              <a:rPr lang="es-ES" sz="2200" dirty="0" smtClean="0">
                <a:solidFill>
                  <a:srgbClr val="0070C0"/>
                </a:solidFill>
              </a:rPr>
              <a:t>("3"); 		</a:t>
            </a:r>
            <a:r>
              <a:rPr lang="es-ES" sz="2200" dirty="0" smtClean="0">
                <a:solidFill>
                  <a:schemeClr val="bg1">
                    <a:lumMod val="50000"/>
                  </a:schemeClr>
                </a:solidFill>
              </a:rPr>
              <a:t>// false </a:t>
            </a:r>
          </a:p>
          <a:p>
            <a:pPr algn="just">
              <a:buNone/>
            </a:pPr>
            <a:r>
              <a:rPr lang="es-ES" sz="2200" dirty="0" smtClean="0">
                <a:solidFill>
                  <a:srgbClr val="0070C0"/>
                </a:solidFill>
              </a:rPr>
              <a:t>	</a:t>
            </a:r>
            <a:r>
              <a:rPr lang="es-ES" sz="2200" dirty="0" err="1" smtClean="0">
                <a:solidFill>
                  <a:srgbClr val="0070C0"/>
                </a:solidFill>
              </a:rPr>
              <a:t>isNaN</a:t>
            </a:r>
            <a:r>
              <a:rPr lang="es-ES" sz="2200" dirty="0" smtClean="0">
                <a:solidFill>
                  <a:srgbClr val="0070C0"/>
                </a:solidFill>
              </a:rPr>
              <a:t>(32323.345); 	</a:t>
            </a:r>
            <a:r>
              <a:rPr lang="es-ES" sz="2200" dirty="0" smtClean="0">
                <a:solidFill>
                  <a:schemeClr val="bg1">
                    <a:lumMod val="50000"/>
                  </a:schemeClr>
                </a:solidFill>
              </a:rPr>
              <a:t>// false 	</a:t>
            </a:r>
            <a:r>
              <a:rPr lang="es-ES" sz="2200" dirty="0" smtClean="0">
                <a:solidFill>
                  <a:srgbClr val="0070C0"/>
                </a:solidFill>
              </a:rPr>
              <a:t>	</a:t>
            </a:r>
            <a:r>
              <a:rPr lang="es-ES" sz="2200" dirty="0" err="1" smtClean="0">
                <a:solidFill>
                  <a:srgbClr val="0070C0"/>
                </a:solidFill>
              </a:rPr>
              <a:t>isNaN</a:t>
            </a:r>
            <a:r>
              <a:rPr lang="es-ES" sz="2200" dirty="0" smtClean="0">
                <a:solidFill>
                  <a:srgbClr val="0070C0"/>
                </a:solidFill>
              </a:rPr>
              <a:t>(+23.2); 		</a:t>
            </a:r>
            <a:r>
              <a:rPr lang="es-ES" sz="2200" dirty="0" smtClean="0">
                <a:solidFill>
                  <a:schemeClr val="bg1">
                    <a:lumMod val="50000"/>
                  </a:schemeClr>
                </a:solidFill>
              </a:rPr>
              <a:t>// false </a:t>
            </a:r>
          </a:p>
          <a:p>
            <a:pPr algn="just">
              <a:buNone/>
            </a:pPr>
            <a:r>
              <a:rPr lang="es-ES" sz="2200" dirty="0" smtClean="0">
                <a:solidFill>
                  <a:srgbClr val="0070C0"/>
                </a:solidFill>
              </a:rPr>
              <a:t>	</a:t>
            </a:r>
            <a:r>
              <a:rPr lang="es-ES" sz="2200" dirty="0" err="1" smtClean="0">
                <a:solidFill>
                  <a:srgbClr val="0070C0"/>
                </a:solidFill>
              </a:rPr>
              <a:t>isNaN</a:t>
            </a:r>
            <a:r>
              <a:rPr lang="es-ES" sz="2200" dirty="0" smtClean="0">
                <a:solidFill>
                  <a:srgbClr val="0070C0"/>
                </a:solidFill>
              </a:rPr>
              <a:t>("-23.2"); 		</a:t>
            </a:r>
            <a:r>
              <a:rPr lang="es-ES" sz="2200" dirty="0" smtClean="0">
                <a:solidFill>
                  <a:schemeClr val="bg1">
                    <a:lumMod val="50000"/>
                  </a:schemeClr>
                </a:solidFill>
              </a:rPr>
              <a:t>// false 	</a:t>
            </a:r>
            <a:r>
              <a:rPr lang="es-ES" sz="2200" dirty="0" smtClean="0">
                <a:solidFill>
                  <a:srgbClr val="0070C0"/>
                </a:solidFill>
              </a:rPr>
              <a:t>	</a:t>
            </a:r>
            <a:r>
              <a:rPr lang="es-ES" sz="2200" dirty="0" err="1" smtClean="0">
                <a:solidFill>
                  <a:srgbClr val="0070C0"/>
                </a:solidFill>
              </a:rPr>
              <a:t>isNaN</a:t>
            </a:r>
            <a:r>
              <a:rPr lang="es-ES" sz="2200" dirty="0" smtClean="0">
                <a:solidFill>
                  <a:srgbClr val="0070C0"/>
                </a:solidFill>
              </a:rPr>
              <a:t>("23a"); 		</a:t>
            </a:r>
            <a:r>
              <a:rPr lang="es-ES" sz="2200" dirty="0" smtClean="0">
                <a:solidFill>
                  <a:schemeClr val="bg1">
                    <a:lumMod val="50000"/>
                  </a:schemeClr>
                </a:solidFill>
              </a:rPr>
              <a:t>// true </a:t>
            </a:r>
          </a:p>
          <a:p>
            <a:pPr algn="just">
              <a:buNone/>
            </a:pPr>
            <a:r>
              <a:rPr lang="es-ES" sz="2200" dirty="0" smtClean="0">
                <a:solidFill>
                  <a:srgbClr val="0070C0"/>
                </a:solidFill>
              </a:rPr>
              <a:t>	</a:t>
            </a:r>
            <a:r>
              <a:rPr lang="es-ES" sz="2200" dirty="0" err="1" smtClean="0">
                <a:solidFill>
                  <a:srgbClr val="0070C0"/>
                </a:solidFill>
              </a:rPr>
              <a:t>isNaN</a:t>
            </a:r>
            <a:r>
              <a:rPr lang="es-ES" sz="2200" dirty="0" smtClean="0">
                <a:solidFill>
                  <a:srgbClr val="0070C0"/>
                </a:solidFill>
              </a:rPr>
              <a:t>("23.43.54"); 	</a:t>
            </a:r>
            <a:r>
              <a:rPr lang="es-ES" sz="2200" dirty="0" smtClean="0">
                <a:solidFill>
                  <a:schemeClr val="bg1">
                    <a:lumMod val="50000"/>
                  </a:schemeClr>
                </a:solidFill>
              </a:rPr>
              <a:t>// true</a:t>
            </a:r>
          </a:p>
          <a:p>
            <a:pPr marL="0" lvl="8" algn="just">
              <a:buNone/>
            </a:pPr>
            <a:endParaRPr lang="es-ES" sz="3200" b="1" dirty="0" smtClean="0"/>
          </a:p>
        </p:txBody>
      </p:sp>
      <p:sp>
        <p:nvSpPr>
          <p:cNvPr id="2" name="1 Título"/>
          <p:cNvSpPr txBox="1">
            <a:spLocks noGrp="1"/>
          </p:cNvSpPr>
          <p:nvPr>
            <p:ph type="title" idx="4294967295"/>
          </p:nvPr>
        </p:nvSpPr>
        <p:spPr>
          <a:xfrm>
            <a:off x="0" y="-59195"/>
            <a:ext cx="10080625" cy="615553"/>
          </a:xfrm>
        </p:spPr>
        <p:txBody>
          <a:bodyPr wrap="square">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900" dirty="0" smtClean="0"/>
              <a:t>Validación</a:t>
            </a:r>
            <a:endParaRPr lang="es-ES" sz="3900"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2 CuadroTexto"/>
          <p:cNvSpPr txBox="1"/>
          <p:nvPr/>
        </p:nvSpPr>
        <p:spPr>
          <a:xfrm>
            <a:off x="359639" y="503640"/>
            <a:ext cx="9720986" cy="6258529"/>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200" b="1" dirty="0" smtClean="0"/>
              <a:t>Validar que se ha seleccionado una opción de una lista</a:t>
            </a:r>
          </a:p>
          <a:p>
            <a:pPr algn="just">
              <a:buNone/>
            </a:pPr>
            <a:endParaRPr lang="es-ES" sz="2400" dirty="0" smtClean="0"/>
          </a:p>
          <a:p>
            <a:pPr algn="just">
              <a:buNone/>
            </a:pPr>
            <a:r>
              <a:rPr lang="es-ES" sz="2200" dirty="0" err="1" smtClean="0">
                <a:solidFill>
                  <a:srgbClr val="0070C0"/>
                </a:solidFill>
              </a:rPr>
              <a:t>indice</a:t>
            </a:r>
            <a:r>
              <a:rPr lang="es-ES" sz="2200" dirty="0" smtClean="0">
                <a:solidFill>
                  <a:srgbClr val="0070C0"/>
                </a:solidFill>
              </a:rPr>
              <a:t> = </a:t>
            </a:r>
            <a:r>
              <a:rPr lang="es-ES" sz="2200" dirty="0" err="1" smtClean="0">
                <a:solidFill>
                  <a:srgbClr val="0070C0"/>
                </a:solidFill>
              </a:rPr>
              <a:t>document.getElementById</a:t>
            </a:r>
            <a:r>
              <a:rPr lang="es-ES" sz="2200" dirty="0" smtClean="0">
                <a:solidFill>
                  <a:srgbClr val="0070C0"/>
                </a:solidFill>
              </a:rPr>
              <a:t>("opciones").</a:t>
            </a:r>
            <a:r>
              <a:rPr lang="es-ES" sz="2200" b="1" dirty="0" err="1" smtClean="0">
                <a:solidFill>
                  <a:srgbClr val="FF0000"/>
                </a:solidFill>
              </a:rPr>
              <a:t>selectedIndex</a:t>
            </a:r>
            <a:r>
              <a:rPr lang="es-ES" sz="2200" dirty="0" smtClean="0">
                <a:solidFill>
                  <a:srgbClr val="0070C0"/>
                </a:solidFill>
              </a:rPr>
              <a:t>; </a:t>
            </a:r>
          </a:p>
          <a:p>
            <a:pPr algn="just">
              <a:buNone/>
            </a:pPr>
            <a:r>
              <a:rPr lang="es-ES" sz="2200" dirty="0" err="1" smtClean="0">
                <a:solidFill>
                  <a:srgbClr val="0070C0"/>
                </a:solidFill>
              </a:rPr>
              <a:t>if</a:t>
            </a:r>
            <a:r>
              <a:rPr lang="es-ES" sz="2200" dirty="0" smtClean="0">
                <a:solidFill>
                  <a:srgbClr val="0070C0"/>
                </a:solidFill>
              </a:rPr>
              <a:t>( </a:t>
            </a:r>
            <a:r>
              <a:rPr lang="es-ES" sz="2200" dirty="0" err="1" smtClean="0">
                <a:solidFill>
                  <a:srgbClr val="0070C0"/>
                </a:solidFill>
              </a:rPr>
              <a:t>indice</a:t>
            </a:r>
            <a:r>
              <a:rPr lang="es-ES" sz="2200" dirty="0" smtClean="0">
                <a:solidFill>
                  <a:srgbClr val="0070C0"/>
                </a:solidFill>
              </a:rPr>
              <a:t> == </a:t>
            </a:r>
            <a:r>
              <a:rPr lang="es-ES" sz="2200" b="1" dirty="0" err="1" smtClean="0">
                <a:solidFill>
                  <a:srgbClr val="FF0000"/>
                </a:solidFill>
              </a:rPr>
              <a:t>null</a:t>
            </a:r>
            <a:r>
              <a:rPr lang="es-ES" sz="2200" b="1" dirty="0" smtClean="0">
                <a:solidFill>
                  <a:srgbClr val="FF0000"/>
                </a:solidFill>
              </a:rPr>
              <a:t> </a:t>
            </a:r>
            <a:r>
              <a:rPr lang="es-ES" sz="2200" dirty="0" smtClean="0">
                <a:solidFill>
                  <a:srgbClr val="0070C0"/>
                </a:solidFill>
              </a:rPr>
              <a:t>) { </a:t>
            </a:r>
          </a:p>
          <a:p>
            <a:pPr algn="just">
              <a:buNone/>
            </a:pPr>
            <a:r>
              <a:rPr lang="es-ES" sz="2200" dirty="0" smtClean="0">
                <a:solidFill>
                  <a:srgbClr val="0070C0"/>
                </a:solidFill>
              </a:rPr>
              <a:t>	</a:t>
            </a:r>
            <a:r>
              <a:rPr lang="es-ES" sz="2200" dirty="0" err="1" smtClean="0">
                <a:solidFill>
                  <a:srgbClr val="0070C0"/>
                </a:solidFill>
              </a:rPr>
              <a:t>return</a:t>
            </a:r>
            <a:r>
              <a:rPr lang="es-ES" sz="2200" dirty="0" smtClean="0">
                <a:solidFill>
                  <a:srgbClr val="0070C0"/>
                </a:solidFill>
              </a:rPr>
              <a:t> false; </a:t>
            </a:r>
          </a:p>
          <a:p>
            <a:pPr algn="just">
              <a:buNone/>
            </a:pPr>
            <a:r>
              <a:rPr lang="es-ES" sz="2200" dirty="0" smtClean="0">
                <a:solidFill>
                  <a:srgbClr val="0070C0"/>
                </a:solidFill>
              </a:rPr>
              <a:t>}</a:t>
            </a:r>
          </a:p>
          <a:p>
            <a:pPr algn="just">
              <a:buNone/>
            </a:pPr>
            <a:endParaRPr lang="es-ES" sz="2200" dirty="0" smtClean="0">
              <a:solidFill>
                <a:srgbClr val="0070C0"/>
              </a:solidFill>
            </a:endParaRPr>
          </a:p>
          <a:p>
            <a:pPr algn="just">
              <a:buNone/>
            </a:pPr>
            <a:endParaRPr lang="es-ES" sz="2200" dirty="0" smtClean="0">
              <a:solidFill>
                <a:srgbClr val="0070C0"/>
              </a:solidFill>
            </a:endParaRPr>
          </a:p>
          <a:p>
            <a:pPr algn="just">
              <a:buNone/>
            </a:pPr>
            <a:r>
              <a:rPr lang="es-ES" sz="2200" dirty="0" smtClean="0">
                <a:solidFill>
                  <a:srgbClr val="0070C0"/>
                </a:solidFill>
              </a:rPr>
              <a:t>&lt;</a:t>
            </a:r>
            <a:r>
              <a:rPr lang="es-ES" sz="2200" dirty="0" err="1" smtClean="0">
                <a:solidFill>
                  <a:srgbClr val="0070C0"/>
                </a:solidFill>
              </a:rPr>
              <a:t>select</a:t>
            </a:r>
            <a:r>
              <a:rPr lang="es-ES" sz="2200" dirty="0" smtClean="0">
                <a:solidFill>
                  <a:srgbClr val="0070C0"/>
                </a:solidFill>
              </a:rPr>
              <a:t> id="opciones" </a:t>
            </a:r>
            <a:r>
              <a:rPr lang="es-ES" sz="2200" dirty="0" err="1" smtClean="0">
                <a:solidFill>
                  <a:srgbClr val="0070C0"/>
                </a:solidFill>
              </a:rPr>
              <a:t>name</a:t>
            </a:r>
            <a:r>
              <a:rPr lang="es-ES" sz="2200" dirty="0" smtClean="0">
                <a:solidFill>
                  <a:srgbClr val="0070C0"/>
                </a:solidFill>
              </a:rPr>
              <a:t>="opciones"&gt; </a:t>
            </a:r>
          </a:p>
          <a:p>
            <a:pPr algn="just">
              <a:buNone/>
            </a:pPr>
            <a:r>
              <a:rPr lang="es-ES" sz="2200" dirty="0" smtClean="0">
                <a:solidFill>
                  <a:srgbClr val="0070C0"/>
                </a:solidFill>
              </a:rPr>
              <a:t>	&lt;</a:t>
            </a:r>
            <a:r>
              <a:rPr lang="es-ES" sz="2200" dirty="0" err="1" smtClean="0">
                <a:solidFill>
                  <a:srgbClr val="0070C0"/>
                </a:solidFill>
              </a:rPr>
              <a:t>option</a:t>
            </a:r>
            <a:r>
              <a:rPr lang="es-ES" sz="2200" dirty="0" smtClean="0">
                <a:solidFill>
                  <a:srgbClr val="0070C0"/>
                </a:solidFill>
              </a:rPr>
              <a:t> </a:t>
            </a:r>
            <a:r>
              <a:rPr lang="es-ES" sz="2200" dirty="0" err="1" smtClean="0">
                <a:solidFill>
                  <a:srgbClr val="0070C0"/>
                </a:solidFill>
              </a:rPr>
              <a:t>value</a:t>
            </a:r>
            <a:r>
              <a:rPr lang="es-ES" sz="2200" dirty="0" smtClean="0">
                <a:solidFill>
                  <a:srgbClr val="0070C0"/>
                </a:solidFill>
              </a:rPr>
              <a:t>="1"&gt;Primer valor&lt;/</a:t>
            </a:r>
            <a:r>
              <a:rPr lang="es-ES" sz="2200" dirty="0" err="1" smtClean="0">
                <a:solidFill>
                  <a:srgbClr val="0070C0"/>
                </a:solidFill>
              </a:rPr>
              <a:t>option</a:t>
            </a:r>
            <a:r>
              <a:rPr lang="es-ES" sz="2200" dirty="0" smtClean="0">
                <a:solidFill>
                  <a:srgbClr val="0070C0"/>
                </a:solidFill>
              </a:rPr>
              <a:t>&gt; </a:t>
            </a:r>
          </a:p>
          <a:p>
            <a:pPr algn="just">
              <a:buNone/>
            </a:pPr>
            <a:r>
              <a:rPr lang="es-ES" sz="2200" dirty="0" smtClean="0">
                <a:solidFill>
                  <a:srgbClr val="0070C0"/>
                </a:solidFill>
              </a:rPr>
              <a:t>	&lt;</a:t>
            </a:r>
            <a:r>
              <a:rPr lang="es-ES" sz="2200" dirty="0" err="1" smtClean="0">
                <a:solidFill>
                  <a:srgbClr val="0070C0"/>
                </a:solidFill>
              </a:rPr>
              <a:t>option</a:t>
            </a:r>
            <a:r>
              <a:rPr lang="es-ES" sz="2200" dirty="0" smtClean="0">
                <a:solidFill>
                  <a:srgbClr val="0070C0"/>
                </a:solidFill>
              </a:rPr>
              <a:t> </a:t>
            </a:r>
            <a:r>
              <a:rPr lang="es-ES" sz="2200" dirty="0" err="1" smtClean="0">
                <a:solidFill>
                  <a:srgbClr val="0070C0"/>
                </a:solidFill>
              </a:rPr>
              <a:t>value</a:t>
            </a:r>
            <a:r>
              <a:rPr lang="es-ES" sz="2200" dirty="0" smtClean="0">
                <a:solidFill>
                  <a:srgbClr val="0070C0"/>
                </a:solidFill>
              </a:rPr>
              <a:t>="2"&gt;Segundo valor&lt;/</a:t>
            </a:r>
            <a:r>
              <a:rPr lang="es-ES" sz="2200" dirty="0" err="1" smtClean="0">
                <a:solidFill>
                  <a:srgbClr val="0070C0"/>
                </a:solidFill>
              </a:rPr>
              <a:t>option</a:t>
            </a:r>
            <a:r>
              <a:rPr lang="es-ES" sz="2200" dirty="0" smtClean="0">
                <a:solidFill>
                  <a:srgbClr val="0070C0"/>
                </a:solidFill>
              </a:rPr>
              <a:t>&gt; </a:t>
            </a:r>
          </a:p>
          <a:p>
            <a:pPr algn="just">
              <a:buNone/>
            </a:pPr>
            <a:r>
              <a:rPr lang="es-ES" sz="2200" dirty="0" smtClean="0">
                <a:solidFill>
                  <a:srgbClr val="0070C0"/>
                </a:solidFill>
              </a:rPr>
              <a:t>	&lt;</a:t>
            </a:r>
            <a:r>
              <a:rPr lang="es-ES" sz="2200" dirty="0" err="1" smtClean="0">
                <a:solidFill>
                  <a:srgbClr val="0070C0"/>
                </a:solidFill>
              </a:rPr>
              <a:t>option</a:t>
            </a:r>
            <a:r>
              <a:rPr lang="es-ES" sz="2200" dirty="0" smtClean="0">
                <a:solidFill>
                  <a:srgbClr val="0070C0"/>
                </a:solidFill>
              </a:rPr>
              <a:t> </a:t>
            </a:r>
            <a:r>
              <a:rPr lang="es-ES" sz="2200" dirty="0" err="1" smtClean="0">
                <a:solidFill>
                  <a:srgbClr val="0070C0"/>
                </a:solidFill>
              </a:rPr>
              <a:t>value</a:t>
            </a:r>
            <a:r>
              <a:rPr lang="es-ES" sz="2200" dirty="0" smtClean="0">
                <a:solidFill>
                  <a:srgbClr val="0070C0"/>
                </a:solidFill>
              </a:rPr>
              <a:t>="3"&gt;Tercer valor&lt;/</a:t>
            </a:r>
            <a:r>
              <a:rPr lang="es-ES" sz="2200" dirty="0" err="1" smtClean="0">
                <a:solidFill>
                  <a:srgbClr val="0070C0"/>
                </a:solidFill>
              </a:rPr>
              <a:t>option</a:t>
            </a:r>
            <a:r>
              <a:rPr lang="es-ES" sz="2200" dirty="0" smtClean="0">
                <a:solidFill>
                  <a:srgbClr val="0070C0"/>
                </a:solidFill>
              </a:rPr>
              <a:t>&gt; </a:t>
            </a:r>
          </a:p>
          <a:p>
            <a:pPr algn="just">
              <a:buNone/>
            </a:pPr>
            <a:r>
              <a:rPr lang="es-ES" sz="2200" dirty="0" smtClean="0">
                <a:solidFill>
                  <a:srgbClr val="0070C0"/>
                </a:solidFill>
              </a:rPr>
              <a:t>&lt;/</a:t>
            </a:r>
            <a:r>
              <a:rPr lang="es-ES" sz="2200" dirty="0" err="1" smtClean="0">
                <a:solidFill>
                  <a:srgbClr val="0070C0"/>
                </a:solidFill>
              </a:rPr>
              <a:t>select</a:t>
            </a:r>
            <a:r>
              <a:rPr lang="es-ES" sz="2200" dirty="0" smtClean="0">
                <a:solidFill>
                  <a:srgbClr val="0070C0"/>
                </a:solidFill>
              </a:rPr>
              <a:t>&gt;</a:t>
            </a:r>
          </a:p>
          <a:p>
            <a:pPr algn="just">
              <a:buNone/>
            </a:pPr>
            <a:endParaRPr lang="es-ES" sz="2400" dirty="0" smtClean="0"/>
          </a:p>
          <a:p>
            <a:pPr algn="just">
              <a:buNone/>
            </a:pPr>
            <a:endParaRPr lang="es-ES" sz="2400" dirty="0" smtClean="0"/>
          </a:p>
          <a:p>
            <a:pPr algn="just">
              <a:buNone/>
            </a:pPr>
            <a:r>
              <a:rPr lang="es-ES" sz="2400" dirty="0" smtClean="0"/>
              <a:t>A partir de la propiedad </a:t>
            </a:r>
            <a:r>
              <a:rPr lang="es-ES" sz="2400" b="1" dirty="0" err="1" smtClean="0">
                <a:solidFill>
                  <a:srgbClr val="FF0000"/>
                </a:solidFill>
              </a:rPr>
              <a:t>selectedIndex</a:t>
            </a:r>
            <a:r>
              <a:rPr lang="es-ES" sz="2400" dirty="0" smtClean="0"/>
              <a:t>, se comprueba si el índice de la opción seleccionada es válido.</a:t>
            </a:r>
          </a:p>
        </p:txBody>
      </p:sp>
      <p:sp>
        <p:nvSpPr>
          <p:cNvPr id="2" name="1 Título"/>
          <p:cNvSpPr txBox="1">
            <a:spLocks noGrp="1"/>
          </p:cNvSpPr>
          <p:nvPr>
            <p:ph type="title" idx="4294967295"/>
          </p:nvPr>
        </p:nvSpPr>
        <p:spPr>
          <a:xfrm>
            <a:off x="0" y="-59195"/>
            <a:ext cx="10080625" cy="615553"/>
          </a:xfrm>
        </p:spPr>
        <p:txBody>
          <a:bodyPr wrap="square">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900" dirty="0" smtClean="0"/>
              <a:t>Validación</a:t>
            </a:r>
            <a:endParaRPr lang="es-ES" sz="3900"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2 CuadroTexto"/>
          <p:cNvSpPr txBox="1"/>
          <p:nvPr/>
        </p:nvSpPr>
        <p:spPr>
          <a:xfrm>
            <a:off x="359639" y="503640"/>
            <a:ext cx="9720986" cy="7197633"/>
          </a:xfrm>
          <a:prstGeom prst="rect">
            <a:avLst/>
          </a:prstGeom>
          <a:noFill/>
          <a:ln>
            <a:noFill/>
          </a:ln>
        </p:spPr>
        <p:txBody>
          <a:bodyPr vert="horz" wrap="square" lIns="90000" tIns="45000" rIns="90000" bIns="4500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just">
              <a:buNone/>
            </a:pPr>
            <a:r>
              <a:rPr lang="es-ES" sz="3200" b="1" dirty="0" smtClean="0"/>
              <a:t>Validar una dirección de email</a:t>
            </a:r>
          </a:p>
          <a:p>
            <a:pPr algn="just">
              <a:buNone/>
            </a:pPr>
            <a:r>
              <a:rPr lang="es-ES" sz="2400" dirty="0" smtClean="0"/>
              <a:t>Se trata de obligar al usuario a introducir una dirección de email con un formato </a:t>
            </a:r>
            <a:r>
              <a:rPr lang="es-ES" sz="2400" dirty="0" smtClean="0"/>
              <a:t>válido, </a:t>
            </a:r>
            <a:r>
              <a:rPr lang="es-ES" sz="2400" b="1" dirty="0" smtClean="0">
                <a:solidFill>
                  <a:srgbClr val="0070C0"/>
                </a:solidFill>
              </a:rPr>
              <a:t>no </a:t>
            </a:r>
            <a:r>
              <a:rPr lang="es-ES" sz="2400" b="1" dirty="0" smtClean="0">
                <a:solidFill>
                  <a:srgbClr val="0070C0"/>
                </a:solidFill>
              </a:rPr>
              <a:t>se comprueba si se trata de una cuenta de correo electrónico real y operativa</a:t>
            </a:r>
            <a:r>
              <a:rPr lang="es-ES" sz="2400" dirty="0" smtClean="0"/>
              <a:t>. </a:t>
            </a:r>
            <a:endParaRPr lang="es-ES" sz="2400" dirty="0" smtClean="0"/>
          </a:p>
          <a:p>
            <a:pPr algn="just">
              <a:buNone/>
            </a:pPr>
            <a:endParaRPr lang="es-ES" sz="2400" dirty="0" smtClean="0"/>
          </a:p>
          <a:p>
            <a:pPr algn="just">
              <a:buNone/>
            </a:pPr>
            <a:r>
              <a:rPr lang="es-ES" sz="2400" dirty="0" smtClean="0"/>
              <a:t>La </a:t>
            </a:r>
            <a:r>
              <a:rPr lang="es-ES" sz="2400" dirty="0" smtClean="0"/>
              <a:t>condición </a:t>
            </a:r>
            <a:r>
              <a:rPr lang="es-ES" sz="2400" dirty="0" err="1" smtClean="0"/>
              <a:t>JavaScript</a:t>
            </a:r>
            <a:r>
              <a:rPr lang="es-ES" sz="2400" dirty="0" smtClean="0"/>
              <a:t> consiste en:</a:t>
            </a:r>
          </a:p>
          <a:p>
            <a:pPr algn="just">
              <a:buNone/>
            </a:pPr>
            <a:endParaRPr lang="es-ES" sz="2400" dirty="0" smtClean="0"/>
          </a:p>
          <a:p>
            <a:pPr lvl="1" algn="just">
              <a:buNone/>
            </a:pPr>
            <a:r>
              <a:rPr lang="es-ES" sz="2200" dirty="0" smtClean="0">
                <a:solidFill>
                  <a:srgbClr val="0070C0"/>
                </a:solidFill>
              </a:rPr>
              <a:t>valor = </a:t>
            </a:r>
            <a:r>
              <a:rPr lang="es-ES" sz="2200" dirty="0" err="1" smtClean="0">
                <a:solidFill>
                  <a:srgbClr val="0070C0"/>
                </a:solidFill>
              </a:rPr>
              <a:t>document.getElementById</a:t>
            </a:r>
            <a:r>
              <a:rPr lang="es-ES" sz="2200" dirty="0" smtClean="0">
                <a:solidFill>
                  <a:srgbClr val="0070C0"/>
                </a:solidFill>
              </a:rPr>
              <a:t>("campo").</a:t>
            </a:r>
            <a:r>
              <a:rPr lang="es-ES" sz="2200" dirty="0" err="1" smtClean="0">
                <a:solidFill>
                  <a:srgbClr val="0070C0"/>
                </a:solidFill>
              </a:rPr>
              <a:t>value</a:t>
            </a:r>
            <a:r>
              <a:rPr lang="es-ES" sz="2200" dirty="0" smtClean="0">
                <a:solidFill>
                  <a:srgbClr val="0070C0"/>
                </a:solidFill>
              </a:rPr>
              <a:t>; </a:t>
            </a:r>
          </a:p>
          <a:p>
            <a:pPr lvl="1" algn="just">
              <a:buNone/>
            </a:pPr>
            <a:r>
              <a:rPr lang="es-ES" sz="2200" dirty="0" err="1" smtClean="0">
                <a:solidFill>
                  <a:srgbClr val="0070C0"/>
                </a:solidFill>
              </a:rPr>
              <a:t>if</a:t>
            </a:r>
            <a:r>
              <a:rPr lang="es-ES" sz="2200" dirty="0" smtClean="0">
                <a:solidFill>
                  <a:srgbClr val="0070C0"/>
                </a:solidFill>
              </a:rPr>
              <a:t>( </a:t>
            </a:r>
            <a:r>
              <a:rPr lang="es-ES" sz="2200" dirty="0" smtClean="0">
                <a:solidFill>
                  <a:srgbClr val="0070C0"/>
                </a:solidFill>
              </a:rPr>
              <a:t> </a:t>
            </a:r>
            <a:r>
              <a:rPr lang="es-ES" sz="2200" dirty="0" smtClean="0">
                <a:solidFill>
                  <a:srgbClr val="FF0000"/>
                </a:solidFill>
              </a:rPr>
              <a:t>!(/\</a:t>
            </a:r>
            <a:r>
              <a:rPr lang="es-ES" sz="2200" dirty="0" smtClean="0">
                <a:solidFill>
                  <a:srgbClr val="FF0000"/>
                </a:solidFill>
              </a:rPr>
              <a:t>w+([-+.']\w+)*@\w+([-.]\w+)*\.\w+([-.]\w+)/.test(valor))</a:t>
            </a:r>
            <a:r>
              <a:rPr lang="es-ES" sz="2200" dirty="0" smtClean="0">
                <a:solidFill>
                  <a:srgbClr val="0070C0"/>
                </a:solidFill>
              </a:rPr>
              <a:t> </a:t>
            </a:r>
            <a:r>
              <a:rPr lang="es-ES" sz="2200" dirty="0" smtClean="0">
                <a:solidFill>
                  <a:srgbClr val="0070C0"/>
                </a:solidFill>
              </a:rPr>
              <a:t> ) </a:t>
            </a:r>
            <a:r>
              <a:rPr lang="es-ES" sz="2200" dirty="0" smtClean="0">
                <a:solidFill>
                  <a:srgbClr val="0070C0"/>
                </a:solidFill>
              </a:rPr>
              <a:t>{ </a:t>
            </a:r>
          </a:p>
          <a:p>
            <a:pPr lvl="1" algn="just">
              <a:buNone/>
            </a:pPr>
            <a:r>
              <a:rPr lang="es-ES" sz="2200" dirty="0" smtClean="0">
                <a:solidFill>
                  <a:srgbClr val="0070C0"/>
                </a:solidFill>
              </a:rPr>
              <a:t>	</a:t>
            </a:r>
            <a:r>
              <a:rPr lang="es-ES" sz="2200" dirty="0" err="1" smtClean="0">
                <a:solidFill>
                  <a:srgbClr val="0070C0"/>
                </a:solidFill>
              </a:rPr>
              <a:t>return</a:t>
            </a:r>
            <a:r>
              <a:rPr lang="es-ES" sz="2200" dirty="0" smtClean="0">
                <a:solidFill>
                  <a:srgbClr val="0070C0"/>
                </a:solidFill>
              </a:rPr>
              <a:t> false; </a:t>
            </a:r>
          </a:p>
          <a:p>
            <a:pPr lvl="1" algn="just">
              <a:buNone/>
            </a:pPr>
            <a:r>
              <a:rPr lang="es-ES" sz="2200" dirty="0" smtClean="0">
                <a:solidFill>
                  <a:srgbClr val="0070C0"/>
                </a:solidFill>
              </a:rPr>
              <a:t>}</a:t>
            </a:r>
          </a:p>
          <a:p>
            <a:pPr lvl="1" algn="just">
              <a:buNone/>
            </a:pPr>
            <a:endParaRPr lang="es-ES" sz="2200" dirty="0" smtClean="0">
              <a:solidFill>
                <a:srgbClr val="0070C0"/>
              </a:solidFill>
            </a:endParaRPr>
          </a:p>
          <a:p>
            <a:pPr algn="just">
              <a:buNone/>
            </a:pPr>
            <a:r>
              <a:rPr lang="es-ES" sz="2400" dirty="0" smtClean="0"/>
              <a:t>La comprobación se realiza nuevamente mediante </a:t>
            </a:r>
            <a:r>
              <a:rPr lang="es-ES" sz="2400" dirty="0" smtClean="0"/>
              <a:t>las </a:t>
            </a:r>
            <a:r>
              <a:rPr lang="es-ES" sz="2400" b="1" dirty="0" smtClean="0">
                <a:solidFill>
                  <a:srgbClr val="0070C0"/>
                </a:solidFill>
              </a:rPr>
              <a:t>expresiones regulares</a:t>
            </a:r>
            <a:r>
              <a:rPr lang="es-ES" sz="2400" dirty="0" smtClean="0"/>
              <a:t>. C</a:t>
            </a:r>
            <a:r>
              <a:rPr lang="es-ES" sz="2400" dirty="0" smtClean="0"/>
              <a:t>omo </a:t>
            </a:r>
            <a:r>
              <a:rPr lang="es-ES" sz="2400" dirty="0" smtClean="0"/>
              <a:t>el estándar que define el formato de las direcciones de correo electrónico es muy complejo, la expresión regular anterior </a:t>
            </a:r>
            <a:r>
              <a:rPr lang="es-ES" sz="2400" dirty="0" smtClean="0">
                <a:solidFill>
                  <a:srgbClr val="0070C0"/>
                </a:solidFill>
              </a:rPr>
              <a:t>es una simplificación</a:t>
            </a:r>
            <a:r>
              <a:rPr lang="es-ES" sz="2400" dirty="0" smtClean="0"/>
              <a:t>. Aunque esta regla valida la mayoría de direcciones de correo electrónico utilizadas por los usuarios, no soporta todos los diferentes formatos válidos de email.</a:t>
            </a:r>
          </a:p>
          <a:p>
            <a:pPr algn="just">
              <a:buNone/>
            </a:pPr>
            <a:endParaRPr lang="es-ES" sz="2400" dirty="0" smtClean="0"/>
          </a:p>
        </p:txBody>
      </p:sp>
      <p:sp>
        <p:nvSpPr>
          <p:cNvPr id="2" name="1 Título"/>
          <p:cNvSpPr txBox="1">
            <a:spLocks noGrp="1"/>
          </p:cNvSpPr>
          <p:nvPr>
            <p:ph type="title" idx="4294967295"/>
          </p:nvPr>
        </p:nvSpPr>
        <p:spPr>
          <a:xfrm>
            <a:off x="0" y="-59195"/>
            <a:ext cx="10080625" cy="615553"/>
          </a:xfrm>
        </p:spPr>
        <p:txBody>
          <a:bodyPr wrap="square">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s-ES" sz="3900" dirty="0" smtClean="0"/>
              <a:t>Validación</a:t>
            </a:r>
            <a:endParaRPr lang="es-ES" sz="3900"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7737</TotalTime>
  <Words>4861</Words>
  <Application>Microsoft Office PowerPoint</Application>
  <PresentationFormat>Personalizado</PresentationFormat>
  <Paragraphs>1692</Paragraphs>
  <Slides>105</Slides>
  <Notes>105</Notes>
  <HiddenSlides>0</HiddenSlides>
  <MMClips>0</MMClips>
  <ScaleCrop>false</ScaleCrop>
  <HeadingPairs>
    <vt:vector size="4" baseType="variant">
      <vt:variant>
        <vt:lpstr>Tema</vt:lpstr>
      </vt:variant>
      <vt:variant>
        <vt:i4>1</vt:i4>
      </vt:variant>
      <vt:variant>
        <vt:lpstr>Títulos de diapositiva</vt:lpstr>
      </vt:variant>
      <vt:variant>
        <vt:i4>105</vt:i4>
      </vt:variant>
    </vt:vector>
  </HeadingPairs>
  <TitlesOfParts>
    <vt:vector size="106" baseType="lpstr">
      <vt:lpstr>Default</vt:lpstr>
      <vt:lpstr>Javascript</vt:lpstr>
      <vt:lpstr>Problema</vt:lpstr>
      <vt:lpstr>Solución</vt:lpstr>
      <vt:lpstr>Posibilidades</vt:lpstr>
      <vt:lpstr>Limitaciones</vt:lpstr>
      <vt:lpstr>SINTAXIS</vt:lpstr>
      <vt:lpstr>SINTAXIS</vt:lpstr>
      <vt:lpstr>Cómo incluir JavaScript en documentos HTML</vt:lpstr>
      <vt:lpstr>Cómo incluir JavaScript en documentos HTML</vt:lpstr>
      <vt:lpstr>Cómo incluir JavaScript en documentos HTML</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Estructuras de control de flujo</vt:lpstr>
      <vt:lpstr>Estructuras de control de flujo</vt:lpstr>
      <vt:lpstr>Estructuras de control de flujo</vt:lpstr>
      <vt:lpstr>Estructuras de control de flujo</vt:lpstr>
      <vt:lpstr>Estructuras de control de flujo</vt:lpstr>
      <vt:lpstr>Estructuras de control de flujo</vt:lpstr>
      <vt:lpstr>Estructuras de control de flujo</vt:lpstr>
      <vt:lpstr>Estructuras de control de flujo</vt:lpstr>
      <vt:lpstr>Estructuras de control de flujo</vt:lpstr>
      <vt:lpstr>Estructuras de control de flujo</vt:lpstr>
      <vt:lpstr>Estructuras de control de flujo</vt:lpstr>
      <vt:lpstr>Funciones y propiedades básicas</vt:lpstr>
      <vt:lpstr>Funciones y propiedades básicas</vt:lpstr>
      <vt:lpstr>Funciones y propiedades básicas</vt:lpstr>
      <vt:lpstr>Funciones y propiedades básicas</vt:lpstr>
      <vt:lpstr>Funciones</vt:lpstr>
      <vt:lpstr>Funciones</vt:lpstr>
      <vt:lpstr>Funciones</vt:lpstr>
      <vt:lpstr>Funciones</vt:lpstr>
      <vt:lpstr>Funciones</vt:lpstr>
      <vt:lpstr>Funciones</vt:lpstr>
      <vt:lpstr>DOM</vt:lpstr>
      <vt:lpstr>DOM</vt:lpstr>
      <vt:lpstr>DOM</vt:lpstr>
      <vt:lpstr>DOM</vt:lpstr>
      <vt:lpstr>DOM</vt:lpstr>
      <vt:lpstr>DOM</vt:lpstr>
      <vt:lpstr>DOM</vt:lpstr>
      <vt:lpstr>DOM</vt:lpstr>
      <vt:lpstr>DOM</vt:lpstr>
      <vt:lpstr>DOM</vt:lpstr>
      <vt:lpstr>DOM</vt:lpstr>
      <vt:lpstr>DOM</vt:lpstr>
      <vt:lpstr>DOM</vt:lpstr>
      <vt:lpstr>DOM</vt:lpstr>
      <vt:lpstr>Eventos Javascript</vt:lpstr>
      <vt:lpstr>Eventos Javascript</vt:lpstr>
      <vt:lpstr>Eventos Javascript</vt:lpstr>
      <vt:lpstr>Eventos Javascript</vt:lpstr>
      <vt:lpstr>Eventos Javascript</vt:lpstr>
      <vt:lpstr>Eventos Javascript</vt:lpstr>
      <vt:lpstr>Eventos Javascript</vt:lpstr>
      <vt:lpstr>Eventos Javascript</vt:lpstr>
      <vt:lpstr>Eventos Javascript</vt:lpstr>
      <vt:lpstr>Eventos Javascript</vt:lpstr>
      <vt:lpstr>Eventos Javascript</vt:lpstr>
      <vt:lpstr>Eventos Javascript</vt:lpstr>
      <vt:lpstr>Eventos Javascript</vt:lpstr>
      <vt:lpstr>Eventos Javascript</vt:lpstr>
      <vt:lpstr>Eventos Javascript</vt:lpstr>
      <vt:lpstr>Eventos Javascript</vt:lpstr>
      <vt:lpstr>Eventos Javascript</vt:lpstr>
      <vt:lpstr>Eventos Javascript</vt:lpstr>
      <vt:lpstr>Eventos Javascript</vt:lpstr>
      <vt:lpstr>Eventos Javascript</vt:lpstr>
      <vt:lpstr>Eventos Javascript</vt:lpstr>
      <vt:lpstr>Eventos Javascript</vt:lpstr>
      <vt:lpstr>Formularios</vt:lpstr>
      <vt:lpstr>Formularios</vt:lpstr>
      <vt:lpstr>Formularios</vt:lpstr>
      <vt:lpstr>Formularios</vt:lpstr>
      <vt:lpstr>Formularios</vt:lpstr>
      <vt:lpstr>Formularios</vt:lpstr>
      <vt:lpstr>Formularios</vt:lpstr>
      <vt:lpstr>Formularios</vt:lpstr>
      <vt:lpstr>Formularios</vt:lpstr>
      <vt:lpstr>Formularios</vt:lpstr>
      <vt:lpstr>Obtener el valor de los campos de formulario</vt:lpstr>
      <vt:lpstr>Obtener el valor de los campos de formulario</vt:lpstr>
      <vt:lpstr>Obtener el valor de los campos de formulario</vt:lpstr>
      <vt:lpstr>Obtener el valor de los campos de formulario</vt:lpstr>
      <vt:lpstr>Utilidades básicas para formularios</vt:lpstr>
      <vt:lpstr>Validación</vt:lpstr>
      <vt:lpstr>Validación</vt:lpstr>
      <vt:lpstr>Validación</vt:lpstr>
      <vt:lpstr>Validación</vt:lpstr>
      <vt:lpstr>Validación</vt:lpstr>
      <vt:lpstr>Validación</vt:lpstr>
      <vt:lpstr>Validación</vt:lpstr>
      <vt:lpstr>Validación</vt:lpstr>
      <vt:lpstr>Validación</vt:lpstr>
      <vt:lpstr>Validación</vt:lpstr>
      <vt:lpstr>Validación</vt:lpstr>
      <vt:lpstr>Validación</vt:lpstr>
      <vt:lpstr>Validación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Cómo incluir JavaScript en documentos HTML</dc:title>
  <dc:creator>Antonio Baldovin</dc:creator>
  <cp:lastModifiedBy>Usuario de Windows</cp:lastModifiedBy>
  <cp:revision>120</cp:revision>
  <dcterms:created xsi:type="dcterms:W3CDTF">2009-04-16T11:32:32Z</dcterms:created>
  <dcterms:modified xsi:type="dcterms:W3CDTF">2018-04-29T05:22:09Z</dcterms:modified>
</cp:coreProperties>
</file>