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5" r:id="rId4"/>
    <p:sldId id="257" r:id="rId5"/>
    <p:sldId id="266" r:id="rId6"/>
    <p:sldId id="267" r:id="rId7"/>
    <p:sldId id="268" r:id="rId8"/>
    <p:sldId id="269" r:id="rId9"/>
    <p:sldId id="270" r:id="rId10"/>
    <p:sldId id="271" r:id="rId11"/>
    <p:sldId id="258" r:id="rId12"/>
    <p:sldId id="259" r:id="rId13"/>
    <p:sldId id="260" r:id="rId14"/>
    <p:sldId id="261" r:id="rId15"/>
    <p:sldId id="262" r:id="rId16"/>
    <p:sldId id="263" r:id="rId17"/>
    <p:sldId id="264" r:id="rId18"/>
    <p:sldId id="274"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08/01/2018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08/01/2018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xml/default.asp" TargetMode="External"/><Relationship Id="rId2" Type="http://schemas.openxmlformats.org/officeDocument/2006/relationships/hyperlink" Target="https://www.w3.org/TR/2008/REC-xml-20081126/"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www.mclibre.org/consultar/xml/" TargetMode="External"/><Relationship Id="rId4" Type="http://schemas.openxmlformats.org/officeDocument/2006/relationships/hyperlink" Target="http://jorgesanchez.net/manuales/xml/introduccion-lenguajes-de-marca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XML</a:t>
            </a:r>
            <a:endParaRPr lang="es-ES" dirty="0"/>
          </a:p>
        </p:txBody>
      </p:sp>
      <p:sp>
        <p:nvSpPr>
          <p:cNvPr id="5" name="4 CuadroTexto"/>
          <p:cNvSpPr txBox="1"/>
          <p:nvPr/>
        </p:nvSpPr>
        <p:spPr>
          <a:xfrm>
            <a:off x="251520" y="764704"/>
            <a:ext cx="8784976" cy="6370975"/>
          </a:xfrm>
          <a:prstGeom prst="rect">
            <a:avLst/>
          </a:prstGeom>
          <a:noFill/>
        </p:spPr>
        <p:txBody>
          <a:bodyPr wrap="square" rtlCol="0">
            <a:spAutoFit/>
          </a:bodyPr>
          <a:lstStyle/>
          <a:p>
            <a:pPr algn="just"/>
            <a:r>
              <a:rPr lang="es-ES" sz="2800" dirty="0" smtClean="0"/>
              <a:t>XML  (</a:t>
            </a:r>
            <a:r>
              <a:rPr lang="es-ES" sz="2800" dirty="0" err="1" smtClean="0"/>
              <a:t>eXtensible</a:t>
            </a:r>
            <a:r>
              <a:rPr lang="es-ES" sz="2800" dirty="0" smtClean="0"/>
              <a:t> </a:t>
            </a:r>
            <a:r>
              <a:rPr lang="es-ES" sz="2800" dirty="0" err="1" smtClean="0"/>
              <a:t>Markup</a:t>
            </a:r>
            <a:r>
              <a:rPr lang="es-ES" sz="2800" dirty="0" smtClean="0"/>
              <a:t> </a:t>
            </a:r>
            <a:r>
              <a:rPr lang="es-ES" sz="2800" dirty="0" err="1" smtClean="0"/>
              <a:t>Language</a:t>
            </a:r>
            <a:r>
              <a:rPr lang="es-ES" sz="2800" dirty="0" smtClean="0"/>
              <a:t> = Lenguaje de Marcas Extensible) </a:t>
            </a:r>
            <a:r>
              <a:rPr lang="es-ES" sz="3600" b="1" dirty="0" smtClean="0">
                <a:solidFill>
                  <a:srgbClr val="FF0000"/>
                </a:solidFill>
              </a:rPr>
              <a:t>NO</a:t>
            </a:r>
            <a:r>
              <a:rPr lang="es-ES" sz="2800" dirty="0" smtClean="0"/>
              <a:t> es un lenguaje de marcas</a:t>
            </a:r>
          </a:p>
          <a:p>
            <a:pPr algn="just"/>
            <a:endParaRPr lang="es-ES" sz="2800" dirty="0" smtClean="0"/>
          </a:p>
          <a:p>
            <a:pPr algn="just"/>
            <a:endParaRPr lang="es-ES" sz="2800" dirty="0" smtClean="0"/>
          </a:p>
          <a:p>
            <a:pPr algn="just"/>
            <a:r>
              <a:rPr lang="es-ES" sz="2800" dirty="0" smtClean="0"/>
              <a:t>XML es un metalenguaje que define:</a:t>
            </a:r>
          </a:p>
          <a:p>
            <a:pPr algn="just"/>
            <a:endParaRPr lang="es-ES" sz="2800" dirty="0" smtClean="0"/>
          </a:p>
          <a:p>
            <a:pPr lvl="1" algn="just">
              <a:buFont typeface="Arial" pitchFamily="34" charset="0"/>
              <a:buChar char="•"/>
            </a:pPr>
            <a:r>
              <a:rPr lang="es-ES" sz="2800" dirty="0" smtClean="0"/>
              <a:t> las reglas generales que debe cumplir un lenguaje de marcas </a:t>
            </a:r>
          </a:p>
          <a:p>
            <a:pPr lvl="1" algn="just">
              <a:buFont typeface="Arial" pitchFamily="34" charset="0"/>
              <a:buChar char="•"/>
            </a:pPr>
            <a:r>
              <a:rPr lang="es-ES" sz="2800" dirty="0" smtClean="0"/>
              <a:t> y la manera de definir un lenguaje de marcas</a:t>
            </a:r>
          </a:p>
          <a:p>
            <a:pPr lvl="1" algn="just"/>
            <a:endParaRPr lang="es-ES" sz="2800" dirty="0" smtClean="0"/>
          </a:p>
          <a:p>
            <a:pPr lvl="1" algn="just"/>
            <a:endParaRPr lang="es-ES" sz="2800" dirty="0" smtClean="0"/>
          </a:p>
          <a:p>
            <a:pPr lvl="1" algn="just"/>
            <a:endParaRPr lang="es-ES" sz="2800" dirty="0" smtClean="0"/>
          </a:p>
          <a:p>
            <a:pPr marL="0" lvl="1"/>
            <a:r>
              <a:rPr lang="es-ES" sz="2800" dirty="0" smtClean="0"/>
              <a:t>Está regulado por la W3C</a:t>
            </a:r>
            <a:endParaRPr lang="es-ES" sz="2000" dirty="0" smtClean="0"/>
          </a:p>
          <a:p>
            <a:pPr marL="0" lvl="1"/>
            <a:endParaRPr lang="es-ES" dirty="0" smtClean="0"/>
          </a:p>
          <a:p>
            <a:pPr algn="just"/>
            <a:endParaRPr lang="es-ES" dirty="0"/>
          </a:p>
        </p:txBody>
      </p:sp>
      <p:pic>
        <p:nvPicPr>
          <p:cNvPr id="6148" name="Picture 4" descr="Resultado de imagen de w3c imagen"/>
          <p:cNvPicPr>
            <a:picLocks noChangeAspect="1" noChangeArrowheads="1"/>
          </p:cNvPicPr>
          <p:nvPr/>
        </p:nvPicPr>
        <p:blipFill>
          <a:blip r:embed="rId2" cstate="print"/>
          <a:srcRect/>
          <a:stretch>
            <a:fillRect/>
          </a:stretch>
        </p:blipFill>
        <p:spPr bwMode="auto">
          <a:xfrm>
            <a:off x="4860032" y="5267325"/>
            <a:ext cx="2333625" cy="15906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srcRect/>
          <a:stretch>
            <a:fillRect/>
          </a:stretch>
        </p:blipFill>
        <p:spPr bwMode="auto">
          <a:xfrm>
            <a:off x="0" y="692696"/>
            <a:ext cx="4809084" cy="3024336"/>
          </a:xfrm>
          <a:prstGeom prst="rect">
            <a:avLst/>
          </a:prstGeom>
          <a:noFill/>
          <a:ln w="9525">
            <a:noFill/>
            <a:miter lim="800000"/>
            <a:headEnd/>
            <a:tailEnd/>
          </a:ln>
        </p:spPr>
      </p:pic>
      <p:sp>
        <p:nvSpPr>
          <p:cNvPr id="4" name="3 Título"/>
          <p:cNvSpPr>
            <a:spLocks noGrp="1"/>
          </p:cNvSpPr>
          <p:nvPr>
            <p:ph type="title"/>
          </p:nvPr>
        </p:nvSpPr>
        <p:spPr>
          <a:xfrm>
            <a:off x="467544" y="-315416"/>
            <a:ext cx="8229600" cy="1143000"/>
          </a:xfrm>
        </p:spPr>
        <p:txBody>
          <a:bodyPr>
            <a:normAutofit/>
          </a:bodyPr>
          <a:lstStyle/>
          <a:p>
            <a:r>
              <a:rPr lang="es-ES" dirty="0" smtClean="0"/>
              <a:t>Almacenamiento de la información</a:t>
            </a:r>
            <a:endParaRPr lang="es-ES" dirty="0"/>
          </a:p>
        </p:txBody>
      </p:sp>
      <p:sp>
        <p:nvSpPr>
          <p:cNvPr id="8" name="7 CuadroTexto"/>
          <p:cNvSpPr txBox="1"/>
          <p:nvPr/>
        </p:nvSpPr>
        <p:spPr>
          <a:xfrm>
            <a:off x="7236296" y="836712"/>
            <a:ext cx="1584176" cy="646331"/>
          </a:xfrm>
          <a:prstGeom prst="rect">
            <a:avLst/>
          </a:prstGeom>
          <a:noFill/>
        </p:spPr>
        <p:txBody>
          <a:bodyPr wrap="square" rtlCol="0">
            <a:spAutoFit/>
          </a:bodyPr>
          <a:lstStyle/>
          <a:p>
            <a:r>
              <a:rPr lang="es-ES" sz="3600" dirty="0" smtClean="0"/>
              <a:t>.</a:t>
            </a:r>
            <a:r>
              <a:rPr lang="es-ES" sz="3600" dirty="0" err="1" smtClean="0"/>
              <a:t>xml</a:t>
            </a:r>
            <a:endParaRPr lang="es-ES" dirty="0"/>
          </a:p>
        </p:txBody>
      </p:sp>
      <p:pic>
        <p:nvPicPr>
          <p:cNvPr id="27650" name="Picture 2"/>
          <p:cNvPicPr>
            <a:picLocks noChangeAspect="1" noChangeArrowheads="1"/>
          </p:cNvPicPr>
          <p:nvPr/>
        </p:nvPicPr>
        <p:blipFill>
          <a:blip r:embed="rId3" cstate="print"/>
          <a:srcRect/>
          <a:stretch>
            <a:fillRect/>
          </a:stretch>
        </p:blipFill>
        <p:spPr bwMode="auto">
          <a:xfrm>
            <a:off x="1752600" y="3143250"/>
            <a:ext cx="7391400" cy="371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Estructura de un documento XML</a:t>
            </a:r>
            <a:endParaRPr lang="es-ES" dirty="0"/>
          </a:p>
        </p:txBody>
      </p:sp>
      <p:sp>
        <p:nvSpPr>
          <p:cNvPr id="5" name="4 CuadroTexto"/>
          <p:cNvSpPr txBox="1"/>
          <p:nvPr/>
        </p:nvSpPr>
        <p:spPr>
          <a:xfrm>
            <a:off x="251520" y="764704"/>
            <a:ext cx="8784976" cy="5940088"/>
          </a:xfrm>
          <a:prstGeom prst="rect">
            <a:avLst/>
          </a:prstGeom>
          <a:noFill/>
        </p:spPr>
        <p:txBody>
          <a:bodyPr wrap="square" rtlCol="0">
            <a:spAutoFit/>
          </a:bodyPr>
          <a:lstStyle/>
          <a:p>
            <a:pPr algn="just"/>
            <a:r>
              <a:rPr lang="es-ES" sz="2000" b="1" dirty="0" smtClean="0"/>
              <a:t>Elementos</a:t>
            </a:r>
            <a:endParaRPr lang="es-ES" b="1" dirty="0" smtClean="0"/>
          </a:p>
          <a:p>
            <a:pPr algn="just"/>
            <a:endParaRPr lang="es-ES" dirty="0" smtClean="0"/>
          </a:p>
          <a:p>
            <a:pPr algn="just"/>
            <a:r>
              <a:rPr lang="es-ES" dirty="0" smtClean="0"/>
              <a:t>Es un componente lógico de un documento que o bien comienza por una etiqueta de apertura y termina por la etiqueta de cierre correspondiente o que consiste en una única etiqueta vacía. </a:t>
            </a:r>
          </a:p>
          <a:p>
            <a:pPr algn="just"/>
            <a:endParaRPr lang="es-ES" dirty="0" smtClean="0"/>
          </a:p>
          <a:p>
            <a:pPr lvl="1" algn="just">
              <a:buFont typeface="Arial" pitchFamily="34" charset="0"/>
              <a:buChar char="•"/>
            </a:pPr>
            <a:r>
              <a:rPr lang="es-ES" dirty="0" smtClean="0"/>
              <a:t>El </a:t>
            </a:r>
            <a:r>
              <a:rPr lang="es-ES" b="1" dirty="0" smtClean="0">
                <a:solidFill>
                  <a:srgbClr val="0070C0"/>
                </a:solidFill>
              </a:rPr>
              <a:t>contenido</a:t>
            </a:r>
            <a:r>
              <a:rPr lang="es-ES" b="1" dirty="0" smtClean="0"/>
              <a:t> </a:t>
            </a:r>
            <a:r>
              <a:rPr lang="es-ES" dirty="0" smtClean="0"/>
              <a:t>de un elemento es todo lo que se encuentra entre las etiquetas de apertura y cierre, incluso si estos son también elementos en cuyo caso se llaman </a:t>
            </a:r>
            <a:r>
              <a:rPr lang="es-ES" b="1" dirty="0" smtClean="0">
                <a:solidFill>
                  <a:srgbClr val="0070C0"/>
                </a:solidFill>
              </a:rPr>
              <a:t>elementos hijos</a:t>
            </a:r>
            <a:r>
              <a:rPr lang="es-ES" dirty="0" smtClean="0"/>
              <a:t>.</a:t>
            </a:r>
          </a:p>
          <a:p>
            <a:pPr lvl="1" algn="just">
              <a:buFont typeface="Arial" pitchFamily="34" charset="0"/>
              <a:buChar char="•"/>
            </a:pPr>
            <a:r>
              <a:rPr lang="es-ES" dirty="0" smtClean="0"/>
              <a:t>Todos deben tener </a:t>
            </a:r>
            <a:r>
              <a:rPr lang="es-ES" b="1" dirty="0" smtClean="0"/>
              <a:t>nombre</a:t>
            </a:r>
            <a:r>
              <a:rPr lang="es-ES" dirty="0" smtClean="0"/>
              <a:t>. No es valido </a:t>
            </a:r>
            <a:r>
              <a:rPr lang="es-ES" dirty="0" smtClean="0">
                <a:solidFill>
                  <a:srgbClr val="FF0000"/>
                </a:solidFill>
              </a:rPr>
              <a:t>&lt;&gt;90&lt;/&gt;</a:t>
            </a:r>
          </a:p>
          <a:p>
            <a:pPr lvl="2" algn="just">
              <a:buFont typeface="Arial" pitchFamily="34" charset="0"/>
              <a:buChar char="•"/>
            </a:pPr>
            <a:r>
              <a:rPr lang="es-ES" b="1" dirty="0" smtClean="0"/>
              <a:t>Case </a:t>
            </a:r>
            <a:r>
              <a:rPr lang="es-ES" b="1" dirty="0" err="1" smtClean="0"/>
              <a:t>sensitive</a:t>
            </a:r>
            <a:r>
              <a:rPr lang="es-ES" dirty="0" smtClean="0"/>
              <a:t>: Se distingue entre mayúsculas y minúsculas en los nombres de los elementos. Se recomienda escribir siempre en minúsculas.</a:t>
            </a:r>
          </a:p>
          <a:p>
            <a:pPr lvl="2" algn="just">
              <a:buFont typeface="Arial" pitchFamily="34" charset="0"/>
              <a:buChar char="•"/>
            </a:pPr>
            <a:r>
              <a:rPr lang="es-ES" dirty="0" smtClean="0"/>
              <a:t>Los nombres deben empezar por una letra y pueden contener </a:t>
            </a:r>
            <a:r>
              <a:rPr lang="es-ES" b="1" dirty="0" smtClean="0"/>
              <a:t>letras, números, guiones, guiones bajos y dos puntos</a:t>
            </a:r>
            <a:r>
              <a:rPr lang="es-ES" dirty="0" smtClean="0"/>
              <a:t>. No pueden contener tildes, ni espacios en blanco.</a:t>
            </a:r>
          </a:p>
          <a:p>
            <a:pPr lvl="1" algn="just">
              <a:buFont typeface="Arial" pitchFamily="34" charset="0"/>
              <a:buChar char="•"/>
            </a:pPr>
            <a:r>
              <a:rPr lang="es-ES" dirty="0" smtClean="0"/>
              <a:t>Un documentos XML debe contener obligatoriamente un único </a:t>
            </a:r>
            <a:r>
              <a:rPr lang="es-ES" b="1" dirty="0" smtClean="0">
                <a:solidFill>
                  <a:srgbClr val="0070C0"/>
                </a:solidFill>
              </a:rPr>
              <a:t>elemento raíz</a:t>
            </a:r>
            <a:r>
              <a:rPr lang="es-ES" dirty="0" smtClean="0"/>
              <a:t>, es decir, un único elemento que contenga a todos los demás.</a:t>
            </a:r>
          </a:p>
          <a:p>
            <a:pPr lvl="1" algn="just">
              <a:buFont typeface="Arial" pitchFamily="34" charset="0"/>
              <a:buChar char="•"/>
            </a:pPr>
            <a:endParaRPr lang="es-ES" dirty="0" smtClean="0"/>
          </a:p>
          <a:p>
            <a:pPr algn="just"/>
            <a:endParaRPr lang="es-ES" dirty="0" smtClean="0"/>
          </a:p>
          <a:p>
            <a:pPr algn="just"/>
            <a:endParaRPr lang="es-ES" dirty="0" smtClean="0"/>
          </a:p>
          <a:p>
            <a:pPr algn="just"/>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Estructura de un documento XML</a:t>
            </a:r>
            <a:endParaRPr lang="es-ES" dirty="0"/>
          </a:p>
        </p:txBody>
      </p:sp>
      <p:sp>
        <p:nvSpPr>
          <p:cNvPr id="5" name="4 CuadroTexto"/>
          <p:cNvSpPr txBox="1"/>
          <p:nvPr/>
        </p:nvSpPr>
        <p:spPr>
          <a:xfrm>
            <a:off x="251520" y="764704"/>
            <a:ext cx="8784976" cy="5386090"/>
          </a:xfrm>
          <a:prstGeom prst="rect">
            <a:avLst/>
          </a:prstGeom>
          <a:noFill/>
        </p:spPr>
        <p:txBody>
          <a:bodyPr wrap="square" rtlCol="0">
            <a:spAutoFit/>
          </a:bodyPr>
          <a:lstStyle/>
          <a:p>
            <a:pPr algn="just"/>
            <a:r>
              <a:rPr lang="es-ES" sz="2000" b="1" dirty="0" smtClean="0"/>
              <a:t>Declaración XML </a:t>
            </a:r>
            <a:endParaRPr lang="es-ES" b="1" dirty="0" smtClean="0"/>
          </a:p>
          <a:p>
            <a:pPr algn="just"/>
            <a:endParaRPr lang="es-ES" dirty="0" smtClean="0"/>
          </a:p>
          <a:p>
            <a:pPr algn="just"/>
            <a:r>
              <a:rPr lang="es-ES" dirty="0" smtClean="0"/>
              <a:t>La declaración XML es una etiqueta que comienza por </a:t>
            </a:r>
            <a:r>
              <a:rPr lang="es-ES" b="1" dirty="0" smtClean="0">
                <a:solidFill>
                  <a:srgbClr val="FF0000"/>
                </a:solidFill>
              </a:rPr>
              <a:t>&lt;?</a:t>
            </a:r>
            <a:r>
              <a:rPr lang="es-ES" b="1" dirty="0" err="1" smtClean="0">
                <a:solidFill>
                  <a:srgbClr val="FF0000"/>
                </a:solidFill>
              </a:rPr>
              <a:t>xml</a:t>
            </a:r>
            <a:r>
              <a:rPr lang="es-ES" dirty="0" smtClean="0"/>
              <a:t> y termina por </a:t>
            </a:r>
            <a:r>
              <a:rPr lang="es-ES" b="1" dirty="0" smtClean="0">
                <a:solidFill>
                  <a:srgbClr val="FF0000"/>
                </a:solidFill>
              </a:rPr>
              <a:t>?&gt;</a:t>
            </a:r>
            <a:r>
              <a:rPr lang="es-ES" dirty="0" smtClean="0"/>
              <a:t> y que proporciona información sobre el propio documento XML. </a:t>
            </a:r>
          </a:p>
          <a:p>
            <a:pPr algn="just"/>
            <a:endParaRPr lang="es-ES" dirty="0" smtClean="0"/>
          </a:p>
          <a:p>
            <a:pPr lvl="1" algn="just">
              <a:buFont typeface="Arial" pitchFamily="34" charset="0"/>
              <a:buChar char="•"/>
            </a:pPr>
            <a:r>
              <a:rPr lang="es-ES" dirty="0" smtClean="0"/>
              <a:t>Aunque no es obligatoria es conveniente que aparezca.</a:t>
            </a:r>
          </a:p>
          <a:p>
            <a:pPr lvl="1" algn="just"/>
            <a:endParaRPr lang="es-ES" dirty="0" smtClean="0"/>
          </a:p>
          <a:p>
            <a:pPr lvl="1" algn="just">
              <a:buFont typeface="Arial" pitchFamily="34" charset="0"/>
              <a:buChar char="•"/>
            </a:pPr>
            <a:r>
              <a:rPr lang="es-ES" dirty="0" smtClean="0"/>
              <a:t>Si aparece siempre debe estar al principio del documento. </a:t>
            </a:r>
          </a:p>
          <a:p>
            <a:pPr lvl="1" algn="just"/>
            <a:endParaRPr lang="es-ES" dirty="0" smtClean="0"/>
          </a:p>
          <a:p>
            <a:pPr lvl="1" algn="just">
              <a:buFont typeface="Arial" pitchFamily="34" charset="0"/>
              <a:buChar char="•"/>
            </a:pPr>
            <a:r>
              <a:rPr lang="es-ES" dirty="0" smtClean="0"/>
              <a:t>Indica el juego de caracteres del documento UTF-8.</a:t>
            </a:r>
          </a:p>
          <a:p>
            <a:pPr lvl="1" algn="just"/>
            <a:endParaRPr lang="es-ES" dirty="0" smtClean="0"/>
          </a:p>
          <a:p>
            <a:pPr lvl="1" algn="just">
              <a:buFont typeface="Arial" pitchFamily="34" charset="0"/>
              <a:buChar char="•"/>
            </a:pPr>
            <a:r>
              <a:rPr lang="es-ES" dirty="0" smtClean="0"/>
              <a:t>También indica la versión XML utilizada. Aunque existe la versión XML 1.1, la versión más común sigue siendo la versión XML</a:t>
            </a:r>
            <a:r>
              <a:rPr lang="es-ES" b="1" dirty="0" smtClean="0">
                <a:solidFill>
                  <a:srgbClr val="FF0000"/>
                </a:solidFill>
              </a:rPr>
              <a:t> 1.0</a:t>
            </a:r>
            <a:r>
              <a:rPr lang="es-ES" dirty="0" smtClean="0"/>
              <a:t>.</a:t>
            </a:r>
          </a:p>
          <a:p>
            <a:pPr marL="0" lvl="1" algn="just"/>
            <a:endParaRPr lang="es-ES" dirty="0" smtClean="0"/>
          </a:p>
          <a:p>
            <a:pPr marL="0" lvl="1" algn="just"/>
            <a:endParaRPr lang="es-ES" dirty="0" smtClean="0"/>
          </a:p>
          <a:p>
            <a:pPr marL="0" lvl="1" algn="ctr"/>
            <a:r>
              <a:rPr lang="es-ES" b="1" dirty="0" smtClean="0">
                <a:solidFill>
                  <a:srgbClr val="FF0000"/>
                </a:solidFill>
              </a:rPr>
              <a:t>&lt;?</a:t>
            </a:r>
            <a:r>
              <a:rPr lang="es-ES" b="1" dirty="0" err="1" smtClean="0">
                <a:solidFill>
                  <a:srgbClr val="FF0000"/>
                </a:solidFill>
              </a:rPr>
              <a:t>xml</a:t>
            </a:r>
            <a:r>
              <a:rPr lang="es-ES" b="1" dirty="0" smtClean="0">
                <a:solidFill>
                  <a:srgbClr val="FF0000"/>
                </a:solidFill>
              </a:rPr>
              <a:t> </a:t>
            </a:r>
            <a:r>
              <a:rPr lang="es-ES" b="1" dirty="0" err="1" smtClean="0">
                <a:solidFill>
                  <a:srgbClr val="0070C0"/>
                </a:solidFill>
              </a:rPr>
              <a:t>version</a:t>
            </a:r>
            <a:r>
              <a:rPr lang="es-ES" b="1" dirty="0" smtClean="0">
                <a:solidFill>
                  <a:srgbClr val="FF0000"/>
                </a:solidFill>
              </a:rPr>
              <a:t>="1.0" </a:t>
            </a:r>
            <a:r>
              <a:rPr lang="es-ES" b="1" dirty="0" err="1" smtClean="0">
                <a:solidFill>
                  <a:srgbClr val="0070C0"/>
                </a:solidFill>
              </a:rPr>
              <a:t>encoding</a:t>
            </a:r>
            <a:r>
              <a:rPr lang="es-ES" b="1" dirty="0" smtClean="0">
                <a:solidFill>
                  <a:srgbClr val="FF0000"/>
                </a:solidFill>
              </a:rPr>
              <a:t>="UTF-8"?&gt;</a:t>
            </a:r>
          </a:p>
          <a:p>
            <a:pPr algn="just"/>
            <a:endParaRPr lang="es-ES" dirty="0" smtClean="0"/>
          </a:p>
          <a:p>
            <a:pPr algn="just"/>
            <a:endParaRPr lang="es-ES" dirty="0" smtClean="0"/>
          </a:p>
          <a:p>
            <a:pPr algn="just"/>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Estructura de un documento XML</a:t>
            </a:r>
            <a:endParaRPr lang="es-ES" dirty="0"/>
          </a:p>
        </p:txBody>
      </p:sp>
      <p:sp>
        <p:nvSpPr>
          <p:cNvPr id="5" name="4 CuadroTexto"/>
          <p:cNvSpPr txBox="1"/>
          <p:nvPr/>
        </p:nvSpPr>
        <p:spPr>
          <a:xfrm>
            <a:off x="251520" y="764704"/>
            <a:ext cx="8784976" cy="3724096"/>
          </a:xfrm>
          <a:prstGeom prst="rect">
            <a:avLst/>
          </a:prstGeom>
          <a:noFill/>
        </p:spPr>
        <p:txBody>
          <a:bodyPr wrap="square" rtlCol="0">
            <a:spAutoFit/>
          </a:bodyPr>
          <a:lstStyle/>
          <a:p>
            <a:pPr algn="just"/>
            <a:r>
              <a:rPr lang="es-ES" sz="2000" b="1" dirty="0" smtClean="0"/>
              <a:t>Comentarios</a:t>
            </a:r>
            <a:endParaRPr lang="es-ES" b="1" dirty="0" smtClean="0"/>
          </a:p>
          <a:p>
            <a:pPr algn="just"/>
            <a:endParaRPr lang="es-ES" dirty="0" smtClean="0"/>
          </a:p>
          <a:p>
            <a:pPr algn="just"/>
            <a:r>
              <a:rPr lang="es-ES" dirty="0" smtClean="0"/>
              <a:t>Es una etiqueta que comienza por </a:t>
            </a:r>
            <a:r>
              <a:rPr lang="es-ES" b="1" dirty="0" smtClean="0">
                <a:solidFill>
                  <a:srgbClr val="FF0000"/>
                </a:solidFill>
              </a:rPr>
              <a:t>&lt;!--</a:t>
            </a:r>
            <a:r>
              <a:rPr lang="es-ES" dirty="0" smtClean="0"/>
              <a:t> y acaba por </a:t>
            </a:r>
            <a:r>
              <a:rPr lang="es-ES" b="1" dirty="0" smtClean="0">
                <a:solidFill>
                  <a:srgbClr val="FF0000"/>
                </a:solidFill>
              </a:rPr>
              <a:t>--&gt;</a:t>
            </a:r>
            <a:r>
              <a:rPr lang="es-ES" dirty="0" smtClean="0"/>
              <a:t>. </a:t>
            </a:r>
          </a:p>
          <a:p>
            <a:pPr algn="just"/>
            <a:endParaRPr lang="es-ES" dirty="0" smtClean="0"/>
          </a:p>
          <a:p>
            <a:pPr algn="just"/>
            <a:r>
              <a:rPr lang="es-ES" dirty="0" smtClean="0"/>
              <a:t>Los comentarios </a:t>
            </a:r>
            <a:r>
              <a:rPr lang="es-ES" b="1" dirty="0" smtClean="0"/>
              <a:t>no pueden estar dentro de otras marcas.</a:t>
            </a:r>
          </a:p>
          <a:p>
            <a:pPr algn="just"/>
            <a:endParaRPr lang="es-ES" b="1" dirty="0" smtClean="0"/>
          </a:p>
          <a:p>
            <a:pPr algn="just"/>
            <a:r>
              <a:rPr lang="es-ES" dirty="0" smtClean="0"/>
              <a:t>No pueden contener los caracteres "--"</a:t>
            </a:r>
          </a:p>
          <a:p>
            <a:pPr algn="just"/>
            <a:endParaRPr lang="es-ES" dirty="0" smtClean="0"/>
          </a:p>
          <a:p>
            <a:pPr algn="just"/>
            <a:r>
              <a:rPr lang="es-ES" dirty="0" smtClean="0"/>
              <a:t>Dentro de un comentario las entidades de carácter no se reconocen.</a:t>
            </a:r>
            <a:endParaRPr lang="es-ES" dirty="0" smtClean="0">
              <a:solidFill>
                <a:srgbClr val="FF0000"/>
              </a:solidFill>
            </a:endParaRPr>
          </a:p>
          <a:p>
            <a:pPr algn="just"/>
            <a:endParaRPr lang="es-ES" dirty="0" smtClean="0">
              <a:solidFill>
                <a:srgbClr val="FF0000"/>
              </a:solidFill>
            </a:endParaRPr>
          </a:p>
          <a:p>
            <a:pPr algn="just"/>
            <a:endParaRPr lang="es-ES" dirty="0" smtClean="0">
              <a:solidFill>
                <a:srgbClr val="FF0000"/>
              </a:solidFill>
            </a:endParaRPr>
          </a:p>
          <a:p>
            <a:pPr algn="just"/>
            <a:endParaRPr lang="es-ES" dirty="0" smtClean="0"/>
          </a:p>
          <a:p>
            <a:pPr algn="just"/>
            <a:endParaRPr lang="es-ES" dirty="0"/>
          </a:p>
        </p:txBody>
      </p:sp>
      <p:pic>
        <p:nvPicPr>
          <p:cNvPr id="3074" name="Picture 2" descr="https://www.ibiblio.org/pub/linux/docs/LuCaS/Manuales-LuCAS/doc-curso-html/doc-curso-html/img/tabla3-1.png"/>
          <p:cNvPicPr>
            <a:picLocks noChangeAspect="1" noChangeArrowheads="1"/>
          </p:cNvPicPr>
          <p:nvPr/>
        </p:nvPicPr>
        <p:blipFill>
          <a:blip r:embed="rId2" cstate="print"/>
          <a:srcRect/>
          <a:stretch>
            <a:fillRect/>
          </a:stretch>
        </p:blipFill>
        <p:spPr bwMode="auto">
          <a:xfrm>
            <a:off x="1907704" y="3429000"/>
            <a:ext cx="5328592" cy="2252739"/>
          </a:xfrm>
          <a:prstGeom prst="rect">
            <a:avLst/>
          </a:prstGeom>
          <a:noFill/>
        </p:spPr>
      </p:pic>
      <p:pic>
        <p:nvPicPr>
          <p:cNvPr id="3076" name="Picture 4" descr="https://www.ibiblio.org/pub/linux/docs/LuCaS/Manuales-LuCAS/doc-curso-html/doc-curso-html/img/tabla3-2.png"/>
          <p:cNvPicPr>
            <a:picLocks noChangeAspect="1" noChangeArrowheads="1"/>
          </p:cNvPicPr>
          <p:nvPr/>
        </p:nvPicPr>
        <p:blipFill>
          <a:blip r:embed="rId3" cstate="print"/>
          <a:srcRect/>
          <a:stretch>
            <a:fillRect/>
          </a:stretch>
        </p:blipFill>
        <p:spPr bwMode="auto">
          <a:xfrm>
            <a:off x="2411760" y="5681233"/>
            <a:ext cx="4392488" cy="117676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Estructura de un documento XML</a:t>
            </a:r>
            <a:endParaRPr lang="es-ES" dirty="0"/>
          </a:p>
        </p:txBody>
      </p:sp>
      <p:sp>
        <p:nvSpPr>
          <p:cNvPr id="5" name="4 CuadroTexto"/>
          <p:cNvSpPr txBox="1"/>
          <p:nvPr/>
        </p:nvSpPr>
        <p:spPr>
          <a:xfrm>
            <a:off x="251520" y="764704"/>
            <a:ext cx="8784976" cy="4001095"/>
          </a:xfrm>
          <a:prstGeom prst="rect">
            <a:avLst/>
          </a:prstGeom>
          <a:noFill/>
        </p:spPr>
        <p:txBody>
          <a:bodyPr wrap="square" rtlCol="0">
            <a:spAutoFit/>
          </a:bodyPr>
          <a:lstStyle/>
          <a:p>
            <a:pPr algn="just"/>
            <a:r>
              <a:rPr lang="es-ES" sz="2000" b="1" dirty="0" smtClean="0"/>
              <a:t>Atributos</a:t>
            </a:r>
            <a:endParaRPr lang="es-ES" b="1" dirty="0" smtClean="0"/>
          </a:p>
          <a:p>
            <a:pPr algn="just"/>
            <a:endParaRPr lang="es-ES" dirty="0" smtClean="0"/>
          </a:p>
          <a:p>
            <a:pPr algn="just"/>
            <a:r>
              <a:rPr lang="es-ES" dirty="0" smtClean="0"/>
              <a:t>Es un componente de las etiquetas que consiste en una pareja </a:t>
            </a:r>
          </a:p>
          <a:p>
            <a:pPr algn="just"/>
            <a:r>
              <a:rPr lang="es-ES" dirty="0" smtClean="0"/>
              <a:t>	nombre (</a:t>
            </a:r>
            <a:r>
              <a:rPr lang="es-ES" i="1" dirty="0" err="1" smtClean="0"/>
              <a:t>name</a:t>
            </a:r>
            <a:r>
              <a:rPr lang="es-ES" dirty="0" smtClean="0"/>
              <a:t>) / valor (</a:t>
            </a:r>
            <a:r>
              <a:rPr lang="es-ES" i="1" dirty="0" err="1" smtClean="0"/>
              <a:t>value</a:t>
            </a:r>
            <a:r>
              <a:rPr lang="es-ES" dirty="0" smtClean="0"/>
              <a:t>)</a:t>
            </a:r>
          </a:p>
          <a:p>
            <a:pPr algn="just"/>
            <a:endParaRPr lang="es-ES" dirty="0" smtClean="0"/>
          </a:p>
          <a:p>
            <a:pPr algn="just"/>
            <a:r>
              <a:rPr lang="es-ES" dirty="0" smtClean="0"/>
              <a:t>Definen propiedades de los elementos a los que pertenecen.</a:t>
            </a:r>
          </a:p>
          <a:p>
            <a:pPr algn="just"/>
            <a:endParaRPr lang="es-ES" dirty="0" smtClean="0"/>
          </a:p>
          <a:p>
            <a:pPr algn="just"/>
            <a:r>
              <a:rPr lang="es-ES" dirty="0" smtClean="0"/>
              <a:t>Se puede encontrar en las </a:t>
            </a:r>
            <a:r>
              <a:rPr lang="es-ES" dirty="0" smtClean="0">
                <a:solidFill>
                  <a:srgbClr val="0070C0"/>
                </a:solidFill>
              </a:rPr>
              <a:t>etiquetas de apertura </a:t>
            </a:r>
            <a:r>
              <a:rPr lang="es-ES" dirty="0" smtClean="0"/>
              <a:t>o en las etiquetas vacías, pero no en las de cierre. </a:t>
            </a:r>
          </a:p>
          <a:p>
            <a:pPr algn="just"/>
            <a:endParaRPr lang="es-ES" dirty="0" smtClean="0"/>
          </a:p>
          <a:p>
            <a:pPr algn="just"/>
            <a:r>
              <a:rPr lang="es-ES" dirty="0" smtClean="0"/>
              <a:t>En una etiqueta no puede haber dos atributos con el mismo nombre. </a:t>
            </a:r>
          </a:p>
          <a:p>
            <a:pPr algn="just"/>
            <a:endParaRPr lang="es-ES" dirty="0" smtClean="0"/>
          </a:p>
          <a:p>
            <a:pPr algn="just"/>
            <a:r>
              <a:rPr lang="es-ES" dirty="0" smtClean="0"/>
              <a:t>La sintaxis es siempre </a:t>
            </a:r>
            <a:r>
              <a:rPr lang="es-ES" b="1" dirty="0" err="1" smtClean="0">
                <a:solidFill>
                  <a:srgbClr val="FF0000"/>
                </a:solidFill>
              </a:rPr>
              <a:t>nombreAtributo</a:t>
            </a:r>
            <a:r>
              <a:rPr lang="es-ES" b="1" dirty="0" smtClean="0">
                <a:solidFill>
                  <a:srgbClr val="FF0000"/>
                </a:solidFill>
              </a:rPr>
              <a:t>="</a:t>
            </a:r>
            <a:r>
              <a:rPr lang="es-ES" b="1" dirty="0" err="1" smtClean="0">
                <a:solidFill>
                  <a:srgbClr val="FF0000"/>
                </a:solidFill>
              </a:rPr>
              <a:t>valorAtributo</a:t>
            </a:r>
            <a:r>
              <a:rPr lang="es-ES" b="1" dirty="0" smtClean="0">
                <a:solidFill>
                  <a:srgbClr val="FF0000"/>
                </a:solidFill>
              </a:rPr>
              <a:t>"</a:t>
            </a:r>
            <a:r>
              <a:rPr lang="es-ES" dirty="0" smtClean="0"/>
              <a:t>.</a:t>
            </a:r>
          </a:p>
          <a:p>
            <a:pPr algn="just"/>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Estructura de un documento XML</a:t>
            </a:r>
            <a:endParaRPr lang="es-ES" dirty="0"/>
          </a:p>
        </p:txBody>
      </p:sp>
      <p:sp>
        <p:nvSpPr>
          <p:cNvPr id="5" name="4 CuadroTexto"/>
          <p:cNvSpPr txBox="1"/>
          <p:nvPr/>
        </p:nvSpPr>
        <p:spPr>
          <a:xfrm>
            <a:off x="251520" y="764704"/>
            <a:ext cx="8784976" cy="3724096"/>
          </a:xfrm>
          <a:prstGeom prst="rect">
            <a:avLst/>
          </a:prstGeom>
          <a:noFill/>
        </p:spPr>
        <p:txBody>
          <a:bodyPr wrap="square" rtlCol="0">
            <a:spAutoFit/>
          </a:bodyPr>
          <a:lstStyle/>
          <a:p>
            <a:pPr algn="just"/>
            <a:r>
              <a:rPr lang="es-ES" sz="2000" b="1" dirty="0" smtClean="0"/>
              <a:t>Secciones CDATA</a:t>
            </a:r>
            <a:endParaRPr lang="es-ES" b="1" dirty="0" smtClean="0"/>
          </a:p>
          <a:p>
            <a:pPr algn="just"/>
            <a:endParaRPr lang="es-ES" dirty="0" smtClean="0"/>
          </a:p>
          <a:p>
            <a:pPr algn="just"/>
            <a:r>
              <a:rPr lang="es-ES" dirty="0" smtClean="0"/>
              <a:t>Es una etiqueta que comienza por </a:t>
            </a:r>
            <a:r>
              <a:rPr lang="es-ES" b="1" dirty="0" smtClean="0">
                <a:solidFill>
                  <a:srgbClr val="FF0000"/>
                </a:solidFill>
              </a:rPr>
              <a:t>&lt;![CDATA[</a:t>
            </a:r>
            <a:r>
              <a:rPr lang="es-ES" dirty="0" smtClean="0"/>
              <a:t> y termina por </a:t>
            </a:r>
            <a:r>
              <a:rPr lang="es-ES" b="1" dirty="0" smtClean="0">
                <a:solidFill>
                  <a:srgbClr val="FF0000"/>
                </a:solidFill>
              </a:rPr>
              <a:t>]]&gt;</a:t>
            </a:r>
            <a:r>
              <a:rPr lang="es-ES" dirty="0" smtClean="0"/>
              <a:t> </a:t>
            </a:r>
          </a:p>
          <a:p>
            <a:pPr algn="just"/>
            <a:endParaRPr lang="es-ES" dirty="0" smtClean="0"/>
          </a:p>
          <a:p>
            <a:pPr algn="just"/>
            <a:r>
              <a:rPr lang="es-ES" dirty="0" smtClean="0"/>
              <a:t>Su contenido no es interpretado como marcas por el procesador XML sino como texto (</a:t>
            </a:r>
            <a:r>
              <a:rPr lang="es-ES" dirty="0" err="1" smtClean="0">
                <a:solidFill>
                  <a:srgbClr val="0070C0"/>
                </a:solidFill>
              </a:rPr>
              <a:t>Character</a:t>
            </a:r>
            <a:r>
              <a:rPr lang="es-ES" dirty="0" smtClean="0">
                <a:solidFill>
                  <a:srgbClr val="0070C0"/>
                </a:solidFill>
              </a:rPr>
              <a:t> DATA</a:t>
            </a:r>
            <a:r>
              <a:rPr lang="es-ES" dirty="0" smtClean="0"/>
              <a:t>). </a:t>
            </a:r>
          </a:p>
          <a:p>
            <a:pPr algn="just"/>
            <a:endParaRPr lang="es-ES" dirty="0" smtClean="0"/>
          </a:p>
          <a:p>
            <a:pPr lvl="1" algn="just"/>
            <a:r>
              <a:rPr lang="es-ES" dirty="0" smtClean="0"/>
              <a:t>Es decir, que si aparecen los caracteres especiales (</a:t>
            </a:r>
            <a:r>
              <a:rPr lang="es-ES" dirty="0" smtClean="0">
                <a:solidFill>
                  <a:srgbClr val="0070C0"/>
                </a:solidFill>
              </a:rPr>
              <a:t>&lt; &amp; " '</a:t>
            </a:r>
            <a:r>
              <a:rPr lang="es-ES" dirty="0" smtClean="0"/>
              <a:t>) en una sección CDATA, el procesador XML no interpreta que empieza una marca, sino que lo considera un carácter más. Se suele utilizar en documentos en los que aparecen muchas veces esos caracteres especiales para no tener que estar utilizando las </a:t>
            </a:r>
            <a:r>
              <a:rPr lang="es-ES" dirty="0" smtClean="0">
                <a:solidFill>
                  <a:srgbClr val="0070C0"/>
                </a:solidFill>
              </a:rPr>
              <a:t>referencias a entidades </a:t>
            </a:r>
            <a:r>
              <a:rPr lang="es-ES" dirty="0" smtClean="0">
                <a:solidFill>
                  <a:srgbClr val="FF0000"/>
                </a:solidFill>
              </a:rPr>
              <a:t>(&amp;</a:t>
            </a:r>
            <a:r>
              <a:rPr lang="es-ES" dirty="0" err="1" smtClean="0">
                <a:solidFill>
                  <a:srgbClr val="FF0000"/>
                </a:solidFill>
              </a:rPr>
              <a:t>lt</a:t>
            </a:r>
            <a:r>
              <a:rPr lang="es-ES" dirty="0" smtClean="0">
                <a:solidFill>
                  <a:srgbClr val="FF0000"/>
                </a:solidFill>
              </a:rPr>
              <a:t>;</a:t>
            </a:r>
            <a:r>
              <a:rPr lang="es-ES" dirty="0" smtClean="0"/>
              <a:t> y </a:t>
            </a:r>
            <a:r>
              <a:rPr lang="es-ES" dirty="0" smtClean="0">
                <a:solidFill>
                  <a:srgbClr val="FF0000"/>
                </a:solidFill>
              </a:rPr>
              <a:t>&amp;</a:t>
            </a:r>
            <a:r>
              <a:rPr lang="es-ES" dirty="0" err="1" smtClean="0">
                <a:solidFill>
                  <a:srgbClr val="FF0000"/>
                </a:solidFill>
              </a:rPr>
              <a:t>amp</a:t>
            </a:r>
            <a:r>
              <a:rPr lang="es-ES" dirty="0" smtClean="0">
                <a:solidFill>
                  <a:srgbClr val="FF0000"/>
                </a:solidFill>
              </a:rPr>
              <a:t>;</a:t>
            </a:r>
            <a:r>
              <a:rPr lang="es-ES" dirty="0" smtClean="0"/>
              <a:t>) que dificultan la lectura del documento.</a:t>
            </a:r>
          </a:p>
          <a:p>
            <a:pPr algn="just"/>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Estructura de un documento XML</a:t>
            </a:r>
            <a:endParaRPr lang="es-ES" dirty="0"/>
          </a:p>
        </p:txBody>
      </p:sp>
      <p:sp>
        <p:nvSpPr>
          <p:cNvPr id="5" name="4 CuadroTexto"/>
          <p:cNvSpPr txBox="1"/>
          <p:nvPr/>
        </p:nvSpPr>
        <p:spPr>
          <a:xfrm>
            <a:off x="251520" y="764704"/>
            <a:ext cx="8784976" cy="2339102"/>
          </a:xfrm>
          <a:prstGeom prst="rect">
            <a:avLst/>
          </a:prstGeom>
          <a:noFill/>
        </p:spPr>
        <p:txBody>
          <a:bodyPr wrap="square" rtlCol="0">
            <a:spAutoFit/>
          </a:bodyPr>
          <a:lstStyle/>
          <a:p>
            <a:pPr algn="just"/>
            <a:r>
              <a:rPr lang="es-ES" sz="2000" b="1" dirty="0" smtClean="0"/>
              <a:t>Secciones CDATA</a:t>
            </a:r>
            <a:endParaRPr lang="es-ES" b="1" dirty="0" smtClean="0"/>
          </a:p>
          <a:p>
            <a:pPr algn="just"/>
            <a:endParaRPr lang="es-ES" dirty="0" smtClean="0"/>
          </a:p>
          <a:p>
            <a:pPr algn="just"/>
            <a:r>
              <a:rPr lang="es-ES" dirty="0" smtClean="0"/>
              <a:t>Es una etiqueta que comienza por </a:t>
            </a:r>
            <a:r>
              <a:rPr lang="es-ES" b="1" dirty="0" smtClean="0">
                <a:solidFill>
                  <a:srgbClr val="FF0000"/>
                </a:solidFill>
              </a:rPr>
              <a:t>&lt;![CDATA[</a:t>
            </a:r>
            <a:r>
              <a:rPr lang="es-ES" dirty="0" smtClean="0"/>
              <a:t> y termina por </a:t>
            </a:r>
            <a:r>
              <a:rPr lang="es-ES" b="1" dirty="0" smtClean="0">
                <a:solidFill>
                  <a:srgbClr val="FF0000"/>
                </a:solidFill>
              </a:rPr>
              <a:t>]]&gt;</a:t>
            </a:r>
            <a:r>
              <a:rPr lang="es-ES" dirty="0" smtClean="0"/>
              <a:t> </a:t>
            </a:r>
          </a:p>
          <a:p>
            <a:pPr algn="just"/>
            <a:endParaRPr lang="es-ES" dirty="0" smtClean="0"/>
          </a:p>
          <a:p>
            <a:pPr algn="just"/>
            <a:r>
              <a:rPr lang="es-ES" dirty="0" smtClean="0"/>
              <a:t>Su contenido no es interpretado como marcas por el procesador XML sino como texto (</a:t>
            </a:r>
            <a:r>
              <a:rPr lang="es-ES" dirty="0" err="1" smtClean="0">
                <a:solidFill>
                  <a:srgbClr val="0070C0"/>
                </a:solidFill>
              </a:rPr>
              <a:t>Character</a:t>
            </a:r>
            <a:r>
              <a:rPr lang="es-ES" dirty="0" smtClean="0">
                <a:solidFill>
                  <a:srgbClr val="0070C0"/>
                </a:solidFill>
              </a:rPr>
              <a:t> DATA</a:t>
            </a:r>
            <a:r>
              <a:rPr lang="es-ES" dirty="0" smtClean="0"/>
              <a:t>). </a:t>
            </a:r>
          </a:p>
          <a:p>
            <a:pPr algn="just"/>
            <a:endParaRPr lang="es-ES" dirty="0" smtClean="0"/>
          </a:p>
          <a:p>
            <a:pPr algn="just"/>
            <a:endParaRPr lang="es-ES" dirty="0"/>
          </a:p>
        </p:txBody>
      </p:sp>
      <p:sp>
        <p:nvSpPr>
          <p:cNvPr id="6" name="5 CuadroTexto"/>
          <p:cNvSpPr txBox="1"/>
          <p:nvPr/>
        </p:nvSpPr>
        <p:spPr>
          <a:xfrm>
            <a:off x="179512" y="2564904"/>
            <a:ext cx="9217023" cy="4278094"/>
          </a:xfrm>
          <a:prstGeom prst="rect">
            <a:avLst/>
          </a:prstGeom>
          <a:noFill/>
        </p:spPr>
        <p:txBody>
          <a:bodyPr wrap="square" rtlCol="0">
            <a:spAutoFit/>
          </a:bodyPr>
          <a:lstStyle/>
          <a:p>
            <a:r>
              <a:rPr lang="es-ES" sz="1600" dirty="0" smtClean="0">
                <a:solidFill>
                  <a:srgbClr val="FF0000"/>
                </a:solidFill>
              </a:rPr>
              <a:t>&lt;?</a:t>
            </a:r>
            <a:r>
              <a:rPr lang="es-ES" sz="1600" dirty="0" err="1" smtClean="0">
                <a:solidFill>
                  <a:srgbClr val="FF0000"/>
                </a:solidFill>
              </a:rPr>
              <a:t>xml</a:t>
            </a:r>
            <a:r>
              <a:rPr lang="es-ES" sz="1600" dirty="0" smtClean="0">
                <a:solidFill>
                  <a:srgbClr val="FF0000"/>
                </a:solidFill>
              </a:rPr>
              <a:t> </a:t>
            </a:r>
            <a:r>
              <a:rPr lang="es-ES" sz="1600" dirty="0" err="1" smtClean="0">
                <a:solidFill>
                  <a:srgbClr val="FF0000"/>
                </a:solidFill>
              </a:rPr>
              <a:t>version</a:t>
            </a:r>
            <a:r>
              <a:rPr lang="es-ES" sz="1600" dirty="0" smtClean="0">
                <a:solidFill>
                  <a:srgbClr val="FF0000"/>
                </a:solidFill>
              </a:rPr>
              <a:t>="1.0" </a:t>
            </a:r>
            <a:r>
              <a:rPr lang="es-ES" sz="1600" dirty="0" err="1" smtClean="0">
                <a:solidFill>
                  <a:srgbClr val="FF0000"/>
                </a:solidFill>
              </a:rPr>
              <a:t>encoding</a:t>
            </a:r>
            <a:r>
              <a:rPr lang="es-ES" sz="1600" dirty="0" smtClean="0">
                <a:solidFill>
                  <a:srgbClr val="FF0000"/>
                </a:solidFill>
              </a:rPr>
              <a:t>="UTF-8"?&gt; </a:t>
            </a:r>
          </a:p>
          <a:p>
            <a:r>
              <a:rPr lang="es-ES" sz="1600" dirty="0" smtClean="0">
                <a:solidFill>
                  <a:srgbClr val="FF0000"/>
                </a:solidFill>
              </a:rPr>
              <a:t>&lt;prueba&gt; </a:t>
            </a:r>
            <a:r>
              <a:rPr lang="es-ES" sz="1600" dirty="0" smtClean="0">
                <a:solidFill>
                  <a:schemeClr val="bg1">
                    <a:lumMod val="50000"/>
                  </a:schemeClr>
                </a:solidFill>
              </a:rPr>
              <a:t>&lt;!-- ERROR --&gt;</a:t>
            </a:r>
          </a:p>
          <a:p>
            <a:r>
              <a:rPr lang="es-ES" sz="1600" dirty="0" smtClean="0">
                <a:solidFill>
                  <a:srgbClr val="FF0000"/>
                </a:solidFill>
              </a:rPr>
              <a:t>	&lt;texto&gt;</a:t>
            </a:r>
            <a:r>
              <a:rPr lang="es-ES" sz="1600" dirty="0" smtClean="0">
                <a:solidFill>
                  <a:srgbClr val="0070C0"/>
                </a:solidFill>
              </a:rPr>
              <a:t>”</a:t>
            </a:r>
            <a:r>
              <a:rPr lang="es-ES" sz="1600" dirty="0" smtClean="0">
                <a:solidFill>
                  <a:srgbClr val="FF0000"/>
                </a:solidFill>
              </a:rPr>
              <a:t>Los caracteres </a:t>
            </a:r>
            <a:r>
              <a:rPr lang="es-ES" sz="1600" dirty="0" smtClean="0">
                <a:solidFill>
                  <a:srgbClr val="0070C0"/>
                </a:solidFill>
              </a:rPr>
              <a:t>&lt;</a:t>
            </a:r>
            <a:r>
              <a:rPr lang="es-ES" sz="1600" dirty="0" smtClean="0">
                <a:solidFill>
                  <a:srgbClr val="FF0000"/>
                </a:solidFill>
              </a:rPr>
              <a:t> y </a:t>
            </a:r>
            <a:r>
              <a:rPr lang="es-ES" sz="1600" dirty="0" smtClean="0">
                <a:solidFill>
                  <a:srgbClr val="0070C0"/>
                </a:solidFill>
              </a:rPr>
              <a:t>&amp;</a:t>
            </a:r>
            <a:r>
              <a:rPr lang="es-ES" sz="1600" dirty="0" smtClean="0">
                <a:solidFill>
                  <a:srgbClr val="FF0000"/>
                </a:solidFill>
              </a:rPr>
              <a:t> no pueden escribirse si no es como comienzo de marcas</a:t>
            </a:r>
            <a:r>
              <a:rPr lang="es-ES" sz="1600" dirty="0" smtClean="0">
                <a:solidFill>
                  <a:srgbClr val="0070C0"/>
                </a:solidFill>
              </a:rPr>
              <a:t>”</a:t>
            </a:r>
          </a:p>
          <a:p>
            <a:r>
              <a:rPr lang="es-ES" sz="1600" dirty="0" smtClean="0">
                <a:solidFill>
                  <a:srgbClr val="FF0000"/>
                </a:solidFill>
              </a:rPr>
              <a:t>	&lt;/texto&gt;</a:t>
            </a:r>
          </a:p>
          <a:p>
            <a:r>
              <a:rPr lang="es-ES" sz="1600" dirty="0" smtClean="0">
                <a:solidFill>
                  <a:srgbClr val="FF0000"/>
                </a:solidFill>
              </a:rPr>
              <a:t> &lt;/prueba&gt;</a:t>
            </a:r>
          </a:p>
          <a:p>
            <a:endParaRPr lang="es-ES" sz="1600" dirty="0" smtClean="0"/>
          </a:p>
          <a:p>
            <a:r>
              <a:rPr lang="es-ES" sz="1600" dirty="0" smtClean="0">
                <a:solidFill>
                  <a:srgbClr val="FF0000"/>
                </a:solidFill>
              </a:rPr>
              <a:t>&lt;?</a:t>
            </a:r>
            <a:r>
              <a:rPr lang="es-ES" sz="1600" dirty="0" err="1" smtClean="0">
                <a:solidFill>
                  <a:srgbClr val="FF0000"/>
                </a:solidFill>
              </a:rPr>
              <a:t>xml</a:t>
            </a:r>
            <a:r>
              <a:rPr lang="es-ES" sz="1600" dirty="0" smtClean="0">
                <a:solidFill>
                  <a:srgbClr val="FF0000"/>
                </a:solidFill>
              </a:rPr>
              <a:t> </a:t>
            </a:r>
            <a:r>
              <a:rPr lang="es-ES" sz="1600" dirty="0" err="1" smtClean="0">
                <a:solidFill>
                  <a:srgbClr val="FF0000"/>
                </a:solidFill>
              </a:rPr>
              <a:t>version</a:t>
            </a:r>
            <a:r>
              <a:rPr lang="es-ES" sz="1600" dirty="0" smtClean="0">
                <a:solidFill>
                  <a:srgbClr val="FF0000"/>
                </a:solidFill>
              </a:rPr>
              <a:t>="1.0" </a:t>
            </a:r>
            <a:r>
              <a:rPr lang="es-ES" sz="1600" dirty="0" err="1" smtClean="0">
                <a:solidFill>
                  <a:srgbClr val="FF0000"/>
                </a:solidFill>
              </a:rPr>
              <a:t>encoding</a:t>
            </a:r>
            <a:r>
              <a:rPr lang="es-ES" sz="1600" dirty="0" smtClean="0">
                <a:solidFill>
                  <a:srgbClr val="FF0000"/>
                </a:solidFill>
              </a:rPr>
              <a:t>="UTF-8"?&gt; </a:t>
            </a:r>
          </a:p>
          <a:p>
            <a:r>
              <a:rPr lang="es-ES" sz="1600" dirty="0" smtClean="0">
                <a:solidFill>
                  <a:srgbClr val="FF0000"/>
                </a:solidFill>
              </a:rPr>
              <a:t>&lt;prueba&gt; </a:t>
            </a:r>
            <a:r>
              <a:rPr lang="es-ES" sz="1600" dirty="0" smtClean="0">
                <a:solidFill>
                  <a:schemeClr val="bg1">
                    <a:lumMod val="50000"/>
                  </a:schemeClr>
                </a:solidFill>
              </a:rPr>
              <a:t>&lt;!-- VÁLIDO con REFERENCIAS A ENTIDADES --&gt;</a:t>
            </a:r>
          </a:p>
          <a:p>
            <a:r>
              <a:rPr lang="es-ES" sz="1600" dirty="0" smtClean="0">
                <a:solidFill>
                  <a:srgbClr val="FF0000"/>
                </a:solidFill>
              </a:rPr>
              <a:t>	&lt;texto</a:t>
            </a:r>
            <a:r>
              <a:rPr lang="es-ES" sz="1600" dirty="0" smtClean="0">
                <a:solidFill>
                  <a:srgbClr val="0070C0"/>
                </a:solidFill>
              </a:rPr>
              <a:t>&gt;&amp;</a:t>
            </a:r>
            <a:r>
              <a:rPr lang="es-ES" sz="1600" dirty="0" err="1" smtClean="0">
                <a:solidFill>
                  <a:srgbClr val="0070C0"/>
                </a:solidFill>
              </a:rPr>
              <a:t>quote;</a:t>
            </a:r>
            <a:r>
              <a:rPr lang="es-ES" sz="1600" dirty="0" err="1" smtClean="0">
                <a:solidFill>
                  <a:srgbClr val="FF0000"/>
                </a:solidFill>
              </a:rPr>
              <a:t>Los</a:t>
            </a:r>
            <a:r>
              <a:rPr lang="es-ES" sz="1600" dirty="0" smtClean="0">
                <a:solidFill>
                  <a:srgbClr val="FF0000"/>
                </a:solidFill>
              </a:rPr>
              <a:t> caracteres </a:t>
            </a:r>
            <a:r>
              <a:rPr lang="es-ES" sz="1600" dirty="0" smtClean="0">
                <a:solidFill>
                  <a:srgbClr val="0070C0"/>
                </a:solidFill>
              </a:rPr>
              <a:t>&amp;</a:t>
            </a:r>
            <a:r>
              <a:rPr lang="es-ES" sz="1600" dirty="0" err="1" smtClean="0">
                <a:solidFill>
                  <a:srgbClr val="0070C0"/>
                </a:solidFill>
              </a:rPr>
              <a:t>lt</a:t>
            </a:r>
            <a:r>
              <a:rPr lang="es-ES" sz="1600" dirty="0" smtClean="0">
                <a:solidFill>
                  <a:srgbClr val="0070C0"/>
                </a:solidFill>
              </a:rPr>
              <a:t>;</a:t>
            </a:r>
            <a:r>
              <a:rPr lang="es-ES" sz="1600" dirty="0" smtClean="0">
                <a:solidFill>
                  <a:srgbClr val="FF0000"/>
                </a:solidFill>
              </a:rPr>
              <a:t> y </a:t>
            </a:r>
            <a:r>
              <a:rPr lang="es-ES" sz="1600" dirty="0" smtClean="0">
                <a:solidFill>
                  <a:srgbClr val="0070C0"/>
                </a:solidFill>
              </a:rPr>
              <a:t>&amp;</a:t>
            </a:r>
            <a:r>
              <a:rPr lang="es-ES" sz="1600" dirty="0" err="1" smtClean="0">
                <a:solidFill>
                  <a:srgbClr val="0070C0"/>
                </a:solidFill>
              </a:rPr>
              <a:t>amp</a:t>
            </a:r>
            <a:r>
              <a:rPr lang="es-ES" sz="1600" dirty="0" smtClean="0">
                <a:solidFill>
                  <a:srgbClr val="0070C0"/>
                </a:solidFill>
              </a:rPr>
              <a:t>;</a:t>
            </a:r>
            <a:r>
              <a:rPr lang="es-ES" sz="1600" dirty="0" smtClean="0">
                <a:solidFill>
                  <a:srgbClr val="FF0000"/>
                </a:solidFill>
              </a:rPr>
              <a:t> no pueden escribirse si no es como comienzo de </a:t>
            </a:r>
            <a:r>
              <a:rPr lang="es-ES" sz="1600" dirty="0" err="1" smtClean="0">
                <a:solidFill>
                  <a:srgbClr val="FF0000"/>
                </a:solidFill>
              </a:rPr>
              <a:t>marcas</a:t>
            </a:r>
            <a:r>
              <a:rPr lang="es-ES" sz="1600" dirty="0" err="1" smtClean="0">
                <a:solidFill>
                  <a:srgbClr val="0070C0"/>
                </a:solidFill>
              </a:rPr>
              <a:t>&amp;quote</a:t>
            </a:r>
            <a:r>
              <a:rPr lang="es-ES" sz="1600" dirty="0" smtClean="0">
                <a:solidFill>
                  <a:srgbClr val="0070C0"/>
                </a:solidFill>
              </a:rPr>
              <a:t>;</a:t>
            </a:r>
            <a:r>
              <a:rPr lang="es-ES" sz="1600" dirty="0" smtClean="0">
                <a:solidFill>
                  <a:srgbClr val="FF0000"/>
                </a:solidFill>
              </a:rPr>
              <a:t>&lt;/texto&gt; </a:t>
            </a:r>
          </a:p>
          <a:p>
            <a:r>
              <a:rPr lang="es-ES" sz="1600" dirty="0" smtClean="0">
                <a:solidFill>
                  <a:srgbClr val="FF0000"/>
                </a:solidFill>
              </a:rPr>
              <a:t>&lt;/prueba&gt;</a:t>
            </a:r>
          </a:p>
          <a:p>
            <a:endParaRPr lang="es-ES" sz="1600" dirty="0" smtClean="0">
              <a:solidFill>
                <a:srgbClr val="FF0000"/>
              </a:solidFill>
            </a:endParaRPr>
          </a:p>
          <a:p>
            <a:r>
              <a:rPr lang="es-ES" sz="1600" dirty="0" smtClean="0">
                <a:solidFill>
                  <a:srgbClr val="FF0000"/>
                </a:solidFill>
              </a:rPr>
              <a:t>&lt;?</a:t>
            </a:r>
            <a:r>
              <a:rPr lang="es-ES" sz="1600" dirty="0" err="1" smtClean="0">
                <a:solidFill>
                  <a:srgbClr val="FF0000"/>
                </a:solidFill>
              </a:rPr>
              <a:t>xml</a:t>
            </a:r>
            <a:r>
              <a:rPr lang="es-ES" sz="1600" dirty="0" smtClean="0">
                <a:solidFill>
                  <a:srgbClr val="FF0000"/>
                </a:solidFill>
              </a:rPr>
              <a:t> </a:t>
            </a:r>
            <a:r>
              <a:rPr lang="es-ES" sz="1600" dirty="0" err="1" smtClean="0">
                <a:solidFill>
                  <a:srgbClr val="FF0000"/>
                </a:solidFill>
              </a:rPr>
              <a:t>version</a:t>
            </a:r>
            <a:r>
              <a:rPr lang="es-ES" sz="1600" dirty="0" smtClean="0">
                <a:solidFill>
                  <a:srgbClr val="FF0000"/>
                </a:solidFill>
              </a:rPr>
              <a:t>="1.0" </a:t>
            </a:r>
            <a:r>
              <a:rPr lang="es-ES" sz="1600" dirty="0" err="1" smtClean="0">
                <a:solidFill>
                  <a:srgbClr val="FF0000"/>
                </a:solidFill>
              </a:rPr>
              <a:t>encoding</a:t>
            </a:r>
            <a:r>
              <a:rPr lang="es-ES" sz="1600" dirty="0" smtClean="0">
                <a:solidFill>
                  <a:srgbClr val="FF0000"/>
                </a:solidFill>
              </a:rPr>
              <a:t>="UTF-8"?&gt;</a:t>
            </a:r>
          </a:p>
          <a:p>
            <a:r>
              <a:rPr lang="es-ES" sz="1600" dirty="0" smtClean="0">
                <a:solidFill>
                  <a:srgbClr val="FF0000"/>
                </a:solidFill>
              </a:rPr>
              <a:t>&lt;prueba&gt; </a:t>
            </a:r>
            <a:r>
              <a:rPr lang="es-ES" sz="1600" dirty="0" smtClean="0">
                <a:solidFill>
                  <a:schemeClr val="bg1">
                    <a:lumMod val="50000"/>
                  </a:schemeClr>
                </a:solidFill>
              </a:rPr>
              <a:t>&lt;!-- VÁLIDO con sección CDATA --&gt;</a:t>
            </a:r>
          </a:p>
          <a:p>
            <a:r>
              <a:rPr lang="es-ES" sz="1600" dirty="0" smtClean="0">
                <a:solidFill>
                  <a:srgbClr val="FF0000"/>
                </a:solidFill>
              </a:rPr>
              <a:t>	&lt;texto&gt;</a:t>
            </a:r>
            <a:r>
              <a:rPr lang="es-ES" sz="1600" dirty="0" smtClean="0">
                <a:solidFill>
                  <a:srgbClr val="0070C0"/>
                </a:solidFill>
              </a:rPr>
              <a:t>&lt;![CDATA[</a:t>
            </a:r>
            <a:r>
              <a:rPr lang="es-ES" sz="1600" dirty="0" smtClean="0">
                <a:solidFill>
                  <a:srgbClr val="FF0000"/>
                </a:solidFill>
              </a:rPr>
              <a:t>"Los caracteres &lt; y &amp; no pueden escribirse si no es como comienzo de marcas"</a:t>
            </a:r>
            <a:r>
              <a:rPr lang="es-ES" sz="1600" dirty="0" smtClean="0">
                <a:solidFill>
                  <a:srgbClr val="0070C0"/>
                </a:solidFill>
              </a:rPr>
              <a:t>]]</a:t>
            </a:r>
            <a:r>
              <a:rPr lang="es-ES" sz="1600" dirty="0" smtClean="0">
                <a:solidFill>
                  <a:srgbClr val="FF0000"/>
                </a:solidFill>
              </a:rPr>
              <a:t>&gt;&lt;/texto&gt;</a:t>
            </a:r>
          </a:p>
          <a:p>
            <a:r>
              <a:rPr lang="es-ES" sz="1600" dirty="0" smtClean="0">
                <a:solidFill>
                  <a:srgbClr val="FF0000"/>
                </a:solidFill>
              </a:rPr>
              <a:t>&lt;/prueba&gt;</a:t>
            </a:r>
            <a:endParaRPr lang="es-ES" sz="1600" dirty="0">
              <a:solidFill>
                <a:srgbClr val="FF0000"/>
              </a:solidFill>
            </a:endParaRPr>
          </a:p>
        </p:txBody>
      </p:sp>
      <p:cxnSp>
        <p:nvCxnSpPr>
          <p:cNvPr id="8" name="7 Conector recto"/>
          <p:cNvCxnSpPr/>
          <p:nvPr/>
        </p:nvCxnSpPr>
        <p:spPr>
          <a:xfrm>
            <a:off x="251520" y="3933056"/>
            <a:ext cx="8640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251520" y="5445224"/>
            <a:ext cx="8640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Estructura de un documento XML</a:t>
            </a:r>
            <a:endParaRPr lang="es-ES" dirty="0"/>
          </a:p>
        </p:txBody>
      </p:sp>
      <p:sp>
        <p:nvSpPr>
          <p:cNvPr id="5" name="4 CuadroTexto"/>
          <p:cNvSpPr txBox="1"/>
          <p:nvPr/>
        </p:nvSpPr>
        <p:spPr>
          <a:xfrm>
            <a:off x="251520" y="764704"/>
            <a:ext cx="8784976" cy="6494085"/>
          </a:xfrm>
          <a:prstGeom prst="rect">
            <a:avLst/>
          </a:prstGeom>
          <a:noFill/>
        </p:spPr>
        <p:txBody>
          <a:bodyPr wrap="square" rtlCol="0">
            <a:spAutoFit/>
          </a:bodyPr>
          <a:lstStyle/>
          <a:p>
            <a:r>
              <a:rPr lang="es-ES" sz="2000" b="1" dirty="0" smtClean="0"/>
              <a:t>Documentos bien formados</a:t>
            </a:r>
          </a:p>
          <a:p>
            <a:pPr algn="just"/>
            <a:endParaRPr lang="es-ES" dirty="0" smtClean="0"/>
          </a:p>
          <a:p>
            <a:r>
              <a:rPr lang="es-ES" dirty="0" smtClean="0"/>
              <a:t>Un documento XML debe estar </a:t>
            </a:r>
            <a:r>
              <a:rPr lang="es-ES" b="1" dirty="0" smtClean="0">
                <a:solidFill>
                  <a:srgbClr val="FF0000"/>
                </a:solidFill>
              </a:rPr>
              <a:t>bien formado</a:t>
            </a:r>
            <a:r>
              <a:rPr lang="es-ES" dirty="0" smtClean="0"/>
              <a:t>, es decir debe cumplir las reglas de sintaxis de la recomendación XML. Para que un documento esté bien formado, al menos debe cumplir los siguientes puntos:</a:t>
            </a:r>
          </a:p>
          <a:p>
            <a:endParaRPr lang="es-ES" dirty="0" smtClean="0"/>
          </a:p>
          <a:p>
            <a:pPr lvl="1">
              <a:buFont typeface="Arial" pitchFamily="34" charset="0"/>
              <a:buChar char="•"/>
            </a:pPr>
            <a:r>
              <a:rPr lang="es-ES" sz="1600" dirty="0" smtClean="0"/>
              <a:t>El documento contiene únicamente caracteres Unicode válidos.</a:t>
            </a:r>
          </a:p>
          <a:p>
            <a:pPr lvl="1">
              <a:buFont typeface="Arial" pitchFamily="34" charset="0"/>
              <a:buChar char="•"/>
            </a:pPr>
            <a:r>
              <a:rPr lang="es-ES" sz="1600" dirty="0" smtClean="0"/>
              <a:t>Hay un elemento raíz que contiene al resto de elementos.</a:t>
            </a:r>
          </a:p>
          <a:p>
            <a:pPr lvl="1">
              <a:buFont typeface="Arial" pitchFamily="34" charset="0"/>
              <a:buChar char="•"/>
            </a:pPr>
            <a:r>
              <a:rPr lang="es-ES" sz="1600" dirty="0" smtClean="0"/>
              <a:t>Los nombres de los elementos y de sus atributos no contienen espacios.</a:t>
            </a:r>
          </a:p>
          <a:p>
            <a:pPr lvl="1">
              <a:buFont typeface="Arial" pitchFamily="34" charset="0"/>
              <a:buChar char="•"/>
            </a:pPr>
            <a:r>
              <a:rPr lang="es-ES" sz="1600" dirty="0" smtClean="0"/>
              <a:t>El primer carácter de un nombre de elemento o de atributo puede ser una letra, dos puntos (:) o subrayado (_).</a:t>
            </a:r>
          </a:p>
          <a:p>
            <a:pPr lvl="1">
              <a:buFont typeface="Arial" pitchFamily="34" charset="0"/>
              <a:buChar char="•"/>
            </a:pPr>
            <a:r>
              <a:rPr lang="es-ES" sz="1600" dirty="0" smtClean="0"/>
              <a:t>El resto de caracteres pueden ser también números, guiones (-) o puntos (.).</a:t>
            </a:r>
          </a:p>
          <a:p>
            <a:pPr lvl="1">
              <a:buFont typeface="Arial" pitchFamily="34" charset="0"/>
              <a:buChar char="•"/>
            </a:pPr>
            <a:r>
              <a:rPr lang="es-ES" sz="1600" dirty="0" smtClean="0"/>
              <a:t>Los caracteres "&lt;" y "&amp;" sólo se utilizan como comienzo de marcas.</a:t>
            </a:r>
          </a:p>
          <a:p>
            <a:pPr lvl="1">
              <a:buFont typeface="Arial" pitchFamily="34" charset="0"/>
              <a:buChar char="•"/>
            </a:pPr>
            <a:r>
              <a:rPr lang="es-ES" sz="1600" dirty="0" smtClean="0"/>
              <a:t>Las etiquetas de apertura, de cierre y vacías están correctamente anidadas (no se solapan) y no falta ni sobra ninguna etiqueta de apertura o cierre.</a:t>
            </a:r>
          </a:p>
          <a:p>
            <a:pPr lvl="1">
              <a:buFont typeface="Arial" pitchFamily="34" charset="0"/>
              <a:buChar char="•"/>
            </a:pPr>
            <a:r>
              <a:rPr lang="es-ES" sz="1600" dirty="0" smtClean="0"/>
              <a:t>Las etiquetas de cierre coinciden con las de apertura (incluso en el uso de mayúsculas y minúsculas).</a:t>
            </a:r>
          </a:p>
          <a:p>
            <a:pPr lvl="1">
              <a:buFont typeface="Arial" pitchFamily="34" charset="0"/>
              <a:buChar char="•"/>
            </a:pPr>
            <a:r>
              <a:rPr lang="es-ES" sz="1600" dirty="0" smtClean="0"/>
              <a:t>Las etiquetas de cierre no contienen atributos.</a:t>
            </a:r>
          </a:p>
          <a:p>
            <a:pPr lvl="1">
              <a:buFont typeface="Arial" pitchFamily="34" charset="0"/>
              <a:buChar char="•"/>
            </a:pPr>
            <a:r>
              <a:rPr lang="es-ES" sz="1600" dirty="0" smtClean="0"/>
              <a:t>Ninguna etiqueta tiene dos atributos con el mismo nombre.</a:t>
            </a:r>
          </a:p>
          <a:p>
            <a:pPr lvl="1">
              <a:buFont typeface="Arial" pitchFamily="34" charset="0"/>
              <a:buChar char="•"/>
            </a:pPr>
            <a:r>
              <a:rPr lang="es-ES" sz="1600" dirty="0" smtClean="0"/>
              <a:t>Todos los atributos tienen algún valor.</a:t>
            </a:r>
          </a:p>
          <a:p>
            <a:pPr lvl="1">
              <a:buFont typeface="Arial" pitchFamily="34" charset="0"/>
              <a:buChar char="•"/>
            </a:pPr>
            <a:r>
              <a:rPr lang="es-ES" sz="1600" dirty="0" smtClean="0"/>
              <a:t>Los valores de los atributos están entre comillas.</a:t>
            </a:r>
          </a:p>
          <a:p>
            <a:pPr lvl="1">
              <a:buFont typeface="Arial" pitchFamily="34" charset="0"/>
              <a:buChar char="•"/>
            </a:pPr>
            <a:r>
              <a:rPr lang="es-ES" sz="1600" dirty="0" smtClean="0"/>
              <a:t>No existen referencias en los valores de los atributos.</a:t>
            </a:r>
          </a:p>
          <a:p>
            <a:pPr lvl="1">
              <a:buFont typeface="Arial" pitchFamily="34" charset="0"/>
              <a:buChar char="•"/>
            </a:pPr>
            <a:r>
              <a:rPr lang="es-ES" sz="1600" dirty="0" smtClean="0"/>
              <a:t>Si un documento XML no está bien formado, </a:t>
            </a:r>
            <a:r>
              <a:rPr lang="es-ES" sz="1600" b="1" dirty="0" smtClean="0">
                <a:solidFill>
                  <a:srgbClr val="FF0000"/>
                </a:solidFill>
              </a:rPr>
              <a:t>no es un documento XML</a:t>
            </a:r>
            <a:r>
              <a:rPr lang="es-ES" sz="1600" dirty="0" smtClean="0"/>
              <a:t>. Los procesadores XML deben rechazar cualquier documento que contenga errores.</a:t>
            </a:r>
          </a:p>
          <a:p>
            <a:pPr algn="just"/>
            <a:endParaRPr lang="es-ES" dirty="0"/>
          </a:p>
        </p:txBody>
      </p:sp>
      <p:pic>
        <p:nvPicPr>
          <p:cNvPr id="6" name="Picture 2"/>
          <p:cNvPicPr>
            <a:picLocks noChangeAspect="1" noChangeArrowheads="1"/>
          </p:cNvPicPr>
          <p:nvPr/>
        </p:nvPicPr>
        <p:blipFill>
          <a:blip r:embed="rId2" cstate="print"/>
          <a:srcRect/>
          <a:stretch>
            <a:fillRect/>
          </a:stretch>
        </p:blipFill>
        <p:spPr bwMode="auto">
          <a:xfrm>
            <a:off x="6588224" y="4941168"/>
            <a:ext cx="2376264" cy="14943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Estructura de un documento XML</a:t>
            </a:r>
            <a:endParaRPr lang="es-ES" dirty="0"/>
          </a:p>
        </p:txBody>
      </p:sp>
      <p:sp>
        <p:nvSpPr>
          <p:cNvPr id="5" name="4 CuadroTexto"/>
          <p:cNvSpPr txBox="1"/>
          <p:nvPr/>
        </p:nvSpPr>
        <p:spPr>
          <a:xfrm>
            <a:off x="251520" y="764704"/>
            <a:ext cx="8784976" cy="3508653"/>
          </a:xfrm>
          <a:prstGeom prst="rect">
            <a:avLst/>
          </a:prstGeom>
          <a:noFill/>
        </p:spPr>
        <p:txBody>
          <a:bodyPr wrap="square" rtlCol="0">
            <a:spAutoFit/>
          </a:bodyPr>
          <a:lstStyle/>
          <a:p>
            <a:r>
              <a:rPr lang="es-ES" sz="2000" b="1" dirty="0" smtClean="0"/>
              <a:t>Documentos bien formados</a:t>
            </a:r>
          </a:p>
          <a:p>
            <a:endParaRPr lang="es-ES" sz="2000" b="1" dirty="0" smtClean="0"/>
          </a:p>
          <a:p>
            <a:r>
              <a:rPr lang="es-ES" sz="2000" b="1" dirty="0" smtClean="0"/>
              <a:t>Ejercicios</a:t>
            </a:r>
          </a:p>
          <a:p>
            <a:pPr algn="just"/>
            <a:endParaRPr lang="es-ES" dirty="0" smtClean="0"/>
          </a:p>
          <a:p>
            <a:pPr algn="just"/>
            <a:endParaRPr lang="es-ES" dirty="0" smtClean="0"/>
          </a:p>
          <a:p>
            <a:pPr algn="just"/>
            <a:endParaRPr lang="es-ES" dirty="0" smtClean="0"/>
          </a:p>
          <a:p>
            <a:pPr marL="800100" lvl="1" indent="-342900" algn="just">
              <a:buFont typeface="+mj-lt"/>
              <a:buAutoNum type="arabicPeriod"/>
            </a:pPr>
            <a:r>
              <a:rPr lang="es-ES" dirty="0" smtClean="0"/>
              <a:t>Diseño XML a partir de texto.</a:t>
            </a:r>
          </a:p>
          <a:p>
            <a:pPr marL="800100" lvl="1" indent="-342900" algn="just">
              <a:buFont typeface="+mj-lt"/>
              <a:buAutoNum type="arabicPeriod"/>
            </a:pPr>
            <a:r>
              <a:rPr lang="es-ES" dirty="0" smtClean="0"/>
              <a:t>Diseño XML a partir de un diagrama.</a:t>
            </a:r>
          </a:p>
          <a:p>
            <a:pPr marL="800100" lvl="1" indent="-342900" algn="just">
              <a:buFont typeface="+mj-lt"/>
              <a:buAutoNum type="arabicPeriod"/>
            </a:pPr>
            <a:r>
              <a:rPr lang="es-ES" dirty="0" smtClean="0"/>
              <a:t>Diseño XML a partir de una tabla de datos.</a:t>
            </a:r>
          </a:p>
          <a:p>
            <a:pPr marL="800100" lvl="1" indent="-342900" algn="just">
              <a:buFont typeface="+mj-lt"/>
              <a:buAutoNum type="arabicPeriod"/>
            </a:pPr>
            <a:r>
              <a:rPr lang="es-ES" dirty="0" smtClean="0"/>
              <a:t>Diseño XML a partir de texto.</a:t>
            </a:r>
          </a:p>
          <a:p>
            <a:pPr marL="800100" lvl="1" indent="-342900" algn="just">
              <a:buFont typeface="+mj-lt"/>
              <a:buAutoNum type="arabicPeriod"/>
            </a:pPr>
            <a:r>
              <a:rPr lang="es-ES" dirty="0" smtClean="0"/>
              <a:t>Obtención de XML a partir de datos.</a:t>
            </a:r>
          </a:p>
          <a:p>
            <a:pPr marL="800100" lvl="1" indent="-342900" algn="just">
              <a:buFont typeface="+mj-lt"/>
              <a:buAutoNum type="arabicPeriod"/>
            </a:pPr>
            <a:r>
              <a:rPr lang="es-ES" dirty="0" smtClean="0"/>
              <a:t>Documentos bien formados</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XML</a:t>
            </a:r>
            <a:endParaRPr lang="es-ES" dirty="0"/>
          </a:p>
        </p:txBody>
      </p:sp>
      <p:sp>
        <p:nvSpPr>
          <p:cNvPr id="5" name="4 CuadroTexto"/>
          <p:cNvSpPr txBox="1"/>
          <p:nvPr/>
        </p:nvSpPr>
        <p:spPr>
          <a:xfrm>
            <a:off x="251520" y="764704"/>
            <a:ext cx="8784976" cy="5262979"/>
          </a:xfrm>
          <a:prstGeom prst="rect">
            <a:avLst/>
          </a:prstGeom>
          <a:noFill/>
        </p:spPr>
        <p:txBody>
          <a:bodyPr wrap="square" rtlCol="0">
            <a:spAutoFit/>
          </a:bodyPr>
          <a:lstStyle/>
          <a:p>
            <a:pPr algn="just"/>
            <a:r>
              <a:rPr lang="es-ES" sz="2800" dirty="0" smtClean="0"/>
              <a:t>Recursos</a:t>
            </a:r>
          </a:p>
          <a:p>
            <a:pPr lvl="1" algn="just"/>
            <a:endParaRPr lang="es-ES" sz="2000" dirty="0" smtClean="0"/>
          </a:p>
          <a:p>
            <a:pPr marL="457200" lvl="2">
              <a:buFont typeface="Arial" pitchFamily="34" charset="0"/>
              <a:buChar char="•"/>
            </a:pPr>
            <a:r>
              <a:rPr lang="es-ES" dirty="0" smtClean="0"/>
              <a:t>Sitio oficial de W3C: </a:t>
            </a:r>
          </a:p>
          <a:p>
            <a:pPr marL="914400" lvl="3"/>
            <a:r>
              <a:rPr lang="es-ES" dirty="0" smtClean="0">
                <a:hlinkClick r:id="rId2"/>
              </a:rPr>
              <a:t>https://www.w3.org/TR/2008/REC-xml-20081126/</a:t>
            </a:r>
            <a:endParaRPr lang="es-ES" dirty="0" smtClean="0"/>
          </a:p>
          <a:p>
            <a:pPr marL="914400" lvl="3"/>
            <a:endParaRPr lang="es-ES" dirty="0" smtClean="0"/>
          </a:p>
          <a:p>
            <a:pPr marL="457200" lvl="2">
              <a:buFont typeface="Arial" pitchFamily="34" charset="0"/>
              <a:buChar char="•"/>
            </a:pPr>
            <a:r>
              <a:rPr lang="es-ES" dirty="0" smtClean="0"/>
              <a:t>XML Tutorial por W3schools: </a:t>
            </a:r>
          </a:p>
          <a:p>
            <a:pPr marL="914400" lvl="3"/>
            <a:r>
              <a:rPr lang="es-ES" dirty="0" smtClean="0">
                <a:hlinkClick r:id="rId3"/>
              </a:rPr>
              <a:t>https://www.w3schools.com/xml/default.asp</a:t>
            </a:r>
            <a:endParaRPr lang="es-ES" dirty="0" smtClean="0"/>
          </a:p>
          <a:p>
            <a:pPr marL="457200" lvl="2"/>
            <a:endParaRPr lang="es-ES" dirty="0" smtClean="0"/>
          </a:p>
          <a:p>
            <a:pPr marL="457200" lvl="2">
              <a:buFont typeface="Arial" pitchFamily="34" charset="0"/>
              <a:buChar char="•"/>
            </a:pPr>
            <a:r>
              <a:rPr lang="es-ES" dirty="0" smtClean="0"/>
              <a:t>Manual de Jorge Sánchez </a:t>
            </a:r>
            <a:r>
              <a:rPr lang="es-ES" dirty="0" err="1" smtClean="0"/>
              <a:t>Asenjo</a:t>
            </a:r>
            <a:r>
              <a:rPr lang="es-ES" dirty="0" smtClean="0"/>
              <a:t>:</a:t>
            </a:r>
          </a:p>
          <a:p>
            <a:pPr marL="914400" lvl="3"/>
            <a:r>
              <a:rPr lang="es-ES" dirty="0" smtClean="0">
                <a:hlinkClick r:id="rId4"/>
              </a:rPr>
              <a:t>http://jorgesanchez.net/manuales/xml/introduccion-lenguajes-de-marcas.html</a:t>
            </a:r>
            <a:endParaRPr lang="es-ES" dirty="0" smtClean="0"/>
          </a:p>
          <a:p>
            <a:pPr marL="457200" lvl="2"/>
            <a:endParaRPr lang="es-ES" dirty="0" smtClean="0"/>
          </a:p>
          <a:p>
            <a:pPr marL="457200" lvl="2">
              <a:buFont typeface="Arial" pitchFamily="34" charset="0"/>
              <a:buChar char="•"/>
            </a:pPr>
            <a:r>
              <a:rPr lang="es-ES" dirty="0" smtClean="0"/>
              <a:t>Apuntes de Bartolomé </a:t>
            </a:r>
            <a:r>
              <a:rPr lang="es-ES" dirty="0" err="1" smtClean="0"/>
              <a:t>Sintes</a:t>
            </a:r>
            <a:r>
              <a:rPr lang="es-ES" dirty="0" smtClean="0"/>
              <a:t> Marco: </a:t>
            </a:r>
          </a:p>
          <a:p>
            <a:pPr marL="914400" lvl="3"/>
            <a:r>
              <a:rPr lang="es-ES" dirty="0" smtClean="0">
                <a:hlinkClick r:id="rId5"/>
              </a:rPr>
              <a:t>http://www.mclibre.org/consultar/xml/</a:t>
            </a:r>
            <a:endParaRPr lang="es-ES" dirty="0" smtClean="0"/>
          </a:p>
          <a:p>
            <a:pPr marL="457200" lvl="2">
              <a:buFont typeface="Arial" pitchFamily="34" charset="0"/>
              <a:buChar char="•"/>
            </a:pPr>
            <a:endParaRPr lang="es-ES" dirty="0" smtClean="0"/>
          </a:p>
          <a:p>
            <a:pPr marL="457200" lvl="2">
              <a:buFont typeface="Arial" pitchFamily="34" charset="0"/>
              <a:buChar char="•"/>
            </a:pPr>
            <a:endParaRPr lang="es-ES" dirty="0" smtClean="0"/>
          </a:p>
          <a:p>
            <a:pPr marL="457200" lvl="2">
              <a:buFont typeface="Arial" pitchFamily="34" charset="0"/>
              <a:buChar char="•"/>
            </a:pPr>
            <a:endParaRPr lang="es-ES" dirty="0" smtClean="0"/>
          </a:p>
          <a:p>
            <a:pPr marL="0" lvl="1">
              <a:buFont typeface="Arial" pitchFamily="34" charset="0"/>
              <a:buChar char="•"/>
            </a:pPr>
            <a:endParaRPr lang="es-ES" dirty="0" smtClean="0"/>
          </a:p>
          <a:p>
            <a:pPr algn="just"/>
            <a:endParaRPr lang="es-ES" dirty="0"/>
          </a:p>
        </p:txBody>
      </p:sp>
      <p:pic>
        <p:nvPicPr>
          <p:cNvPr id="6148" name="Picture 4" descr="Resultado de imagen de w3c imagen"/>
          <p:cNvPicPr>
            <a:picLocks noChangeAspect="1" noChangeArrowheads="1"/>
          </p:cNvPicPr>
          <p:nvPr/>
        </p:nvPicPr>
        <p:blipFill>
          <a:blip r:embed="rId6" cstate="print"/>
          <a:srcRect/>
          <a:stretch>
            <a:fillRect/>
          </a:stretch>
        </p:blipFill>
        <p:spPr bwMode="auto">
          <a:xfrm>
            <a:off x="4860032" y="5267325"/>
            <a:ext cx="2333625" cy="15906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lstStyle/>
          <a:p>
            <a:r>
              <a:rPr lang="es-ES" dirty="0" smtClean="0"/>
              <a:t>XML</a:t>
            </a:r>
            <a:endParaRPr lang="es-ES" dirty="0"/>
          </a:p>
        </p:txBody>
      </p:sp>
      <p:sp>
        <p:nvSpPr>
          <p:cNvPr id="5" name="4 CuadroTexto"/>
          <p:cNvSpPr txBox="1"/>
          <p:nvPr/>
        </p:nvSpPr>
        <p:spPr>
          <a:xfrm>
            <a:off x="251520" y="764704"/>
            <a:ext cx="8784976" cy="6463308"/>
          </a:xfrm>
          <a:prstGeom prst="rect">
            <a:avLst/>
          </a:prstGeom>
          <a:noFill/>
        </p:spPr>
        <p:txBody>
          <a:bodyPr wrap="square" rtlCol="0">
            <a:spAutoFit/>
          </a:bodyPr>
          <a:lstStyle/>
          <a:p>
            <a:pPr marL="0" lvl="1" algn="just"/>
            <a:r>
              <a:rPr lang="es-ES" sz="2000" dirty="0" smtClean="0"/>
              <a:t>Es una herramienta básica para el </a:t>
            </a:r>
            <a:r>
              <a:rPr lang="es-ES" sz="2000" b="1" dirty="0" smtClean="0">
                <a:solidFill>
                  <a:srgbClr val="FF0000"/>
                </a:solidFill>
              </a:rPr>
              <a:t>intercambio</a:t>
            </a:r>
            <a:r>
              <a:rPr lang="es-ES" sz="2000" dirty="0" smtClean="0"/>
              <a:t> y </a:t>
            </a:r>
            <a:r>
              <a:rPr lang="es-ES" sz="2000" b="1" dirty="0" smtClean="0">
                <a:solidFill>
                  <a:srgbClr val="FF0000"/>
                </a:solidFill>
              </a:rPr>
              <a:t>almacenamiento</a:t>
            </a:r>
            <a:r>
              <a:rPr lang="es-ES" sz="2000" dirty="0" smtClean="0"/>
              <a:t> de información.</a:t>
            </a:r>
          </a:p>
          <a:p>
            <a:pPr marL="0" lvl="1" algn="just"/>
            <a:endParaRPr lang="es-ES" dirty="0" smtClean="0"/>
          </a:p>
          <a:p>
            <a:pPr marL="0" lvl="1" algn="just"/>
            <a:endParaRPr lang="es-ES" dirty="0" smtClean="0"/>
          </a:p>
          <a:p>
            <a:pPr marL="0" lvl="1" algn="just"/>
            <a:endParaRPr lang="es-ES" dirty="0" smtClean="0"/>
          </a:p>
          <a:p>
            <a:pPr marL="0" lvl="1" algn="just"/>
            <a:endParaRPr lang="es-ES" dirty="0" smtClean="0"/>
          </a:p>
          <a:p>
            <a:pPr marL="0" lvl="1" algn="just"/>
            <a:endParaRPr lang="es-ES" dirty="0" smtClean="0"/>
          </a:p>
          <a:p>
            <a:pPr marL="0" lvl="1" algn="just"/>
            <a:endParaRPr lang="es-ES" dirty="0" smtClean="0"/>
          </a:p>
          <a:p>
            <a:pPr marL="0" lvl="1" algn="just"/>
            <a:endParaRPr lang="es-ES" dirty="0" smtClean="0"/>
          </a:p>
          <a:p>
            <a:pPr marL="0" lvl="1" algn="just"/>
            <a:endParaRPr lang="es-ES" dirty="0" smtClean="0"/>
          </a:p>
          <a:p>
            <a:pPr marL="0" lvl="1" algn="just"/>
            <a:endParaRPr lang="es-ES" dirty="0" smtClean="0"/>
          </a:p>
          <a:p>
            <a:pPr marL="0" lvl="1" algn="just"/>
            <a:endParaRPr lang="es-ES" dirty="0" smtClean="0"/>
          </a:p>
          <a:p>
            <a:pPr marL="0" lvl="1" algn="just"/>
            <a:endParaRPr lang="es-ES" dirty="0" smtClean="0"/>
          </a:p>
          <a:p>
            <a:pPr marL="0" lvl="1" algn="just"/>
            <a:r>
              <a:rPr lang="es-ES" sz="2000" dirty="0" smtClean="0"/>
              <a:t>El hecho de que los diversos equipos y aplicaciones puedan generar y leer fácilmente archivos en formato texto convierten al XML en una herramienta muy común para el envío de información a través de la Web.</a:t>
            </a:r>
          </a:p>
          <a:p>
            <a:pPr marL="0" lvl="1" algn="just"/>
            <a:endParaRPr lang="es-ES" sz="2000" dirty="0" smtClean="0"/>
          </a:p>
          <a:p>
            <a:pPr marL="0" lvl="1" algn="just"/>
            <a:r>
              <a:rPr lang="es-ES" sz="2000" dirty="0" smtClean="0"/>
              <a:t>Uno de los sectores en los que el XML </a:t>
            </a:r>
            <a:r>
              <a:rPr lang="es-ES" sz="2000" b="1" dirty="0" smtClean="0">
                <a:solidFill>
                  <a:srgbClr val="0070C0"/>
                </a:solidFill>
              </a:rPr>
              <a:t>no</a:t>
            </a:r>
            <a:r>
              <a:rPr lang="es-ES" sz="2000" dirty="0" smtClean="0"/>
              <a:t> se ha impuesto es en el </a:t>
            </a:r>
            <a:r>
              <a:rPr lang="es-ES" sz="2000" b="1" dirty="0" smtClean="0">
                <a:solidFill>
                  <a:srgbClr val="0070C0"/>
                </a:solidFill>
              </a:rPr>
              <a:t>entorno web</a:t>
            </a:r>
            <a:r>
              <a:rPr lang="es-ES" sz="2000" dirty="0" smtClean="0"/>
              <a:t>, probablemente porque el XML, con su exigencia de ausencia de errores en los documentos, es </a:t>
            </a:r>
            <a:r>
              <a:rPr lang="es-ES" sz="2000" b="1" dirty="0" smtClean="0">
                <a:solidFill>
                  <a:srgbClr val="0070C0"/>
                </a:solidFill>
              </a:rPr>
              <a:t>demasiado estricto </a:t>
            </a:r>
            <a:r>
              <a:rPr lang="es-ES" sz="2000" dirty="0" smtClean="0"/>
              <a:t>para una web que en gran parte todavía se elabora manualmente.</a:t>
            </a:r>
          </a:p>
          <a:p>
            <a:pPr algn="just"/>
            <a:endParaRPr lang="es-ES" dirty="0" smtClean="0"/>
          </a:p>
          <a:p>
            <a:pPr algn="just"/>
            <a:endParaRPr lang="es-ES" dirty="0"/>
          </a:p>
        </p:txBody>
      </p:sp>
      <p:pic>
        <p:nvPicPr>
          <p:cNvPr id="19457" name="Picture 1"/>
          <p:cNvPicPr>
            <a:picLocks noChangeAspect="1" noChangeArrowheads="1"/>
          </p:cNvPicPr>
          <p:nvPr/>
        </p:nvPicPr>
        <p:blipFill>
          <a:blip r:embed="rId2" cstate="print"/>
          <a:srcRect/>
          <a:stretch>
            <a:fillRect/>
          </a:stretch>
        </p:blipFill>
        <p:spPr bwMode="auto">
          <a:xfrm>
            <a:off x="1691680" y="1188786"/>
            <a:ext cx="5760640" cy="27629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normAutofit/>
          </a:bodyPr>
          <a:lstStyle/>
          <a:p>
            <a:r>
              <a:rPr lang="es-ES" dirty="0" smtClean="0"/>
              <a:t>Ejemplo de documento XML</a:t>
            </a:r>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8078" y="1129826"/>
            <a:ext cx="9152078" cy="57555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normAutofit/>
          </a:bodyPr>
          <a:lstStyle/>
          <a:p>
            <a:r>
              <a:rPr lang="es-ES" dirty="0" smtClean="0"/>
              <a:t>Almacenamiento de la información</a:t>
            </a:r>
            <a:endParaRPr lang="es-ES" dirty="0"/>
          </a:p>
        </p:txBody>
      </p:sp>
      <p:pic>
        <p:nvPicPr>
          <p:cNvPr id="23556" name="Picture 4"/>
          <p:cNvPicPr>
            <a:picLocks noChangeAspect="1" noChangeArrowheads="1"/>
          </p:cNvPicPr>
          <p:nvPr/>
        </p:nvPicPr>
        <p:blipFill>
          <a:blip r:embed="rId2" cstate="print"/>
          <a:srcRect/>
          <a:stretch>
            <a:fillRect/>
          </a:stretch>
        </p:blipFill>
        <p:spPr bwMode="auto">
          <a:xfrm>
            <a:off x="467544" y="3284984"/>
            <a:ext cx="7410450" cy="1419225"/>
          </a:xfrm>
          <a:prstGeom prst="rect">
            <a:avLst/>
          </a:prstGeom>
          <a:noFill/>
          <a:ln w="9525">
            <a:noFill/>
            <a:miter lim="800000"/>
            <a:headEnd/>
            <a:tailEnd/>
          </a:ln>
        </p:spPr>
      </p:pic>
      <p:pic>
        <p:nvPicPr>
          <p:cNvPr id="23557" name="Picture 5"/>
          <p:cNvPicPr>
            <a:picLocks noChangeAspect="1" noChangeArrowheads="1"/>
          </p:cNvPicPr>
          <p:nvPr/>
        </p:nvPicPr>
        <p:blipFill>
          <a:blip r:embed="rId3" cstate="print"/>
          <a:srcRect/>
          <a:stretch>
            <a:fillRect/>
          </a:stretch>
        </p:blipFill>
        <p:spPr bwMode="auto">
          <a:xfrm>
            <a:off x="3001119" y="1268760"/>
            <a:ext cx="2867025" cy="847725"/>
          </a:xfrm>
          <a:prstGeom prst="rect">
            <a:avLst/>
          </a:prstGeom>
          <a:noFill/>
          <a:ln w="9525">
            <a:noFill/>
            <a:miter lim="800000"/>
            <a:headEnd/>
            <a:tailEnd/>
          </a:ln>
        </p:spPr>
      </p:pic>
      <p:sp>
        <p:nvSpPr>
          <p:cNvPr id="9" name="8 CuadroTexto"/>
          <p:cNvSpPr txBox="1"/>
          <p:nvPr/>
        </p:nvSpPr>
        <p:spPr>
          <a:xfrm>
            <a:off x="7236296" y="836712"/>
            <a:ext cx="1584176" cy="646331"/>
          </a:xfrm>
          <a:prstGeom prst="rect">
            <a:avLst/>
          </a:prstGeom>
          <a:noFill/>
        </p:spPr>
        <p:txBody>
          <a:bodyPr wrap="square" rtlCol="0">
            <a:spAutoFit/>
          </a:bodyPr>
          <a:lstStyle/>
          <a:p>
            <a:r>
              <a:rPr lang="es-ES" sz="3600" dirty="0" smtClean="0"/>
              <a:t>.</a:t>
            </a:r>
            <a:r>
              <a:rPr lang="es-ES" sz="3600" dirty="0" err="1" smtClean="0"/>
              <a:t>txt</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normAutofit/>
          </a:bodyPr>
          <a:lstStyle/>
          <a:p>
            <a:r>
              <a:rPr lang="es-ES" dirty="0" smtClean="0"/>
              <a:t>Almacenamiento de la información</a:t>
            </a:r>
            <a:endParaRPr lang="es-ES" dirty="0"/>
          </a:p>
        </p:txBody>
      </p:sp>
      <p:pic>
        <p:nvPicPr>
          <p:cNvPr id="24578" name="Picture 2"/>
          <p:cNvPicPr>
            <a:picLocks noChangeAspect="1" noChangeArrowheads="1"/>
          </p:cNvPicPr>
          <p:nvPr/>
        </p:nvPicPr>
        <p:blipFill>
          <a:blip r:embed="rId2" cstate="print"/>
          <a:srcRect/>
          <a:stretch>
            <a:fillRect/>
          </a:stretch>
        </p:blipFill>
        <p:spPr bwMode="auto">
          <a:xfrm>
            <a:off x="2699792" y="836712"/>
            <a:ext cx="3724275" cy="1838325"/>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755576" y="3212976"/>
            <a:ext cx="7353300" cy="3333750"/>
          </a:xfrm>
          <a:prstGeom prst="rect">
            <a:avLst/>
          </a:prstGeom>
          <a:noFill/>
          <a:ln w="9525">
            <a:noFill/>
            <a:miter lim="800000"/>
            <a:headEnd/>
            <a:tailEnd/>
          </a:ln>
        </p:spPr>
      </p:pic>
      <p:sp>
        <p:nvSpPr>
          <p:cNvPr id="8" name="7 CuadroTexto"/>
          <p:cNvSpPr txBox="1"/>
          <p:nvPr/>
        </p:nvSpPr>
        <p:spPr>
          <a:xfrm>
            <a:off x="7236296" y="836712"/>
            <a:ext cx="1584176" cy="646331"/>
          </a:xfrm>
          <a:prstGeom prst="rect">
            <a:avLst/>
          </a:prstGeom>
          <a:noFill/>
        </p:spPr>
        <p:txBody>
          <a:bodyPr wrap="square" rtlCol="0">
            <a:spAutoFit/>
          </a:bodyPr>
          <a:lstStyle/>
          <a:p>
            <a:r>
              <a:rPr lang="es-ES" sz="3600" dirty="0" smtClean="0"/>
              <a:t>.</a:t>
            </a:r>
            <a:r>
              <a:rPr lang="es-ES" sz="3600" dirty="0" err="1" smtClean="0"/>
              <a:t>rtf</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normAutofit/>
          </a:bodyPr>
          <a:lstStyle/>
          <a:p>
            <a:r>
              <a:rPr lang="es-ES" dirty="0" smtClean="0"/>
              <a:t>Almacenamiento de la información</a:t>
            </a:r>
            <a:endParaRPr lang="es-ES" dirty="0"/>
          </a:p>
        </p:txBody>
      </p:sp>
      <p:pic>
        <p:nvPicPr>
          <p:cNvPr id="25602" name="Picture 2"/>
          <p:cNvPicPr>
            <a:picLocks noChangeAspect="1" noChangeArrowheads="1"/>
          </p:cNvPicPr>
          <p:nvPr/>
        </p:nvPicPr>
        <p:blipFill>
          <a:blip r:embed="rId2" cstate="print"/>
          <a:srcRect/>
          <a:stretch>
            <a:fillRect/>
          </a:stretch>
        </p:blipFill>
        <p:spPr bwMode="auto">
          <a:xfrm>
            <a:off x="0" y="692696"/>
            <a:ext cx="3260094" cy="4536504"/>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1835696" y="1268760"/>
            <a:ext cx="3119078" cy="4536504"/>
          </a:xfrm>
          <a:prstGeom prst="rect">
            <a:avLst/>
          </a:prstGeom>
          <a:noFill/>
          <a:ln w="9525">
            <a:noFill/>
            <a:miter lim="800000"/>
            <a:headEnd/>
            <a:tailEnd/>
          </a:ln>
        </p:spPr>
      </p:pic>
      <p:pic>
        <p:nvPicPr>
          <p:cNvPr id="25604" name="Picture 4"/>
          <p:cNvPicPr>
            <a:picLocks noChangeAspect="1" noChangeArrowheads="1"/>
          </p:cNvPicPr>
          <p:nvPr/>
        </p:nvPicPr>
        <p:blipFill>
          <a:blip r:embed="rId4" cstate="print"/>
          <a:srcRect/>
          <a:stretch>
            <a:fillRect/>
          </a:stretch>
        </p:blipFill>
        <p:spPr bwMode="auto">
          <a:xfrm>
            <a:off x="3779912" y="1772816"/>
            <a:ext cx="3877863" cy="4581128"/>
          </a:xfrm>
          <a:prstGeom prst="rect">
            <a:avLst/>
          </a:prstGeom>
          <a:noFill/>
          <a:ln w="9525">
            <a:noFill/>
            <a:miter lim="800000"/>
            <a:headEnd/>
            <a:tailEnd/>
          </a:ln>
        </p:spPr>
      </p:pic>
      <p:pic>
        <p:nvPicPr>
          <p:cNvPr id="25605" name="Picture 5"/>
          <p:cNvPicPr>
            <a:picLocks noChangeAspect="1" noChangeArrowheads="1"/>
          </p:cNvPicPr>
          <p:nvPr/>
        </p:nvPicPr>
        <p:blipFill>
          <a:blip r:embed="rId5" cstate="print"/>
          <a:srcRect/>
          <a:stretch>
            <a:fillRect/>
          </a:stretch>
        </p:blipFill>
        <p:spPr bwMode="auto">
          <a:xfrm>
            <a:off x="5940152" y="4437112"/>
            <a:ext cx="3203848" cy="2288463"/>
          </a:xfrm>
          <a:prstGeom prst="rect">
            <a:avLst/>
          </a:prstGeom>
          <a:noFill/>
          <a:ln w="9525">
            <a:noFill/>
            <a:miter lim="800000"/>
            <a:headEnd/>
            <a:tailEnd/>
          </a:ln>
        </p:spPr>
      </p:pic>
      <p:sp>
        <p:nvSpPr>
          <p:cNvPr id="10" name="9 CuadroTexto"/>
          <p:cNvSpPr txBox="1"/>
          <p:nvPr/>
        </p:nvSpPr>
        <p:spPr>
          <a:xfrm>
            <a:off x="7236296" y="836712"/>
            <a:ext cx="1584176" cy="646331"/>
          </a:xfrm>
          <a:prstGeom prst="rect">
            <a:avLst/>
          </a:prstGeom>
          <a:noFill/>
        </p:spPr>
        <p:txBody>
          <a:bodyPr wrap="square" rtlCol="0">
            <a:spAutoFit/>
          </a:bodyPr>
          <a:lstStyle/>
          <a:p>
            <a:r>
              <a:rPr lang="es-ES" sz="3600" dirty="0" smtClean="0"/>
              <a:t>.</a:t>
            </a:r>
            <a:r>
              <a:rPr lang="es-ES" sz="3600" dirty="0" err="1" smtClean="0"/>
              <a:t>odt</a:t>
            </a:r>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normAutofit/>
          </a:bodyPr>
          <a:lstStyle/>
          <a:p>
            <a:r>
              <a:rPr lang="es-ES" dirty="0" smtClean="0"/>
              <a:t>Almacenamiento de la información</a:t>
            </a:r>
            <a:endParaRPr lang="es-ES" dirty="0"/>
          </a:p>
        </p:txBody>
      </p:sp>
      <p:sp>
        <p:nvSpPr>
          <p:cNvPr id="8" name="7 CuadroTexto"/>
          <p:cNvSpPr txBox="1"/>
          <p:nvPr/>
        </p:nvSpPr>
        <p:spPr>
          <a:xfrm>
            <a:off x="7236296" y="836712"/>
            <a:ext cx="1584176" cy="646331"/>
          </a:xfrm>
          <a:prstGeom prst="rect">
            <a:avLst/>
          </a:prstGeom>
          <a:noFill/>
        </p:spPr>
        <p:txBody>
          <a:bodyPr wrap="square" rtlCol="0">
            <a:spAutoFit/>
          </a:bodyPr>
          <a:lstStyle/>
          <a:p>
            <a:r>
              <a:rPr lang="es-ES" sz="3600" dirty="0" smtClean="0"/>
              <a:t>.</a:t>
            </a:r>
            <a:r>
              <a:rPr lang="es-ES" sz="3600" dirty="0" err="1" smtClean="0"/>
              <a:t>accdb</a:t>
            </a:r>
            <a:endParaRPr lang="es-ES" dirty="0"/>
          </a:p>
        </p:txBody>
      </p:sp>
      <p:pic>
        <p:nvPicPr>
          <p:cNvPr id="26626" name="Picture 2"/>
          <p:cNvPicPr>
            <a:picLocks noChangeAspect="1" noChangeArrowheads="1"/>
          </p:cNvPicPr>
          <p:nvPr/>
        </p:nvPicPr>
        <p:blipFill>
          <a:blip r:embed="rId2" cstate="print"/>
          <a:srcRect/>
          <a:stretch>
            <a:fillRect/>
          </a:stretch>
        </p:blipFill>
        <p:spPr bwMode="auto">
          <a:xfrm>
            <a:off x="389880" y="836712"/>
            <a:ext cx="4902200" cy="5626100"/>
          </a:xfrm>
          <a:prstGeom prst="rect">
            <a:avLst/>
          </a:prstGeom>
          <a:noFill/>
          <a:ln w="9525">
            <a:noFill/>
            <a:miter lim="800000"/>
            <a:headEnd/>
            <a:tailEnd/>
          </a:ln>
        </p:spPr>
      </p:pic>
      <p:pic>
        <p:nvPicPr>
          <p:cNvPr id="7" name="6 Imagen" descr="paises tabla.PNG"/>
          <p:cNvPicPr>
            <a:picLocks noChangeAspect="1"/>
          </p:cNvPicPr>
          <p:nvPr/>
        </p:nvPicPr>
        <p:blipFill>
          <a:blip r:embed="rId3" cstate="print"/>
          <a:stretch>
            <a:fillRect/>
          </a:stretch>
        </p:blipFill>
        <p:spPr>
          <a:xfrm>
            <a:off x="5868144" y="2276872"/>
            <a:ext cx="2880320" cy="112708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normAutofit/>
          </a:bodyPr>
          <a:lstStyle/>
          <a:p>
            <a:r>
              <a:rPr lang="es-ES" b="1" dirty="0" smtClean="0">
                <a:solidFill>
                  <a:srgbClr val="FF0000"/>
                </a:solidFill>
              </a:rPr>
              <a:t>Almacenamiento</a:t>
            </a:r>
            <a:r>
              <a:rPr lang="es-ES" dirty="0" smtClean="0"/>
              <a:t> de la información</a:t>
            </a:r>
            <a:endParaRPr lang="es-ES" dirty="0"/>
          </a:p>
        </p:txBody>
      </p:sp>
      <p:pic>
        <p:nvPicPr>
          <p:cNvPr id="6" name="5 Imagen" descr="Intercambio de información XML.png"/>
          <p:cNvPicPr>
            <a:picLocks noChangeAspect="1"/>
          </p:cNvPicPr>
          <p:nvPr/>
        </p:nvPicPr>
        <p:blipFill>
          <a:blip r:embed="rId2" cstate="print"/>
          <a:stretch>
            <a:fillRect/>
          </a:stretch>
        </p:blipFill>
        <p:spPr>
          <a:xfrm>
            <a:off x="256802" y="1412776"/>
            <a:ext cx="8707686" cy="4176464"/>
          </a:xfrm>
          <a:prstGeom prst="rect">
            <a:avLst/>
          </a:prstGeom>
        </p:spPr>
      </p:pic>
      <p:sp>
        <p:nvSpPr>
          <p:cNvPr id="9" name="3 Título"/>
          <p:cNvSpPr txBox="1">
            <a:spLocks/>
          </p:cNvSpPr>
          <p:nvPr/>
        </p:nvSpPr>
        <p:spPr>
          <a:xfrm>
            <a:off x="467544" y="5877272"/>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rgbClr val="FF0000"/>
                </a:solidFill>
                <a:effectLst/>
                <a:uLnTx/>
                <a:uFillTx/>
                <a:latin typeface="+mj-lt"/>
                <a:ea typeface="+mj-ea"/>
                <a:cs typeface="+mj-cs"/>
              </a:rPr>
              <a:t>Intercambio</a:t>
            </a:r>
            <a:r>
              <a:rPr kumimoji="0" lang="es-ES" sz="4400" b="0" i="0" u="none" strike="noStrike" kern="1200" cap="none" spc="0" normalizeH="0" noProof="0" dirty="0" smtClean="0">
                <a:ln>
                  <a:noFill/>
                </a:ln>
                <a:solidFill>
                  <a:schemeClr val="tx1"/>
                </a:solidFill>
                <a:effectLst/>
                <a:uLnTx/>
                <a:uFillTx/>
                <a:latin typeface="+mj-lt"/>
                <a:ea typeface="+mj-ea"/>
                <a:cs typeface="+mj-cs"/>
              </a:rPr>
              <a:t> </a:t>
            </a:r>
            <a:r>
              <a:rPr kumimoji="0" lang="es-ES" sz="4400" b="0" i="0" u="none" strike="noStrike" kern="1200" cap="none" spc="0" normalizeH="0" baseline="0" noProof="0" dirty="0" smtClean="0">
                <a:ln>
                  <a:noFill/>
                </a:ln>
                <a:solidFill>
                  <a:schemeClr val="tx1"/>
                </a:solidFill>
                <a:effectLst/>
                <a:uLnTx/>
                <a:uFillTx/>
                <a:latin typeface="+mj-lt"/>
                <a:ea typeface="+mj-ea"/>
                <a:cs typeface="+mj-cs"/>
              </a:rPr>
              <a:t>de la información</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21296</TotalTime>
  <Words>727</Words>
  <Application>Microsoft Office PowerPoint</Application>
  <PresentationFormat>Presentación en pantalla (4:3)</PresentationFormat>
  <Paragraphs>172</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XML</vt:lpstr>
      <vt:lpstr>XML</vt:lpstr>
      <vt:lpstr>XML</vt:lpstr>
      <vt:lpstr>Ejemplo de documento XML</vt:lpstr>
      <vt:lpstr>Almacenamiento de la información</vt:lpstr>
      <vt:lpstr>Almacenamiento de la información</vt:lpstr>
      <vt:lpstr>Almacenamiento de la información</vt:lpstr>
      <vt:lpstr>Almacenamiento de la información</vt:lpstr>
      <vt:lpstr>Almacenamiento de la información</vt:lpstr>
      <vt:lpstr>Almacenamiento de la información</vt:lpstr>
      <vt:lpstr>Estructura de un documento XML</vt:lpstr>
      <vt:lpstr>Estructura de un documento XML</vt:lpstr>
      <vt:lpstr>Estructura de un documento XML</vt:lpstr>
      <vt:lpstr>Estructura de un documento XML</vt:lpstr>
      <vt:lpstr>Estructura de un documento XML</vt:lpstr>
      <vt:lpstr>Estructura de un documento XML</vt:lpstr>
      <vt:lpstr>Estructura de un documento XML</vt:lpstr>
      <vt:lpstr>Estructura de un documento XML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antonio</dc:creator>
  <cp:lastModifiedBy>Usuario de Windows</cp:lastModifiedBy>
  <cp:revision>221</cp:revision>
  <dcterms:created xsi:type="dcterms:W3CDTF">2017-12-24T07:16:37Z</dcterms:created>
  <dcterms:modified xsi:type="dcterms:W3CDTF">2018-01-08T10:18:25Z</dcterms:modified>
</cp:coreProperties>
</file>