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91440" y="101520"/>
            <a:ext cx="8960400" cy="6664320"/>
          </a:xfrm>
          <a:prstGeom prst="roundRect">
            <a:avLst>
              <a:gd name="adj" fmla="val 1735"/>
            </a:avLst>
          </a:prstGeom>
          <a:blipFill rotWithShape="0">
            <a:blip r:embed="rId3"/>
            <a:tile/>
          </a:blip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274320" y="278280"/>
            <a:ext cx="8594640" cy="132516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372960" y="372960"/>
            <a:ext cx="8379720" cy="1117800"/>
          </a:xfrm>
          <a:prstGeom prst="rect">
            <a:avLst/>
          </a:prstGeom>
          <a:solidFill>
            <a:srgbClr val="ffffff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1440" y="101520"/>
            <a:ext cx="8960400" cy="6664320"/>
          </a:xfrm>
          <a:prstGeom prst="roundRect">
            <a:avLst>
              <a:gd name="adj" fmla="val 1735"/>
            </a:avLst>
          </a:prstGeom>
          <a:blipFill rotWithShape="0">
            <a:blip r:embed="rId4"/>
            <a:tile/>
          </a:blip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345600" y="2942640"/>
            <a:ext cx="7147080" cy="246312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7572600" y="2944800"/>
            <a:ext cx="1189800" cy="245916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7712640" y="3136680"/>
            <a:ext cx="909360" cy="2075040"/>
          </a:xfrm>
          <a:prstGeom prst="rect">
            <a:avLst/>
          </a:prstGeom>
          <a:solidFill>
            <a:schemeClr val="accent3">
              <a:alpha val="70000"/>
            </a:schemeClr>
          </a:solidFill>
          <a:ln w="6480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445320" y="3055680"/>
            <a:ext cx="6947280" cy="2244600"/>
          </a:xfrm>
          <a:prstGeom prst="rect">
            <a:avLst/>
          </a:prstGeom>
          <a:solidFill>
            <a:srgbClr val="ffffff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541800" y="4559400"/>
            <a:ext cx="6754320" cy="663480"/>
          </a:xfrm>
          <a:prstGeom prst="rect">
            <a:avLst/>
          </a:prstGeom>
          <a:solidFill>
            <a:schemeClr val="accent1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538920" y="3139560"/>
            <a:ext cx="6760080" cy="2076840"/>
          </a:xfrm>
          <a:prstGeom prst="rect">
            <a:avLst/>
          </a:prstGeom>
          <a:noFill/>
          <a:ln w="6480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59840" cy="103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91440" y="101520"/>
            <a:ext cx="8960400" cy="6664320"/>
          </a:xfrm>
          <a:prstGeom prst="roundRect">
            <a:avLst>
              <a:gd name="adj" fmla="val 1735"/>
            </a:avLst>
          </a:prstGeom>
          <a:blipFill rotWithShape="0">
            <a:blip r:embed="rId3"/>
            <a:tile/>
          </a:blip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274320" y="278280"/>
            <a:ext cx="8594640" cy="132516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4"/>
          <p:cNvSpPr/>
          <p:nvPr/>
        </p:nvSpPr>
        <p:spPr>
          <a:xfrm>
            <a:off x="372960" y="372960"/>
            <a:ext cx="8379720" cy="1117800"/>
          </a:xfrm>
          <a:prstGeom prst="rect">
            <a:avLst/>
          </a:prstGeom>
          <a:solidFill>
            <a:srgbClr val="ffffff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04800" y="3227040"/>
            <a:ext cx="6628680" cy="12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 cap="all">
                <a:solidFill>
                  <a:srgbClr val="47534c"/>
                </a:solidFill>
                <a:latin typeface="Book Antiqua"/>
                <a:ea typeface="DejaVu Sans"/>
              </a:rPr>
              <a:t>Templates</a:t>
            </a:r>
            <a:endParaRPr b="0" lang="es-E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26240" y="408240"/>
            <a:ext cx="825984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3500" spc="-1" strike="noStrike" cap="all">
                <a:solidFill>
                  <a:srgbClr val="6b7d72"/>
                </a:solidFill>
                <a:latin typeface="Book Antiqua"/>
                <a:ea typeface="DejaVu Sans"/>
              </a:rPr>
              <a:t>STL: Iterator</a:t>
            </a:r>
            <a:endParaRPr b="0" lang="es-ES" sz="35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1752480"/>
            <a:ext cx="8228880" cy="437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227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564b3c"/>
                </a:solidFill>
                <a:latin typeface="Century Gothic"/>
                <a:ea typeface="DejaVu Sans"/>
              </a:rPr>
              <a:t>Todas las estructuras definidas en STL tienen un iterador asociado que sabe como recorrer la estructura.</a:t>
            </a:r>
            <a:endParaRPr b="0" lang="es-ES" sz="2400" spc="-1" strike="noStrike">
              <a:latin typeface="Arial"/>
            </a:endParaRPr>
          </a:p>
          <a:p>
            <a:pPr marL="343080" indent="-227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564b3c"/>
                </a:solidFill>
                <a:latin typeface="Century Gothic"/>
                <a:ea typeface="DejaVu Sans"/>
              </a:rPr>
              <a:t>El iterador es cargado con punteros a los objetos de la estructura.</a:t>
            </a:r>
            <a:endParaRPr b="0" lang="es-ES" sz="2400" spc="-1" strike="noStrike">
              <a:latin typeface="Arial"/>
            </a:endParaRPr>
          </a:p>
          <a:p>
            <a:pPr marL="343080" indent="-227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564b3c"/>
                </a:solidFill>
                <a:latin typeface="Century Gothic"/>
                <a:ea typeface="DejaVu Sans"/>
              </a:rPr>
              <a:t>Al recorrer con un iterador, este puede ser aumentador como un iterador normal (++) y automaticamente apunta al siguiente elemento de la estructura.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26240" y="408240"/>
            <a:ext cx="825984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3500" spc="-1" strike="noStrike" cap="all">
                <a:solidFill>
                  <a:srgbClr val="6b7d72"/>
                </a:solidFill>
                <a:latin typeface="Book Antiqua"/>
                <a:ea typeface="DejaVu Sans"/>
              </a:rPr>
              <a:t>STL: LISTA</a:t>
            </a:r>
            <a:endParaRPr b="0" lang="es-ES" sz="3500" spc="-1" strike="noStrike">
              <a:latin typeface="Arial"/>
            </a:endParaRPr>
          </a:p>
        </p:txBody>
      </p:sp>
      <p:pic>
        <p:nvPicPr>
          <p:cNvPr id="113" name="3 Marcador de contenido" descr=""/>
          <p:cNvPicPr/>
          <p:nvPr/>
        </p:nvPicPr>
        <p:blipFill>
          <a:blip r:embed="rId1"/>
          <a:stretch/>
        </p:blipFill>
        <p:spPr>
          <a:xfrm>
            <a:off x="1406520" y="1752480"/>
            <a:ext cx="6329880" cy="4372920"/>
          </a:xfrm>
          <a:prstGeom prst="rect">
            <a:avLst/>
          </a:prstGeom>
          <a:ln w="0">
            <a:noFill/>
          </a:ln>
        </p:spPr>
      </p:pic>
      <p:sp>
        <p:nvSpPr>
          <p:cNvPr id="114" name="Line 2"/>
          <p:cNvSpPr/>
          <p:nvPr/>
        </p:nvSpPr>
        <p:spPr>
          <a:xfrm>
            <a:off x="1547640" y="1927080"/>
            <a:ext cx="360" cy="205560"/>
          </a:xfrm>
          <a:prstGeom prst="line">
            <a:avLst/>
          </a:prstGeom>
          <a:ln w="25560"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15" name="Line 3"/>
          <p:cNvSpPr/>
          <p:nvPr/>
        </p:nvSpPr>
        <p:spPr>
          <a:xfrm>
            <a:off x="1547640" y="2132640"/>
            <a:ext cx="136800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16" name="Line 4"/>
          <p:cNvSpPr/>
          <p:nvPr/>
        </p:nvSpPr>
        <p:spPr>
          <a:xfrm>
            <a:off x="1547640" y="1927080"/>
            <a:ext cx="136800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17" name="Line 5"/>
          <p:cNvSpPr/>
          <p:nvPr/>
        </p:nvSpPr>
        <p:spPr>
          <a:xfrm flipV="1">
            <a:off x="2915640" y="1927080"/>
            <a:ext cx="360" cy="2055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18" name="CustomShape 6"/>
          <p:cNvSpPr/>
          <p:nvPr/>
        </p:nvSpPr>
        <p:spPr>
          <a:xfrm>
            <a:off x="2915640" y="2030040"/>
            <a:ext cx="194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e5039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19" name="CustomShape 7"/>
          <p:cNvSpPr/>
          <p:nvPr/>
        </p:nvSpPr>
        <p:spPr>
          <a:xfrm>
            <a:off x="4933080" y="1809720"/>
            <a:ext cx="251964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e4e1e3"/>
                </a:solidFill>
                <a:latin typeface="Century Gothic"/>
                <a:ea typeface="DejaVu Sans"/>
              </a:rPr>
              <a:t>Librería que incluye el template de lista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26240" y="408240"/>
            <a:ext cx="825984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3500" spc="-1" strike="noStrike" cap="all">
                <a:solidFill>
                  <a:srgbClr val="6b7d72"/>
                </a:solidFill>
                <a:latin typeface="Book Antiqua"/>
                <a:ea typeface="DejaVu Sans"/>
              </a:rPr>
              <a:t>STL: LISTA</a:t>
            </a:r>
            <a:endParaRPr b="0" lang="es-ES" sz="3500" spc="-1" strike="noStrike">
              <a:latin typeface="Arial"/>
            </a:endParaRPr>
          </a:p>
        </p:txBody>
      </p:sp>
      <p:pic>
        <p:nvPicPr>
          <p:cNvPr id="121" name="3 Marcador de contenido" descr=""/>
          <p:cNvPicPr/>
          <p:nvPr/>
        </p:nvPicPr>
        <p:blipFill>
          <a:blip r:embed="rId1"/>
          <a:stretch/>
        </p:blipFill>
        <p:spPr>
          <a:xfrm>
            <a:off x="1406520" y="1752480"/>
            <a:ext cx="6329880" cy="4372920"/>
          </a:xfrm>
          <a:prstGeom prst="rect">
            <a:avLst/>
          </a:prstGeom>
          <a:ln w="0">
            <a:noFill/>
          </a:ln>
        </p:spPr>
      </p:pic>
      <p:sp>
        <p:nvSpPr>
          <p:cNvPr id="122" name="Line 2"/>
          <p:cNvSpPr/>
          <p:nvPr/>
        </p:nvSpPr>
        <p:spPr>
          <a:xfrm>
            <a:off x="2411640" y="4005000"/>
            <a:ext cx="360" cy="205560"/>
          </a:xfrm>
          <a:prstGeom prst="line">
            <a:avLst/>
          </a:prstGeom>
          <a:ln w="25560"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3" name="Line 3"/>
          <p:cNvSpPr/>
          <p:nvPr/>
        </p:nvSpPr>
        <p:spPr>
          <a:xfrm>
            <a:off x="2411640" y="4210560"/>
            <a:ext cx="115200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4" name="Line 4"/>
          <p:cNvSpPr/>
          <p:nvPr/>
        </p:nvSpPr>
        <p:spPr>
          <a:xfrm>
            <a:off x="2411640" y="4005000"/>
            <a:ext cx="115200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5" name="Line 5"/>
          <p:cNvSpPr/>
          <p:nvPr/>
        </p:nvSpPr>
        <p:spPr>
          <a:xfrm flipV="1">
            <a:off x="3563640" y="4005000"/>
            <a:ext cx="360" cy="2055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6" name="CustomShape 6"/>
          <p:cNvSpPr/>
          <p:nvPr/>
        </p:nvSpPr>
        <p:spPr>
          <a:xfrm flipV="1">
            <a:off x="5868000" y="3572280"/>
            <a:ext cx="360" cy="53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e5039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7" name="CustomShape 7"/>
          <p:cNvSpPr/>
          <p:nvPr/>
        </p:nvSpPr>
        <p:spPr>
          <a:xfrm>
            <a:off x="4716000" y="2926800"/>
            <a:ext cx="251964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e4e1e3"/>
                </a:solidFill>
                <a:latin typeface="Century Gothic"/>
                <a:ea typeface="DejaVu Sans"/>
              </a:rPr>
              <a:t>Pone al 5 al final de la lista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8" name="Line 8"/>
          <p:cNvSpPr/>
          <p:nvPr/>
        </p:nvSpPr>
        <p:spPr>
          <a:xfrm>
            <a:off x="3563640" y="4107600"/>
            <a:ext cx="230436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26240" y="408240"/>
            <a:ext cx="825984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3500" spc="-1" strike="noStrike" cap="all">
                <a:solidFill>
                  <a:srgbClr val="6b7d72"/>
                </a:solidFill>
                <a:latin typeface="Book Antiqua"/>
                <a:ea typeface="DejaVu Sans"/>
              </a:rPr>
              <a:t>STL: LISTA</a:t>
            </a:r>
            <a:endParaRPr b="0" lang="es-ES" sz="3500" spc="-1" strike="noStrike">
              <a:latin typeface="Arial"/>
            </a:endParaRPr>
          </a:p>
        </p:txBody>
      </p:sp>
      <p:pic>
        <p:nvPicPr>
          <p:cNvPr id="130" name="3 Marcador de contenido" descr=""/>
          <p:cNvPicPr/>
          <p:nvPr/>
        </p:nvPicPr>
        <p:blipFill>
          <a:blip r:embed="rId1"/>
          <a:stretch/>
        </p:blipFill>
        <p:spPr>
          <a:xfrm>
            <a:off x="1406520" y="1752480"/>
            <a:ext cx="6329880" cy="4372920"/>
          </a:xfrm>
          <a:prstGeom prst="rect">
            <a:avLst/>
          </a:prstGeom>
          <a:ln w="0">
            <a:noFill/>
          </a:ln>
        </p:spPr>
      </p:pic>
      <p:sp>
        <p:nvSpPr>
          <p:cNvPr id="131" name="Line 2"/>
          <p:cNvSpPr/>
          <p:nvPr/>
        </p:nvSpPr>
        <p:spPr>
          <a:xfrm>
            <a:off x="2449080" y="4437000"/>
            <a:ext cx="360" cy="205560"/>
          </a:xfrm>
          <a:prstGeom prst="line">
            <a:avLst/>
          </a:prstGeom>
          <a:ln w="25560"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2" name="Line 3"/>
          <p:cNvSpPr/>
          <p:nvPr/>
        </p:nvSpPr>
        <p:spPr>
          <a:xfrm>
            <a:off x="2449080" y="4642560"/>
            <a:ext cx="111456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3" name="Line 4"/>
          <p:cNvSpPr/>
          <p:nvPr/>
        </p:nvSpPr>
        <p:spPr>
          <a:xfrm>
            <a:off x="2449080" y="4437000"/>
            <a:ext cx="111456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4" name="Line 5"/>
          <p:cNvSpPr/>
          <p:nvPr/>
        </p:nvSpPr>
        <p:spPr>
          <a:xfrm flipV="1">
            <a:off x="3568320" y="4437000"/>
            <a:ext cx="360" cy="2055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5" name="CustomShape 6"/>
          <p:cNvSpPr/>
          <p:nvPr/>
        </p:nvSpPr>
        <p:spPr>
          <a:xfrm flipV="1">
            <a:off x="5868000" y="3572280"/>
            <a:ext cx="360" cy="96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e5039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6" name="CustomShape 7"/>
          <p:cNvSpPr/>
          <p:nvPr/>
        </p:nvSpPr>
        <p:spPr>
          <a:xfrm>
            <a:off x="4716000" y="2926800"/>
            <a:ext cx="251964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e4e1e3"/>
                </a:solidFill>
                <a:latin typeface="Century Gothic"/>
                <a:ea typeface="DejaVu Sans"/>
              </a:rPr>
              <a:t>Pone al 3 al principio de la lista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7" name="Line 8"/>
          <p:cNvSpPr/>
          <p:nvPr/>
        </p:nvSpPr>
        <p:spPr>
          <a:xfrm>
            <a:off x="3563640" y="4539600"/>
            <a:ext cx="230436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26240" y="408240"/>
            <a:ext cx="825984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3500" spc="-1" strike="noStrike" cap="all">
                <a:solidFill>
                  <a:srgbClr val="6b7d72"/>
                </a:solidFill>
                <a:latin typeface="Book Antiqua"/>
                <a:ea typeface="DejaVu Sans"/>
              </a:rPr>
              <a:t>STL: LISTA</a:t>
            </a:r>
            <a:endParaRPr b="0" lang="es-ES" sz="3500" spc="-1" strike="noStrike">
              <a:latin typeface="Arial"/>
            </a:endParaRPr>
          </a:p>
        </p:txBody>
      </p:sp>
      <p:pic>
        <p:nvPicPr>
          <p:cNvPr id="139" name="3 Marcador de contenido" descr=""/>
          <p:cNvPicPr/>
          <p:nvPr/>
        </p:nvPicPr>
        <p:blipFill>
          <a:blip r:embed="rId1"/>
          <a:stretch/>
        </p:blipFill>
        <p:spPr>
          <a:xfrm>
            <a:off x="1406520" y="1752480"/>
            <a:ext cx="6329880" cy="4372920"/>
          </a:xfrm>
          <a:prstGeom prst="rect">
            <a:avLst/>
          </a:prstGeom>
          <a:ln w="0">
            <a:noFill/>
          </a:ln>
        </p:spPr>
      </p:pic>
      <p:sp>
        <p:nvSpPr>
          <p:cNvPr id="140" name="Line 2"/>
          <p:cNvSpPr/>
          <p:nvPr/>
        </p:nvSpPr>
        <p:spPr>
          <a:xfrm>
            <a:off x="3203640" y="4797000"/>
            <a:ext cx="360" cy="205560"/>
          </a:xfrm>
          <a:prstGeom prst="line">
            <a:avLst/>
          </a:prstGeom>
          <a:ln w="25560"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41" name="Line 3"/>
          <p:cNvSpPr/>
          <p:nvPr/>
        </p:nvSpPr>
        <p:spPr>
          <a:xfrm>
            <a:off x="3203640" y="5002560"/>
            <a:ext cx="111456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42" name="Line 4"/>
          <p:cNvSpPr/>
          <p:nvPr/>
        </p:nvSpPr>
        <p:spPr>
          <a:xfrm>
            <a:off x="3203640" y="4797000"/>
            <a:ext cx="111456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43" name="Line 5"/>
          <p:cNvSpPr/>
          <p:nvPr/>
        </p:nvSpPr>
        <p:spPr>
          <a:xfrm flipV="1">
            <a:off x="4322880" y="4797000"/>
            <a:ext cx="360" cy="2055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44" name="CustomShape 6"/>
          <p:cNvSpPr/>
          <p:nvPr/>
        </p:nvSpPr>
        <p:spPr>
          <a:xfrm flipV="1">
            <a:off x="5868000" y="3127320"/>
            <a:ext cx="360" cy="141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e5039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45" name="CustomShape 7"/>
          <p:cNvSpPr/>
          <p:nvPr/>
        </p:nvSpPr>
        <p:spPr>
          <a:xfrm>
            <a:off x="4716000" y="2205000"/>
            <a:ext cx="2519640" cy="11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e4e1e3"/>
                </a:solidFill>
                <a:latin typeface="Century Gothic"/>
                <a:ea typeface="DejaVu Sans"/>
              </a:rPr>
              <a:t>Devuelve un iterador apuntando al principio de la lista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6" name="Line 8"/>
          <p:cNvSpPr/>
          <p:nvPr/>
        </p:nvSpPr>
        <p:spPr>
          <a:xfrm>
            <a:off x="4139640" y="4539600"/>
            <a:ext cx="172836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47" name="Line 9"/>
          <p:cNvSpPr/>
          <p:nvPr/>
        </p:nvSpPr>
        <p:spPr>
          <a:xfrm>
            <a:off x="4139640" y="4539600"/>
            <a:ext cx="360" cy="2574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26240" y="408240"/>
            <a:ext cx="825984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3500" spc="-1" strike="noStrike" cap="all">
                <a:solidFill>
                  <a:srgbClr val="6b7d72"/>
                </a:solidFill>
                <a:latin typeface="Book Antiqua"/>
                <a:ea typeface="DejaVu Sans"/>
              </a:rPr>
              <a:t>STL: LISTA</a:t>
            </a:r>
            <a:endParaRPr b="0" lang="es-ES" sz="3500" spc="-1" strike="noStrike">
              <a:latin typeface="Arial"/>
            </a:endParaRPr>
          </a:p>
        </p:txBody>
      </p:sp>
      <p:pic>
        <p:nvPicPr>
          <p:cNvPr id="149" name="3 Marcador de contenido" descr=""/>
          <p:cNvPicPr/>
          <p:nvPr/>
        </p:nvPicPr>
        <p:blipFill>
          <a:blip r:embed="rId1"/>
          <a:stretch/>
        </p:blipFill>
        <p:spPr>
          <a:xfrm>
            <a:off x="1406520" y="1752480"/>
            <a:ext cx="6329880" cy="4372920"/>
          </a:xfrm>
          <a:prstGeom prst="rect">
            <a:avLst/>
          </a:prstGeom>
          <a:ln w="0">
            <a:noFill/>
          </a:ln>
        </p:spPr>
      </p:pic>
      <p:sp>
        <p:nvSpPr>
          <p:cNvPr id="150" name="Line 2"/>
          <p:cNvSpPr/>
          <p:nvPr/>
        </p:nvSpPr>
        <p:spPr>
          <a:xfrm>
            <a:off x="5508000" y="4806360"/>
            <a:ext cx="360" cy="205560"/>
          </a:xfrm>
          <a:prstGeom prst="line">
            <a:avLst/>
          </a:prstGeom>
          <a:ln w="25560"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1" name="Line 3"/>
          <p:cNvSpPr/>
          <p:nvPr/>
        </p:nvSpPr>
        <p:spPr>
          <a:xfrm>
            <a:off x="5508000" y="5011920"/>
            <a:ext cx="93600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2" name="Line 4"/>
          <p:cNvSpPr/>
          <p:nvPr/>
        </p:nvSpPr>
        <p:spPr>
          <a:xfrm>
            <a:off x="5508000" y="4806360"/>
            <a:ext cx="93600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3" name="Line 5"/>
          <p:cNvSpPr/>
          <p:nvPr/>
        </p:nvSpPr>
        <p:spPr>
          <a:xfrm flipV="1">
            <a:off x="6444000" y="4806360"/>
            <a:ext cx="4680" cy="2055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4" name="CustomShape 6"/>
          <p:cNvSpPr/>
          <p:nvPr/>
        </p:nvSpPr>
        <p:spPr>
          <a:xfrm flipV="1">
            <a:off x="5868000" y="3966840"/>
            <a:ext cx="360" cy="83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e5039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5" name="CustomShape 7"/>
          <p:cNvSpPr/>
          <p:nvPr/>
        </p:nvSpPr>
        <p:spPr>
          <a:xfrm>
            <a:off x="4716000" y="2205000"/>
            <a:ext cx="25196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e4e1e3"/>
                </a:solidFill>
                <a:latin typeface="Century Gothic"/>
                <a:ea typeface="DejaVu Sans"/>
              </a:rPr>
              <a:t>Devuelve un iterador apuntando al teorico elemento que le sigue al ultimo elemento de la lista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26240" y="408240"/>
            <a:ext cx="825984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3500" spc="-1" strike="noStrike" cap="all">
                <a:solidFill>
                  <a:srgbClr val="6b7d72"/>
                </a:solidFill>
                <a:latin typeface="Book Antiqua"/>
                <a:ea typeface="DejaVu Sans"/>
              </a:rPr>
              <a:t>STL: LISTA</a:t>
            </a:r>
            <a:endParaRPr b="0" lang="es-ES" sz="3500" spc="-1" strike="noStrike">
              <a:latin typeface="Arial"/>
            </a:endParaRPr>
          </a:p>
        </p:txBody>
      </p:sp>
      <p:pic>
        <p:nvPicPr>
          <p:cNvPr id="157" name="3 Marcador de contenido" descr=""/>
          <p:cNvPicPr/>
          <p:nvPr/>
        </p:nvPicPr>
        <p:blipFill>
          <a:blip r:embed="rId1"/>
          <a:stretch/>
        </p:blipFill>
        <p:spPr>
          <a:xfrm>
            <a:off x="1406520" y="1752480"/>
            <a:ext cx="6329880" cy="4372920"/>
          </a:xfrm>
          <a:prstGeom prst="rect">
            <a:avLst/>
          </a:prstGeom>
          <a:ln w="0">
            <a:noFill/>
          </a:ln>
        </p:spPr>
      </p:pic>
      <p:pic>
        <p:nvPicPr>
          <p:cNvPr id="158" name="2 Imagen" descr=""/>
          <p:cNvPicPr/>
          <p:nvPr/>
        </p:nvPicPr>
        <p:blipFill>
          <a:blip r:embed="rId2"/>
          <a:stretch/>
        </p:blipFill>
        <p:spPr>
          <a:xfrm>
            <a:off x="6084000" y="2349000"/>
            <a:ext cx="431280" cy="124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26240" y="408240"/>
            <a:ext cx="825984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3500" spc="-1" strike="noStrike" cap="all">
                <a:solidFill>
                  <a:srgbClr val="6b7d72"/>
                </a:solidFill>
                <a:latin typeface="Book Antiqua"/>
                <a:ea typeface="DejaVu Sans"/>
              </a:rPr>
              <a:t>STL: LISTA</a:t>
            </a:r>
            <a:endParaRPr b="0" lang="es-ES" sz="3500" spc="-1" strike="noStrike">
              <a:latin typeface="Arial"/>
            </a:endParaRPr>
          </a:p>
        </p:txBody>
      </p:sp>
      <p:pic>
        <p:nvPicPr>
          <p:cNvPr id="160" name="3 Marcador de contenido" descr=""/>
          <p:cNvPicPr/>
          <p:nvPr/>
        </p:nvPicPr>
        <p:blipFill>
          <a:blip r:embed="rId1"/>
          <a:stretch/>
        </p:blipFill>
        <p:spPr>
          <a:xfrm>
            <a:off x="2267640" y="2061000"/>
            <a:ext cx="4455000" cy="4035960"/>
          </a:xfrm>
          <a:prstGeom prst="rect">
            <a:avLst/>
          </a:prstGeom>
          <a:ln w="0">
            <a:noFill/>
          </a:ln>
        </p:spPr>
      </p:pic>
      <p:sp>
        <p:nvSpPr>
          <p:cNvPr id="161" name="Line 2"/>
          <p:cNvSpPr/>
          <p:nvPr/>
        </p:nvSpPr>
        <p:spPr>
          <a:xfrm>
            <a:off x="2555640" y="4077000"/>
            <a:ext cx="360" cy="205560"/>
          </a:xfrm>
          <a:prstGeom prst="line">
            <a:avLst/>
          </a:prstGeom>
          <a:ln w="25560"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62" name="Line 3"/>
          <p:cNvSpPr/>
          <p:nvPr/>
        </p:nvSpPr>
        <p:spPr>
          <a:xfrm>
            <a:off x="2555640" y="4282560"/>
            <a:ext cx="180000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63" name="Line 4"/>
          <p:cNvSpPr/>
          <p:nvPr/>
        </p:nvSpPr>
        <p:spPr>
          <a:xfrm>
            <a:off x="2555640" y="4077000"/>
            <a:ext cx="180000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64" name="Line 5"/>
          <p:cNvSpPr/>
          <p:nvPr/>
        </p:nvSpPr>
        <p:spPr>
          <a:xfrm flipV="1">
            <a:off x="4355640" y="4077000"/>
            <a:ext cx="4680" cy="2055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65" name="CustomShape 6"/>
          <p:cNvSpPr/>
          <p:nvPr/>
        </p:nvSpPr>
        <p:spPr>
          <a:xfrm>
            <a:off x="4356000" y="4179960"/>
            <a:ext cx="575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e5039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66" name="CustomShape 7"/>
          <p:cNvSpPr/>
          <p:nvPr/>
        </p:nvSpPr>
        <p:spPr>
          <a:xfrm>
            <a:off x="5060520" y="3933000"/>
            <a:ext cx="158328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e4e1e3"/>
                </a:solidFill>
                <a:latin typeface="Century Gothic"/>
                <a:ea typeface="DejaVu Sans"/>
              </a:rPr>
              <a:t>Mueve al iterador una posición hacia adelante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26240" y="408240"/>
            <a:ext cx="825984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3500" spc="-1" strike="noStrike" cap="all">
                <a:solidFill>
                  <a:srgbClr val="6b7d72"/>
                </a:solidFill>
                <a:latin typeface="Book Antiqua"/>
                <a:ea typeface="DejaVu Sans"/>
              </a:rPr>
              <a:t>STL: LISTA</a:t>
            </a:r>
            <a:endParaRPr b="0" lang="es-ES" sz="3500" spc="-1" strike="noStrike">
              <a:latin typeface="Arial"/>
            </a:endParaRPr>
          </a:p>
        </p:txBody>
      </p:sp>
      <p:pic>
        <p:nvPicPr>
          <p:cNvPr id="168" name="3 Marcador de contenido" descr=""/>
          <p:cNvPicPr/>
          <p:nvPr/>
        </p:nvPicPr>
        <p:blipFill>
          <a:blip r:embed="rId1"/>
          <a:stretch/>
        </p:blipFill>
        <p:spPr>
          <a:xfrm>
            <a:off x="2267640" y="2061000"/>
            <a:ext cx="4455000" cy="4035960"/>
          </a:xfrm>
          <a:prstGeom prst="rect">
            <a:avLst/>
          </a:prstGeom>
          <a:ln w="0">
            <a:noFill/>
          </a:ln>
        </p:spPr>
      </p:pic>
      <p:sp>
        <p:nvSpPr>
          <p:cNvPr id="169" name="Line 2"/>
          <p:cNvSpPr/>
          <p:nvPr/>
        </p:nvSpPr>
        <p:spPr>
          <a:xfrm>
            <a:off x="2555640" y="4470480"/>
            <a:ext cx="360" cy="205560"/>
          </a:xfrm>
          <a:prstGeom prst="line">
            <a:avLst/>
          </a:prstGeom>
          <a:ln w="25560"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0" name="Line 3"/>
          <p:cNvSpPr/>
          <p:nvPr/>
        </p:nvSpPr>
        <p:spPr>
          <a:xfrm>
            <a:off x="2555640" y="4676040"/>
            <a:ext cx="223668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1" name="Line 4"/>
          <p:cNvSpPr/>
          <p:nvPr/>
        </p:nvSpPr>
        <p:spPr>
          <a:xfrm>
            <a:off x="2555640" y="4470480"/>
            <a:ext cx="2232360" cy="36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2" name="Line 5"/>
          <p:cNvSpPr/>
          <p:nvPr/>
        </p:nvSpPr>
        <p:spPr>
          <a:xfrm flipV="1">
            <a:off x="4788000" y="4471200"/>
            <a:ext cx="4320" cy="20592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3" name="CustomShape 6"/>
          <p:cNvSpPr/>
          <p:nvPr/>
        </p:nvSpPr>
        <p:spPr>
          <a:xfrm>
            <a:off x="4788000" y="4581000"/>
            <a:ext cx="43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e5039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4" name="CustomShape 7"/>
          <p:cNvSpPr/>
          <p:nvPr/>
        </p:nvSpPr>
        <p:spPr>
          <a:xfrm>
            <a:off x="5220000" y="3933000"/>
            <a:ext cx="15832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e4e1e3"/>
                </a:solidFill>
                <a:latin typeface="Century Gothic"/>
                <a:ea typeface="DejaVu Sans"/>
              </a:rPr>
              <a:t>Inserta el 36 en la posición a la cual apunta el iterador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6240" y="408240"/>
            <a:ext cx="825984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3500" spc="-1" strike="noStrike" cap="all">
                <a:solidFill>
                  <a:srgbClr val="6b7d72"/>
                </a:solidFill>
                <a:latin typeface="Book Antiqua"/>
                <a:ea typeface="DejaVu Sans"/>
              </a:rPr>
              <a:t>STL: LISTA</a:t>
            </a:r>
            <a:endParaRPr b="0" lang="es-ES" sz="3500" spc="-1" strike="noStrike">
              <a:latin typeface="Arial"/>
            </a:endParaRPr>
          </a:p>
        </p:txBody>
      </p:sp>
      <p:pic>
        <p:nvPicPr>
          <p:cNvPr id="176" name="3 Marcador de contenido" descr=""/>
          <p:cNvPicPr/>
          <p:nvPr/>
        </p:nvPicPr>
        <p:blipFill>
          <a:blip r:embed="rId1"/>
          <a:stretch/>
        </p:blipFill>
        <p:spPr>
          <a:xfrm>
            <a:off x="2267640" y="2061000"/>
            <a:ext cx="4455000" cy="4035960"/>
          </a:xfrm>
          <a:prstGeom prst="rect">
            <a:avLst/>
          </a:prstGeom>
          <a:ln w="0">
            <a:noFill/>
          </a:ln>
        </p:spPr>
      </p:pic>
      <p:pic>
        <p:nvPicPr>
          <p:cNvPr id="177" name="2 Imagen" descr=""/>
          <p:cNvPicPr/>
          <p:nvPr/>
        </p:nvPicPr>
        <p:blipFill>
          <a:blip r:embed="rId2"/>
          <a:stretch/>
        </p:blipFill>
        <p:spPr>
          <a:xfrm>
            <a:off x="6228360" y="1724400"/>
            <a:ext cx="799560" cy="122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26240" y="408240"/>
            <a:ext cx="825984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3500" spc="-1" strike="noStrike" cap="all">
                <a:solidFill>
                  <a:srgbClr val="6b7d72"/>
                </a:solidFill>
                <a:latin typeface="Book Antiqua"/>
                <a:ea typeface="DejaVu Sans"/>
              </a:rPr>
              <a:t>¿Qué son?</a:t>
            </a:r>
            <a:endParaRPr b="0" lang="es-ES" sz="35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752480"/>
            <a:ext cx="8228880" cy="437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227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564b3c"/>
                </a:solidFill>
                <a:latin typeface="Century Gothic"/>
                <a:ea typeface="DejaVu Sans"/>
              </a:rPr>
              <a:t>Son plantillas, definiciones genéricas de una estructura. </a:t>
            </a:r>
            <a:endParaRPr b="0" lang="es-ES" sz="2400" spc="-1" strike="noStrike">
              <a:latin typeface="Arial"/>
            </a:endParaRPr>
          </a:p>
          <a:p>
            <a:pPr marL="343080" indent="-227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564b3c"/>
                </a:solidFill>
                <a:latin typeface="Century Gothic"/>
                <a:ea typeface="DejaVu Sans"/>
              </a:rPr>
              <a:t>Nos permite hablar, por ejemplo, de “vectores de enteros” y “vectores de strings” sin necesidad de reescribir el código fuente del objeto.</a:t>
            </a:r>
            <a:endParaRPr b="0" lang="es-ES" sz="2400" spc="-1" strike="noStrike">
              <a:latin typeface="Arial"/>
            </a:endParaRPr>
          </a:p>
          <a:p>
            <a:pPr marL="343080" indent="-227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564b3c"/>
                </a:solidFill>
                <a:latin typeface="Century Gothic"/>
                <a:ea typeface="DejaVu Sans"/>
              </a:rPr>
              <a:t>Existen tanto clases template como funciones template.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n 183" descr=""/>
          <p:cNvPicPr/>
          <p:nvPr/>
        </p:nvPicPr>
        <p:blipFill>
          <a:blip r:embed="rId1"/>
          <a:stretch/>
        </p:blipFill>
        <p:spPr>
          <a:xfrm>
            <a:off x="720000" y="648000"/>
            <a:ext cx="3623040" cy="5793480"/>
          </a:xfrm>
          <a:prstGeom prst="rect">
            <a:avLst/>
          </a:prstGeom>
          <a:ln w="0">
            <a:noFill/>
          </a:ln>
        </p:spPr>
      </p:pic>
      <p:sp>
        <p:nvSpPr>
          <p:cNvPr id="179" name="CustomShape 1"/>
          <p:cNvSpPr/>
          <p:nvPr/>
        </p:nvSpPr>
        <p:spPr>
          <a:xfrm>
            <a:off x="4248000" y="504000"/>
            <a:ext cx="439164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3500" spc="-1" strike="noStrike" cap="all">
                <a:solidFill>
                  <a:srgbClr val="6b7d72"/>
                </a:solidFill>
                <a:latin typeface="Book Antiqua"/>
                <a:ea typeface="DejaVu Sans"/>
              </a:rPr>
              <a:t>STL: LISTA</a:t>
            </a:r>
            <a:endParaRPr b="0" lang="es-ES" sz="3500" spc="-1" strike="noStrike">
              <a:latin typeface="Arial"/>
            </a:endParaRPr>
          </a:p>
        </p:txBody>
      </p:sp>
      <p:graphicFrame>
        <p:nvGraphicFramePr>
          <p:cNvPr id="180" name="Table 2"/>
          <p:cNvGraphicFramePr/>
          <p:nvPr/>
        </p:nvGraphicFramePr>
        <p:xfrm>
          <a:off x="4489920" y="3072960"/>
          <a:ext cx="4249080" cy="1651680"/>
        </p:xfrm>
        <a:graphic>
          <a:graphicData uri="http://schemas.openxmlformats.org/drawingml/2006/table">
            <a:tbl>
              <a:tblPr/>
              <a:tblGrid>
                <a:gridCol w="424800"/>
                <a:gridCol w="424800"/>
                <a:gridCol w="424800"/>
                <a:gridCol w="424800"/>
                <a:gridCol w="424800"/>
                <a:gridCol w="424800"/>
                <a:gridCol w="424800"/>
                <a:gridCol w="424800"/>
                <a:gridCol w="424800"/>
                <a:gridCol w="426240"/>
              </a:tblGrid>
              <a:tr h="5508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508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ꜛ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50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ꜛ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Imagen 186" descr=""/>
          <p:cNvPicPr/>
          <p:nvPr/>
        </p:nvPicPr>
        <p:blipFill>
          <a:blip r:embed="rId1"/>
          <a:stretch/>
        </p:blipFill>
        <p:spPr>
          <a:xfrm>
            <a:off x="720000" y="648000"/>
            <a:ext cx="3623040" cy="5793480"/>
          </a:xfrm>
          <a:prstGeom prst="rect">
            <a:avLst/>
          </a:prstGeom>
          <a:ln w="0">
            <a:noFill/>
          </a:ln>
        </p:spPr>
      </p:pic>
      <p:sp>
        <p:nvSpPr>
          <p:cNvPr id="182" name="CustomShape 1"/>
          <p:cNvSpPr/>
          <p:nvPr/>
        </p:nvSpPr>
        <p:spPr>
          <a:xfrm>
            <a:off x="4248000" y="504000"/>
            <a:ext cx="439164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3500" spc="-1" strike="noStrike" cap="all">
                <a:solidFill>
                  <a:srgbClr val="6b7d72"/>
                </a:solidFill>
                <a:latin typeface="Book Antiqua"/>
                <a:ea typeface="DejaVu Sans"/>
              </a:rPr>
              <a:t>STL: LISTA</a:t>
            </a:r>
            <a:endParaRPr b="0" lang="es-ES" sz="3500" spc="-1" strike="noStrike">
              <a:latin typeface="Arial"/>
            </a:endParaRPr>
          </a:p>
        </p:txBody>
      </p:sp>
      <p:graphicFrame>
        <p:nvGraphicFramePr>
          <p:cNvPr id="183" name="Table 2"/>
          <p:cNvGraphicFramePr/>
          <p:nvPr/>
        </p:nvGraphicFramePr>
        <p:xfrm>
          <a:off x="4489920" y="3072960"/>
          <a:ext cx="4249080" cy="1651680"/>
        </p:xfrm>
        <a:graphic>
          <a:graphicData uri="http://schemas.openxmlformats.org/drawingml/2006/table">
            <a:tbl>
              <a:tblPr/>
              <a:tblGrid>
                <a:gridCol w="424800"/>
                <a:gridCol w="424800"/>
                <a:gridCol w="424800"/>
                <a:gridCol w="424800"/>
                <a:gridCol w="424800"/>
                <a:gridCol w="424800"/>
                <a:gridCol w="424800"/>
                <a:gridCol w="424800"/>
                <a:gridCol w="424800"/>
                <a:gridCol w="426240"/>
              </a:tblGrid>
              <a:tr h="5508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508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ꜛ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50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ꜛ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agen 189" descr=""/>
          <p:cNvPicPr/>
          <p:nvPr/>
        </p:nvPicPr>
        <p:blipFill>
          <a:blip r:embed="rId1"/>
          <a:stretch/>
        </p:blipFill>
        <p:spPr>
          <a:xfrm>
            <a:off x="720000" y="648000"/>
            <a:ext cx="3623040" cy="5793480"/>
          </a:xfrm>
          <a:prstGeom prst="rect">
            <a:avLst/>
          </a:prstGeom>
          <a:ln w="0">
            <a:noFill/>
          </a:ln>
        </p:spPr>
      </p:pic>
      <p:sp>
        <p:nvSpPr>
          <p:cNvPr id="185" name="CustomShape 1"/>
          <p:cNvSpPr/>
          <p:nvPr/>
        </p:nvSpPr>
        <p:spPr>
          <a:xfrm>
            <a:off x="4248000" y="504000"/>
            <a:ext cx="439164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3500" spc="-1" strike="noStrike" cap="all">
                <a:solidFill>
                  <a:srgbClr val="6b7d72"/>
                </a:solidFill>
                <a:latin typeface="Book Antiqua"/>
                <a:ea typeface="DejaVu Sans"/>
              </a:rPr>
              <a:t>STL: LISTA</a:t>
            </a:r>
            <a:endParaRPr b="0" lang="es-ES" sz="3500" spc="-1" strike="noStrike">
              <a:latin typeface="Arial"/>
            </a:endParaRPr>
          </a:p>
        </p:txBody>
      </p:sp>
      <p:graphicFrame>
        <p:nvGraphicFramePr>
          <p:cNvPr id="186" name="Table 2"/>
          <p:cNvGraphicFramePr/>
          <p:nvPr/>
        </p:nvGraphicFramePr>
        <p:xfrm>
          <a:off x="4489920" y="3072960"/>
          <a:ext cx="4249080" cy="1651680"/>
        </p:xfrm>
        <a:graphic>
          <a:graphicData uri="http://schemas.openxmlformats.org/drawingml/2006/table">
            <a:tbl>
              <a:tblPr/>
              <a:tblGrid>
                <a:gridCol w="424800"/>
                <a:gridCol w="424800"/>
                <a:gridCol w="424800"/>
                <a:gridCol w="424800"/>
                <a:gridCol w="424800"/>
                <a:gridCol w="424800"/>
                <a:gridCol w="424800"/>
                <a:gridCol w="424800"/>
                <a:gridCol w="424800"/>
                <a:gridCol w="426240"/>
              </a:tblGrid>
              <a:tr h="5508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508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ꜛ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50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ꜛ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87" name="Line 3"/>
          <p:cNvSpPr/>
          <p:nvPr/>
        </p:nvSpPr>
        <p:spPr>
          <a:xfrm flipV="1">
            <a:off x="7128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8" name="Line 4"/>
          <p:cNvSpPr/>
          <p:nvPr/>
        </p:nvSpPr>
        <p:spPr>
          <a:xfrm>
            <a:off x="7128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9" name="Line 5"/>
          <p:cNvSpPr/>
          <p:nvPr/>
        </p:nvSpPr>
        <p:spPr>
          <a:xfrm flipV="1">
            <a:off x="7128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0" name="Line 6"/>
          <p:cNvSpPr/>
          <p:nvPr/>
        </p:nvSpPr>
        <p:spPr>
          <a:xfrm flipV="1">
            <a:off x="4968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1" name="Line 7"/>
          <p:cNvSpPr/>
          <p:nvPr/>
        </p:nvSpPr>
        <p:spPr>
          <a:xfrm>
            <a:off x="4968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magen 197" descr=""/>
          <p:cNvPicPr/>
          <p:nvPr/>
        </p:nvPicPr>
        <p:blipFill>
          <a:blip r:embed="rId1"/>
          <a:stretch/>
        </p:blipFill>
        <p:spPr>
          <a:xfrm>
            <a:off x="720000" y="648000"/>
            <a:ext cx="3623040" cy="5793480"/>
          </a:xfrm>
          <a:prstGeom prst="rect">
            <a:avLst/>
          </a:prstGeom>
          <a:ln w="0">
            <a:noFill/>
          </a:ln>
        </p:spPr>
      </p:pic>
      <p:sp>
        <p:nvSpPr>
          <p:cNvPr id="193" name="CustomShape 1"/>
          <p:cNvSpPr/>
          <p:nvPr/>
        </p:nvSpPr>
        <p:spPr>
          <a:xfrm>
            <a:off x="4248000" y="504000"/>
            <a:ext cx="439164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3500" spc="-1" strike="noStrike" cap="all">
                <a:solidFill>
                  <a:srgbClr val="6b7d72"/>
                </a:solidFill>
                <a:latin typeface="Book Antiqua"/>
                <a:ea typeface="DejaVu Sans"/>
              </a:rPr>
              <a:t>STL: LISTA</a:t>
            </a:r>
            <a:endParaRPr b="0" lang="es-ES" sz="3500" spc="-1" strike="noStrike">
              <a:latin typeface="Arial"/>
            </a:endParaRPr>
          </a:p>
        </p:txBody>
      </p:sp>
      <p:graphicFrame>
        <p:nvGraphicFramePr>
          <p:cNvPr id="194" name="Table 2"/>
          <p:cNvGraphicFramePr/>
          <p:nvPr/>
        </p:nvGraphicFramePr>
        <p:xfrm>
          <a:off x="4489920" y="3072960"/>
          <a:ext cx="4249080" cy="1651680"/>
        </p:xfrm>
        <a:graphic>
          <a:graphicData uri="http://schemas.openxmlformats.org/drawingml/2006/table">
            <a:tbl>
              <a:tblPr/>
              <a:tblGrid>
                <a:gridCol w="424800"/>
                <a:gridCol w="424800"/>
                <a:gridCol w="424800"/>
                <a:gridCol w="424800"/>
                <a:gridCol w="424800"/>
                <a:gridCol w="424800"/>
                <a:gridCol w="424800"/>
                <a:gridCol w="424800"/>
                <a:gridCol w="424800"/>
                <a:gridCol w="426240"/>
              </a:tblGrid>
              <a:tr h="5508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508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ꜛ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50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ꜛ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95" name="Line 3"/>
          <p:cNvSpPr/>
          <p:nvPr/>
        </p:nvSpPr>
        <p:spPr>
          <a:xfrm flipV="1">
            <a:off x="7128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6" name="Line 4"/>
          <p:cNvSpPr/>
          <p:nvPr/>
        </p:nvSpPr>
        <p:spPr>
          <a:xfrm>
            <a:off x="7128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7" name="Line 5"/>
          <p:cNvSpPr/>
          <p:nvPr/>
        </p:nvSpPr>
        <p:spPr>
          <a:xfrm flipV="1">
            <a:off x="7128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8" name="Line 6"/>
          <p:cNvSpPr/>
          <p:nvPr/>
        </p:nvSpPr>
        <p:spPr>
          <a:xfrm flipV="1">
            <a:off x="4968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9" name="Line 7"/>
          <p:cNvSpPr/>
          <p:nvPr/>
        </p:nvSpPr>
        <p:spPr>
          <a:xfrm>
            <a:off x="4968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200" name="Imagen 205" descr=""/>
          <p:cNvPicPr/>
          <p:nvPr/>
        </p:nvPicPr>
        <p:blipFill>
          <a:blip r:embed="rId2"/>
          <a:stretch/>
        </p:blipFill>
        <p:spPr>
          <a:xfrm>
            <a:off x="4080600" y="5688000"/>
            <a:ext cx="527040" cy="102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n 206" descr=""/>
          <p:cNvPicPr/>
          <p:nvPr/>
        </p:nvPicPr>
        <p:blipFill>
          <a:blip r:embed="rId1"/>
          <a:stretch/>
        </p:blipFill>
        <p:spPr>
          <a:xfrm>
            <a:off x="720000" y="648000"/>
            <a:ext cx="3623040" cy="5793480"/>
          </a:xfrm>
          <a:prstGeom prst="rect">
            <a:avLst/>
          </a:prstGeom>
          <a:ln w="0">
            <a:noFill/>
          </a:ln>
        </p:spPr>
      </p:pic>
      <p:sp>
        <p:nvSpPr>
          <p:cNvPr id="202" name="CustomShape 1"/>
          <p:cNvSpPr/>
          <p:nvPr/>
        </p:nvSpPr>
        <p:spPr>
          <a:xfrm>
            <a:off x="4248000" y="504000"/>
            <a:ext cx="439164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3500" spc="-1" strike="noStrike" cap="all">
                <a:solidFill>
                  <a:srgbClr val="6b7d72"/>
                </a:solidFill>
                <a:latin typeface="Book Antiqua"/>
                <a:ea typeface="DejaVu Sans"/>
              </a:rPr>
              <a:t>STL: LISTA</a:t>
            </a:r>
            <a:endParaRPr b="0" lang="es-ES" sz="3500" spc="-1" strike="noStrike">
              <a:latin typeface="Arial"/>
            </a:endParaRPr>
          </a:p>
        </p:txBody>
      </p:sp>
      <p:graphicFrame>
        <p:nvGraphicFramePr>
          <p:cNvPr id="203" name="Table 2"/>
          <p:cNvGraphicFramePr/>
          <p:nvPr/>
        </p:nvGraphicFramePr>
        <p:xfrm>
          <a:off x="4489920" y="3072960"/>
          <a:ext cx="4249080" cy="1651680"/>
        </p:xfrm>
        <a:graphic>
          <a:graphicData uri="http://schemas.openxmlformats.org/drawingml/2006/table">
            <a:tbl>
              <a:tblPr/>
              <a:tblGrid>
                <a:gridCol w="424800"/>
                <a:gridCol w="424800"/>
                <a:gridCol w="424800"/>
                <a:gridCol w="424800"/>
                <a:gridCol w="424800"/>
                <a:gridCol w="424800"/>
                <a:gridCol w="424800"/>
                <a:gridCol w="424800"/>
                <a:gridCol w="424800"/>
                <a:gridCol w="426240"/>
              </a:tblGrid>
              <a:tr h="5508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508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ꜛ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50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ꜛ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04" name="Line 3"/>
          <p:cNvSpPr/>
          <p:nvPr/>
        </p:nvSpPr>
        <p:spPr>
          <a:xfrm flipV="1">
            <a:off x="7128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05" name="Line 4"/>
          <p:cNvSpPr/>
          <p:nvPr/>
        </p:nvSpPr>
        <p:spPr>
          <a:xfrm>
            <a:off x="7128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06" name="Line 5"/>
          <p:cNvSpPr/>
          <p:nvPr/>
        </p:nvSpPr>
        <p:spPr>
          <a:xfrm flipV="1">
            <a:off x="7128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07" name="Line 6"/>
          <p:cNvSpPr/>
          <p:nvPr/>
        </p:nvSpPr>
        <p:spPr>
          <a:xfrm flipV="1">
            <a:off x="4968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08" name="Line 7"/>
          <p:cNvSpPr/>
          <p:nvPr/>
        </p:nvSpPr>
        <p:spPr>
          <a:xfrm>
            <a:off x="4968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09" name="Line 8"/>
          <p:cNvSpPr/>
          <p:nvPr/>
        </p:nvSpPr>
        <p:spPr>
          <a:xfrm flipV="1">
            <a:off x="8352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10" name="Line 9"/>
          <p:cNvSpPr/>
          <p:nvPr/>
        </p:nvSpPr>
        <p:spPr>
          <a:xfrm>
            <a:off x="8352000" y="3168000"/>
            <a:ext cx="288000" cy="360000"/>
          </a:xfrm>
          <a:prstGeom prst="line">
            <a:avLst/>
          </a:prstGeom>
          <a:ln>
            <a:solidFill>
              <a:srgbClr val="ce5039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211" name="Imagen 216" descr=""/>
          <p:cNvPicPr/>
          <p:nvPr/>
        </p:nvPicPr>
        <p:blipFill>
          <a:blip r:embed="rId2"/>
          <a:stretch/>
        </p:blipFill>
        <p:spPr>
          <a:xfrm>
            <a:off x="4176000" y="4392000"/>
            <a:ext cx="264240" cy="233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32360" y="360000"/>
            <a:ext cx="825984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3500" spc="-1" strike="noStrike" cap="all">
                <a:solidFill>
                  <a:srgbClr val="6b7d72"/>
                </a:solidFill>
                <a:latin typeface="Book Antiqua"/>
                <a:ea typeface="DejaVu Sans"/>
              </a:rPr>
              <a:t>NO OLVIDAR</a:t>
            </a:r>
            <a:endParaRPr b="0" lang="es-ES" sz="35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0760" y="3240000"/>
            <a:ext cx="8228880" cy="437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227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564b3c"/>
                </a:solidFill>
                <a:latin typeface="Century Gothic"/>
                <a:ea typeface="DejaVu Sans"/>
              </a:rPr>
              <a:t>La memoria dinámica guardada en una estructura de STL debe ser liberada por el usuario.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26240" y="408240"/>
            <a:ext cx="825984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3500" spc="-1" strike="noStrike" cap="all">
                <a:solidFill>
                  <a:srgbClr val="6b7d72"/>
                </a:solidFill>
                <a:latin typeface="Book Antiqua"/>
                <a:ea typeface="DejaVu Sans"/>
              </a:rPr>
              <a:t>Función template</a:t>
            </a:r>
            <a:endParaRPr b="0" lang="es-ES" sz="3500" spc="-1" strike="noStrike">
              <a:latin typeface="Arial"/>
            </a:endParaRPr>
          </a:p>
        </p:txBody>
      </p:sp>
      <p:pic>
        <p:nvPicPr>
          <p:cNvPr id="96" name="3 Marcador de contenido" descr=""/>
          <p:cNvPicPr/>
          <p:nvPr/>
        </p:nvPicPr>
        <p:blipFill>
          <a:blip r:embed="rId1"/>
          <a:stretch/>
        </p:blipFill>
        <p:spPr>
          <a:xfrm>
            <a:off x="1547640" y="2565000"/>
            <a:ext cx="6028560" cy="28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26240" y="408240"/>
            <a:ext cx="825984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3500" spc="-1" strike="noStrike" cap="all">
                <a:solidFill>
                  <a:srgbClr val="6b7d72"/>
                </a:solidFill>
                <a:latin typeface="Book Antiqua"/>
                <a:ea typeface="DejaVu Sans"/>
              </a:rPr>
              <a:t>Función template</a:t>
            </a:r>
            <a:endParaRPr b="0" lang="es-ES" sz="3500" spc="-1" strike="noStrike">
              <a:latin typeface="Arial"/>
            </a:endParaRPr>
          </a:p>
        </p:txBody>
      </p:sp>
      <p:pic>
        <p:nvPicPr>
          <p:cNvPr id="98" name="3 Marcador de contenido" descr=""/>
          <p:cNvPicPr/>
          <p:nvPr/>
        </p:nvPicPr>
        <p:blipFill>
          <a:blip r:embed="rId1"/>
          <a:stretch/>
        </p:blipFill>
        <p:spPr>
          <a:xfrm>
            <a:off x="1331640" y="2591280"/>
            <a:ext cx="6483960" cy="302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26240" y="408240"/>
            <a:ext cx="825984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3500" spc="-1" strike="noStrike" cap="all">
                <a:solidFill>
                  <a:srgbClr val="6b7d72"/>
                </a:solidFill>
                <a:latin typeface="Book Antiqua"/>
                <a:ea typeface="DejaVu Sans"/>
              </a:rPr>
              <a:t>Función template</a:t>
            </a:r>
            <a:endParaRPr b="0" lang="es-ES" sz="3500" spc="-1" strike="noStrike">
              <a:latin typeface="Arial"/>
            </a:endParaRPr>
          </a:p>
        </p:txBody>
      </p:sp>
      <p:pic>
        <p:nvPicPr>
          <p:cNvPr id="100" name="3 Marcador de contenido" descr=""/>
          <p:cNvPicPr/>
          <p:nvPr/>
        </p:nvPicPr>
        <p:blipFill>
          <a:blip r:embed="rId1"/>
          <a:stretch/>
        </p:blipFill>
        <p:spPr>
          <a:xfrm>
            <a:off x="1331640" y="2591280"/>
            <a:ext cx="6483960" cy="3029400"/>
          </a:xfrm>
          <a:prstGeom prst="rect">
            <a:avLst/>
          </a:prstGeom>
          <a:ln w="0">
            <a:noFill/>
          </a:ln>
        </p:spPr>
      </p:pic>
      <p:pic>
        <p:nvPicPr>
          <p:cNvPr id="101" name="2 Imagen" descr=""/>
          <p:cNvPicPr/>
          <p:nvPr/>
        </p:nvPicPr>
        <p:blipFill>
          <a:blip r:embed="rId2"/>
          <a:stretch/>
        </p:blipFill>
        <p:spPr>
          <a:xfrm>
            <a:off x="6804360" y="2133000"/>
            <a:ext cx="1432800" cy="80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26240" y="408240"/>
            <a:ext cx="825984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3500" spc="-1" strike="noStrike" cap="all">
                <a:solidFill>
                  <a:srgbClr val="6b7d72"/>
                </a:solidFill>
                <a:latin typeface="Book Antiqua"/>
                <a:ea typeface="DejaVu Sans"/>
              </a:rPr>
              <a:t>Clase template</a:t>
            </a:r>
            <a:endParaRPr b="0" lang="es-ES" sz="3500" spc="-1" strike="noStrike">
              <a:latin typeface="Arial"/>
            </a:endParaRPr>
          </a:p>
        </p:txBody>
      </p:sp>
      <p:pic>
        <p:nvPicPr>
          <p:cNvPr id="103" name="3 Marcador de contenido" descr=""/>
          <p:cNvPicPr/>
          <p:nvPr/>
        </p:nvPicPr>
        <p:blipFill>
          <a:blip r:embed="rId1"/>
          <a:stretch/>
        </p:blipFill>
        <p:spPr>
          <a:xfrm>
            <a:off x="2451960" y="1752480"/>
            <a:ext cx="4239720" cy="437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26240" y="408240"/>
            <a:ext cx="825984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3500" spc="-1" strike="noStrike" cap="all">
                <a:solidFill>
                  <a:srgbClr val="6b7d72"/>
                </a:solidFill>
                <a:latin typeface="Book Antiqua"/>
                <a:ea typeface="DejaVu Sans"/>
              </a:rPr>
              <a:t>Clase template</a:t>
            </a:r>
            <a:endParaRPr b="0" lang="es-ES" sz="3500" spc="-1" strike="noStrike">
              <a:latin typeface="Arial"/>
            </a:endParaRPr>
          </a:p>
        </p:txBody>
      </p:sp>
      <p:pic>
        <p:nvPicPr>
          <p:cNvPr id="105" name="3 Marcador de contenido" descr=""/>
          <p:cNvPicPr/>
          <p:nvPr/>
        </p:nvPicPr>
        <p:blipFill>
          <a:blip r:embed="rId1"/>
          <a:stretch/>
        </p:blipFill>
        <p:spPr>
          <a:xfrm>
            <a:off x="1345320" y="2523960"/>
            <a:ext cx="6452280" cy="283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26240" y="408240"/>
            <a:ext cx="825984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3500" spc="-1" strike="noStrike" cap="all">
                <a:solidFill>
                  <a:srgbClr val="6b7d72"/>
                </a:solidFill>
                <a:latin typeface="Book Antiqua"/>
                <a:ea typeface="DejaVu Sans"/>
              </a:rPr>
              <a:t>IMPORTANTE</a:t>
            </a:r>
            <a:endParaRPr b="0" lang="es-ES" sz="35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1752480"/>
            <a:ext cx="8228880" cy="437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227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564b3c"/>
                </a:solidFill>
                <a:latin typeface="Century Gothic"/>
                <a:ea typeface="DejaVu Sans"/>
              </a:rPr>
              <a:t>Los templates no existen (no generan código) hasta que se instancian.</a:t>
            </a:r>
            <a:endParaRPr b="0" lang="es-ES" sz="2400" spc="-1" strike="noStrike">
              <a:latin typeface="Arial"/>
            </a:endParaRPr>
          </a:p>
          <a:p>
            <a:pPr marL="343080" indent="-227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564b3c"/>
                </a:solidFill>
                <a:latin typeface="Century Gothic"/>
                <a:ea typeface="DejaVu Sans"/>
              </a:rPr>
              <a:t>Como consecuencia de esto, todo el código debe estar en el .h. Es decir, </a:t>
            </a:r>
            <a:r>
              <a:rPr b="1" lang="es-ES" sz="2400" spc="-1" strike="noStrike">
                <a:solidFill>
                  <a:srgbClr val="564b3c"/>
                </a:solidFill>
                <a:latin typeface="Century Gothic"/>
                <a:ea typeface="DejaVu Sans"/>
              </a:rPr>
              <a:t>no se separa en .h y .cpp.</a:t>
            </a:r>
            <a:endParaRPr b="0" lang="es-ES" sz="2400" spc="-1" strike="noStrike">
              <a:latin typeface="Arial"/>
            </a:endParaRPr>
          </a:p>
          <a:p>
            <a:pPr marL="343080" indent="-227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564b3c"/>
                </a:solidFill>
                <a:latin typeface="Century Gothic"/>
                <a:ea typeface="DejaVu Sans"/>
              </a:rPr>
              <a:t>Si se separa en .h y .cpp, se debe generar una definición de todos los métodos para todos los tipos de dato posibles y todas sus combinaciones (en caso de tener 2 tipos genéricos o más en el template). 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26240" y="408240"/>
            <a:ext cx="825984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3500" spc="-1" strike="noStrike" cap="all">
                <a:solidFill>
                  <a:srgbClr val="6b7d72"/>
                </a:solidFill>
                <a:latin typeface="Book Antiqua"/>
                <a:ea typeface="DejaVu Sans"/>
              </a:rPr>
              <a:t>STL</a:t>
            </a:r>
            <a:endParaRPr b="0" lang="es-ES" sz="35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7200" y="1752480"/>
            <a:ext cx="8228880" cy="437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227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564b3c"/>
                </a:solidFill>
                <a:latin typeface="Century Gothic"/>
                <a:ea typeface="DejaVu Sans"/>
              </a:rPr>
              <a:t>Siglas para Librería Standard de Templates (Standard Template Library).</a:t>
            </a:r>
            <a:endParaRPr b="0" lang="es-ES" sz="2400" spc="-1" strike="noStrike">
              <a:latin typeface="Arial"/>
            </a:endParaRPr>
          </a:p>
          <a:p>
            <a:pPr marL="343080" indent="-227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564b3c"/>
                </a:solidFill>
                <a:latin typeface="Century Gothic"/>
                <a:ea typeface="DejaVu Sans"/>
              </a:rPr>
              <a:t>Tal como lo dice el nombre, esta librería contiene templates de diferentes estructuras. Por ejemplo Lista o Vector.</a:t>
            </a:r>
            <a:endParaRPr b="0" lang="es-ES" sz="2400" spc="-1" strike="noStrike">
              <a:latin typeface="Arial"/>
            </a:endParaRPr>
          </a:p>
          <a:p>
            <a:pPr marL="343080" indent="-22788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564b3c"/>
                </a:solidFill>
                <a:latin typeface="Century Gothic"/>
                <a:ea typeface="DejaVu Sans"/>
              </a:rPr>
              <a:t>Tambien tiene funciones templates, como lo son los algoritmos de ordenamiento.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900</TotalTime>
  <Application>LibreOffice/7.0.4.2$Windows_X86_64 LibreOffice_project/dcf040e67528d9187c66b2379df5ea4407429775</Application>
  <AppVersion>15.0000</AppVersion>
  <Words>439</Words>
  <Paragraphs>105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2020-05-23T09:57:39Z</dcterms:created>
  <dc:creator>nicolas</dc:creator>
  <dc:description/>
  <dc:language>es-AR</dc:language>
  <cp:lastModifiedBy/>
  <dcterms:modified xsi:type="dcterms:W3CDTF">2021-10-11T18:06:42Z</dcterms:modified>
  <cp:revision>16</cp:revision>
  <dc:subject/>
  <dc:title>Templates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Presentación en pantalla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25</vt:i4>
  </property>
</Properties>
</file>