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27"/>
  </p:notesMasterIdLst>
  <p:sldIdLst>
    <p:sldId id="272" r:id="rId2"/>
    <p:sldId id="279" r:id="rId3"/>
    <p:sldId id="491" r:id="rId4"/>
    <p:sldId id="508" r:id="rId5"/>
    <p:sldId id="507" r:id="rId6"/>
    <p:sldId id="509" r:id="rId7"/>
    <p:sldId id="494" r:id="rId8"/>
    <p:sldId id="495" r:id="rId9"/>
    <p:sldId id="496" r:id="rId10"/>
    <p:sldId id="506" r:id="rId11"/>
    <p:sldId id="497" r:id="rId12"/>
    <p:sldId id="492" r:id="rId13"/>
    <p:sldId id="499" r:id="rId14"/>
    <p:sldId id="493" r:id="rId15"/>
    <p:sldId id="498" r:id="rId16"/>
    <p:sldId id="500" r:id="rId17"/>
    <p:sldId id="501" r:id="rId18"/>
    <p:sldId id="503" r:id="rId19"/>
    <p:sldId id="504" r:id="rId20"/>
    <p:sldId id="505" r:id="rId21"/>
    <p:sldId id="511" r:id="rId22"/>
    <p:sldId id="512" r:id="rId23"/>
    <p:sldId id="513" r:id="rId24"/>
    <p:sldId id="514" r:id="rId25"/>
    <p:sldId id="515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3460" autoAdjust="0"/>
  </p:normalViewPr>
  <p:slideViewPr>
    <p:cSldViewPr>
      <p:cViewPr varScale="1">
        <p:scale>
          <a:sx n="62" d="100"/>
          <a:sy n="62" d="100"/>
        </p:scale>
        <p:origin x="13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9AD49099-5B7C-44FE-B049-CEBF464BD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B4E98B8A-02E6-4764-9D61-42E36B3B6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3F24C9-6E6B-452C-85D1-4DFE35985525}" type="datetimeFigureOut">
              <a:rPr lang="es-ES" altLang="es-ES"/>
              <a:pPr>
                <a:defRPr/>
              </a:pPr>
              <a:t>06/10/2019</a:t>
            </a:fld>
            <a:endParaRPr lang="es-E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F5D3311-4F15-48A7-9970-015DDBE85A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6FC0386B-49BD-4AE0-B565-774CC6FDC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AC5B0E46-D3A0-4FD4-B2CB-6E9CD2911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FAAC7827-8EB5-47C6-A7A8-2A270755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7C07B3-3B54-4CD4-9612-2D4A4EC12D3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1E2F-99DD-4F98-B5D8-0E1DCDD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BE2-0E55-443B-AF80-09D0A1E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8E5D-ED56-4752-B4FA-FE00CE2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6F38-28DD-4CE0-BC79-D08A65C516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46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7F9E0-1AB3-41DC-A8B4-CCD474C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178506-64C2-4615-81B9-237451D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317C54-2D5D-4FAC-8DAA-EF85FB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DB6F-9E9B-42BC-BE39-1C47886705B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7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9296-033D-4028-8709-7ABAFC9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0801-B7BE-4F94-A71D-AC11DE6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59-D606-4B7C-969D-CD14F5B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2DBD-167A-4100-8255-A5C78B26128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3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5E2FE-C281-45AC-8544-FCBE1A250EF5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F589-298C-4E3C-9E15-1B5E7128C6A7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6E3A24-1A60-4FEF-8373-AA2A7A4DE9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69483-50C9-40F3-B20E-BCDF7DEE9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9E579-4355-474F-97F9-D8B972A5AE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3BB2-16AE-4887-878A-463BB4521D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4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B9BB-93A0-4E16-8743-3DCBEB8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4BC4-BCF0-4023-8ADB-44251A9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A41B-0206-47B3-BCFB-877388A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901F-D257-43CD-A715-21942C6C5E6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89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DA427-22AD-4D27-8C0D-A90EE3EB0E8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73B94-87C3-4098-AF7E-B8D185EBF6F8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6E03BD-AB53-4682-A77D-9859CD537D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7F9AC7-56F5-4FA8-9ED7-607A051CFF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EAA9B3-3BF1-4565-9947-1315B6C39E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C27-B2CD-4662-A525-A0726811C57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87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A5C187-6E11-4D60-8798-BB0EB9FBFE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7067F-E851-45C3-BC05-30A494B8C0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2A14BB-2A83-40CB-8E0B-0D4A9D68A0F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265C1FB-63FF-4905-9E0B-A89C382FA7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A33BBEC-AF31-4C8B-BAEA-3F7B87A90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989C-E999-470C-AB47-6E3657CABB1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18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F225-AF85-4AA6-886C-FEF77B15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7C7F-1271-4140-9E43-7A4639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49B6-3E8D-4931-A618-F662317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63EC-B967-41FB-9512-5673128D193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08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057B-4AB3-4690-8F84-10DCA50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48F9-FDCD-402A-82A2-3D44DE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2D5-A341-41B5-AB13-63DE76DD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70E8-B380-470B-AE2B-9372F62C3B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62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E466CE5-3C46-4AD9-AFD7-3F4BF8751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0F181A-25F2-49F7-96C9-E9B36865F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569B68B-035B-46C5-8D1D-F93FB71F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0F4B-D32F-4C89-A43D-C7AE570F1B6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4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95E0-97F6-4D81-B5C5-E5BA70A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F721-1DD5-4F64-8FD3-15A9C9C7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8448-6A48-4262-AF23-8FB9B34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F5E2-2473-4F30-B3B5-926524CC1CC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74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FB3-C9B9-4587-A3DA-8FF7522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6EAB-F128-4BB9-9CC0-318F17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51-25C6-4276-A122-A00DF00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72B5-39CB-4BDF-B56D-3481EE1B3BF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FCDAC5-7DA2-4CC3-8944-CCE8490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BDF427-CDEB-49E0-9110-F50BC72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5EEAC-87FB-4E84-AA61-6BD9E2D7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E26B-998E-46F3-913C-EB6DB3B35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AF88DC-2059-477A-8180-ABD61709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FE27EE-29FA-4823-89B9-4D4F018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56792-4445-4AF6-8ECE-F46C6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F73-EA4B-4D52-88B6-DBC314EECA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2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8FC0E8-0067-4C97-85B3-5FAE25A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1A9213-1928-4508-8960-5BEF95B2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069709-9911-4600-88F7-1755F32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5826-BA6F-4639-949A-A3DDF39538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99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A0486B-F585-4F19-965A-C1FBC72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500C24-1986-4EDA-A5EC-ED22601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FEF02C-D207-4063-AC73-CD8673D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75C-0622-45C6-83C5-F20BC4192E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2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EF6E19-7537-4BBC-9C12-2BE7226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EC79FF-CBAA-4467-B7A2-8461DF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BEE0E2-6550-4855-AB7C-BF2ECF6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91C-AD10-4DF4-9049-0F38DD23919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31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1CF14F-6CD1-49F7-9AE7-F6EEC99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14DF-3C2C-4253-AAA8-D0FF5DF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DAC93-A47A-4839-870F-6852419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82A6-ED87-4FBA-8DC7-2BC9B380AEE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530136-EB2B-4E94-A412-F88555246F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9065BEA-7633-41E2-BFB2-6E9182C1E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CA205DD-14FA-4043-8EB4-10C83ED0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2CD-86F5-4FA6-91AE-6B986DFF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74E6-4CAC-4E49-A537-F1FACCB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A42-AC1E-4EF7-863C-367C0EE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EF7A6-E390-4E4E-A555-AA81405DD1C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8" r:id="rId12"/>
    <p:sldLayoutId id="2147483945" r:id="rId13"/>
    <p:sldLayoutId id="2147483949" r:id="rId14"/>
    <p:sldLayoutId id="2147483950" r:id="rId15"/>
    <p:sldLayoutId id="2147483946" r:id="rId16"/>
    <p:sldLayoutId id="2147483947" r:id="rId17"/>
    <p:sldLayoutId id="2147483951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35162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8DEE0-57EC-4862-9955-896D521D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593" y="2010020"/>
            <a:ext cx="6863105" cy="994919"/>
          </a:xfrm>
          <a:prstGeom prst="rect">
            <a:avLst/>
          </a:prstGeom>
          <a:effectLst/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36999"/>
            <a:ext cx="9143771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63B4C17-D665-4376-BAC1-CE5E8DE674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686" y="3928983"/>
            <a:ext cx="6887209" cy="1793390"/>
          </a:xfrm>
        </p:spPr>
        <p:txBody>
          <a:bodyPr>
            <a:normAutofit/>
          </a:bodyPr>
          <a:lstStyle/>
          <a:p>
            <a:r>
              <a:rPr lang="en-US" altLang="es-ES" sz="5700">
                <a:solidFill>
                  <a:srgbClr val="EBEBEB"/>
                </a:solidFill>
              </a:rPr>
              <a:t>Array de bits</a:t>
            </a:r>
            <a:endParaRPr lang="es-ES" altLang="es-ES" sz="5700">
              <a:solidFill>
                <a:srgbClr val="EBEBEB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4BDA4-A9B9-46D8-B0F1-1544ED4A1301}"/>
              </a:ext>
            </a:extLst>
          </p:cNvPr>
          <p:cNvSpPr txBox="1"/>
          <p:nvPr/>
        </p:nvSpPr>
        <p:spPr>
          <a:xfrm>
            <a:off x="823784" y="2942074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unsigned</a:t>
            </a:r>
            <a:r>
              <a:rPr lang="es-ES" sz="2400" dirty="0"/>
              <a:t> </a:t>
            </a:r>
            <a:r>
              <a:rPr lang="es-ES" sz="2400" dirty="0" err="1"/>
              <a:t>char</a:t>
            </a:r>
            <a:r>
              <a:rPr lang="es-ES" sz="2400" dirty="0"/>
              <a:t> x = 0x6, y = 0x10, z = 0xb1;</a:t>
            </a:r>
          </a:p>
          <a:p>
            <a:r>
              <a:rPr lang="es-ES" sz="2400" dirty="0" err="1"/>
              <a:t>unsigned</a:t>
            </a:r>
            <a:r>
              <a:rPr lang="es-ES" sz="2400" dirty="0"/>
              <a:t> </a:t>
            </a:r>
            <a:r>
              <a:rPr lang="es-ES" sz="2400" dirty="0" err="1"/>
              <a:t>char</a:t>
            </a:r>
            <a:r>
              <a:rPr lang="es-ES" sz="2400" dirty="0"/>
              <a:t> u, v, w;</a:t>
            </a:r>
          </a:p>
          <a:p>
            <a:endParaRPr lang="es-ES" sz="2400" dirty="0"/>
          </a:p>
          <a:p>
            <a:r>
              <a:rPr lang="es-ES" sz="2400" dirty="0"/>
              <a:t>u = ~z;</a:t>
            </a:r>
          </a:p>
          <a:p>
            <a:r>
              <a:rPr lang="es-ES" sz="2400" dirty="0"/>
              <a:t>v = x &amp; y;</a:t>
            </a:r>
          </a:p>
          <a:p>
            <a:r>
              <a:rPr lang="es-ES" sz="2400" dirty="0"/>
              <a:t>w = x | z;</a:t>
            </a:r>
          </a:p>
          <a:p>
            <a:endParaRPr lang="es-ES" sz="2400" dirty="0"/>
          </a:p>
          <a:p>
            <a:r>
              <a:rPr lang="es-ES" sz="2400" dirty="0" err="1"/>
              <a:t>cout</a:t>
            </a:r>
            <a:r>
              <a:rPr lang="es-ES" sz="2400" dirty="0"/>
              <a:t> </a:t>
            </a:r>
            <a:r>
              <a:rPr lang="en-US" sz="2400" dirty="0"/>
              <a:t>&lt;&lt; x &lt;&lt; y &lt;&lt; z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u &lt;&lt; v &lt;&lt; w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s-E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7BFEA-45EC-4221-ABB1-B4F42616BA0E}"/>
              </a:ext>
            </a:extLst>
          </p:cNvPr>
          <p:cNvSpPr txBox="1"/>
          <p:nvPr/>
        </p:nvSpPr>
        <p:spPr>
          <a:xfrm>
            <a:off x="803189" y="1600201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Ejercicio:</a:t>
            </a:r>
          </a:p>
        </p:txBody>
      </p:sp>
    </p:spTree>
    <p:extLst>
      <p:ext uri="{BB962C8B-B14F-4D97-AF65-F5344CB8AC3E}">
        <p14:creationId xmlns:p14="http://schemas.microsoft.com/office/powerpoint/2010/main" val="387324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Corrimientos</a:t>
            </a:r>
            <a:r>
              <a:rPr lang="en-US" altLang="es-ES" dirty="0"/>
              <a:t> de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8" y="3461016"/>
            <a:ext cx="8767914" cy="197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048000" y="231417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 = A </a:t>
            </a:r>
            <a:r>
              <a:rPr lang="en-US" sz="3200" b="1" dirty="0"/>
              <a:t>&lt;&lt; 4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298748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manipulación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74E86-3595-4D82-8E03-14C253B9EC84}"/>
              </a:ext>
            </a:extLst>
          </p:cNvPr>
          <p:cNvSpPr txBox="1"/>
          <p:nvPr/>
        </p:nvSpPr>
        <p:spPr>
          <a:xfrm>
            <a:off x="1104900" y="1752600"/>
            <a:ext cx="6400800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Consulta: ¿el elemento está en el conjunto?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Alta: se agrega un elemento al conjunto.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Baja: se elimina un elemento del conjunto.</a:t>
            </a:r>
          </a:p>
        </p:txBody>
      </p:sp>
    </p:spTree>
    <p:extLst>
      <p:ext uri="{BB962C8B-B14F-4D97-AF65-F5344CB8AC3E}">
        <p14:creationId xmlns:p14="http://schemas.microsoft.com/office/powerpoint/2010/main" val="11410071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consulta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730" y="3274540"/>
            <a:ext cx="659027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quiere consultar si el elemento 5 está en el conjunto. ¿Qué máscara hay que usar? ¿Qué operación entre bits hay que hacer, luego?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and entre ambos conjuntos. Luego, ver si el resultado es distinto de cero.</a:t>
            </a:r>
          </a:p>
        </p:txBody>
      </p:sp>
    </p:spTree>
    <p:extLst>
      <p:ext uri="{BB962C8B-B14F-4D97-AF65-F5344CB8AC3E}">
        <p14:creationId xmlns:p14="http://schemas.microsoft.com/office/powerpoint/2010/main" val="1724752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alta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 descr="A picture containing white, stove, kitchen, refrigerator&#10;&#10;Description automatically generated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3274540"/>
            <a:ext cx="668552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elemento 4 se quiere agregar al conjunto. ¿Qué máscara hay que usar? ¿Qué operación entre bits hay que hacer?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</a:t>
            </a:r>
            <a:r>
              <a:rPr lang="es-ES" dirty="0" err="1"/>
              <a:t>or</a:t>
            </a:r>
            <a:r>
              <a:rPr lang="es-ES" dirty="0"/>
              <a:t> entre ambos conjuntos.</a:t>
            </a:r>
          </a:p>
        </p:txBody>
      </p:sp>
    </p:spTree>
    <p:extLst>
      <p:ext uri="{BB962C8B-B14F-4D97-AF65-F5344CB8AC3E}">
        <p14:creationId xmlns:p14="http://schemas.microsoft.com/office/powerpoint/2010/main" val="3269647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baja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730" y="3274540"/>
            <a:ext cx="668552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elemento 3 se quiere dar de baja del conjunto. ¿Qué máscara hay que usar? ¿Qué operación entre bits hay que hacer?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</a:t>
            </a:r>
            <a:r>
              <a:rPr lang="es-ES" dirty="0" err="1"/>
              <a:t>not</a:t>
            </a:r>
            <a:r>
              <a:rPr lang="es-ES" dirty="0"/>
              <a:t> en la máscara y luego un and entre ambos conjuntos.</a:t>
            </a:r>
          </a:p>
        </p:txBody>
      </p:sp>
    </p:spTree>
    <p:extLst>
      <p:ext uri="{BB962C8B-B14F-4D97-AF65-F5344CB8AC3E}">
        <p14:creationId xmlns:p14="http://schemas.microsoft.com/office/powerpoint/2010/main" val="1295838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en un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F18EED90-459B-4A38-A238-B55BC8D3A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8028"/>
              </p:ext>
            </p:extLst>
          </p:nvPr>
        </p:nvGraphicFramePr>
        <p:xfrm>
          <a:off x="6590270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43C1E6D0-2F10-43C3-BB16-B34D5490F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09215"/>
              </p:ext>
            </p:extLst>
          </p:nvPr>
        </p:nvGraphicFramePr>
        <p:xfrm>
          <a:off x="4572000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329B0D89-3CAC-43FE-888F-2AA7247A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39327"/>
              </p:ext>
            </p:extLst>
          </p:nvPr>
        </p:nvGraphicFramePr>
        <p:xfrm>
          <a:off x="2641956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3E49E4B8-0280-43B3-BC5E-EA3227F08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17724"/>
              </p:ext>
            </p:extLst>
          </p:nvPr>
        </p:nvGraphicFramePr>
        <p:xfrm>
          <a:off x="642554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E71BC95-6BED-4841-B009-14B93FF65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65595"/>
              </p:ext>
            </p:extLst>
          </p:nvPr>
        </p:nvGraphicFramePr>
        <p:xfrm>
          <a:off x="672784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3" name="Table 29">
            <a:extLst>
              <a:ext uri="{FF2B5EF4-FFF2-40B4-BE49-F238E27FC236}">
                <a16:creationId xmlns:a16="http://schemas.microsoft.com/office/drawing/2014/main" id="{26587024-EB35-4C03-B8DE-6D75E591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28646"/>
              </p:ext>
            </p:extLst>
          </p:nvPr>
        </p:nvGraphicFramePr>
        <p:xfrm>
          <a:off x="6590271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52174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5" name="Table 29">
            <a:extLst>
              <a:ext uri="{FF2B5EF4-FFF2-40B4-BE49-F238E27FC236}">
                <a16:creationId xmlns:a16="http://schemas.microsoft.com/office/drawing/2014/main" id="{968C6A1A-3E51-41D6-AD5A-467D3353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0782"/>
              </p:ext>
            </p:extLst>
          </p:nvPr>
        </p:nvGraphicFramePr>
        <p:xfrm>
          <a:off x="4572001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1DF22B20-0D89-490D-A28C-A425ED36A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19518"/>
              </p:ext>
            </p:extLst>
          </p:nvPr>
        </p:nvGraphicFramePr>
        <p:xfrm>
          <a:off x="2641956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sp>
        <p:nvSpPr>
          <p:cNvPr id="9217" name="TextBox 9216">
            <a:extLst>
              <a:ext uri="{FF2B5EF4-FFF2-40B4-BE49-F238E27FC236}">
                <a16:creationId xmlns:a16="http://schemas.microsoft.com/office/drawing/2014/main" id="{A4F5232F-D363-489E-B8B9-5DE440129343}"/>
              </a:ext>
            </a:extLst>
          </p:cNvPr>
          <p:cNvSpPr txBox="1"/>
          <p:nvPr/>
        </p:nvSpPr>
        <p:spPr>
          <a:xfrm>
            <a:off x="838200" y="4343400"/>
            <a:ext cx="73914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Se pueden almacenar 8*n valores: desde 0 hasta 8n – 1, donde n = </a:t>
            </a:r>
            <a:r>
              <a:rPr lang="es-ES" sz="2400" dirty="0" err="1"/>
              <a:t>sizeof</a:t>
            </a:r>
            <a:r>
              <a:rPr lang="es-ES" sz="2400" dirty="0"/>
              <a:t>(</a:t>
            </a:r>
            <a:r>
              <a:rPr lang="es-ES" sz="2400" dirty="0" err="1"/>
              <a:t>int</a:t>
            </a:r>
            <a:r>
              <a:rPr lang="es-ES" sz="24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5058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D3B791A-C252-4769-AE9B-6E6903FC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9601"/>
              </p:ext>
            </p:extLst>
          </p:nvPr>
        </p:nvGraphicFramePr>
        <p:xfrm>
          <a:off x="4953000" y="5181600"/>
          <a:ext cx="35515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51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684519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17" name="Table 29">
            <a:extLst>
              <a:ext uri="{FF2B5EF4-FFF2-40B4-BE49-F238E27FC236}">
                <a16:creationId xmlns:a16="http://schemas.microsoft.com/office/drawing/2014/main" id="{930C9810-CF89-4B99-9532-2FA09E7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4097"/>
              </p:ext>
            </p:extLst>
          </p:nvPr>
        </p:nvGraphicFramePr>
        <p:xfrm>
          <a:off x="4953001" y="5719188"/>
          <a:ext cx="355529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66395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422426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486776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402046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66530"/>
              </p:ext>
            </p:extLst>
          </p:nvPr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54852"/>
              </p:ext>
            </p:extLst>
          </p:nvPr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97BB472-BED2-41C1-A7EB-62B663B6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01649"/>
              </p:ext>
            </p:extLst>
          </p:nvPr>
        </p:nvGraphicFramePr>
        <p:xfrm>
          <a:off x="381000" y="4882772"/>
          <a:ext cx="35515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51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684519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6" name="Table 29">
            <a:extLst>
              <a:ext uri="{FF2B5EF4-FFF2-40B4-BE49-F238E27FC236}">
                <a16:creationId xmlns:a16="http://schemas.microsoft.com/office/drawing/2014/main" id="{6A402DA4-603B-42BD-A9FE-581BBC64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07900"/>
              </p:ext>
            </p:extLst>
          </p:nvPr>
        </p:nvGraphicFramePr>
        <p:xfrm>
          <a:off x="381001" y="5420360"/>
          <a:ext cx="355529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66395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422426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486776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402046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sp>
        <p:nvSpPr>
          <p:cNvPr id="30" name="Right Brace 29">
            <a:extLst>
              <a:ext uri="{FF2B5EF4-FFF2-40B4-BE49-F238E27FC236}">
                <a16:creationId xmlns:a16="http://schemas.microsoft.com/office/drawing/2014/main" id="{8618BF01-ADC9-46FE-8362-2490DF096C47}"/>
              </a:ext>
            </a:extLst>
          </p:cNvPr>
          <p:cNvSpPr/>
          <p:nvPr/>
        </p:nvSpPr>
        <p:spPr>
          <a:xfrm rot="16200000">
            <a:off x="6445319" y="3117027"/>
            <a:ext cx="520564" cy="3962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CE02A6F-DC91-4F40-9AB4-9CBA1F9C6705}"/>
              </a:ext>
            </a:extLst>
          </p:cNvPr>
          <p:cNvSpPr/>
          <p:nvPr/>
        </p:nvSpPr>
        <p:spPr>
          <a:xfrm rot="16200000">
            <a:off x="1896482" y="2797089"/>
            <a:ext cx="520564" cy="3962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29" name="Connector: Curved 9228">
            <a:extLst>
              <a:ext uri="{FF2B5EF4-FFF2-40B4-BE49-F238E27FC236}">
                <a16:creationId xmlns:a16="http://schemas.microsoft.com/office/drawing/2014/main" id="{1A3E6812-1561-4D28-8FDD-D9082F2FA6BC}"/>
              </a:ext>
            </a:extLst>
          </p:cNvPr>
          <p:cNvCxnSpPr>
            <a:cxnSpLocks/>
          </p:cNvCxnSpPr>
          <p:nvPr/>
        </p:nvCxnSpPr>
        <p:spPr>
          <a:xfrm rot="5400000">
            <a:off x="2343819" y="3675981"/>
            <a:ext cx="1255962" cy="762000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5846280-1C7D-470A-ADE6-74DA590D5B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2667" y="3440332"/>
            <a:ext cx="1421040" cy="1398374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[3]</a:t>
            </a:r>
            <a:r>
              <a:rPr lang="es-E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4192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[3]</a:t>
            </a:r>
            <a:r>
              <a:rPr lang="es-ES" sz="2400" dirty="0"/>
              <a:t>;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D466B9-5A5F-4BD1-8952-6F543236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5149"/>
              </p:ext>
            </p:extLst>
          </p:nvPr>
        </p:nvGraphicFramePr>
        <p:xfrm>
          <a:off x="1528119" y="426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348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0756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832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31..0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63..32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95..64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3732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3424A6A0-CF2D-40AB-8525-35D0AD0E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96200"/>
              </p:ext>
            </p:extLst>
          </p:nvPr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5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[MAX]</a:t>
            </a:r>
            <a:r>
              <a:rPr lang="es-ES" sz="2400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F8768-5392-4BA4-9C2D-1329041D4CB7}"/>
              </a:ext>
            </a:extLst>
          </p:cNvPr>
          <p:cNvSpPr txBox="1"/>
          <p:nvPr/>
        </p:nvSpPr>
        <p:spPr>
          <a:xfrm>
            <a:off x="1371600" y="426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¿Qué cálculo hay que hacer para consultar por el valor 85?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1371600" y="51054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deben hacer dos cálculos: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Uno para calcular en qué posición del vector está dicho valor.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Luego, otro para calcular el deslizamiento.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1A4EB9D-92E6-45EB-86A6-041DEE390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35930"/>
              </p:ext>
            </p:extLst>
          </p:nvPr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6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usos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30725"/>
          </a:xfrm>
        </p:spPr>
        <p:txBody>
          <a:bodyPr/>
          <a:lstStyle/>
          <a:p>
            <a:endParaRPr lang="es-ES" altLang="es-ES" sz="2600" dirty="0"/>
          </a:p>
          <a:p>
            <a:pPr lvl="1">
              <a:buFont typeface="Wingdings" panose="05000000000000000000" pitchFamily="2" charset="2"/>
              <a:buNone/>
            </a:pPr>
            <a:endParaRPr lang="es-ES" altLang="es-ES" sz="22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816A-9C29-4EA1-BA2F-96FE5A264764}"/>
              </a:ext>
            </a:extLst>
          </p:cNvPr>
          <p:cNvSpPr txBox="1"/>
          <p:nvPr/>
        </p:nvSpPr>
        <p:spPr>
          <a:xfrm>
            <a:off x="876300" y="2238479"/>
            <a:ext cx="739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Se utilizan para indicar si un elemento, determinado por un subíndice, está o no en un conjunto de datos.</a:t>
            </a:r>
          </a:p>
          <a:p>
            <a:pPr algn="just">
              <a:lnSpc>
                <a:spcPct val="200000"/>
              </a:lnSpc>
            </a:pPr>
            <a:endParaRPr lang="es-E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Los datos tienen que ser de tipo numérico. De lo contrario, debe implementarse una función que los convierta a números.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[MAX]</a:t>
            </a:r>
            <a:r>
              <a:rPr lang="es-ES" sz="24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1326292" y="4468633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Cálculos para consultar por un valor k.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Uno para calcular en qué posición del vector está dicho valor: índice = k / (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 * 8)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Luego, otro para calcular el deslizamiento: </a:t>
            </a:r>
          </a:p>
          <a:p>
            <a:r>
              <a:rPr lang="es-ES" dirty="0"/>
              <a:t>	d = k % (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 * 8)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1A4EB9D-92E6-45EB-86A6-041DEE390741}"/>
              </a:ext>
            </a:extLst>
          </p:cNvPr>
          <p:cNvGraphicFramePr>
            <a:graphicFrameLocks noGrp="1"/>
          </p:cNvGraphicFramePr>
          <p:nvPr/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53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26" name="Rectangle 8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8" name="Freeform: Shape 8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8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de bits: orden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3903081" y="1645920"/>
            <a:ext cx="4439628" cy="447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costo</a:t>
            </a:r>
            <a:r>
              <a:rPr lang="en-US" sz="2800" dirty="0">
                <a:latin typeface="+mj-lt"/>
                <a:ea typeface="+mj-ea"/>
                <a:cs typeface="+mj-cs"/>
              </a:rPr>
              <a:t> de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cualquier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operación</a:t>
            </a:r>
            <a:r>
              <a:rPr lang="en-US" sz="2800" dirty="0">
                <a:latin typeface="+mj-lt"/>
                <a:ea typeface="+mj-ea"/>
                <a:cs typeface="+mj-cs"/>
              </a:rPr>
              <a:t> es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constante</a:t>
            </a:r>
            <a:r>
              <a:rPr lang="en-US" sz="2800" dirty="0"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latin typeface="+mj-lt"/>
                <a:ea typeface="+mj-ea"/>
                <a:cs typeface="+mj-cs"/>
              </a:rPr>
              <a:t>ya</a:t>
            </a:r>
            <a:r>
              <a:rPr lang="en-US" sz="2800" dirty="0">
                <a:latin typeface="+mj-lt"/>
                <a:ea typeface="+mj-ea"/>
                <a:cs typeface="+mj-cs"/>
              </a:rPr>
              <a:t> que 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acceso</a:t>
            </a:r>
            <a:r>
              <a:rPr lang="en-US" sz="2800" dirty="0">
                <a:latin typeface="+mj-lt"/>
                <a:ea typeface="+mj-ea"/>
                <a:cs typeface="+mj-cs"/>
              </a:rPr>
              <a:t> a un vector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así</a:t>
            </a:r>
            <a:r>
              <a:rPr lang="en-US" sz="2800" dirty="0">
                <a:latin typeface="+mj-lt"/>
                <a:ea typeface="+mj-ea"/>
                <a:cs typeface="+mj-cs"/>
              </a:rPr>
              <a:t> lo es, por lo que tanto la consulta,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800" dirty="0">
                <a:latin typeface="+mj-lt"/>
                <a:ea typeface="+mj-ea"/>
                <a:cs typeface="+mj-cs"/>
              </a:rPr>
              <a:t> la </a:t>
            </a:r>
            <a:r>
              <a:rPr lang="en-US" sz="2800" dirty="0" err="1">
                <a:latin typeface="+mj-lt"/>
                <a:ea typeface="+mj-ea"/>
                <a:cs typeface="+mj-cs"/>
              </a:rPr>
              <a:t>baja</a:t>
            </a:r>
            <a:r>
              <a:rPr lang="en-US" sz="2800" dirty="0">
                <a:latin typeface="+mj-lt"/>
                <a:ea typeface="+mj-ea"/>
                <a:cs typeface="+mj-cs"/>
              </a:rPr>
              <a:t> y 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alta</a:t>
            </a:r>
            <a:r>
              <a:rPr lang="en-US" sz="2800" dirty="0">
                <a:latin typeface="+mj-lt"/>
                <a:ea typeface="+mj-ea"/>
                <a:cs typeface="+mj-cs"/>
              </a:rPr>
              <a:t> son O(1).</a:t>
            </a:r>
          </a:p>
        </p:txBody>
      </p:sp>
    </p:spTree>
    <p:extLst>
      <p:ext uri="{BB962C8B-B14F-4D97-AF65-F5344CB8AC3E}">
        <p14:creationId xmlns:p14="http://schemas.microsoft.com/office/powerpoint/2010/main" val="342217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para pensar</a:t>
            </a:r>
          </a:p>
        </p:txBody>
      </p:sp>
      <p:pic>
        <p:nvPicPr>
          <p:cNvPr id="3" name="Picture 2" descr="A statue of a person&#10;&#10;Description automatically generated">
            <a:extLst>
              <a:ext uri="{FF2B5EF4-FFF2-40B4-BE49-F238E27FC236}">
                <a16:creationId xmlns:a16="http://schemas.microsoft.com/office/drawing/2014/main" id="{3E595B5C-B00B-46FC-8E01-BD2A99AF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2352"/>
            <a:ext cx="371475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B3F74-FC36-41EA-A526-5A76B78A0A13}"/>
              </a:ext>
            </a:extLst>
          </p:cNvPr>
          <p:cNvSpPr txBox="1"/>
          <p:nvPr/>
        </p:nvSpPr>
        <p:spPr>
          <a:xfrm>
            <a:off x="609600" y="1600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Si se necesita guardar en un array de bits el conjunto de los estudiantes de FIUBA, es decir, su número de legajo, ¿de qué tamaño debería ser el vector?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42BE-A34B-451A-8895-B1315F9E9373}"/>
              </a:ext>
            </a:extLst>
          </p:cNvPr>
          <p:cNvSpPr txBox="1"/>
          <p:nvPr/>
        </p:nvSpPr>
        <p:spPr>
          <a:xfrm>
            <a:off x="609600" y="4029531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¿Con qué problema nos encontraríamos?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¿Cómo se podría solucionar?</a:t>
            </a:r>
          </a:p>
        </p:txBody>
      </p:sp>
    </p:spTree>
    <p:extLst>
      <p:ext uri="{BB962C8B-B14F-4D97-AF65-F5344CB8AC3E}">
        <p14:creationId xmlns:p14="http://schemas.microsoft.com/office/powerpoint/2010/main" val="207668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ejercicios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0D6B8D-2AD8-4302-8ED5-E61503E5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85382"/>
              </p:ext>
            </p:extLst>
          </p:nvPr>
        </p:nvGraphicFramePr>
        <p:xfrm>
          <a:off x="15240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5501058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6238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3742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5441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08161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93284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02951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211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440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60DCA3-8285-4E38-B038-D2BDAD096D11}"/>
              </a:ext>
            </a:extLst>
          </p:cNvPr>
          <p:cNvSpPr txBox="1"/>
          <p:nvPr/>
        </p:nvSpPr>
        <p:spPr>
          <a:xfrm>
            <a:off x="1524000" y="2613135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Indicar qué elementos se encuentran en el byte.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consultar si el elemento 6 está o no en el conjunto. Luego, hacer la consulta.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dar de alta al elemento 2. Luego, aplicarlo.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dar de baja al elemento 3. Luego, aplicarlo.</a:t>
            </a:r>
          </a:p>
        </p:txBody>
      </p:sp>
    </p:spTree>
    <p:extLst>
      <p:ext uri="{BB962C8B-B14F-4D97-AF65-F5344CB8AC3E}">
        <p14:creationId xmlns:p14="http://schemas.microsoft.com/office/powerpoint/2010/main" val="3609532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enteros: 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0DCA3-8285-4E38-B038-D2BDAD096D11}"/>
              </a:ext>
            </a:extLst>
          </p:cNvPr>
          <p:cNvSpPr txBox="1"/>
          <p:nvPr/>
        </p:nvSpPr>
        <p:spPr>
          <a:xfrm>
            <a:off x="1600200" y="1981200"/>
            <a:ext cx="609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Dado un vector de enteros de tamaño MAX, se pide: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consultar si el elemento 125 está o no en el conjunto. Luego, hacer la consulta.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en una función para dar de alta al elemento de valor k. Luego, aplicarlo.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en una función para dar de baja al elemento de valor k. Luego, aplicarlo.</a:t>
            </a:r>
          </a:p>
        </p:txBody>
      </p:sp>
    </p:spTree>
    <p:extLst>
      <p:ext uri="{BB962C8B-B14F-4D97-AF65-F5344CB8AC3E}">
        <p14:creationId xmlns:p14="http://schemas.microsoft.com/office/powerpoint/2010/main" val="8627904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consultas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35DD2-E58B-4362-B723-E7AC5B2BAA88}"/>
              </a:ext>
            </a:extLst>
          </p:cNvPr>
          <p:cNvSpPr txBox="1"/>
          <p:nvPr/>
        </p:nvSpPr>
        <p:spPr>
          <a:xfrm>
            <a:off x="1066800" y="1450589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¿Alguna consulta?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628B8D-E58D-4034-8DA4-B0D5BD1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45712" cy="44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ejemplo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r>
              <a:rPr lang="es-ES" altLang="es-ES" sz="2600" dirty="0"/>
              <a:t> Datos</a:t>
            </a:r>
          </a:p>
          <a:p>
            <a:endParaRPr lang="es-ES" altLang="es-ES" sz="2600" dirty="0"/>
          </a:p>
        </p:txBody>
      </p:sp>
      <p:pic>
        <p:nvPicPr>
          <p:cNvPr id="3" name="Picture 2" descr="A close up of a white wall&#10;&#10;Description automatically generated">
            <a:extLst>
              <a:ext uri="{FF2B5EF4-FFF2-40B4-BE49-F238E27FC236}">
                <a16:creationId xmlns:a16="http://schemas.microsoft.com/office/drawing/2014/main" id="{9966EEB0-900D-4D94-9E12-CCCDE49A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8" y="2133600"/>
            <a:ext cx="6709064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74E86-3595-4D82-8E03-14C253B9EC84}"/>
              </a:ext>
            </a:extLst>
          </p:cNvPr>
          <p:cNvSpPr txBox="1"/>
          <p:nvPr/>
        </p:nvSpPr>
        <p:spPr>
          <a:xfrm>
            <a:off x="838200" y="4768940"/>
            <a:ext cx="74676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En este array de un solo byte, se encuentran los valores que tienen un 1. Es decir, el 0, 2, 3 y 5.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02931B3-B3C4-4B84-AC6E-48049065FD6F}"/>
              </a:ext>
            </a:extLst>
          </p:cNvPr>
          <p:cNvSpPr/>
          <p:nvPr/>
        </p:nvSpPr>
        <p:spPr>
          <a:xfrm>
            <a:off x="457200" y="2971800"/>
            <a:ext cx="493568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858F452A-C5D5-4F7F-928D-C669080B8A96}"/>
              </a:ext>
            </a:extLst>
          </p:cNvPr>
          <p:cNvSpPr/>
          <p:nvPr/>
        </p:nvSpPr>
        <p:spPr>
          <a:xfrm>
            <a:off x="7772400" y="2400301"/>
            <a:ext cx="914400" cy="1562099"/>
          </a:xfrm>
          <a:prstGeom prst="curvedLeftArrow">
            <a:avLst>
              <a:gd name="adj1" fmla="val 17044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E581C-9E3D-4CFD-8695-7D8544F612DF}"/>
              </a:ext>
            </a:extLst>
          </p:cNvPr>
          <p:cNvSpPr txBox="1"/>
          <p:nvPr/>
        </p:nvSpPr>
        <p:spPr>
          <a:xfrm>
            <a:off x="6375384" y="3350740"/>
            <a:ext cx="141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que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existencia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Sistema hexadecimal</a:t>
            </a:r>
            <a:endParaRPr lang="es-ES" altLang="es-E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BAB097-54A0-41FE-9563-9D552F4E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2419"/>
              </p:ext>
            </p:extLst>
          </p:nvPr>
        </p:nvGraphicFramePr>
        <p:xfrm>
          <a:off x="1066800" y="2057400"/>
          <a:ext cx="1752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93425549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95002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7695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5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4666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0A866516-107D-43A8-9A49-DB3905EF6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77094"/>
              </p:ext>
            </p:extLst>
          </p:nvPr>
        </p:nvGraphicFramePr>
        <p:xfrm>
          <a:off x="5105400" y="2057400"/>
          <a:ext cx="2133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93425549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95002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77695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5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4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2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Sistema hexadecimal</a:t>
            </a:r>
            <a:endParaRPr lang="es-ES" altLang="es-E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6AB794-4354-4AAA-A397-E45D8AD9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1104"/>
              </p:ext>
            </p:extLst>
          </p:nvPr>
        </p:nvGraphicFramePr>
        <p:xfrm>
          <a:off x="1447800" y="2057400"/>
          <a:ext cx="2819400" cy="370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3992979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7156087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6035855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5215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7630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C71D5A4-08E3-4CE7-BCB2-80B49AFD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28838"/>
              </p:ext>
            </p:extLst>
          </p:nvPr>
        </p:nvGraphicFramePr>
        <p:xfrm>
          <a:off x="4267200" y="2057400"/>
          <a:ext cx="2819400" cy="370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3992979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7156087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6035855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5215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763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8AC04682-41C3-413B-93F3-A07EF96ABF2D}"/>
              </a:ext>
            </a:extLst>
          </p:cNvPr>
          <p:cNvSpPr/>
          <p:nvPr/>
        </p:nvSpPr>
        <p:spPr>
          <a:xfrm rot="5400000">
            <a:off x="2552700" y="1485900"/>
            <a:ext cx="609600" cy="28194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E795271-89BF-44DA-B5D9-F522C89C55E0}"/>
              </a:ext>
            </a:extLst>
          </p:cNvPr>
          <p:cNvSpPr/>
          <p:nvPr/>
        </p:nvSpPr>
        <p:spPr>
          <a:xfrm rot="5400000">
            <a:off x="5448300" y="1586814"/>
            <a:ext cx="609600" cy="26670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27D2312-3B21-42DD-9090-99DF17A2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41862"/>
              </p:ext>
            </p:extLst>
          </p:nvPr>
        </p:nvGraphicFramePr>
        <p:xfrm>
          <a:off x="1447800" y="3617141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64424117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767071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57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919E17-CF43-4DEF-8F66-40E84377970A}"/>
              </a:ext>
            </a:extLst>
          </p:cNvPr>
          <p:cNvSpPr txBox="1"/>
          <p:nvPr/>
        </p:nvSpPr>
        <p:spPr>
          <a:xfrm>
            <a:off x="152400" y="2057400"/>
            <a:ext cx="1371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13AEF-64B5-4FB4-9F3C-5B10FB4EBAD3}"/>
              </a:ext>
            </a:extLst>
          </p:cNvPr>
          <p:cNvSpPr txBox="1"/>
          <p:nvPr/>
        </p:nvSpPr>
        <p:spPr>
          <a:xfrm>
            <a:off x="1524000" y="4876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numero = 5 * 16 + 12 = 80 + 12 = 92</a:t>
            </a:r>
          </a:p>
        </p:txBody>
      </p:sp>
    </p:spTree>
    <p:extLst>
      <p:ext uri="{BB962C8B-B14F-4D97-AF65-F5344CB8AC3E}">
        <p14:creationId xmlns:p14="http://schemas.microsoft.com/office/powerpoint/2010/main" val="173451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237" name="Rectangle 8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239" name="Freeform: Shape 8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hexadecimal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13AEF-64B5-4FB4-9F3C-5B10FB4EBAD3}"/>
              </a:ext>
            </a:extLst>
          </p:cNvPr>
          <p:cNvSpPr txBox="1"/>
          <p:nvPr/>
        </p:nvSpPr>
        <p:spPr>
          <a:xfrm>
            <a:off x="827484" y="2763520"/>
            <a:ext cx="6709905" cy="348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apagados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1;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apagados, salvo el primero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0xff;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prendidos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0xf0;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los 4 primeros bits prendidos, los 4 últimos apagados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98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7" y="3124200"/>
            <a:ext cx="8767916" cy="2651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352800" y="219282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AND: &amp;</a:t>
            </a:r>
          </a:p>
        </p:txBody>
      </p:sp>
    </p:spTree>
    <p:extLst>
      <p:ext uri="{BB962C8B-B14F-4D97-AF65-F5344CB8AC3E}">
        <p14:creationId xmlns:p14="http://schemas.microsoft.com/office/powerpoint/2010/main" val="5891680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7" y="3124200"/>
            <a:ext cx="8767916" cy="2651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962400" y="232447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OR: |</a:t>
            </a:r>
          </a:p>
        </p:txBody>
      </p:sp>
    </p:spTree>
    <p:extLst>
      <p:ext uri="{BB962C8B-B14F-4D97-AF65-F5344CB8AC3E}">
        <p14:creationId xmlns:p14="http://schemas.microsoft.com/office/powerpoint/2010/main" val="8830351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7" y="3461016"/>
            <a:ext cx="8767916" cy="197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561105" y="250121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NOT: ~</a:t>
            </a:r>
          </a:p>
        </p:txBody>
      </p:sp>
    </p:spTree>
    <p:extLst>
      <p:ext uri="{BB962C8B-B14F-4D97-AF65-F5344CB8AC3E}">
        <p14:creationId xmlns:p14="http://schemas.microsoft.com/office/powerpoint/2010/main" val="77000232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1118</Words>
  <Application>Microsoft Office PowerPoint</Application>
  <PresentationFormat>On-screen Show (4:3)</PresentationFormat>
  <Paragraphs>376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Array de bits</vt:lpstr>
      <vt:lpstr>Array de bits: usos</vt:lpstr>
      <vt:lpstr>Array de bits: ejemplo</vt:lpstr>
      <vt:lpstr>Sistema hexadecimal</vt:lpstr>
      <vt:lpstr>Sistema hexadecimal</vt:lpstr>
      <vt:lpstr>Sistema hexadecimal</vt:lpstr>
      <vt:lpstr>Operaciones entre bits</vt:lpstr>
      <vt:lpstr>Operaciones entre bits</vt:lpstr>
      <vt:lpstr>Operaciones entre bits</vt:lpstr>
      <vt:lpstr>Operaciones entre bits</vt:lpstr>
      <vt:lpstr>Corrimientos de bits</vt:lpstr>
      <vt:lpstr>Array de bits: manipulación</vt:lpstr>
      <vt:lpstr>Array de bits: consulta</vt:lpstr>
      <vt:lpstr>Array de bits: alta</vt:lpstr>
      <vt:lpstr>Array de bits: baja</vt:lpstr>
      <vt:lpstr>Array de bits: en un int</vt:lpstr>
      <vt:lpstr>Array de int</vt:lpstr>
      <vt:lpstr>Array de int</vt:lpstr>
      <vt:lpstr>Array de int</vt:lpstr>
      <vt:lpstr>Array de int</vt:lpstr>
      <vt:lpstr>Array de bits: orden</vt:lpstr>
      <vt:lpstr>Array de bits: para pensar</vt:lpstr>
      <vt:lpstr>Array de bits: ejercicios</vt:lpstr>
      <vt:lpstr>Array de enteros: ejercicios</vt:lpstr>
      <vt:lpstr>Array de bits: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 bits</dc:title>
  <dc:creator>ANDRES ALBERTO JUAREZ</dc:creator>
  <cp:lastModifiedBy>ANDRES ALBERTO JUAREZ</cp:lastModifiedBy>
  <cp:revision>13</cp:revision>
  <dcterms:created xsi:type="dcterms:W3CDTF">2019-10-06T23:34:06Z</dcterms:created>
  <dcterms:modified xsi:type="dcterms:W3CDTF">2019-10-07T00:17:23Z</dcterms:modified>
</cp:coreProperties>
</file>