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E150A8-548B-4B75-A8D6-FFBEB47F23C6}">
  <a:tblStyle styleId="{55E150A8-548B-4B75-A8D6-FFBEB47F23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d1f2053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d1f2053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número de pasos en búsqueda binaria es 4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1f20530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d1f20530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d1f20530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d1f20530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d1f2053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d1f2053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1f20530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d1f20530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d1f20530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d1f20530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d1f20530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d1f20530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d1f20530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d1f20530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requieren 3 iteraciones para encontrar la B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</a:t>
            </a:r>
            <a:r>
              <a:rPr lang="es"/>
              <a:t> 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binaria y </a:t>
            </a:r>
            <a:r>
              <a:rPr lang="es"/>
              <a:t>búsqueda</a:t>
            </a:r>
            <a:r>
              <a:rPr lang="es"/>
              <a:t> secuencial 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600" y="1307850"/>
            <a:ext cx="529627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binaria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r>
              <a:rPr lang="es"/>
              <a:t> de la </a:t>
            </a:r>
            <a:r>
              <a:rPr lang="es"/>
              <a:t>búsqueda</a:t>
            </a:r>
            <a:r>
              <a:rPr lang="es"/>
              <a:t> binaria 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estructura debe estar ordenada.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No puede hallar todos los valores repetidos.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Sencilla de realizar en </a:t>
            </a:r>
            <a:r>
              <a:rPr lang="es" sz="1500"/>
              <a:t>código.</a:t>
            </a:r>
            <a:r>
              <a:rPr lang="es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Muy eficiente.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Complejidad O(log</a:t>
            </a:r>
            <a:r>
              <a:rPr baseline="-25000" lang="es" sz="1500"/>
              <a:t>2</a:t>
            </a:r>
            <a:r>
              <a:rPr lang="es" sz="1500"/>
              <a:t>(N)), N siendo la cantidad de elementos del vector. 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567550"/>
            <a:ext cx="7038900" cy="18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Ariel </a:t>
            </a:r>
            <a:r>
              <a:rPr lang="es" sz="1500"/>
              <a:t>está</a:t>
            </a:r>
            <a:r>
              <a:rPr lang="es" sz="1500"/>
              <a:t> comenzando una </a:t>
            </a:r>
            <a:r>
              <a:rPr lang="es" sz="1500"/>
              <a:t>colección</a:t>
            </a:r>
            <a:r>
              <a:rPr lang="es" sz="1500"/>
              <a:t> de libros con la </a:t>
            </a:r>
            <a:r>
              <a:rPr lang="es" sz="1500"/>
              <a:t>intención</a:t>
            </a:r>
            <a:r>
              <a:rPr lang="es" sz="1500"/>
              <a:t> de que cada uno comience con una inicial distinta. Para llevar un registro guarda las iniciales de sus libros en un vector ordenado </a:t>
            </a:r>
            <a:r>
              <a:rPr lang="es" sz="1500"/>
              <a:t>alfabéticamente</a:t>
            </a:r>
            <a:r>
              <a:rPr lang="es" sz="1500"/>
              <a:t>. 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500"/>
              <a:t>Averiguar si Ariel posee un libro con la inicial J si el vector de sus libros es el siguiente:</a:t>
            </a:r>
            <a:endParaRPr sz="1500"/>
          </a:p>
        </p:txBody>
      </p:sp>
      <p:graphicFrame>
        <p:nvGraphicFramePr>
          <p:cNvPr id="158" name="Google Shape;158;p17"/>
          <p:cNvGraphicFramePr/>
          <p:nvPr/>
        </p:nvGraphicFramePr>
        <p:xfrm>
          <a:off x="1146925" y="357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{55E150A8-548B-4B75-A8D6-FFBEB47F23C6}</a:tableStyleId>
              </a:tblPr>
              <a:tblGrid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</a:tblGrid>
              <a:tr h="51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18"/>
          <p:cNvGraphicFramePr/>
          <p:nvPr/>
        </p:nvGraphicFramePr>
        <p:xfrm>
          <a:off x="1016113" y="191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{55E150A8-548B-4B75-A8D6-FFBEB47F23C6}</a:tableStyleId>
              </a:tblPr>
              <a:tblGrid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</a:tblGrid>
              <a:tr h="51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18"/>
          <p:cNvGraphicFramePr/>
          <p:nvPr/>
        </p:nvGraphicFramePr>
        <p:xfrm>
          <a:off x="1016113" y="3543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{55E150A8-548B-4B75-A8D6-FFBEB47F23C6}</a:tableStyleId>
              </a:tblPr>
              <a:tblGrid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</a:tblGrid>
              <a:tr h="51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18"/>
          <p:cNvSpPr/>
          <p:nvPr/>
        </p:nvSpPr>
        <p:spPr>
          <a:xfrm>
            <a:off x="1211625" y="1544225"/>
            <a:ext cx="2256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5248400" y="3118250"/>
            <a:ext cx="2256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7923125" y="1544225"/>
            <a:ext cx="2256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7923125" y="3118250"/>
            <a:ext cx="2256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4573325" y="2571750"/>
            <a:ext cx="225600" cy="225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6578800" y="4304175"/>
            <a:ext cx="225600" cy="225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902775" y="291050"/>
            <a:ext cx="2898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0649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Mínimo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10649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Máximo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10649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Medio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19"/>
          <p:cNvGraphicFramePr/>
          <p:nvPr/>
        </p:nvGraphicFramePr>
        <p:xfrm>
          <a:off x="976150" y="16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{55E150A8-548B-4B75-A8D6-FFBEB47F23C6}</a:tableStyleId>
              </a:tblPr>
              <a:tblGrid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</a:tblGrid>
              <a:tr h="51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19"/>
          <p:cNvSpPr/>
          <p:nvPr/>
        </p:nvSpPr>
        <p:spPr>
          <a:xfrm>
            <a:off x="5177125" y="1251275"/>
            <a:ext cx="2256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4572000" y="3009325"/>
            <a:ext cx="2256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5177125" y="2423175"/>
            <a:ext cx="225600" cy="225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19"/>
          <p:cNvGraphicFramePr/>
          <p:nvPr/>
        </p:nvGraphicFramePr>
        <p:xfrm>
          <a:off x="976138" y="336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{55E150A8-548B-4B75-A8D6-FFBEB47F23C6}</a:tableStyleId>
              </a:tblPr>
              <a:tblGrid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</a:tblGrid>
              <a:tr h="51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19"/>
          <p:cNvSpPr/>
          <p:nvPr/>
        </p:nvSpPr>
        <p:spPr>
          <a:xfrm>
            <a:off x="5923475" y="1251275"/>
            <a:ext cx="2256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5177125" y="3009325"/>
            <a:ext cx="2256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902775" y="291050"/>
            <a:ext cx="2898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0649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Mínimo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10649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Máximo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10649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Medio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2 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166825" y="1484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Ariel agregó nuevos libros a su colección, para llevar un registro guarda las iniciales de sus libros en un vector ordenado alfabéticamente. 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Averiguar si Ariel posee un libro con la inicial B si el vector de sus libros es el siguiente: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500"/>
              <a:t>¿ </a:t>
            </a:r>
            <a:r>
              <a:rPr lang="es" sz="1500"/>
              <a:t>Cuántas</a:t>
            </a:r>
            <a:r>
              <a:rPr lang="es" sz="1500"/>
              <a:t> iteraciones tarde en encontrar dicho elemento?</a:t>
            </a:r>
            <a:endParaRPr sz="1500"/>
          </a:p>
        </p:txBody>
      </p:sp>
      <p:graphicFrame>
        <p:nvGraphicFramePr>
          <p:cNvPr id="190" name="Google Shape;190;p20"/>
          <p:cNvGraphicFramePr/>
          <p:nvPr/>
        </p:nvGraphicFramePr>
        <p:xfrm>
          <a:off x="805275" y="342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{55E150A8-548B-4B75-A8D6-FFBEB47F23C6}</a:tableStyleId>
              </a:tblPr>
              <a:tblGrid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</a:tblGrid>
              <a:tr h="54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21"/>
          <p:cNvGraphicFramePr/>
          <p:nvPr/>
        </p:nvGraphicFramePr>
        <p:xfrm>
          <a:off x="691000" y="43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{55E150A8-548B-4B75-A8D6-FFBEB47F23C6}</a:tableStyleId>
              </a:tblPr>
              <a:tblGrid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</a:tblGrid>
              <a:tr h="54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Google Shape;196;p21"/>
          <p:cNvGraphicFramePr/>
          <p:nvPr/>
        </p:nvGraphicFramePr>
        <p:xfrm>
          <a:off x="691000" y="211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{55E150A8-548B-4B75-A8D6-FFBEB47F23C6}</a:tableStyleId>
              </a:tblPr>
              <a:tblGrid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</a:tblGrid>
              <a:tr h="54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J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Z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21"/>
          <p:cNvGraphicFramePr/>
          <p:nvPr/>
        </p:nvGraphicFramePr>
        <p:xfrm>
          <a:off x="691000" y="37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{55E150A8-548B-4B75-A8D6-FFBEB47F23C6}</a:tableStyleId>
              </a:tblPr>
              <a:tblGrid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  <a:gridCol w="485125"/>
              </a:tblGrid>
              <a:tr h="54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J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Z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21"/>
          <p:cNvSpPr/>
          <p:nvPr/>
        </p:nvSpPr>
        <p:spPr>
          <a:xfrm>
            <a:off x="4228838" y="1086875"/>
            <a:ext cx="225600" cy="225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2278713" y="2747900"/>
            <a:ext cx="225600" cy="225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1338263" y="4432675"/>
            <a:ext cx="225600" cy="225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792650" y="134650"/>
            <a:ext cx="2256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792650" y="1795675"/>
            <a:ext cx="2256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792650" y="3456700"/>
            <a:ext cx="2256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8113200" y="134650"/>
            <a:ext cx="2256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3727900" y="1795675"/>
            <a:ext cx="2256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1789625" y="3456700"/>
            <a:ext cx="225600" cy="22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