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PT Sans Narrow"/>
      <p:regular r:id="rId25"/>
      <p:bold r:id="rId26"/>
    </p:embeddedFont>
    <p:embeddedFont>
      <p:font typeface="Century Gothic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dca0dd9f2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ddca0dd9f2_1_3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dca0dd9f2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dca0dd9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ddca0dd9f2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dca0dd9f2_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dca0dd9f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ddca0dd9f2_1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a235dea2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ea235de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aea235dea2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objetos" type="txAndObj">
  <p:cSld name="TEXT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648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visualgo.net/en/bs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11801" y="243641"/>
            <a:ext cx="24978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</a:t>
            </a:r>
            <a:endParaRPr/>
          </a:p>
        </p:txBody>
      </p:sp>
      <p:pic>
        <p:nvPicPr>
          <p:cNvPr descr="A close up of a logo&#10;&#10;Description automatically generated" id="84" name="Google Shape;84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1466" y="1668643"/>
            <a:ext cx="5781300" cy="3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86339" y="215682"/>
            <a:ext cx="82296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binarios: implementaciones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914400" y="3429000"/>
            <a:ext cx="320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>
                <a:latin typeface="PT Sans Narrow"/>
                <a:ea typeface="PT Sans Narrow"/>
                <a:cs typeface="PT Sans Narrow"/>
                <a:sym typeface="PT Sans Narrow"/>
              </a:rPr>
              <a:t>Estructuras</a:t>
            </a:r>
            <a:endParaRPr sz="19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4114800" y="2367290"/>
            <a:ext cx="320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>
                <a:latin typeface="PT Sans Narrow"/>
                <a:ea typeface="PT Sans Narrow"/>
                <a:cs typeface="PT Sans Narrow"/>
                <a:sym typeface="PT Sans Narrow"/>
              </a:rPr>
              <a:t>Estáticas</a:t>
            </a:r>
            <a:endParaRPr sz="19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114800" y="4516110"/>
            <a:ext cx="320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>
                <a:latin typeface="PT Sans Narrow"/>
                <a:ea typeface="PT Sans Narrow"/>
                <a:cs typeface="PT Sans Narrow"/>
                <a:sym typeface="PT Sans Narrow"/>
              </a:rPr>
              <a:t>Dinámicas</a:t>
            </a:r>
            <a:endParaRPr sz="19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62" name="Google Shape;162;p24"/>
          <p:cNvCxnSpPr>
            <a:endCxn id="160" idx="1"/>
          </p:cNvCxnSpPr>
          <p:nvPr/>
        </p:nvCxnSpPr>
        <p:spPr>
          <a:xfrm flipH="1" rot="10800000">
            <a:off x="3048000" y="2628890"/>
            <a:ext cx="1066800" cy="10617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cxnSp>
        <p:nvCxnSpPr>
          <p:cNvPr id="163" name="Google Shape;163;p24"/>
          <p:cNvCxnSpPr>
            <a:endCxn id="161" idx="1"/>
          </p:cNvCxnSpPr>
          <p:nvPr/>
        </p:nvCxnSpPr>
        <p:spPr>
          <a:xfrm>
            <a:off x="3048000" y="3842910"/>
            <a:ext cx="1066800" cy="93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86339" y="215682"/>
            <a:ext cx="82296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binarios:</a:t>
            </a:r>
            <a:br>
              <a:rPr lang="es-ES"/>
            </a:br>
            <a:r>
              <a:rPr lang="es-ES"/>
              <a:t>implementación estática</a:t>
            </a:r>
            <a:endParaRPr/>
          </a:p>
        </p:txBody>
      </p:sp>
      <p:pic>
        <p:nvPicPr>
          <p:cNvPr descr="A picture containing clock&#10;&#10;Description automatically generated"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450" y="1757840"/>
            <a:ext cx="4625340" cy="3208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clock&#10;&#10;Description automatically generated" id="170" name="Google Shape;170;p25"/>
          <p:cNvPicPr preferRelativeResize="0"/>
          <p:nvPr/>
        </p:nvPicPr>
        <p:blipFill rotWithShape="1">
          <a:blip r:embed="rId4">
            <a:alphaModFix/>
          </a:blip>
          <a:srcRect b="32791" l="0" r="0" t="0"/>
          <a:stretch/>
        </p:blipFill>
        <p:spPr>
          <a:xfrm>
            <a:off x="1446800" y="5187078"/>
            <a:ext cx="6250401" cy="9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86339" y="215682"/>
            <a:ext cx="82296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binarios:</a:t>
            </a:r>
            <a:br>
              <a:rPr lang="es-ES"/>
            </a:br>
            <a:r>
              <a:rPr lang="es-ES"/>
              <a:t>implementación estática</a:t>
            </a:r>
            <a:endParaRPr/>
          </a:p>
        </p:txBody>
      </p:sp>
      <p:pic>
        <p:nvPicPr>
          <p:cNvPr descr="A screen shot of a social media post&#10;&#10;Description automatically generated" id="176" name="Google Shape;176;p26"/>
          <p:cNvPicPr preferRelativeResize="0"/>
          <p:nvPr/>
        </p:nvPicPr>
        <p:blipFill rotWithShape="1">
          <a:blip r:embed="rId3">
            <a:alphaModFix/>
          </a:blip>
          <a:srcRect b="13164" l="0" r="0" t="0"/>
          <a:stretch/>
        </p:blipFill>
        <p:spPr>
          <a:xfrm>
            <a:off x="1262650" y="2678224"/>
            <a:ext cx="6477000" cy="20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152400" y="2286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binarios de </a:t>
            </a:r>
            <a:br>
              <a:rPr lang="es-ES"/>
            </a:br>
            <a:r>
              <a:rPr lang="es-ES"/>
              <a:t>búsqueda (ABB)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1066800" y="2133600"/>
            <a:ext cx="64008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latin typeface="PT Sans Narrow"/>
                <a:ea typeface="PT Sans Narrow"/>
                <a:cs typeface="PT Sans Narrow"/>
                <a:sym typeface="PT Sans Narrow"/>
              </a:rPr>
              <a:t>Es un árbol binario en donde cada clave, será más grande que las claves que estén en el subárbol izquierdo (si hubiera) y más chica que las del subárbol derecho.</a:t>
            </a:r>
            <a:endParaRPr sz="19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latin typeface="PT Sans Narrow"/>
                <a:ea typeface="PT Sans Narrow"/>
                <a:cs typeface="PT Sans Narrow"/>
                <a:sym typeface="PT Sans Narrow"/>
              </a:rPr>
              <a:t>Cada subárbol es, a su vez, un ABB.</a:t>
            </a:r>
            <a:endParaRPr sz="19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152400" y="2286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ABB - ejemplo</a:t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1066800" y="2133600"/>
            <a:ext cx="64008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PT Sans Narrow"/>
                <a:ea typeface="PT Sans Narrow"/>
                <a:cs typeface="PT Sans Narrow"/>
                <a:sym typeface="PT Sans Narrow"/>
              </a:rPr>
              <a:t>Si tenemos un ABB vacío y llegan las siguientes claves en el orden indicado, ¿cómo irá construyéndose el árbol?</a:t>
            </a:r>
            <a:endParaRPr sz="18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PT Sans Narrow"/>
                <a:ea typeface="PT Sans Narrow"/>
                <a:cs typeface="PT Sans Narrow"/>
                <a:sym typeface="PT Sans Narrow"/>
              </a:rPr>
              <a:t>Claves: 18, 5, 9, 24, 12, 31, 22 y 27. </a:t>
            </a:r>
            <a:endParaRPr sz="18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197050" y="6164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https://visualgo.net/en/bst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152400" y="2286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ABB - ejemplo</a:t>
            </a:r>
            <a:endParaRPr/>
          </a:p>
        </p:txBody>
      </p:sp>
      <p:pic>
        <p:nvPicPr>
          <p:cNvPr descr="A screenshot of a cell phone&#10;&#10;Description automatically generated"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574" y="1447800"/>
            <a:ext cx="5658851" cy="477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3613" r="0" t="0"/>
          <a:stretch/>
        </p:blipFill>
        <p:spPr>
          <a:xfrm>
            <a:off x="0" y="2669685"/>
            <a:ext cx="3027758" cy="418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4">
            <a:alphaModFix/>
          </a:blip>
          <a:srcRect b="0" l="35640" r="0" t="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/>
          <p:nvPr/>
        </p:nvSpPr>
        <p:spPr>
          <a:xfrm>
            <a:off x="6456759" y="1676400"/>
            <a:ext cx="21147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5">
            <a:alphaModFix/>
          </a:blip>
          <a:srcRect b="0" l="0" r="0" t="28812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 rotWithShape="1">
          <a:blip r:embed="rId6">
            <a:alphaModFix/>
          </a:blip>
          <a:srcRect b="23320" l="0" r="0" t="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/>
          <p:nvPr/>
        </p:nvSpPr>
        <p:spPr>
          <a:xfrm>
            <a:off x="7828359" y="0"/>
            <a:ext cx="5145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6539954" y="1460230"/>
            <a:ext cx="2604045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30"/>
          <p:cNvSpPr txBox="1"/>
          <p:nvPr>
            <p:ph type="title"/>
          </p:nvPr>
        </p:nvSpPr>
        <p:spPr>
          <a:xfrm>
            <a:off x="486697" y="629267"/>
            <a:ext cx="69390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2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ABB - recorridos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7828359" y="0"/>
            <a:ext cx="5145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0" y="1762067"/>
            <a:ext cx="9144314" cy="5095933"/>
          </a:xfrm>
          <a:custGeom>
            <a:rect b="b" l="l" r="r" t="t"/>
            <a:pathLst>
              <a:path extrusionOk="0" h="5095933" w="12192418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211" name="Google Shape;211;p30"/>
          <p:cNvGrpSpPr/>
          <p:nvPr/>
        </p:nvGrpSpPr>
        <p:grpSpPr>
          <a:xfrm>
            <a:off x="305261" y="2797969"/>
            <a:ext cx="8533476" cy="3577694"/>
            <a:chOff x="461" y="244430"/>
            <a:chExt cx="8533476" cy="3577694"/>
          </a:xfrm>
        </p:grpSpPr>
        <p:sp>
          <p:nvSpPr>
            <p:cNvPr id="212" name="Google Shape;212;p30"/>
            <p:cNvSpPr/>
            <p:nvPr/>
          </p:nvSpPr>
          <p:spPr>
            <a:xfrm>
              <a:off x="1275578" y="244430"/>
              <a:ext cx="1373203" cy="137320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461" y="1771474"/>
              <a:ext cx="3923437" cy="58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0"/>
            <p:cNvSpPr txBox="1"/>
            <p:nvPr/>
          </p:nvSpPr>
          <p:spPr>
            <a:xfrm>
              <a:off x="461" y="1771474"/>
              <a:ext cx="3923437" cy="58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entury Gothic"/>
                <a:buNone/>
              </a:pPr>
              <a:r>
                <a:rPr b="1" lang="es-ES" sz="3600">
                  <a:latin typeface="Century Gothic"/>
                  <a:ea typeface="Century Gothic"/>
                  <a:cs typeface="Century Gothic"/>
                  <a:sym typeface="Century Gothic"/>
                </a:rPr>
                <a:t>En profundidad</a:t>
              </a:r>
              <a:endParaRPr sz="36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461" y="2431543"/>
              <a:ext cx="3923437" cy="1390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 txBox="1"/>
            <p:nvPr/>
          </p:nvSpPr>
          <p:spPr>
            <a:xfrm>
              <a:off x="461" y="2431543"/>
              <a:ext cx="3923437" cy="1390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lang="es-ES" sz="2400">
                  <a:latin typeface="Century Gothic"/>
                  <a:ea typeface="Century Gothic"/>
                  <a:cs typeface="Century Gothic"/>
                  <a:sym typeface="Century Gothic"/>
                </a:rPr>
                <a:t>Preorden: R I D</a:t>
              </a:r>
              <a:endParaRPr sz="2400"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lang="es-ES" sz="2400">
                  <a:latin typeface="Century Gothic"/>
                  <a:ea typeface="Century Gothic"/>
                  <a:cs typeface="Century Gothic"/>
                  <a:sym typeface="Century Gothic"/>
                </a:rPr>
                <a:t>Inorden: I R D</a:t>
              </a:r>
              <a:endParaRPr sz="2400"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lang="es-ES" sz="2400">
                  <a:latin typeface="Century Gothic"/>
                  <a:ea typeface="Century Gothic"/>
                  <a:cs typeface="Century Gothic"/>
                  <a:sym typeface="Century Gothic"/>
                </a:rPr>
                <a:t>Posorden: I D R</a:t>
              </a:r>
              <a:endParaRPr sz="24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5885617" y="244430"/>
              <a:ext cx="1373203" cy="137320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4610500" y="1771474"/>
              <a:ext cx="3923437" cy="58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 txBox="1"/>
            <p:nvPr/>
          </p:nvSpPr>
          <p:spPr>
            <a:xfrm>
              <a:off x="4610500" y="1771474"/>
              <a:ext cx="3923437" cy="58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entury Gothic"/>
                <a:buNone/>
              </a:pPr>
              <a:r>
                <a:rPr b="1" lang="es-ES" sz="3600">
                  <a:latin typeface="Century Gothic"/>
                  <a:ea typeface="Century Gothic"/>
                  <a:cs typeface="Century Gothic"/>
                  <a:sym typeface="Century Gothic"/>
                </a:rPr>
                <a:t>En ancho</a:t>
              </a:r>
              <a:endParaRPr sz="36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4610500" y="2431543"/>
              <a:ext cx="3923437" cy="1390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499475" y="2538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ABB - recorridos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867" y="1752600"/>
            <a:ext cx="2891591" cy="18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1339" y="1777800"/>
            <a:ext cx="2891591" cy="18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5600" y="4187775"/>
            <a:ext cx="3051601" cy="1832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1722451" y="3633367"/>
            <a:ext cx="283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Pre orden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5930724" y="3699921"/>
            <a:ext cx="268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Pos orden</a:t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3791464" y="6019800"/>
            <a:ext cx="3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In orden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746" y="1035350"/>
            <a:ext cx="4429679" cy="374061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270975" y="4964200"/>
            <a:ext cx="64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Preorden: </a:t>
            </a: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270975" y="5356875"/>
            <a:ext cx="56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Inorden:   </a:t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270975" y="5737868"/>
            <a:ext cx="64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Posorden: 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270975" y="6118868"/>
            <a:ext cx="64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Ancho: </a:t>
            </a:r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4399" y="351675"/>
            <a:ext cx="2443314" cy="152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6533126" y="1875667"/>
            <a:ext cx="283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Pre orden</a:t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2525" y="2367150"/>
            <a:ext cx="2660364" cy="164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7103533" y="4016936"/>
            <a:ext cx="2856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In orden</a:t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8249" y="4425824"/>
            <a:ext cx="2626428" cy="166530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/>
        </p:nvSpPr>
        <p:spPr>
          <a:xfrm>
            <a:off x="6870748" y="6200565"/>
            <a:ext cx="2436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Pos orden</a:t>
            </a:r>
            <a:endParaRPr/>
          </a:p>
        </p:txBody>
      </p:sp>
      <p:sp>
        <p:nvSpPr>
          <p:cNvPr id="247" name="Google Shape;247;p32"/>
          <p:cNvSpPr txBox="1"/>
          <p:nvPr>
            <p:ph type="title"/>
          </p:nvPr>
        </p:nvSpPr>
        <p:spPr>
          <a:xfrm>
            <a:off x="499475" y="2538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ABB - recorridos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521" y="990600"/>
            <a:ext cx="4429679" cy="374061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1524000" y="4953000"/>
            <a:ext cx="64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Preorden: 18 – 5 – 9 – 12 – 24 – 22 – 31 – 27 </a:t>
            </a:r>
            <a:endParaRPr/>
          </a:p>
        </p:txBody>
      </p:sp>
      <p:sp>
        <p:nvSpPr>
          <p:cNvPr id="254" name="Google Shape;254;p33"/>
          <p:cNvSpPr txBox="1"/>
          <p:nvPr/>
        </p:nvSpPr>
        <p:spPr>
          <a:xfrm>
            <a:off x="1524000" y="5345668"/>
            <a:ext cx="64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Inorden:  5 – 9 – 12 – 18 – 22 – 24 – 27 – 31   </a:t>
            </a:r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524000" y="5726668"/>
            <a:ext cx="64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Posorden: 12 – 9 – 5 – 22 – 27 – 31 – 24 – 18 </a:t>
            </a:r>
            <a:endParaRPr/>
          </a:p>
        </p:txBody>
      </p:sp>
      <p:sp>
        <p:nvSpPr>
          <p:cNvPr id="256" name="Google Shape;256;p33"/>
          <p:cNvSpPr txBox="1"/>
          <p:nvPr/>
        </p:nvSpPr>
        <p:spPr>
          <a:xfrm>
            <a:off x="1524000" y="6107668"/>
            <a:ext cx="64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Ancho: 18 – 5 – 24 – 9 – 22 – 31 – 12 – 27 </a:t>
            </a:r>
            <a:endParaRPr/>
          </a:p>
        </p:txBody>
      </p:sp>
      <p:sp>
        <p:nvSpPr>
          <p:cNvPr id="257" name="Google Shape;257;p33"/>
          <p:cNvSpPr txBox="1"/>
          <p:nvPr>
            <p:ph type="title"/>
          </p:nvPr>
        </p:nvSpPr>
        <p:spPr>
          <a:xfrm>
            <a:off x="499475" y="2538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ABB - recorridos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86339" y="21568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con raíz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76" y="1676400"/>
            <a:ext cx="8075974" cy="440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>
            <a:off x="521400" y="2012025"/>
            <a:ext cx="12300" cy="317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 rot="10800000">
            <a:off x="527550" y="1567725"/>
            <a:ext cx="0" cy="326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>
            <a:off x="196300" y="1187625"/>
            <a:ext cx="70665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entury Gothic"/>
                <a:ea typeface="Century Gothic"/>
                <a:cs typeface="Century Gothic"/>
                <a:sym typeface="Century Gothic"/>
              </a:rPr>
              <a:t>Altura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bject, necklace, light&#10;&#10;Description automatically generated"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956" y="2086960"/>
            <a:ext cx="4184244" cy="28503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type="title"/>
          </p:nvPr>
        </p:nvSpPr>
        <p:spPr>
          <a:xfrm>
            <a:off x="386339" y="21568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Camino</a:t>
            </a:r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 flipH="1">
            <a:off x="3540375" y="2549500"/>
            <a:ext cx="694500" cy="53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3495300" y="3546825"/>
            <a:ext cx="268800" cy="68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/>
          <p:nvPr/>
        </p:nvSpPr>
        <p:spPr>
          <a:xfrm>
            <a:off x="4138375" y="2157300"/>
            <a:ext cx="533400" cy="470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158975" y="3087400"/>
            <a:ext cx="533400" cy="470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3540375" y="4230225"/>
            <a:ext cx="533400" cy="470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990600" y="1981200"/>
            <a:ext cx="65532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bject, necklace, light&#10;&#10;Description automatically generated"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881" y="2003835"/>
            <a:ext cx="4184244" cy="285034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type="title"/>
          </p:nvPr>
        </p:nvSpPr>
        <p:spPr>
          <a:xfrm>
            <a:off x="386339" y="21568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Altura y profundidad</a:t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 flipH="1">
            <a:off x="1399900" y="2067650"/>
            <a:ext cx="11100" cy="259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>
            <a:off x="-94550" y="4825250"/>
            <a:ext cx="977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altura = 3</a:t>
            </a:r>
            <a:r>
              <a:rPr lang="es-ES" sz="2800">
                <a:latin typeface="PT Sans Narrow"/>
                <a:ea typeface="PT Sans Narrow"/>
                <a:cs typeface="PT Sans Narrow"/>
                <a:sym typeface="PT Sans Narrow"/>
              </a:rPr>
              <a:t> ~= log2(n) </a:t>
            </a:r>
            <a:endParaRPr sz="28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PT Sans Narrow"/>
                <a:ea typeface="PT Sans Narrow"/>
                <a:cs typeface="PT Sans Narrow"/>
                <a:sym typeface="PT Sans Narrow"/>
              </a:rPr>
              <a:t>n: cantidad de nodos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763525" y="20038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PT Sans Narrow"/>
                <a:ea typeface="PT Sans Narrow"/>
                <a:cs typeface="PT Sans Narrow"/>
                <a:sym typeface="PT Sans Narrow"/>
              </a:rPr>
              <a:t>prof. = 0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>
            <a:off x="5044725" y="22993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6736225" y="40518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s-ES" sz="2800">
                <a:latin typeface="PT Sans Narrow"/>
                <a:ea typeface="PT Sans Narrow"/>
                <a:cs typeface="PT Sans Narrow"/>
                <a:sym typeface="PT Sans Narrow"/>
              </a:rPr>
              <a:t>prof. = 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>
            <a:off x="6532050" y="4353500"/>
            <a:ext cx="718800" cy="12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86339" y="21568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n-arios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990600" y="1981200"/>
            <a:ext cx="65532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s-ES" sz="3200">
                <a:latin typeface="PT Sans Narrow"/>
                <a:ea typeface="PT Sans Narrow"/>
                <a:cs typeface="PT Sans Narrow"/>
                <a:sym typeface="PT Sans Narrow"/>
              </a:rPr>
              <a:t>Si el árbol no es vacío, hay un único nodo que no tiene padre: es el </a:t>
            </a:r>
            <a:r>
              <a:rPr b="1" lang="es-ES" sz="3200">
                <a:latin typeface="PT Sans Narrow"/>
                <a:ea typeface="PT Sans Narrow"/>
                <a:cs typeface="PT Sans Narrow"/>
                <a:sym typeface="PT Sans Narrow"/>
              </a:rPr>
              <a:t>nodo raíz</a:t>
            </a:r>
            <a:r>
              <a:rPr lang="es-ES" sz="32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18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1651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3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s-ES" sz="3200">
                <a:latin typeface="PT Sans Narrow"/>
                <a:ea typeface="PT Sans Narrow"/>
                <a:cs typeface="PT Sans Narrow"/>
                <a:sym typeface="PT Sans Narrow"/>
              </a:rPr>
              <a:t>Cada nodo puede tener, a lo sumo, </a:t>
            </a:r>
            <a:r>
              <a:rPr b="1" lang="es-ES" sz="3200">
                <a:latin typeface="PT Sans Narrow"/>
                <a:ea typeface="PT Sans Narrow"/>
                <a:cs typeface="PT Sans Narrow"/>
                <a:sym typeface="PT Sans Narrow"/>
              </a:rPr>
              <a:t>n hijos</a:t>
            </a:r>
            <a:r>
              <a:rPr lang="es-ES" sz="32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18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86339" y="21568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binarios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990600" y="1752600"/>
            <a:ext cx="6553200" cy="4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T Sans Narrow"/>
              <a:buChar char="•"/>
            </a:pPr>
            <a:r>
              <a:rPr lang="es-ES" sz="3000">
                <a:latin typeface="PT Sans Narrow"/>
                <a:ea typeface="PT Sans Narrow"/>
                <a:cs typeface="PT Sans Narrow"/>
                <a:sym typeface="PT Sans Narrow"/>
              </a:rPr>
              <a:t>Si el árbol no es vacío, hay un único nodo que no tiene padre: es el nodo raíz.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1651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T Sans Narrow"/>
              <a:buChar char="•"/>
            </a:pPr>
            <a:r>
              <a:rPr lang="es-ES" sz="3000">
                <a:latin typeface="PT Sans Narrow"/>
                <a:ea typeface="PT Sans Narrow"/>
                <a:cs typeface="PT Sans Narrow"/>
                <a:sym typeface="PT Sans Narrow"/>
              </a:rPr>
              <a:t>Cada nodo puede tener, a lo sumo, 2 hijos, que llamaremos hijo izquierdo e hijo derecho.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86339" y="21568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binarios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524000"/>
            <a:ext cx="5410200" cy="492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86339" y="21568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binarios</a:t>
            </a:r>
            <a:endParaRPr/>
          </a:p>
        </p:txBody>
      </p:sp>
      <p:pic>
        <p:nvPicPr>
          <p:cNvPr descr="A picture containing object, necklace, light&#10;&#10;Description automatically generated"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756" y="1874060"/>
            <a:ext cx="4184244" cy="28503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amp, man, light&#10;&#10;Description automatically generated" id="144" name="Google Shape;1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5808" y="1783595"/>
            <a:ext cx="3330992" cy="301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066800" y="5105400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PT Sans Narrow"/>
                <a:ea typeface="PT Sans Narrow"/>
                <a:cs typeface="PT Sans Narrow"/>
                <a:sym typeface="PT Sans Narrow"/>
              </a:rPr>
              <a:t>Árbol binario completo</a:t>
            </a:r>
            <a:endParaRPr sz="2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334000" y="5117068"/>
            <a:ext cx="32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PT Sans Narrow"/>
                <a:ea typeface="PT Sans Narrow"/>
                <a:cs typeface="PT Sans Narrow"/>
                <a:sym typeface="PT Sans Narrow"/>
              </a:rPr>
              <a:t>Árbol binario semicompleto</a:t>
            </a:r>
            <a:endParaRPr sz="2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 degenerado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675" y="1531185"/>
            <a:ext cx="3258200" cy="41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