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notesMasterIdLst>
    <p:notesMasterId r:id="rId27"/>
  </p:notesMasterIdLst>
  <p:sldIdLst>
    <p:sldId id="272" r:id="rId2"/>
    <p:sldId id="279" r:id="rId3"/>
    <p:sldId id="491" r:id="rId4"/>
    <p:sldId id="508" r:id="rId5"/>
    <p:sldId id="507" r:id="rId6"/>
    <p:sldId id="509" r:id="rId7"/>
    <p:sldId id="494" r:id="rId8"/>
    <p:sldId id="495" r:id="rId9"/>
    <p:sldId id="496" r:id="rId10"/>
    <p:sldId id="506" r:id="rId11"/>
    <p:sldId id="497" r:id="rId12"/>
    <p:sldId id="492" r:id="rId13"/>
    <p:sldId id="499" r:id="rId14"/>
    <p:sldId id="493" r:id="rId15"/>
    <p:sldId id="498" r:id="rId16"/>
    <p:sldId id="500" r:id="rId17"/>
    <p:sldId id="501" r:id="rId18"/>
    <p:sldId id="503" r:id="rId19"/>
    <p:sldId id="504" r:id="rId20"/>
    <p:sldId id="505" r:id="rId21"/>
    <p:sldId id="511" r:id="rId22"/>
    <p:sldId id="512" r:id="rId23"/>
    <p:sldId id="513" r:id="rId24"/>
    <p:sldId id="514" r:id="rId25"/>
    <p:sldId id="515" r:id="rId26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93460" autoAdjust="0"/>
  </p:normalViewPr>
  <p:slideViewPr>
    <p:cSldViewPr>
      <p:cViewPr>
        <p:scale>
          <a:sx n="75" d="100"/>
          <a:sy n="75" d="100"/>
        </p:scale>
        <p:origin x="112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3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>
            <a:extLst>
              <a:ext uri="{FF2B5EF4-FFF2-40B4-BE49-F238E27FC236}">
                <a16:creationId xmlns:a16="http://schemas.microsoft.com/office/drawing/2014/main" id="{9AD49099-5B7C-44FE-B049-CEBF464BD3D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45763" name="Rectangle 3">
            <a:extLst>
              <a:ext uri="{FF2B5EF4-FFF2-40B4-BE49-F238E27FC236}">
                <a16:creationId xmlns:a16="http://schemas.microsoft.com/office/drawing/2014/main" id="{B4E98B8A-02E6-4764-9D61-42E36B3B6FD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3F24C9-6E6B-452C-85D1-4DFE35985525}" type="datetimeFigureOut">
              <a:rPr lang="es-ES" altLang="es-ES"/>
              <a:pPr>
                <a:defRPr/>
              </a:pPr>
              <a:t>21/01/2022</a:t>
            </a:fld>
            <a:endParaRPr lang="es-ES" altLang="es-E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8F5D3311-4F15-48A7-9970-015DDBE85AA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65" name="Rectangle 5">
            <a:extLst>
              <a:ext uri="{FF2B5EF4-FFF2-40B4-BE49-F238E27FC236}">
                <a16:creationId xmlns:a16="http://schemas.microsoft.com/office/drawing/2014/main" id="{6FC0386B-49BD-4AE0-B565-774CC6FDCA7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noProof="0"/>
              <a:t>Haga clic para modificar el estilo de texto del patrón</a:t>
            </a:r>
          </a:p>
          <a:p>
            <a:pPr lvl="1"/>
            <a:r>
              <a:rPr lang="es-ES" altLang="es-ES" noProof="0"/>
              <a:t>Segundo nivel</a:t>
            </a:r>
          </a:p>
          <a:p>
            <a:pPr lvl="2"/>
            <a:r>
              <a:rPr lang="es-ES" altLang="es-ES" noProof="0"/>
              <a:t>Tercer nivel</a:t>
            </a:r>
          </a:p>
          <a:p>
            <a:pPr lvl="3"/>
            <a:r>
              <a:rPr lang="es-ES" altLang="es-ES" noProof="0"/>
              <a:t>Cuarto nivel</a:t>
            </a:r>
          </a:p>
          <a:p>
            <a:pPr lvl="4"/>
            <a:r>
              <a:rPr lang="es-ES" altLang="es-ES" noProof="0"/>
              <a:t>Quinto nivel</a:t>
            </a:r>
          </a:p>
        </p:txBody>
      </p:sp>
      <p:sp>
        <p:nvSpPr>
          <p:cNvPr id="245766" name="Rectangle 6">
            <a:extLst>
              <a:ext uri="{FF2B5EF4-FFF2-40B4-BE49-F238E27FC236}">
                <a16:creationId xmlns:a16="http://schemas.microsoft.com/office/drawing/2014/main" id="{AC5B0E46-D3A0-4FD4-B2CB-6E9CD2911C3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45767" name="Rectangle 7">
            <a:extLst>
              <a:ext uri="{FF2B5EF4-FFF2-40B4-BE49-F238E27FC236}">
                <a16:creationId xmlns:a16="http://schemas.microsoft.com/office/drawing/2014/main" id="{FAAC7827-8EB5-47C6-A7A8-2A270755D6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37C07B3-3B54-4CD4-9612-2D4A4EC12D3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24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9736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81E2F-99DD-4F98-B5D8-0E1DCDDA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03BE2-0E55-443B-AF80-09D0A1E8A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98E5D-ED56-4752-B4FA-FE00CE29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16F38-28DD-4CE0-BC79-D08A65C51634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3462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4D7F9E0-1AB3-41DC-A8B4-CCD474C1F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E178506-64C2-4615-81B9-237451D5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5317C54-2D5D-4FAC-8DAA-EF85FBF0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BDB6F-9E9B-42BC-BE39-1C47886705BB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80373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B9296-033D-4028-8709-7ABAFC92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30801-B7BE-4F94-A71D-AC11DE6A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B8059-D606-4B7C-969D-CD14F5BF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A2DBD-167A-4100-8255-A5C78B261288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372366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A5E2FE-C281-45AC-8544-FCBE1A250EF5}"/>
              </a:ext>
            </a:extLst>
          </p:cNvPr>
          <p:cNvSpPr txBox="1"/>
          <p:nvPr/>
        </p:nvSpPr>
        <p:spPr>
          <a:xfrm>
            <a:off x="674688" y="971550"/>
            <a:ext cx="600075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3F589-298C-4E3C-9E15-1B5E7128C6A7}"/>
              </a:ext>
            </a:extLst>
          </p:cNvPr>
          <p:cNvSpPr txBox="1"/>
          <p:nvPr/>
        </p:nvSpPr>
        <p:spPr>
          <a:xfrm>
            <a:off x="6999288" y="2613025"/>
            <a:ext cx="601662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6E3A24-1A60-4FEF-8373-AA2A7A4DE9F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7669483-50C9-40F3-B20E-BCDF7DEE9C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A9E579-4355-474F-97F9-D8B972A5AE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C3BB2-16AE-4887-878A-463BB4521DFB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770415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FB9BB-93A0-4E16-8743-3DCBEB8F3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24BC4-BCF0-4023-8ADB-44251A9CB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7A41B-0206-47B3-BCFB-877388A3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9901F-D257-43CD-A715-21942C6C5E6B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968979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9DA427-22AD-4D27-8C0D-A90EE3EB0E8F}"/>
              </a:ext>
            </a:extLst>
          </p:cNvPr>
          <p:cNvCxnSpPr/>
          <p:nvPr/>
        </p:nvCxnSpPr>
        <p:spPr>
          <a:xfrm>
            <a:off x="2795588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C73B94-87C3-4098-AF7E-B8D185EBF6F8}"/>
              </a:ext>
            </a:extLst>
          </p:cNvPr>
          <p:cNvCxnSpPr/>
          <p:nvPr/>
        </p:nvCxnSpPr>
        <p:spPr>
          <a:xfrm>
            <a:off x="52228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16E03BD-AB53-4682-A77D-9859CD537D7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67F9AC7-56F5-4FA8-9ED7-607A051CFF7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3EAA9B3-3BF1-4565-9947-1315B6C39E0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BEC27-B2CD-4662-A525-A0726811C578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478769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A5C187-6E11-4D60-8798-BB0EB9FBFE06}"/>
              </a:ext>
            </a:extLst>
          </p:cNvPr>
          <p:cNvCxnSpPr/>
          <p:nvPr/>
        </p:nvCxnSpPr>
        <p:spPr>
          <a:xfrm>
            <a:off x="2795588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A7067F-E851-45C3-BC05-30A494B8C053}"/>
              </a:ext>
            </a:extLst>
          </p:cNvPr>
          <p:cNvCxnSpPr/>
          <p:nvPr/>
        </p:nvCxnSpPr>
        <p:spPr>
          <a:xfrm>
            <a:off x="52228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12A14BB-2A83-40CB-8E0B-0D4A9D68A0F4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265C1FB-63FF-4905-9E0B-A89C382FA77D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A33BBEC-AF31-4C8B-BAEA-3F7B87A90B9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9989C-E999-470C-AB47-6E3657CABB14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911814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3F225-AF85-4AA6-886C-FEF77B15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87C7F-1271-4140-9E43-7A463962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749B6-3E8D-4931-A618-F662317D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163EC-B967-41FB-9512-5673128D1936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50828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B057B-4AB3-4690-8F84-10DCA504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48F9-FDCD-402A-82A2-3D44DE4D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7C2D5-A341-41B5-AB13-63DE76DD8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370E8-B380-470B-AE2B-9372F62C3B24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686225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2E466CE5-3C46-4AD9-AFD7-3F4BF87512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770F181A-25F2-49F7-96C9-E9B36865F0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A569B68B-035B-46C5-8D1D-F93FB71F4D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40F4B-D32F-4C89-A43D-C7AE570F1B6F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20414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795E0-97F6-4D81-B5C5-E5BA70AEE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9F721-1DD5-4F64-8FD3-15A9C9C7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F8448-6A48-4262-AF23-8FB9B341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7F5E2-2473-4F30-B3B5-926524CC1CC6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16748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AAFB3-C9B9-4587-A3DA-8FF7522A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06EAB-F128-4BB9-9CC0-318F1731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63851-25C6-4276-A122-A00DF008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D72B5-39CB-4BDF-B56D-3481EE1B3BF5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0700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4FCDAC5-7DA2-4CC3-8944-CCE84909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BBDF427-CDEB-49E0-9110-F50BC727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C5EEAC-87FB-4E84-AA61-6BD9E2D7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CE26B-998E-46F3-913C-EB6DB3B35F3F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9723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AAF88DC-2059-477A-8180-ABD61709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CFE27EE-29FA-4823-89B9-4D4F0184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E656792-4445-4AF6-8ECE-F46C6DED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3BF73-EA4B-4D52-88B6-DBC314EECA02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69522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D8FC0E8-0067-4C97-85B3-5FAE25AF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71A9213-1928-4508-8960-5BEF95B2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D069709-9911-4600-88F7-1755F32E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55826-BA6F-4639-949A-A3DDF39538F2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8991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5A0486B-F585-4F19-965A-C1FBC722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2500C24-1986-4EDA-A5EC-ED2260123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7FEF02C-D207-4063-AC73-CD8673DD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3875C-0622-45C6-83C5-F20BC4192EFC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38284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4EF6E19-7537-4BBC-9C12-2BE7226D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AEC79FF-CBAA-4467-B7A2-8461DFA54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BEE0E2-6550-4855-AB7C-BF2ECF66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DD91C-AD10-4DF4-9049-0F38DD239196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76314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91CF14F-6CD1-49F7-9AE7-F6EEC999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C1F14DF-3C2C-4253-AAA8-D0FF5DF6C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DAC93-A47A-4839-870F-6852419B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982A6-ED87-4FBA-8DC7-2BC9B380AEE5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115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5530136-EB2B-4E94-A412-F88555246F3E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29065BEA-7633-41E2-BFB2-6E9182C1E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4188" y="452438"/>
            <a:ext cx="7056437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ECA205DD-14FA-4043-8EB4-10C83ED047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2052638"/>
            <a:ext cx="6711950" cy="419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/>
              <a:t>Click to edit Master text styles</a:t>
            </a:r>
          </a:p>
          <a:p>
            <a:pPr lvl="1"/>
            <a:r>
              <a:rPr lang="en-US" altLang="es-ES"/>
              <a:t>Second level</a:t>
            </a:r>
          </a:p>
          <a:p>
            <a:pPr lvl="2"/>
            <a:r>
              <a:rPr lang="en-US" altLang="es-ES"/>
              <a:t>Third level</a:t>
            </a:r>
          </a:p>
          <a:p>
            <a:pPr lvl="3"/>
            <a:r>
              <a:rPr lang="en-US" altLang="es-ES"/>
              <a:t>Fourth level</a:t>
            </a:r>
          </a:p>
          <a:p>
            <a:pPr lvl="4"/>
            <a:r>
              <a:rPr lang="en-US" altLang="es-E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4C2CD-86F5-4FA6-91AE-6B986DFF7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7494588" y="1828800"/>
            <a:ext cx="990600" cy="2286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074E6-4CAC-4E49-A537-F1FACCB5D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233318" y="3263107"/>
            <a:ext cx="3859213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04A42-AC1E-4EF7-863C-367C0EE03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6050" y="295275"/>
            <a:ext cx="628650" cy="768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2801" b="0" i="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31EF7A6-E390-4E4E-A555-AA81405DD1CD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8" r:id="rId12"/>
    <p:sldLayoutId id="2147483945" r:id="rId13"/>
    <p:sldLayoutId id="2147483949" r:id="rId14"/>
    <p:sldLayoutId id="2147483950" r:id="rId15"/>
    <p:sldLayoutId id="2147483946" r:id="rId16"/>
    <p:sldLayoutId id="2147483947" r:id="rId17"/>
    <p:sldLayoutId id="2147483951" r:id="rId18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rgbClr val="F7F7F7"/>
        </a:buClr>
        <a:buSzPct val="80000"/>
        <a:buFont typeface="Wingdings 3" panose="05040102010807070707" pitchFamily="18" charset="2"/>
        <a:buChar char=""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rgbClr val="F7F7F7"/>
        </a:buClr>
        <a:buSzPct val="80000"/>
        <a:buFont typeface="Wingdings 3" panose="05040102010807070707" pitchFamily="18" charset="2"/>
        <a:buChar char=""/>
        <a:defRPr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rgbClr val="F7F7F7"/>
        </a:buClr>
        <a:buSzPct val="80000"/>
        <a:buFont typeface="Wingdings 3" panose="05040102010807070707" pitchFamily="18" charset="2"/>
        <a:buChar char=""/>
        <a:defRPr sz="160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rgbClr val="F7F7F7"/>
        </a:buClr>
        <a:buSzPct val="80000"/>
        <a:buFont typeface="Wingdings 3" panose="05040102010807070707" pitchFamily="18" charset="2"/>
        <a:buChar char=""/>
        <a:defRPr sz="140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rgbClr val="F7F7F7"/>
        </a:buClr>
        <a:buSzPct val="80000"/>
        <a:buFont typeface="Wingdings 3" panose="05040102010807070707" pitchFamily="18" charset="2"/>
        <a:buChar char=""/>
        <a:defRPr sz="140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E92A8BB-07B9-40DB-984F-2CB1A2535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9143771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CDDB745-6C26-4B79-9EF2-08E3E4AB9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 16">
            <a:extLst>
              <a:ext uri="{FF2B5EF4-FFF2-40B4-BE49-F238E27FC236}">
                <a16:creationId xmlns:a16="http://schemas.microsoft.com/office/drawing/2014/main" id="{80B3FE6C-0A59-4114-88CB-3C3172D6A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2835162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08DEE0-57EC-4862-9955-896D521D3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6593" y="2010020"/>
            <a:ext cx="6863105" cy="994919"/>
          </a:xfrm>
          <a:prstGeom prst="rect">
            <a:avLst/>
          </a:prstGeom>
          <a:effectLst/>
        </p:spPr>
      </p:pic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DA3A238-516A-4076-B3C2-230D91350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36999"/>
            <a:ext cx="9143771" cy="3721001"/>
          </a:xfrm>
          <a:custGeom>
            <a:avLst/>
            <a:gdLst>
              <a:gd name="connsiteX0" fmla="*/ 1 w 12191696"/>
              <a:gd name="connsiteY0" fmla="*/ 0 h 3721001"/>
              <a:gd name="connsiteX1" fmla="*/ 71932 w 12191696"/>
              <a:gd name="connsiteY1" fmla="*/ 12261 h 3721001"/>
              <a:gd name="connsiteX2" fmla="*/ 282849 w 12191696"/>
              <a:gd name="connsiteY2" fmla="*/ 48342 h 3721001"/>
              <a:gd name="connsiteX3" fmla="*/ 436464 w 12191696"/>
              <a:gd name="connsiteY3" fmla="*/ 73565 h 3721001"/>
              <a:gd name="connsiteX4" fmla="*/ 619339 w 12191696"/>
              <a:gd name="connsiteY4" fmla="*/ 100188 h 3721001"/>
              <a:gd name="connsiteX5" fmla="*/ 836351 w 12191696"/>
              <a:gd name="connsiteY5" fmla="*/ 132066 h 3721001"/>
              <a:gd name="connsiteX6" fmla="*/ 1076528 w 12191696"/>
              <a:gd name="connsiteY6" fmla="*/ 165696 h 3721001"/>
              <a:gd name="connsiteX7" fmla="*/ 1347183 w 12191696"/>
              <a:gd name="connsiteY7" fmla="*/ 201077 h 3721001"/>
              <a:gd name="connsiteX8" fmla="*/ 1642223 w 12191696"/>
              <a:gd name="connsiteY8" fmla="*/ 238560 h 3721001"/>
              <a:gd name="connsiteX9" fmla="*/ 1962864 w 12191696"/>
              <a:gd name="connsiteY9" fmla="*/ 276043 h 3721001"/>
              <a:gd name="connsiteX10" fmla="*/ 2304232 w 12191696"/>
              <a:gd name="connsiteY10" fmla="*/ 314226 h 3721001"/>
              <a:gd name="connsiteX11" fmla="*/ 2672421 w 12191696"/>
              <a:gd name="connsiteY11" fmla="*/ 349608 h 3721001"/>
              <a:gd name="connsiteX12" fmla="*/ 3057678 w 12191696"/>
              <a:gd name="connsiteY12" fmla="*/ 383588 h 3721001"/>
              <a:gd name="connsiteX13" fmla="*/ 3464881 w 12191696"/>
              <a:gd name="connsiteY13" fmla="*/ 414415 h 3721001"/>
              <a:gd name="connsiteX14" fmla="*/ 3889152 w 12191696"/>
              <a:gd name="connsiteY14" fmla="*/ 443841 h 3721001"/>
              <a:gd name="connsiteX15" fmla="*/ 4331710 w 12191696"/>
              <a:gd name="connsiteY15" fmla="*/ 471515 h 3721001"/>
              <a:gd name="connsiteX16" fmla="*/ 4558476 w 12191696"/>
              <a:gd name="connsiteY16" fmla="*/ 481324 h 3721001"/>
              <a:gd name="connsiteX17" fmla="*/ 4790118 w 12191696"/>
              <a:gd name="connsiteY17" fmla="*/ 492183 h 3721001"/>
              <a:gd name="connsiteX18" fmla="*/ 5025418 w 12191696"/>
              <a:gd name="connsiteY18" fmla="*/ 502342 h 3721001"/>
              <a:gd name="connsiteX19" fmla="*/ 5261937 w 12191696"/>
              <a:gd name="connsiteY19" fmla="*/ 508998 h 3721001"/>
              <a:gd name="connsiteX20" fmla="*/ 5503333 w 12191696"/>
              <a:gd name="connsiteY20" fmla="*/ 514953 h 3721001"/>
              <a:gd name="connsiteX21" fmla="*/ 5747166 w 12191696"/>
              <a:gd name="connsiteY21" fmla="*/ 521259 h 3721001"/>
              <a:gd name="connsiteX22" fmla="*/ 5995877 w 12191696"/>
              <a:gd name="connsiteY22" fmla="*/ 525462 h 3721001"/>
              <a:gd name="connsiteX23" fmla="*/ 6247026 w 12191696"/>
              <a:gd name="connsiteY23" fmla="*/ 525462 h 3721001"/>
              <a:gd name="connsiteX24" fmla="*/ 6500613 w 12191696"/>
              <a:gd name="connsiteY24" fmla="*/ 527564 h 3721001"/>
              <a:gd name="connsiteX25" fmla="*/ 6756639 w 12191696"/>
              <a:gd name="connsiteY25" fmla="*/ 525462 h 3721001"/>
              <a:gd name="connsiteX26" fmla="*/ 7016322 w 12191696"/>
              <a:gd name="connsiteY26" fmla="*/ 521259 h 3721001"/>
              <a:gd name="connsiteX27" fmla="*/ 7276005 w 12191696"/>
              <a:gd name="connsiteY27" fmla="*/ 517405 h 3721001"/>
              <a:gd name="connsiteX28" fmla="*/ 7539345 w 12191696"/>
              <a:gd name="connsiteY28" fmla="*/ 508998 h 3721001"/>
              <a:gd name="connsiteX29" fmla="*/ 7805124 w 12191696"/>
              <a:gd name="connsiteY29" fmla="*/ 500240 h 3721001"/>
              <a:gd name="connsiteX30" fmla="*/ 8070903 w 12191696"/>
              <a:gd name="connsiteY30" fmla="*/ 490081 h 3721001"/>
              <a:gd name="connsiteX31" fmla="*/ 8339121 w 12191696"/>
              <a:gd name="connsiteY31" fmla="*/ 475719 h 3721001"/>
              <a:gd name="connsiteX32" fmla="*/ 8609776 w 12191696"/>
              <a:gd name="connsiteY32" fmla="*/ 458554 h 3721001"/>
              <a:gd name="connsiteX33" fmla="*/ 8881651 w 12191696"/>
              <a:gd name="connsiteY33" fmla="*/ 442089 h 3721001"/>
              <a:gd name="connsiteX34" fmla="*/ 9153526 w 12191696"/>
              <a:gd name="connsiteY34" fmla="*/ 421071 h 3721001"/>
              <a:gd name="connsiteX35" fmla="*/ 9429058 w 12191696"/>
              <a:gd name="connsiteY35" fmla="*/ 395848 h 3721001"/>
              <a:gd name="connsiteX36" fmla="*/ 9700933 w 12191696"/>
              <a:gd name="connsiteY36" fmla="*/ 370626 h 3721001"/>
              <a:gd name="connsiteX37" fmla="*/ 9977684 w 12191696"/>
              <a:gd name="connsiteY37" fmla="*/ 341551 h 3721001"/>
              <a:gd name="connsiteX38" fmla="*/ 10255655 w 12191696"/>
              <a:gd name="connsiteY38" fmla="*/ 309672 h 3721001"/>
              <a:gd name="connsiteX39" fmla="*/ 10529968 w 12191696"/>
              <a:gd name="connsiteY39" fmla="*/ 276043 h 3721001"/>
              <a:gd name="connsiteX40" fmla="*/ 10807939 w 12191696"/>
              <a:gd name="connsiteY40" fmla="*/ 236808 h 3721001"/>
              <a:gd name="connsiteX41" fmla="*/ 11084690 w 12191696"/>
              <a:gd name="connsiteY41" fmla="*/ 194771 h 3721001"/>
              <a:gd name="connsiteX42" fmla="*/ 11362661 w 12191696"/>
              <a:gd name="connsiteY42" fmla="*/ 153085 h 3721001"/>
              <a:gd name="connsiteX43" fmla="*/ 11639412 w 12191696"/>
              <a:gd name="connsiteY43" fmla="*/ 104392 h 3721001"/>
              <a:gd name="connsiteX44" fmla="*/ 11914945 w 12191696"/>
              <a:gd name="connsiteY44" fmla="*/ 54648 h 3721001"/>
              <a:gd name="connsiteX45" fmla="*/ 12191696 w 12191696"/>
              <a:gd name="connsiteY45" fmla="*/ 2452 h 3721001"/>
              <a:gd name="connsiteX46" fmla="*/ 12191696 w 12191696"/>
              <a:gd name="connsiteY46" fmla="*/ 2802467 h 3721001"/>
              <a:gd name="connsiteX47" fmla="*/ 12191695 w 12191696"/>
              <a:gd name="connsiteY47" fmla="*/ 2802467 h 3721001"/>
              <a:gd name="connsiteX48" fmla="*/ 12191695 w 12191696"/>
              <a:gd name="connsiteY48" fmla="*/ 3721001 h 3721001"/>
              <a:gd name="connsiteX49" fmla="*/ 0 w 12191696"/>
              <a:gd name="connsiteY49" fmla="*/ 3721001 h 3721001"/>
              <a:gd name="connsiteX50" fmla="*/ 0 w 12191696"/>
              <a:gd name="connsiteY50" fmla="*/ 2233825 h 3721001"/>
              <a:gd name="connsiteX51" fmla="*/ 1 w 12191696"/>
              <a:gd name="connsiteY51" fmla="*/ 2233825 h 372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721001">
                <a:moveTo>
                  <a:pt x="1" y="0"/>
                </a:moveTo>
                <a:lnTo>
                  <a:pt x="71932" y="12261"/>
                </a:lnTo>
                <a:lnTo>
                  <a:pt x="282849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721001"/>
                </a:lnTo>
                <a:lnTo>
                  <a:pt x="0" y="3721001"/>
                </a:lnTo>
                <a:lnTo>
                  <a:pt x="0" y="2233825"/>
                </a:lnTo>
                <a:lnTo>
                  <a:pt x="1" y="223382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663B4C17-D665-4376-BAC1-CE5E8DE6749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77686" y="3928983"/>
            <a:ext cx="6887209" cy="1793390"/>
          </a:xfrm>
        </p:spPr>
        <p:txBody>
          <a:bodyPr>
            <a:normAutofit/>
          </a:bodyPr>
          <a:lstStyle/>
          <a:p>
            <a:r>
              <a:rPr lang="en-US" altLang="es-ES" sz="5700">
                <a:solidFill>
                  <a:srgbClr val="EBEBEB"/>
                </a:solidFill>
              </a:rPr>
              <a:t>Array de bits</a:t>
            </a:r>
            <a:endParaRPr lang="es-ES" altLang="es-ES" sz="5700">
              <a:solidFill>
                <a:srgbClr val="EBEBEB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 err="1"/>
              <a:t>Operaciones</a:t>
            </a:r>
            <a:r>
              <a:rPr lang="en-US" altLang="es-ES" dirty="0"/>
              <a:t> entre bits</a:t>
            </a:r>
            <a:endParaRPr lang="es-ES" altLang="es-E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622F747-F2F6-4F35-A70D-91EBFA94A97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1"/>
            <a:ext cx="7696200" cy="1752600"/>
          </a:xfrm>
        </p:spPr>
        <p:txBody>
          <a:bodyPr/>
          <a:lstStyle/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94BDA4-A9B9-46D8-B0F1-1544ED4A1301}"/>
              </a:ext>
            </a:extLst>
          </p:cNvPr>
          <p:cNvSpPr txBox="1"/>
          <p:nvPr/>
        </p:nvSpPr>
        <p:spPr>
          <a:xfrm>
            <a:off x="823784" y="2942074"/>
            <a:ext cx="662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unsigned</a:t>
            </a:r>
            <a:r>
              <a:rPr lang="es-ES" sz="2400" dirty="0"/>
              <a:t> </a:t>
            </a:r>
            <a:r>
              <a:rPr lang="es-ES" sz="2400" dirty="0" err="1"/>
              <a:t>char</a:t>
            </a:r>
            <a:r>
              <a:rPr lang="es-ES" sz="2400" dirty="0"/>
              <a:t> x = 0x6, y = 0x10, z = 0xb1;</a:t>
            </a:r>
          </a:p>
          <a:p>
            <a:r>
              <a:rPr lang="es-ES" sz="2400" dirty="0" err="1"/>
              <a:t>unsigned</a:t>
            </a:r>
            <a:r>
              <a:rPr lang="es-ES" sz="2400" dirty="0"/>
              <a:t> </a:t>
            </a:r>
            <a:r>
              <a:rPr lang="es-ES" sz="2400" dirty="0" err="1"/>
              <a:t>char</a:t>
            </a:r>
            <a:r>
              <a:rPr lang="es-ES" sz="2400" dirty="0"/>
              <a:t> u, v, w;</a:t>
            </a:r>
          </a:p>
          <a:p>
            <a:endParaRPr lang="es-ES" sz="2400" dirty="0"/>
          </a:p>
          <a:p>
            <a:r>
              <a:rPr lang="es-ES" sz="2400" dirty="0"/>
              <a:t>u = ~z;</a:t>
            </a:r>
          </a:p>
          <a:p>
            <a:r>
              <a:rPr lang="es-ES" sz="2400" dirty="0"/>
              <a:t>v = x &amp; y;</a:t>
            </a:r>
          </a:p>
          <a:p>
            <a:r>
              <a:rPr lang="es-ES" sz="2400" dirty="0"/>
              <a:t>w = x | z;</a:t>
            </a:r>
          </a:p>
          <a:p>
            <a:endParaRPr lang="es-ES" sz="2400" dirty="0"/>
          </a:p>
          <a:p>
            <a:r>
              <a:rPr lang="es-ES" sz="2400" dirty="0" err="1"/>
              <a:t>cout</a:t>
            </a:r>
            <a:r>
              <a:rPr lang="es-ES" sz="2400" dirty="0"/>
              <a:t> </a:t>
            </a:r>
            <a:r>
              <a:rPr lang="en-US" sz="2400" dirty="0"/>
              <a:t>&lt;&lt; x &lt;&lt; y &lt;&lt; z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r>
              <a:rPr lang="en-US" sz="2400" dirty="0" err="1"/>
              <a:t>cout</a:t>
            </a:r>
            <a:r>
              <a:rPr lang="en-US" sz="2400" dirty="0"/>
              <a:t> &lt;&lt; u &lt;&lt; v &lt;&lt; w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  <a:endParaRPr lang="es-E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B7BFEA-45EC-4221-ABB1-B4F42616BA0E}"/>
              </a:ext>
            </a:extLst>
          </p:cNvPr>
          <p:cNvSpPr txBox="1"/>
          <p:nvPr/>
        </p:nvSpPr>
        <p:spPr>
          <a:xfrm>
            <a:off x="803189" y="1625025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Ejercicio:</a:t>
            </a:r>
          </a:p>
        </p:txBody>
      </p:sp>
    </p:spTree>
    <p:extLst>
      <p:ext uri="{BB962C8B-B14F-4D97-AF65-F5344CB8AC3E}">
        <p14:creationId xmlns:p14="http://schemas.microsoft.com/office/powerpoint/2010/main" val="38732431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 err="1"/>
              <a:t>Corrimientos</a:t>
            </a:r>
            <a:r>
              <a:rPr lang="en-US" altLang="es-ES" dirty="0"/>
              <a:t> de bits</a:t>
            </a:r>
            <a:endParaRPr lang="es-ES" altLang="es-E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622F747-F2F6-4F35-A70D-91EBFA94A97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1"/>
            <a:ext cx="7696200" cy="1752600"/>
          </a:xfrm>
        </p:spPr>
        <p:txBody>
          <a:bodyPr/>
          <a:lstStyle/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5D29F-53ED-49FB-A8DB-8AA70CA36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848" y="3461016"/>
            <a:ext cx="8767914" cy="19781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B170B3-23A7-4428-932D-B7D7D0D00255}"/>
              </a:ext>
            </a:extLst>
          </p:cNvPr>
          <p:cNvSpPr txBox="1"/>
          <p:nvPr/>
        </p:nvSpPr>
        <p:spPr>
          <a:xfrm>
            <a:off x="3048000" y="2314176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R = A </a:t>
            </a:r>
            <a:r>
              <a:rPr lang="en-US" sz="3200" b="1" dirty="0"/>
              <a:t>&lt;&lt; 4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362987485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/>
              <a:t>A</a:t>
            </a:r>
            <a:r>
              <a:rPr lang="es-ES" altLang="es-ES" dirty="0" err="1"/>
              <a:t>rray</a:t>
            </a:r>
            <a:r>
              <a:rPr lang="es-ES" altLang="es-ES" dirty="0"/>
              <a:t> de bits: manipulación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622F747-F2F6-4F35-A70D-91EBFA94A97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1"/>
            <a:ext cx="7696200" cy="1752600"/>
          </a:xfrm>
        </p:spPr>
        <p:txBody>
          <a:bodyPr/>
          <a:lstStyle/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474E86-3595-4D82-8E03-14C253B9EC84}"/>
              </a:ext>
            </a:extLst>
          </p:cNvPr>
          <p:cNvSpPr txBox="1"/>
          <p:nvPr/>
        </p:nvSpPr>
        <p:spPr>
          <a:xfrm>
            <a:off x="1104900" y="1752600"/>
            <a:ext cx="6400800" cy="4454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400" dirty="0"/>
              <a:t>Consulta: ¿el elemento está en el conjunto?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s-ES" sz="240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400" dirty="0"/>
              <a:t>Alta: se agrega un elemento al conjunto.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s-ES" sz="240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400" dirty="0"/>
              <a:t>Baja: se elimina un elemento del conjunto.</a:t>
            </a:r>
          </a:p>
        </p:txBody>
      </p:sp>
    </p:spTree>
    <p:extLst>
      <p:ext uri="{BB962C8B-B14F-4D97-AF65-F5344CB8AC3E}">
        <p14:creationId xmlns:p14="http://schemas.microsoft.com/office/powerpoint/2010/main" val="114100712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/>
              <a:t>A</a:t>
            </a:r>
            <a:r>
              <a:rPr lang="es-ES" altLang="es-ES" dirty="0" err="1"/>
              <a:t>rray</a:t>
            </a:r>
            <a:r>
              <a:rPr lang="es-ES" altLang="es-ES" dirty="0"/>
              <a:t> de bits: consulta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622F747-F2F6-4F35-A70D-91EBFA94A97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1"/>
            <a:ext cx="7696200" cy="1752600"/>
          </a:xfrm>
        </p:spPr>
        <p:txBody>
          <a:bodyPr/>
          <a:lstStyle/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</p:txBody>
      </p:sp>
      <p:pic>
        <p:nvPicPr>
          <p:cNvPr id="8" name="Picture 7" descr="A close up of a white wall&#10;&#10;Description automatically generated">
            <a:extLst>
              <a:ext uri="{FF2B5EF4-FFF2-40B4-BE49-F238E27FC236}">
                <a16:creationId xmlns:a16="http://schemas.microsoft.com/office/drawing/2014/main" id="{AE2A86A4-6824-49B2-81D3-1AA7237F9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480" y="1905000"/>
            <a:ext cx="6685520" cy="838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37CB08-A5B3-4992-8A5E-017E2E0B0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1730" y="3274540"/>
            <a:ext cx="6590270" cy="8991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0DE27B-83CE-4740-8ABC-64246533DAAD}"/>
              </a:ext>
            </a:extLst>
          </p:cNvPr>
          <p:cNvSpPr txBox="1"/>
          <p:nvPr/>
        </p:nvSpPr>
        <p:spPr>
          <a:xfrm>
            <a:off x="342900" y="19547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conjunto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4CEC13-DBE0-43D3-A637-BF705EBCDCBD}"/>
              </a:ext>
            </a:extLst>
          </p:cNvPr>
          <p:cNvSpPr txBox="1"/>
          <p:nvPr/>
        </p:nvSpPr>
        <p:spPr>
          <a:xfrm>
            <a:off x="334662" y="33380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máscara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B6FC2-B5CC-4E40-9157-2445F7CF5918}"/>
              </a:ext>
            </a:extLst>
          </p:cNvPr>
          <p:cNvSpPr txBox="1"/>
          <p:nvPr/>
        </p:nvSpPr>
        <p:spPr>
          <a:xfrm>
            <a:off x="1791730" y="4445370"/>
            <a:ext cx="6590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Se quiere consultar si el elemento 5 está en el conjunto. ¿Qué máscara hay que usar? ¿Qué operación entre bits hay que hacer, luego?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CB12D4-F7C1-402E-B83F-580639755E7E}"/>
              </a:ext>
            </a:extLst>
          </p:cNvPr>
          <p:cNvSpPr txBox="1"/>
          <p:nvPr/>
        </p:nvSpPr>
        <p:spPr>
          <a:xfrm>
            <a:off x="1795849" y="5657840"/>
            <a:ext cx="681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Respuesta: hay que hacer un and entre ambos conjuntos. Luego, ver si el resultado es distinto de cero.</a:t>
            </a:r>
          </a:p>
        </p:txBody>
      </p:sp>
    </p:spTree>
    <p:extLst>
      <p:ext uri="{BB962C8B-B14F-4D97-AF65-F5344CB8AC3E}">
        <p14:creationId xmlns:p14="http://schemas.microsoft.com/office/powerpoint/2010/main" val="1724752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/>
              <a:t>A</a:t>
            </a:r>
            <a:r>
              <a:rPr lang="es-ES" altLang="es-ES" dirty="0" err="1"/>
              <a:t>rray</a:t>
            </a:r>
            <a:r>
              <a:rPr lang="es-ES" altLang="es-ES" dirty="0"/>
              <a:t> de bits: alta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622F747-F2F6-4F35-A70D-91EBFA94A97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1"/>
            <a:ext cx="7696200" cy="1752600"/>
          </a:xfrm>
        </p:spPr>
        <p:txBody>
          <a:bodyPr/>
          <a:lstStyle/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</p:txBody>
      </p:sp>
      <p:pic>
        <p:nvPicPr>
          <p:cNvPr id="8" name="Picture 7" descr="A close up of a white wall&#10;&#10;Description automatically generated">
            <a:extLst>
              <a:ext uri="{FF2B5EF4-FFF2-40B4-BE49-F238E27FC236}">
                <a16:creationId xmlns:a16="http://schemas.microsoft.com/office/drawing/2014/main" id="{AE2A86A4-6824-49B2-81D3-1AA7237F9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480" y="1905000"/>
            <a:ext cx="6685520" cy="838200"/>
          </a:xfrm>
          <a:prstGeom prst="rect">
            <a:avLst/>
          </a:prstGeom>
        </p:spPr>
      </p:pic>
      <p:pic>
        <p:nvPicPr>
          <p:cNvPr id="10" name="Picture 9" descr="A picture containing white, stove, kitchen, refrigerator&#10;&#10;Description automatically generated">
            <a:extLst>
              <a:ext uri="{FF2B5EF4-FFF2-40B4-BE49-F238E27FC236}">
                <a16:creationId xmlns:a16="http://schemas.microsoft.com/office/drawing/2014/main" id="{5B37CB08-A5B3-4992-8A5E-017E2E0B0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730" y="3274540"/>
            <a:ext cx="6685520" cy="8991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0DE27B-83CE-4740-8ABC-64246533DAAD}"/>
              </a:ext>
            </a:extLst>
          </p:cNvPr>
          <p:cNvSpPr txBox="1"/>
          <p:nvPr/>
        </p:nvSpPr>
        <p:spPr>
          <a:xfrm>
            <a:off x="342900" y="19547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conjunto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4CEC13-DBE0-43D3-A637-BF705EBCDCBD}"/>
              </a:ext>
            </a:extLst>
          </p:cNvPr>
          <p:cNvSpPr txBox="1"/>
          <p:nvPr/>
        </p:nvSpPr>
        <p:spPr>
          <a:xfrm>
            <a:off x="334662" y="33380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máscara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B6FC2-B5CC-4E40-9157-2445F7CF5918}"/>
              </a:ext>
            </a:extLst>
          </p:cNvPr>
          <p:cNvSpPr txBox="1"/>
          <p:nvPr/>
        </p:nvSpPr>
        <p:spPr>
          <a:xfrm>
            <a:off x="1791730" y="4445370"/>
            <a:ext cx="6590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El elemento 4 se quiere agregar al conjunto. ¿Qué máscara hay que usar? ¿Qué operación entre bits hay que hacer?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CB12D4-F7C1-402E-B83F-580639755E7E}"/>
              </a:ext>
            </a:extLst>
          </p:cNvPr>
          <p:cNvSpPr txBox="1"/>
          <p:nvPr/>
        </p:nvSpPr>
        <p:spPr>
          <a:xfrm>
            <a:off x="1795849" y="5657840"/>
            <a:ext cx="681887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Respuesta: hay que hacer un </a:t>
            </a:r>
            <a:r>
              <a:rPr lang="es-ES" dirty="0" err="1"/>
              <a:t>or</a:t>
            </a:r>
            <a:r>
              <a:rPr lang="es-ES" dirty="0"/>
              <a:t> entre ambos conjuntos.</a:t>
            </a:r>
          </a:p>
        </p:txBody>
      </p:sp>
    </p:spTree>
    <p:extLst>
      <p:ext uri="{BB962C8B-B14F-4D97-AF65-F5344CB8AC3E}">
        <p14:creationId xmlns:p14="http://schemas.microsoft.com/office/powerpoint/2010/main" val="32696477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/>
              <a:t>A</a:t>
            </a:r>
            <a:r>
              <a:rPr lang="es-ES" altLang="es-ES" dirty="0" err="1"/>
              <a:t>rray</a:t>
            </a:r>
            <a:r>
              <a:rPr lang="es-ES" altLang="es-ES" dirty="0"/>
              <a:t> de bits: baja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622F747-F2F6-4F35-A70D-91EBFA94A97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1"/>
            <a:ext cx="7696200" cy="1752600"/>
          </a:xfrm>
        </p:spPr>
        <p:txBody>
          <a:bodyPr/>
          <a:lstStyle/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</p:txBody>
      </p:sp>
      <p:pic>
        <p:nvPicPr>
          <p:cNvPr id="8" name="Picture 7" descr="A close up of a white wall&#10;&#10;Description automatically generated">
            <a:extLst>
              <a:ext uri="{FF2B5EF4-FFF2-40B4-BE49-F238E27FC236}">
                <a16:creationId xmlns:a16="http://schemas.microsoft.com/office/drawing/2014/main" id="{AE2A86A4-6824-49B2-81D3-1AA7237F9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480" y="1905000"/>
            <a:ext cx="6685520" cy="838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37CB08-A5B3-4992-8A5E-017E2E0B0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1730" y="3274540"/>
            <a:ext cx="6685520" cy="8991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0DE27B-83CE-4740-8ABC-64246533DAAD}"/>
              </a:ext>
            </a:extLst>
          </p:cNvPr>
          <p:cNvSpPr txBox="1"/>
          <p:nvPr/>
        </p:nvSpPr>
        <p:spPr>
          <a:xfrm>
            <a:off x="342900" y="19547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conjunto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4CEC13-DBE0-43D3-A637-BF705EBCDCBD}"/>
              </a:ext>
            </a:extLst>
          </p:cNvPr>
          <p:cNvSpPr txBox="1"/>
          <p:nvPr/>
        </p:nvSpPr>
        <p:spPr>
          <a:xfrm>
            <a:off x="334662" y="33380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máscara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B6FC2-B5CC-4E40-9157-2445F7CF5918}"/>
              </a:ext>
            </a:extLst>
          </p:cNvPr>
          <p:cNvSpPr txBox="1"/>
          <p:nvPr/>
        </p:nvSpPr>
        <p:spPr>
          <a:xfrm>
            <a:off x="1791730" y="4445370"/>
            <a:ext cx="6590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El elemento 3 se quiere dar de baja del conjunto. ¿Qué máscara hay que usar? ¿Qué operación entre bits hay que hacer?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CB12D4-F7C1-402E-B83F-580639755E7E}"/>
              </a:ext>
            </a:extLst>
          </p:cNvPr>
          <p:cNvSpPr txBox="1"/>
          <p:nvPr/>
        </p:nvSpPr>
        <p:spPr>
          <a:xfrm>
            <a:off x="1795849" y="5657840"/>
            <a:ext cx="681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Respuesta: hay que hacer un </a:t>
            </a:r>
            <a:r>
              <a:rPr lang="es-ES" dirty="0" err="1"/>
              <a:t>not</a:t>
            </a:r>
            <a:r>
              <a:rPr lang="es-ES" dirty="0"/>
              <a:t> en la máscara y luego un and entre ambos conjuntos.</a:t>
            </a:r>
          </a:p>
        </p:txBody>
      </p:sp>
    </p:spTree>
    <p:extLst>
      <p:ext uri="{BB962C8B-B14F-4D97-AF65-F5344CB8AC3E}">
        <p14:creationId xmlns:p14="http://schemas.microsoft.com/office/powerpoint/2010/main" val="12958385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/>
              <a:t>A</a:t>
            </a:r>
            <a:r>
              <a:rPr lang="es-ES" altLang="es-ES" dirty="0" err="1"/>
              <a:t>rray</a:t>
            </a:r>
            <a:r>
              <a:rPr lang="es-ES" altLang="es-ES" dirty="0"/>
              <a:t> de bits: en un </a:t>
            </a:r>
            <a:r>
              <a:rPr lang="es-ES" altLang="es-ES" dirty="0" err="1"/>
              <a:t>int</a:t>
            </a:r>
            <a:endParaRPr lang="es-ES" altLang="es-ES" dirty="0"/>
          </a:p>
        </p:txBody>
      </p:sp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F18EED90-459B-4A38-A238-B55BC8D3A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018028"/>
              </p:ext>
            </p:extLst>
          </p:nvPr>
        </p:nvGraphicFramePr>
        <p:xfrm>
          <a:off x="6590270" y="2596772"/>
          <a:ext cx="184181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0227">
                  <a:extLst>
                    <a:ext uri="{9D8B030D-6E8A-4147-A177-3AD203B41FA5}">
                      <a16:colId xmlns:a16="http://schemas.microsoft.com/office/drawing/2014/main" val="764940654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969737553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952173617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1348524522"/>
                    </a:ext>
                  </a:extLst>
                </a:gridCol>
                <a:gridCol w="231623">
                  <a:extLst>
                    <a:ext uri="{9D8B030D-6E8A-4147-A177-3AD203B41FA5}">
                      <a16:colId xmlns:a16="http://schemas.microsoft.com/office/drawing/2014/main" val="4189230698"/>
                    </a:ext>
                  </a:extLst>
                </a:gridCol>
                <a:gridCol w="228832">
                  <a:extLst>
                    <a:ext uri="{9D8B030D-6E8A-4147-A177-3AD203B41FA5}">
                      <a16:colId xmlns:a16="http://schemas.microsoft.com/office/drawing/2014/main" val="3394108305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3607356683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3383372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529370"/>
                  </a:ext>
                </a:extLst>
              </a:tr>
            </a:tbl>
          </a:graphicData>
        </a:graphic>
      </p:graphicFrame>
      <p:graphicFrame>
        <p:nvGraphicFramePr>
          <p:cNvPr id="24" name="Table 6">
            <a:extLst>
              <a:ext uri="{FF2B5EF4-FFF2-40B4-BE49-F238E27FC236}">
                <a16:creationId xmlns:a16="http://schemas.microsoft.com/office/drawing/2014/main" id="{43C1E6D0-2F10-43C3-BB16-B34D5490F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409215"/>
              </p:ext>
            </p:extLst>
          </p:nvPr>
        </p:nvGraphicFramePr>
        <p:xfrm>
          <a:off x="4572000" y="2596772"/>
          <a:ext cx="184181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0227">
                  <a:extLst>
                    <a:ext uri="{9D8B030D-6E8A-4147-A177-3AD203B41FA5}">
                      <a16:colId xmlns:a16="http://schemas.microsoft.com/office/drawing/2014/main" val="764940654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969737553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952173617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1348524522"/>
                    </a:ext>
                  </a:extLst>
                </a:gridCol>
                <a:gridCol w="231623">
                  <a:extLst>
                    <a:ext uri="{9D8B030D-6E8A-4147-A177-3AD203B41FA5}">
                      <a16:colId xmlns:a16="http://schemas.microsoft.com/office/drawing/2014/main" val="4189230698"/>
                    </a:ext>
                  </a:extLst>
                </a:gridCol>
                <a:gridCol w="228832">
                  <a:extLst>
                    <a:ext uri="{9D8B030D-6E8A-4147-A177-3AD203B41FA5}">
                      <a16:colId xmlns:a16="http://schemas.microsoft.com/office/drawing/2014/main" val="3394108305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3607356683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3383372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529370"/>
                  </a:ext>
                </a:extLst>
              </a:tr>
            </a:tbl>
          </a:graphicData>
        </a:graphic>
      </p:graphicFrame>
      <p:graphicFrame>
        <p:nvGraphicFramePr>
          <p:cNvPr id="27" name="Table 6">
            <a:extLst>
              <a:ext uri="{FF2B5EF4-FFF2-40B4-BE49-F238E27FC236}">
                <a16:creationId xmlns:a16="http://schemas.microsoft.com/office/drawing/2014/main" id="{329B0D89-3CAC-43FE-888F-2AA7247AE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139327"/>
              </p:ext>
            </p:extLst>
          </p:nvPr>
        </p:nvGraphicFramePr>
        <p:xfrm>
          <a:off x="2641956" y="2596772"/>
          <a:ext cx="184181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0227">
                  <a:extLst>
                    <a:ext uri="{9D8B030D-6E8A-4147-A177-3AD203B41FA5}">
                      <a16:colId xmlns:a16="http://schemas.microsoft.com/office/drawing/2014/main" val="764940654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969737553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952173617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1348524522"/>
                    </a:ext>
                  </a:extLst>
                </a:gridCol>
                <a:gridCol w="231623">
                  <a:extLst>
                    <a:ext uri="{9D8B030D-6E8A-4147-A177-3AD203B41FA5}">
                      <a16:colId xmlns:a16="http://schemas.microsoft.com/office/drawing/2014/main" val="4189230698"/>
                    </a:ext>
                  </a:extLst>
                </a:gridCol>
                <a:gridCol w="228832">
                  <a:extLst>
                    <a:ext uri="{9D8B030D-6E8A-4147-A177-3AD203B41FA5}">
                      <a16:colId xmlns:a16="http://schemas.microsoft.com/office/drawing/2014/main" val="3394108305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3607356683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3383372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529370"/>
                  </a:ext>
                </a:extLst>
              </a:tr>
            </a:tbl>
          </a:graphicData>
        </a:graphic>
      </p:graphicFrame>
      <p:graphicFrame>
        <p:nvGraphicFramePr>
          <p:cNvPr id="28" name="Table 6">
            <a:extLst>
              <a:ext uri="{FF2B5EF4-FFF2-40B4-BE49-F238E27FC236}">
                <a16:creationId xmlns:a16="http://schemas.microsoft.com/office/drawing/2014/main" id="{3E49E4B8-0280-43B3-BC5E-EA3227F08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217724"/>
              </p:ext>
            </p:extLst>
          </p:nvPr>
        </p:nvGraphicFramePr>
        <p:xfrm>
          <a:off x="642554" y="2596772"/>
          <a:ext cx="184181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0227">
                  <a:extLst>
                    <a:ext uri="{9D8B030D-6E8A-4147-A177-3AD203B41FA5}">
                      <a16:colId xmlns:a16="http://schemas.microsoft.com/office/drawing/2014/main" val="764940654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969737553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952173617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1348524522"/>
                    </a:ext>
                  </a:extLst>
                </a:gridCol>
                <a:gridCol w="231623">
                  <a:extLst>
                    <a:ext uri="{9D8B030D-6E8A-4147-A177-3AD203B41FA5}">
                      <a16:colId xmlns:a16="http://schemas.microsoft.com/office/drawing/2014/main" val="4189230698"/>
                    </a:ext>
                  </a:extLst>
                </a:gridCol>
                <a:gridCol w="228832">
                  <a:extLst>
                    <a:ext uri="{9D8B030D-6E8A-4147-A177-3AD203B41FA5}">
                      <a16:colId xmlns:a16="http://schemas.microsoft.com/office/drawing/2014/main" val="3394108305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3607356683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3383372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529370"/>
                  </a:ext>
                </a:extLst>
              </a:tr>
            </a:tbl>
          </a:graphicData>
        </a:graphic>
      </p:graphicFrame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6E71BC95-6BED-4841-B009-14B93FF65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865595"/>
              </p:ext>
            </p:extLst>
          </p:nvPr>
        </p:nvGraphicFramePr>
        <p:xfrm>
          <a:off x="672784" y="3134360"/>
          <a:ext cx="1841816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241616">
                  <a:extLst>
                    <a:ext uri="{9D8B030D-6E8A-4147-A177-3AD203B41FA5}">
                      <a16:colId xmlns:a16="http://schemas.microsoft.com/office/drawing/2014/main" val="246714722"/>
                    </a:ext>
                  </a:extLst>
                </a:gridCol>
                <a:gridCol w="218838">
                  <a:extLst>
                    <a:ext uri="{9D8B030D-6E8A-4147-A177-3AD203B41FA5}">
                      <a16:colId xmlns:a16="http://schemas.microsoft.com/office/drawing/2014/main" val="4194077988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3099192934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22474379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4042703408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1468679810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2071417702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3694779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413883"/>
                  </a:ext>
                </a:extLst>
              </a:tr>
            </a:tbl>
          </a:graphicData>
        </a:graphic>
      </p:graphicFrame>
      <p:graphicFrame>
        <p:nvGraphicFramePr>
          <p:cNvPr id="33" name="Table 29">
            <a:extLst>
              <a:ext uri="{FF2B5EF4-FFF2-40B4-BE49-F238E27FC236}">
                <a16:creationId xmlns:a16="http://schemas.microsoft.com/office/drawing/2014/main" id="{26587024-EB35-4C03-B8DE-6D75E591E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228646"/>
              </p:ext>
            </p:extLst>
          </p:nvPr>
        </p:nvGraphicFramePr>
        <p:xfrm>
          <a:off x="6590271" y="3134360"/>
          <a:ext cx="1841816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241616">
                  <a:extLst>
                    <a:ext uri="{9D8B030D-6E8A-4147-A177-3AD203B41FA5}">
                      <a16:colId xmlns:a16="http://schemas.microsoft.com/office/drawing/2014/main" val="246714722"/>
                    </a:ext>
                  </a:extLst>
                </a:gridCol>
                <a:gridCol w="218838">
                  <a:extLst>
                    <a:ext uri="{9D8B030D-6E8A-4147-A177-3AD203B41FA5}">
                      <a16:colId xmlns:a16="http://schemas.microsoft.com/office/drawing/2014/main" val="4194077988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3099192934"/>
                    </a:ext>
                  </a:extLst>
                </a:gridCol>
                <a:gridCol w="252174">
                  <a:extLst>
                    <a:ext uri="{9D8B030D-6E8A-4147-A177-3AD203B41FA5}">
                      <a16:colId xmlns:a16="http://schemas.microsoft.com/office/drawing/2014/main" val="224743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42703408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1468679810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2071417702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3694779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413883"/>
                  </a:ext>
                </a:extLst>
              </a:tr>
            </a:tbl>
          </a:graphicData>
        </a:graphic>
      </p:graphicFrame>
      <p:graphicFrame>
        <p:nvGraphicFramePr>
          <p:cNvPr id="35" name="Table 29">
            <a:extLst>
              <a:ext uri="{FF2B5EF4-FFF2-40B4-BE49-F238E27FC236}">
                <a16:creationId xmlns:a16="http://schemas.microsoft.com/office/drawing/2014/main" id="{968C6A1A-3E51-41D6-AD5A-467D33536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610782"/>
              </p:ext>
            </p:extLst>
          </p:nvPr>
        </p:nvGraphicFramePr>
        <p:xfrm>
          <a:off x="4572001" y="3134360"/>
          <a:ext cx="1841816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241616">
                  <a:extLst>
                    <a:ext uri="{9D8B030D-6E8A-4147-A177-3AD203B41FA5}">
                      <a16:colId xmlns:a16="http://schemas.microsoft.com/office/drawing/2014/main" val="246714722"/>
                    </a:ext>
                  </a:extLst>
                </a:gridCol>
                <a:gridCol w="218838">
                  <a:extLst>
                    <a:ext uri="{9D8B030D-6E8A-4147-A177-3AD203B41FA5}">
                      <a16:colId xmlns:a16="http://schemas.microsoft.com/office/drawing/2014/main" val="4194077988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3099192934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22474379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4042703408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1468679810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2071417702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3694779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413883"/>
                  </a:ext>
                </a:extLst>
              </a:tr>
            </a:tbl>
          </a:graphicData>
        </a:graphic>
      </p:graphicFrame>
      <p:graphicFrame>
        <p:nvGraphicFramePr>
          <p:cNvPr id="37" name="Table 29">
            <a:extLst>
              <a:ext uri="{FF2B5EF4-FFF2-40B4-BE49-F238E27FC236}">
                <a16:creationId xmlns:a16="http://schemas.microsoft.com/office/drawing/2014/main" id="{1DF22B20-0D89-490D-A28C-A425ED36A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119518"/>
              </p:ext>
            </p:extLst>
          </p:nvPr>
        </p:nvGraphicFramePr>
        <p:xfrm>
          <a:off x="2641956" y="3134360"/>
          <a:ext cx="1841816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241616">
                  <a:extLst>
                    <a:ext uri="{9D8B030D-6E8A-4147-A177-3AD203B41FA5}">
                      <a16:colId xmlns:a16="http://schemas.microsoft.com/office/drawing/2014/main" val="246714722"/>
                    </a:ext>
                  </a:extLst>
                </a:gridCol>
                <a:gridCol w="218838">
                  <a:extLst>
                    <a:ext uri="{9D8B030D-6E8A-4147-A177-3AD203B41FA5}">
                      <a16:colId xmlns:a16="http://schemas.microsoft.com/office/drawing/2014/main" val="4194077988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3099192934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22474379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4042703408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1468679810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2071417702"/>
                    </a:ext>
                  </a:extLst>
                </a:gridCol>
                <a:gridCol w="230227">
                  <a:extLst>
                    <a:ext uri="{9D8B030D-6E8A-4147-A177-3AD203B41FA5}">
                      <a16:colId xmlns:a16="http://schemas.microsoft.com/office/drawing/2014/main" val="3694779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413883"/>
                  </a:ext>
                </a:extLst>
              </a:tr>
            </a:tbl>
          </a:graphicData>
        </a:graphic>
      </p:graphicFrame>
      <p:sp>
        <p:nvSpPr>
          <p:cNvPr id="9217" name="TextBox 9216">
            <a:extLst>
              <a:ext uri="{FF2B5EF4-FFF2-40B4-BE49-F238E27FC236}">
                <a16:creationId xmlns:a16="http://schemas.microsoft.com/office/drawing/2014/main" id="{A4F5232F-D363-489E-B8B9-5DE440129343}"/>
              </a:ext>
            </a:extLst>
          </p:cNvPr>
          <p:cNvSpPr txBox="1"/>
          <p:nvPr/>
        </p:nvSpPr>
        <p:spPr>
          <a:xfrm>
            <a:off x="838200" y="4343400"/>
            <a:ext cx="7391400" cy="113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400" dirty="0"/>
              <a:t>Se pueden almacenar 8*n valores: desde 0 hasta 8n – 1, donde n = </a:t>
            </a:r>
            <a:r>
              <a:rPr lang="es-ES" sz="2400" dirty="0" err="1"/>
              <a:t>sizeof</a:t>
            </a:r>
            <a:r>
              <a:rPr lang="es-ES" sz="2400" dirty="0"/>
              <a:t>(</a:t>
            </a:r>
            <a:r>
              <a:rPr lang="es-ES" sz="2400" dirty="0" err="1"/>
              <a:t>int</a:t>
            </a:r>
            <a:r>
              <a:rPr lang="es-ES" sz="2400" dirty="0"/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650582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/>
              <a:t>A</a:t>
            </a:r>
            <a:r>
              <a:rPr lang="es-ES" altLang="es-ES" dirty="0" err="1"/>
              <a:t>rray</a:t>
            </a:r>
            <a:r>
              <a:rPr lang="es-ES" altLang="es-ES" dirty="0"/>
              <a:t> de </a:t>
            </a:r>
            <a:r>
              <a:rPr lang="es-ES" altLang="es-ES" dirty="0" err="1"/>
              <a:t>int</a:t>
            </a:r>
            <a:endParaRPr lang="es-ES" altLang="es-ES" dirty="0"/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2D3B791A-C252-4769-AE9B-6E6903FCF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189601"/>
              </p:ext>
            </p:extLst>
          </p:nvPr>
        </p:nvGraphicFramePr>
        <p:xfrm>
          <a:off x="4953000" y="5181600"/>
          <a:ext cx="355152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5051">
                  <a:extLst>
                    <a:ext uri="{9D8B030D-6E8A-4147-A177-3AD203B41FA5}">
                      <a16:colId xmlns:a16="http://schemas.microsoft.com/office/drawing/2014/main" val="764940654"/>
                    </a:ext>
                  </a:extLst>
                </a:gridCol>
                <a:gridCol w="445051">
                  <a:extLst>
                    <a:ext uri="{9D8B030D-6E8A-4147-A177-3AD203B41FA5}">
                      <a16:colId xmlns:a16="http://schemas.microsoft.com/office/drawing/2014/main" val="969737553"/>
                    </a:ext>
                  </a:extLst>
                </a:gridCol>
                <a:gridCol w="445051">
                  <a:extLst>
                    <a:ext uri="{9D8B030D-6E8A-4147-A177-3AD203B41FA5}">
                      <a16:colId xmlns:a16="http://schemas.microsoft.com/office/drawing/2014/main" val="952173617"/>
                    </a:ext>
                  </a:extLst>
                </a:gridCol>
                <a:gridCol w="684519">
                  <a:extLst>
                    <a:ext uri="{9D8B030D-6E8A-4147-A177-3AD203B41FA5}">
                      <a16:colId xmlns:a16="http://schemas.microsoft.com/office/drawing/2014/main" val="1348524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9230698"/>
                    </a:ext>
                  </a:extLst>
                </a:gridCol>
                <a:gridCol w="374967">
                  <a:extLst>
                    <a:ext uri="{9D8B030D-6E8A-4147-A177-3AD203B41FA5}">
                      <a16:colId xmlns:a16="http://schemas.microsoft.com/office/drawing/2014/main" val="339410830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3607356683"/>
                    </a:ext>
                  </a:extLst>
                </a:gridCol>
                <a:gridCol w="445051">
                  <a:extLst>
                    <a:ext uri="{9D8B030D-6E8A-4147-A177-3AD203B41FA5}">
                      <a16:colId xmlns:a16="http://schemas.microsoft.com/office/drawing/2014/main" val="3383372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529370"/>
                  </a:ext>
                </a:extLst>
              </a:tr>
            </a:tbl>
          </a:graphicData>
        </a:graphic>
      </p:graphicFrame>
      <p:graphicFrame>
        <p:nvGraphicFramePr>
          <p:cNvPr id="17" name="Table 29">
            <a:extLst>
              <a:ext uri="{FF2B5EF4-FFF2-40B4-BE49-F238E27FC236}">
                <a16:creationId xmlns:a16="http://schemas.microsoft.com/office/drawing/2014/main" id="{930C9810-CF89-4B99-9532-2FA09E722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554097"/>
              </p:ext>
            </p:extLst>
          </p:nvPr>
        </p:nvGraphicFramePr>
        <p:xfrm>
          <a:off x="4953001" y="5719188"/>
          <a:ext cx="3555291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466395">
                  <a:extLst>
                    <a:ext uri="{9D8B030D-6E8A-4147-A177-3AD203B41FA5}">
                      <a16:colId xmlns:a16="http://schemas.microsoft.com/office/drawing/2014/main" val="246714722"/>
                    </a:ext>
                  </a:extLst>
                </a:gridCol>
                <a:gridCol w="422426">
                  <a:extLst>
                    <a:ext uri="{9D8B030D-6E8A-4147-A177-3AD203B41FA5}">
                      <a16:colId xmlns:a16="http://schemas.microsoft.com/office/drawing/2014/main" val="4194077988"/>
                    </a:ext>
                  </a:extLst>
                </a:gridCol>
                <a:gridCol w="444412">
                  <a:extLst>
                    <a:ext uri="{9D8B030D-6E8A-4147-A177-3AD203B41FA5}">
                      <a16:colId xmlns:a16="http://schemas.microsoft.com/office/drawing/2014/main" val="3099192934"/>
                    </a:ext>
                  </a:extLst>
                </a:gridCol>
                <a:gridCol w="486776">
                  <a:extLst>
                    <a:ext uri="{9D8B030D-6E8A-4147-A177-3AD203B41FA5}">
                      <a16:colId xmlns:a16="http://schemas.microsoft.com/office/drawing/2014/main" val="22474379"/>
                    </a:ext>
                  </a:extLst>
                </a:gridCol>
                <a:gridCol w="402046">
                  <a:extLst>
                    <a:ext uri="{9D8B030D-6E8A-4147-A177-3AD203B41FA5}">
                      <a16:colId xmlns:a16="http://schemas.microsoft.com/office/drawing/2014/main" val="4042703408"/>
                    </a:ext>
                  </a:extLst>
                </a:gridCol>
                <a:gridCol w="444412">
                  <a:extLst>
                    <a:ext uri="{9D8B030D-6E8A-4147-A177-3AD203B41FA5}">
                      <a16:colId xmlns:a16="http://schemas.microsoft.com/office/drawing/2014/main" val="1468679810"/>
                    </a:ext>
                  </a:extLst>
                </a:gridCol>
                <a:gridCol w="444412">
                  <a:extLst>
                    <a:ext uri="{9D8B030D-6E8A-4147-A177-3AD203B41FA5}">
                      <a16:colId xmlns:a16="http://schemas.microsoft.com/office/drawing/2014/main" val="2071417702"/>
                    </a:ext>
                  </a:extLst>
                </a:gridCol>
                <a:gridCol w="444412">
                  <a:extLst>
                    <a:ext uri="{9D8B030D-6E8A-4147-A177-3AD203B41FA5}">
                      <a16:colId xmlns:a16="http://schemas.microsoft.com/office/drawing/2014/main" val="3694779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413883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370AD09-85E9-4A62-9352-C30B4EE25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466530"/>
              </p:ext>
            </p:extLst>
          </p:nvPr>
        </p:nvGraphicFramePr>
        <p:xfrm>
          <a:off x="1524000" y="30581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8889785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4656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324727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842583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727560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184242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93348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4107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2032149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163826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8801486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256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61498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F8636B-1CEE-463A-B5F3-FE951238A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754852"/>
              </p:ext>
            </p:extLst>
          </p:nvPr>
        </p:nvGraphicFramePr>
        <p:xfrm>
          <a:off x="1524000" y="25247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793270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235817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93647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chemeClr val="tx1"/>
                          </a:solidFill>
                        </a:rPr>
                        <a:t>vec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>
                          <a:solidFill>
                            <a:schemeClr val="tx1"/>
                          </a:solidFill>
                        </a:rPr>
                        <a:t>vec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es-E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>
                          <a:solidFill>
                            <a:schemeClr val="tx1"/>
                          </a:solidFill>
                        </a:rPr>
                        <a:t>vec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es-E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82526"/>
                  </a:ext>
                </a:extLst>
              </a:tr>
            </a:tbl>
          </a:graphicData>
        </a:graphic>
      </p:graphicFrame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C97BB472-BED2-41C1-A7EB-62B663B60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901649"/>
              </p:ext>
            </p:extLst>
          </p:nvPr>
        </p:nvGraphicFramePr>
        <p:xfrm>
          <a:off x="381000" y="4882772"/>
          <a:ext cx="355152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5051">
                  <a:extLst>
                    <a:ext uri="{9D8B030D-6E8A-4147-A177-3AD203B41FA5}">
                      <a16:colId xmlns:a16="http://schemas.microsoft.com/office/drawing/2014/main" val="764940654"/>
                    </a:ext>
                  </a:extLst>
                </a:gridCol>
                <a:gridCol w="445051">
                  <a:extLst>
                    <a:ext uri="{9D8B030D-6E8A-4147-A177-3AD203B41FA5}">
                      <a16:colId xmlns:a16="http://schemas.microsoft.com/office/drawing/2014/main" val="969737553"/>
                    </a:ext>
                  </a:extLst>
                </a:gridCol>
                <a:gridCol w="445051">
                  <a:extLst>
                    <a:ext uri="{9D8B030D-6E8A-4147-A177-3AD203B41FA5}">
                      <a16:colId xmlns:a16="http://schemas.microsoft.com/office/drawing/2014/main" val="952173617"/>
                    </a:ext>
                  </a:extLst>
                </a:gridCol>
                <a:gridCol w="684519">
                  <a:extLst>
                    <a:ext uri="{9D8B030D-6E8A-4147-A177-3AD203B41FA5}">
                      <a16:colId xmlns:a16="http://schemas.microsoft.com/office/drawing/2014/main" val="1348524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9230698"/>
                    </a:ext>
                  </a:extLst>
                </a:gridCol>
                <a:gridCol w="374967">
                  <a:extLst>
                    <a:ext uri="{9D8B030D-6E8A-4147-A177-3AD203B41FA5}">
                      <a16:colId xmlns:a16="http://schemas.microsoft.com/office/drawing/2014/main" val="339410830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3607356683"/>
                    </a:ext>
                  </a:extLst>
                </a:gridCol>
                <a:gridCol w="445051">
                  <a:extLst>
                    <a:ext uri="{9D8B030D-6E8A-4147-A177-3AD203B41FA5}">
                      <a16:colId xmlns:a16="http://schemas.microsoft.com/office/drawing/2014/main" val="3383372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529370"/>
                  </a:ext>
                </a:extLst>
              </a:tr>
            </a:tbl>
          </a:graphicData>
        </a:graphic>
      </p:graphicFrame>
      <p:graphicFrame>
        <p:nvGraphicFramePr>
          <p:cNvPr id="26" name="Table 29">
            <a:extLst>
              <a:ext uri="{FF2B5EF4-FFF2-40B4-BE49-F238E27FC236}">
                <a16:creationId xmlns:a16="http://schemas.microsoft.com/office/drawing/2014/main" id="{6A402DA4-603B-42BD-A9FE-581BBC645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207900"/>
              </p:ext>
            </p:extLst>
          </p:nvPr>
        </p:nvGraphicFramePr>
        <p:xfrm>
          <a:off x="381001" y="5420360"/>
          <a:ext cx="3555291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466395">
                  <a:extLst>
                    <a:ext uri="{9D8B030D-6E8A-4147-A177-3AD203B41FA5}">
                      <a16:colId xmlns:a16="http://schemas.microsoft.com/office/drawing/2014/main" val="246714722"/>
                    </a:ext>
                  </a:extLst>
                </a:gridCol>
                <a:gridCol w="422426">
                  <a:extLst>
                    <a:ext uri="{9D8B030D-6E8A-4147-A177-3AD203B41FA5}">
                      <a16:colId xmlns:a16="http://schemas.microsoft.com/office/drawing/2014/main" val="4194077988"/>
                    </a:ext>
                  </a:extLst>
                </a:gridCol>
                <a:gridCol w="444412">
                  <a:extLst>
                    <a:ext uri="{9D8B030D-6E8A-4147-A177-3AD203B41FA5}">
                      <a16:colId xmlns:a16="http://schemas.microsoft.com/office/drawing/2014/main" val="3099192934"/>
                    </a:ext>
                  </a:extLst>
                </a:gridCol>
                <a:gridCol w="486776">
                  <a:extLst>
                    <a:ext uri="{9D8B030D-6E8A-4147-A177-3AD203B41FA5}">
                      <a16:colId xmlns:a16="http://schemas.microsoft.com/office/drawing/2014/main" val="22474379"/>
                    </a:ext>
                  </a:extLst>
                </a:gridCol>
                <a:gridCol w="402046">
                  <a:extLst>
                    <a:ext uri="{9D8B030D-6E8A-4147-A177-3AD203B41FA5}">
                      <a16:colId xmlns:a16="http://schemas.microsoft.com/office/drawing/2014/main" val="4042703408"/>
                    </a:ext>
                  </a:extLst>
                </a:gridCol>
                <a:gridCol w="444412">
                  <a:extLst>
                    <a:ext uri="{9D8B030D-6E8A-4147-A177-3AD203B41FA5}">
                      <a16:colId xmlns:a16="http://schemas.microsoft.com/office/drawing/2014/main" val="1468679810"/>
                    </a:ext>
                  </a:extLst>
                </a:gridCol>
                <a:gridCol w="444412">
                  <a:extLst>
                    <a:ext uri="{9D8B030D-6E8A-4147-A177-3AD203B41FA5}">
                      <a16:colId xmlns:a16="http://schemas.microsoft.com/office/drawing/2014/main" val="2071417702"/>
                    </a:ext>
                  </a:extLst>
                </a:gridCol>
                <a:gridCol w="444412">
                  <a:extLst>
                    <a:ext uri="{9D8B030D-6E8A-4147-A177-3AD203B41FA5}">
                      <a16:colId xmlns:a16="http://schemas.microsoft.com/office/drawing/2014/main" val="3694779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413883"/>
                  </a:ext>
                </a:extLst>
              </a:tr>
            </a:tbl>
          </a:graphicData>
        </a:graphic>
      </p:graphicFrame>
      <p:sp>
        <p:nvSpPr>
          <p:cNvPr id="30" name="Right Brace 29">
            <a:extLst>
              <a:ext uri="{FF2B5EF4-FFF2-40B4-BE49-F238E27FC236}">
                <a16:creationId xmlns:a16="http://schemas.microsoft.com/office/drawing/2014/main" id="{8618BF01-ADC9-46FE-8362-2490DF096C47}"/>
              </a:ext>
            </a:extLst>
          </p:cNvPr>
          <p:cNvSpPr/>
          <p:nvPr/>
        </p:nvSpPr>
        <p:spPr>
          <a:xfrm rot="16200000">
            <a:off x="6445319" y="3117027"/>
            <a:ext cx="520564" cy="39623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BCE02A6F-DC91-4F40-9AB4-9CBA1F9C6705}"/>
              </a:ext>
            </a:extLst>
          </p:cNvPr>
          <p:cNvSpPr/>
          <p:nvPr/>
        </p:nvSpPr>
        <p:spPr>
          <a:xfrm rot="16200000">
            <a:off x="1896482" y="2797089"/>
            <a:ext cx="520564" cy="39623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229" name="Connector: Curved 9228">
            <a:extLst>
              <a:ext uri="{FF2B5EF4-FFF2-40B4-BE49-F238E27FC236}">
                <a16:creationId xmlns:a16="http://schemas.microsoft.com/office/drawing/2014/main" id="{1A3E6812-1561-4D28-8FDD-D9082F2FA6BC}"/>
              </a:ext>
            </a:extLst>
          </p:cNvPr>
          <p:cNvCxnSpPr>
            <a:cxnSpLocks/>
          </p:cNvCxnSpPr>
          <p:nvPr/>
        </p:nvCxnSpPr>
        <p:spPr>
          <a:xfrm rot="5400000">
            <a:off x="2343819" y="3675981"/>
            <a:ext cx="1255962" cy="762000"/>
          </a:xfrm>
          <a:prstGeom prst="curvedConnector3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15846280-1C7D-470A-ADE6-74DA590D5B0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22667" y="3440332"/>
            <a:ext cx="1421040" cy="1398374"/>
          </a:xfrm>
          <a:prstGeom prst="curved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8" name="TextBox 9237">
            <a:extLst>
              <a:ext uri="{FF2B5EF4-FFF2-40B4-BE49-F238E27FC236}">
                <a16:creationId xmlns:a16="http://schemas.microsoft.com/office/drawing/2014/main" id="{1E31938D-39DF-40CD-8FF8-E9D0171DF68F}"/>
              </a:ext>
            </a:extLst>
          </p:cNvPr>
          <p:cNvSpPr txBox="1"/>
          <p:nvPr/>
        </p:nvSpPr>
        <p:spPr>
          <a:xfrm>
            <a:off x="990600" y="15240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unsigned int </a:t>
            </a:r>
            <a:r>
              <a:rPr lang="en-US" sz="2400" dirty="0" err="1"/>
              <a:t>vec</a:t>
            </a:r>
            <a:r>
              <a:rPr lang="en-US" sz="2400" dirty="0"/>
              <a:t>[3]</a:t>
            </a:r>
            <a:r>
              <a:rPr lang="es-ES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4192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/>
              <a:t>A</a:t>
            </a:r>
            <a:r>
              <a:rPr lang="es-ES" altLang="es-ES" dirty="0" err="1"/>
              <a:t>rray</a:t>
            </a:r>
            <a:r>
              <a:rPr lang="es-ES" altLang="es-ES" dirty="0"/>
              <a:t> de </a:t>
            </a:r>
            <a:r>
              <a:rPr lang="es-ES" altLang="es-ES" dirty="0" err="1"/>
              <a:t>int</a:t>
            </a:r>
            <a:endParaRPr lang="es-ES" altLang="es-E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370AD09-85E9-4A62-9352-C30B4EE252D3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30581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8889785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4656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324727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842583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727560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184242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93348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4107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2032149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163826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8801486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256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61498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F8636B-1CEE-463A-B5F3-FE951238AC65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5247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793270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235817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93647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chemeClr val="tx1"/>
                          </a:solidFill>
                        </a:rPr>
                        <a:t>vec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>
                          <a:solidFill>
                            <a:schemeClr val="tx1"/>
                          </a:solidFill>
                        </a:rPr>
                        <a:t>vec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es-E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>
                          <a:solidFill>
                            <a:schemeClr val="tx1"/>
                          </a:solidFill>
                        </a:rPr>
                        <a:t>vec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es-E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82526"/>
                  </a:ext>
                </a:extLst>
              </a:tr>
            </a:tbl>
          </a:graphicData>
        </a:graphic>
      </p:graphicFrame>
      <p:sp>
        <p:nvSpPr>
          <p:cNvPr id="9238" name="TextBox 9237">
            <a:extLst>
              <a:ext uri="{FF2B5EF4-FFF2-40B4-BE49-F238E27FC236}">
                <a16:creationId xmlns:a16="http://schemas.microsoft.com/office/drawing/2014/main" id="{1E31938D-39DF-40CD-8FF8-E9D0171DF68F}"/>
              </a:ext>
            </a:extLst>
          </p:cNvPr>
          <p:cNvSpPr txBox="1"/>
          <p:nvPr/>
        </p:nvSpPr>
        <p:spPr>
          <a:xfrm>
            <a:off x="990600" y="15240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unsigned int </a:t>
            </a:r>
            <a:r>
              <a:rPr lang="en-US" sz="2400" dirty="0" err="1"/>
              <a:t>vec</a:t>
            </a:r>
            <a:r>
              <a:rPr lang="en-US" sz="2400" dirty="0"/>
              <a:t>[3]</a:t>
            </a:r>
            <a:r>
              <a:rPr lang="es-ES" sz="2400" dirty="0"/>
              <a:t>;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BD466B9-5A5F-4BD1-8952-6F543236A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95149"/>
              </p:ext>
            </p:extLst>
          </p:nvPr>
        </p:nvGraphicFramePr>
        <p:xfrm>
          <a:off x="1528119" y="42672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434804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907568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78327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31..0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63..32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95..64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37322"/>
                  </a:ext>
                </a:extLst>
              </a:tr>
            </a:tbl>
          </a:graphicData>
        </a:graphic>
      </p:graphicFrame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3424A6A0-CF2D-40AB-8525-35D0AD0E0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896200"/>
              </p:ext>
            </p:extLst>
          </p:nvPr>
        </p:nvGraphicFramePr>
        <p:xfrm>
          <a:off x="1554892" y="36576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8889785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4656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324727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842583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727560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184242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93348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4107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2032149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163826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8801486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256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61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7547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/>
              <a:t>A</a:t>
            </a:r>
            <a:r>
              <a:rPr lang="es-ES" altLang="es-ES" dirty="0" err="1"/>
              <a:t>rray</a:t>
            </a:r>
            <a:r>
              <a:rPr lang="es-ES" altLang="es-ES" dirty="0"/>
              <a:t> de </a:t>
            </a:r>
            <a:r>
              <a:rPr lang="es-ES" altLang="es-ES" dirty="0" err="1"/>
              <a:t>int</a:t>
            </a:r>
            <a:endParaRPr lang="es-ES" altLang="es-E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370AD09-85E9-4A62-9352-C30B4EE252D3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30581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8889785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4656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324727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842583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727560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184242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93348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4107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2032149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163826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8801486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256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61498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F8636B-1CEE-463A-B5F3-FE951238AC65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5247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793270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235817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93647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chemeClr val="tx1"/>
                          </a:solidFill>
                        </a:rPr>
                        <a:t>vec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>
                          <a:solidFill>
                            <a:schemeClr val="tx1"/>
                          </a:solidFill>
                        </a:rPr>
                        <a:t>vec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es-E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>
                          <a:solidFill>
                            <a:schemeClr val="tx1"/>
                          </a:solidFill>
                        </a:rPr>
                        <a:t>vec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es-E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82526"/>
                  </a:ext>
                </a:extLst>
              </a:tr>
            </a:tbl>
          </a:graphicData>
        </a:graphic>
      </p:graphicFrame>
      <p:sp>
        <p:nvSpPr>
          <p:cNvPr id="9238" name="TextBox 9237">
            <a:extLst>
              <a:ext uri="{FF2B5EF4-FFF2-40B4-BE49-F238E27FC236}">
                <a16:creationId xmlns:a16="http://schemas.microsoft.com/office/drawing/2014/main" id="{1E31938D-39DF-40CD-8FF8-E9D0171DF68F}"/>
              </a:ext>
            </a:extLst>
          </p:cNvPr>
          <p:cNvSpPr txBox="1"/>
          <p:nvPr/>
        </p:nvSpPr>
        <p:spPr>
          <a:xfrm>
            <a:off x="990600" y="15240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unsigned int </a:t>
            </a:r>
            <a:r>
              <a:rPr lang="en-US" sz="2400" dirty="0" err="1"/>
              <a:t>vec</a:t>
            </a:r>
            <a:r>
              <a:rPr lang="en-US" sz="2400" dirty="0"/>
              <a:t>[MAX]</a:t>
            </a:r>
            <a:r>
              <a:rPr lang="es-ES" sz="2400" dirty="0"/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8F8768-5392-4BA4-9C2D-1329041D4CB7}"/>
              </a:ext>
            </a:extLst>
          </p:cNvPr>
          <p:cNvSpPr txBox="1"/>
          <p:nvPr/>
        </p:nvSpPr>
        <p:spPr>
          <a:xfrm>
            <a:off x="1371600" y="42672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¿Qué cálculo hay que hacer para consultar por el valor 85?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33CCB3-4740-4E8F-BC9D-75459B9BEA88}"/>
              </a:ext>
            </a:extLst>
          </p:cNvPr>
          <p:cNvSpPr txBox="1"/>
          <p:nvPr/>
        </p:nvSpPr>
        <p:spPr>
          <a:xfrm>
            <a:off x="1371600" y="5105400"/>
            <a:ext cx="655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deben hacer dos cálculos:</a:t>
            </a:r>
          </a:p>
          <a:p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Uno para calcular en qué posición del vector está dicho valor.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Luego, otro para calcular el deslizamiento.</a:t>
            </a: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E1A4EB9D-92E6-45EB-86A6-041DEE390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635930"/>
              </p:ext>
            </p:extLst>
          </p:nvPr>
        </p:nvGraphicFramePr>
        <p:xfrm>
          <a:off x="1554892" y="36576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8889785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4656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324727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842583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727560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184242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93348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4107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2032149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163826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8801486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256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61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969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/>
              <a:t>A</a:t>
            </a:r>
            <a:r>
              <a:rPr lang="es-ES" altLang="es-ES" dirty="0" err="1"/>
              <a:t>rray</a:t>
            </a:r>
            <a:r>
              <a:rPr lang="es-ES" altLang="es-ES" dirty="0"/>
              <a:t> de bits: usos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622F747-F2F6-4F35-A70D-91EBFA94A97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696200" cy="4530725"/>
          </a:xfrm>
        </p:spPr>
        <p:txBody>
          <a:bodyPr/>
          <a:lstStyle/>
          <a:p>
            <a:endParaRPr lang="es-ES" altLang="es-ES" sz="2600" dirty="0"/>
          </a:p>
          <a:p>
            <a:pPr lvl="1">
              <a:buFont typeface="Wingdings" panose="05000000000000000000" pitchFamily="2" charset="2"/>
              <a:buNone/>
            </a:pPr>
            <a:endParaRPr lang="es-ES" altLang="es-ES" sz="2200" dirty="0"/>
          </a:p>
          <a:p>
            <a:endParaRPr lang="es-ES" altLang="es-ES" sz="2600" dirty="0"/>
          </a:p>
          <a:p>
            <a:endParaRPr lang="es-ES" altLang="es-E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C816A-9C29-4EA1-BA2F-96FE5A264764}"/>
              </a:ext>
            </a:extLst>
          </p:cNvPr>
          <p:cNvSpPr txBox="1"/>
          <p:nvPr/>
        </p:nvSpPr>
        <p:spPr>
          <a:xfrm>
            <a:off x="876300" y="2238479"/>
            <a:ext cx="7391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Se utilizan para indicar si un elemento, determinado por un subíndice, está o no en un conjunto de datos.</a:t>
            </a:r>
          </a:p>
          <a:p>
            <a:pPr algn="just">
              <a:lnSpc>
                <a:spcPct val="200000"/>
              </a:lnSpc>
            </a:pPr>
            <a:endParaRPr lang="es-ES" sz="20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Los datos tienen que ser de tipo numérico. De lo contrario, debe implementarse una función que los convierta a números.</a:t>
            </a:r>
          </a:p>
          <a:p>
            <a:endParaRPr lang="es-E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/>
              <a:t>A</a:t>
            </a:r>
            <a:r>
              <a:rPr lang="es-ES" altLang="es-ES" dirty="0" err="1"/>
              <a:t>rray</a:t>
            </a:r>
            <a:r>
              <a:rPr lang="es-ES" altLang="es-ES" dirty="0"/>
              <a:t> de </a:t>
            </a:r>
            <a:r>
              <a:rPr lang="es-ES" altLang="es-ES" dirty="0" err="1"/>
              <a:t>int</a:t>
            </a:r>
            <a:endParaRPr lang="es-ES" altLang="es-E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370AD09-85E9-4A62-9352-C30B4EE252D3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30581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8889785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4656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324727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842583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727560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184242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93348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4107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2032149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163826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8801486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256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61498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F8636B-1CEE-463A-B5F3-FE951238AC65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5247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793270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235817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93647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chemeClr val="tx1"/>
                          </a:solidFill>
                        </a:rPr>
                        <a:t>vec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>
                          <a:solidFill>
                            <a:schemeClr val="tx1"/>
                          </a:solidFill>
                        </a:rPr>
                        <a:t>vec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es-E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>
                          <a:solidFill>
                            <a:schemeClr val="tx1"/>
                          </a:solidFill>
                        </a:rPr>
                        <a:t>vec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es-E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82526"/>
                  </a:ext>
                </a:extLst>
              </a:tr>
            </a:tbl>
          </a:graphicData>
        </a:graphic>
      </p:graphicFrame>
      <p:sp>
        <p:nvSpPr>
          <p:cNvPr id="9238" name="TextBox 9237">
            <a:extLst>
              <a:ext uri="{FF2B5EF4-FFF2-40B4-BE49-F238E27FC236}">
                <a16:creationId xmlns:a16="http://schemas.microsoft.com/office/drawing/2014/main" id="{1E31938D-39DF-40CD-8FF8-E9D0171DF68F}"/>
              </a:ext>
            </a:extLst>
          </p:cNvPr>
          <p:cNvSpPr txBox="1"/>
          <p:nvPr/>
        </p:nvSpPr>
        <p:spPr>
          <a:xfrm>
            <a:off x="990600" y="15240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unsigned int </a:t>
            </a:r>
            <a:r>
              <a:rPr lang="en-US" sz="2400" dirty="0" err="1"/>
              <a:t>vec</a:t>
            </a:r>
            <a:r>
              <a:rPr lang="en-US" sz="2400" dirty="0"/>
              <a:t>[MAX]</a:t>
            </a:r>
            <a:r>
              <a:rPr lang="es-ES" sz="2400" dirty="0"/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33CCB3-4740-4E8F-BC9D-75459B9BEA88}"/>
              </a:ext>
            </a:extLst>
          </p:cNvPr>
          <p:cNvSpPr txBox="1"/>
          <p:nvPr/>
        </p:nvSpPr>
        <p:spPr>
          <a:xfrm>
            <a:off x="1326292" y="4468633"/>
            <a:ext cx="6553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Cálculos para consultar por un valor k.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 algn="just">
              <a:buFont typeface="+mj-lt"/>
              <a:buAutoNum type="arabicPeriod"/>
            </a:pPr>
            <a:r>
              <a:rPr lang="es-ES" dirty="0"/>
              <a:t>Uno para calcular en qué posición del vector está dicho valor: índice = k / (</a:t>
            </a:r>
            <a:r>
              <a:rPr lang="es-ES" dirty="0" err="1"/>
              <a:t>sizeof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) * 8)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 algn="just">
              <a:buFont typeface="+mj-lt"/>
              <a:buAutoNum type="arabicPeriod"/>
            </a:pPr>
            <a:r>
              <a:rPr lang="es-ES" dirty="0"/>
              <a:t>Luego, otro para calcular el deslizamiento: </a:t>
            </a:r>
          </a:p>
          <a:p>
            <a:r>
              <a:rPr lang="es-ES" dirty="0"/>
              <a:t>	d = k % (</a:t>
            </a:r>
            <a:r>
              <a:rPr lang="es-ES" dirty="0" err="1"/>
              <a:t>sizeof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) * 8)</a:t>
            </a: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E1A4EB9D-92E6-45EB-86A6-041DEE390741}"/>
              </a:ext>
            </a:extLst>
          </p:cNvPr>
          <p:cNvGraphicFramePr>
            <a:graphicFrameLocks noGrp="1"/>
          </p:cNvGraphicFramePr>
          <p:nvPr/>
        </p:nvGraphicFramePr>
        <p:xfrm>
          <a:off x="1554892" y="36576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8889785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46568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324727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842583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727560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184242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93348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4107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2032149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163826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8801486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256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61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5349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7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9221" name="Picture 7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9222" name="Oval 7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223" name="Picture 7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9224" name="Picture 7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9225" name="Rectangle 8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226" name="Rectangle 82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7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83477" y="0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8" name="Freeform: Shape 86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743184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9" name="Rectangle 88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9857" y="1645920"/>
            <a:ext cx="264215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altLang="es-ES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Array de bits: orden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33CCB3-4740-4E8F-BC9D-75459B9BEA88}"/>
              </a:ext>
            </a:extLst>
          </p:cNvPr>
          <p:cNvSpPr txBox="1"/>
          <p:nvPr/>
        </p:nvSpPr>
        <p:spPr>
          <a:xfrm>
            <a:off x="3903081" y="1645920"/>
            <a:ext cx="4439628" cy="44708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ea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latin typeface="+mj-lt"/>
                <a:ea typeface="+mj-ea"/>
                <a:cs typeface="+mj-cs"/>
              </a:rPr>
              <a:t>El </a:t>
            </a:r>
            <a:r>
              <a:rPr lang="en-US" sz="2800" dirty="0" err="1">
                <a:latin typeface="+mj-lt"/>
                <a:ea typeface="+mj-ea"/>
                <a:cs typeface="+mj-cs"/>
              </a:rPr>
              <a:t>costo</a:t>
            </a:r>
            <a:r>
              <a:rPr lang="en-US" sz="2800" dirty="0">
                <a:latin typeface="+mj-lt"/>
                <a:ea typeface="+mj-ea"/>
                <a:cs typeface="+mj-cs"/>
              </a:rPr>
              <a:t> de </a:t>
            </a:r>
            <a:r>
              <a:rPr lang="en-US" sz="2800" dirty="0" err="1">
                <a:latin typeface="+mj-lt"/>
                <a:ea typeface="+mj-ea"/>
                <a:cs typeface="+mj-cs"/>
              </a:rPr>
              <a:t>cualquier</a:t>
            </a:r>
            <a:r>
              <a:rPr lang="en-US" sz="2800" dirty="0"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latin typeface="+mj-lt"/>
                <a:ea typeface="+mj-ea"/>
                <a:cs typeface="+mj-cs"/>
              </a:rPr>
              <a:t>operación</a:t>
            </a:r>
            <a:r>
              <a:rPr lang="en-US" sz="2800" dirty="0">
                <a:latin typeface="+mj-lt"/>
                <a:ea typeface="+mj-ea"/>
                <a:cs typeface="+mj-cs"/>
              </a:rPr>
              <a:t> es </a:t>
            </a:r>
            <a:r>
              <a:rPr lang="en-US" sz="2800" dirty="0" err="1">
                <a:latin typeface="+mj-lt"/>
                <a:ea typeface="+mj-ea"/>
                <a:cs typeface="+mj-cs"/>
              </a:rPr>
              <a:t>constante</a:t>
            </a:r>
            <a:r>
              <a:rPr lang="en-US" sz="2800" dirty="0">
                <a:latin typeface="+mj-lt"/>
                <a:ea typeface="+mj-ea"/>
                <a:cs typeface="+mj-cs"/>
              </a:rPr>
              <a:t>, </a:t>
            </a:r>
            <a:r>
              <a:rPr lang="en-US" sz="2800" dirty="0" err="1">
                <a:latin typeface="+mj-lt"/>
                <a:ea typeface="+mj-ea"/>
                <a:cs typeface="+mj-cs"/>
              </a:rPr>
              <a:t>ya</a:t>
            </a:r>
            <a:r>
              <a:rPr lang="en-US" sz="2800" dirty="0">
                <a:latin typeface="+mj-lt"/>
                <a:ea typeface="+mj-ea"/>
                <a:cs typeface="+mj-cs"/>
              </a:rPr>
              <a:t> que el </a:t>
            </a:r>
            <a:r>
              <a:rPr lang="en-US" sz="2800" dirty="0" err="1">
                <a:latin typeface="+mj-lt"/>
                <a:ea typeface="+mj-ea"/>
                <a:cs typeface="+mj-cs"/>
              </a:rPr>
              <a:t>acceso</a:t>
            </a:r>
            <a:r>
              <a:rPr lang="en-US" sz="2800" dirty="0">
                <a:latin typeface="+mj-lt"/>
                <a:ea typeface="+mj-ea"/>
                <a:cs typeface="+mj-cs"/>
              </a:rPr>
              <a:t> a un vector </a:t>
            </a:r>
            <a:r>
              <a:rPr lang="en-US" sz="2800" dirty="0" err="1">
                <a:latin typeface="+mj-lt"/>
                <a:ea typeface="+mj-ea"/>
                <a:cs typeface="+mj-cs"/>
              </a:rPr>
              <a:t>así</a:t>
            </a:r>
            <a:r>
              <a:rPr lang="en-US" sz="2800" dirty="0">
                <a:latin typeface="+mj-lt"/>
                <a:ea typeface="+mj-ea"/>
                <a:cs typeface="+mj-cs"/>
              </a:rPr>
              <a:t> lo es, por lo que tanto la consulta, </a:t>
            </a:r>
            <a:r>
              <a:rPr lang="en-US" sz="2800" dirty="0" err="1">
                <a:latin typeface="+mj-lt"/>
                <a:ea typeface="+mj-ea"/>
                <a:cs typeface="+mj-cs"/>
              </a:rPr>
              <a:t>como</a:t>
            </a:r>
            <a:r>
              <a:rPr lang="en-US" sz="2800" dirty="0">
                <a:latin typeface="+mj-lt"/>
                <a:ea typeface="+mj-ea"/>
                <a:cs typeface="+mj-cs"/>
              </a:rPr>
              <a:t> la </a:t>
            </a:r>
            <a:r>
              <a:rPr lang="en-US" sz="2800" dirty="0" err="1">
                <a:latin typeface="+mj-lt"/>
                <a:ea typeface="+mj-ea"/>
                <a:cs typeface="+mj-cs"/>
              </a:rPr>
              <a:t>baja</a:t>
            </a:r>
            <a:r>
              <a:rPr lang="en-US" sz="2800" dirty="0">
                <a:latin typeface="+mj-lt"/>
                <a:ea typeface="+mj-ea"/>
                <a:cs typeface="+mj-cs"/>
              </a:rPr>
              <a:t> y el </a:t>
            </a:r>
            <a:r>
              <a:rPr lang="en-US" sz="2800" dirty="0" err="1">
                <a:latin typeface="+mj-lt"/>
                <a:ea typeface="+mj-ea"/>
                <a:cs typeface="+mj-cs"/>
              </a:rPr>
              <a:t>alta</a:t>
            </a:r>
            <a:r>
              <a:rPr lang="en-US" sz="2800" dirty="0">
                <a:latin typeface="+mj-lt"/>
                <a:ea typeface="+mj-ea"/>
                <a:cs typeface="+mj-cs"/>
              </a:rPr>
              <a:t> son O(1).</a:t>
            </a:r>
          </a:p>
        </p:txBody>
      </p:sp>
    </p:spTree>
    <p:extLst>
      <p:ext uri="{BB962C8B-B14F-4D97-AF65-F5344CB8AC3E}">
        <p14:creationId xmlns:p14="http://schemas.microsoft.com/office/powerpoint/2010/main" val="3422171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/>
              <a:t>A</a:t>
            </a:r>
            <a:r>
              <a:rPr lang="es-ES" altLang="es-ES" dirty="0" err="1"/>
              <a:t>rray</a:t>
            </a:r>
            <a:r>
              <a:rPr lang="es-ES" altLang="es-ES" dirty="0"/>
              <a:t> de bits: para pensar</a:t>
            </a:r>
          </a:p>
        </p:txBody>
      </p:sp>
      <p:pic>
        <p:nvPicPr>
          <p:cNvPr id="3" name="Picture 2" descr="A statue of a person&#10;&#10;Description automatically generated">
            <a:extLst>
              <a:ext uri="{FF2B5EF4-FFF2-40B4-BE49-F238E27FC236}">
                <a16:creationId xmlns:a16="http://schemas.microsoft.com/office/drawing/2014/main" id="{3E595B5C-B00B-46FC-8E01-BD2A99AF2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42352"/>
            <a:ext cx="3714750" cy="4953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0B3F74-FC36-41EA-A526-5A76B78A0A13}"/>
              </a:ext>
            </a:extLst>
          </p:cNvPr>
          <p:cNvSpPr txBox="1"/>
          <p:nvPr/>
        </p:nvSpPr>
        <p:spPr>
          <a:xfrm>
            <a:off x="609600" y="1600200"/>
            <a:ext cx="3581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/>
              <a:t>Si se necesita guardar en un array de bits el conjunto de los estudiantes de FIUBA, es decir, su número de legajo, ¿de qué tamaño debería ser el vector?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2242BE-A34B-451A-8895-B1315F9E9373}"/>
              </a:ext>
            </a:extLst>
          </p:cNvPr>
          <p:cNvSpPr txBox="1"/>
          <p:nvPr/>
        </p:nvSpPr>
        <p:spPr>
          <a:xfrm>
            <a:off x="609600" y="4029531"/>
            <a:ext cx="3505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/>
              <a:t>¿Con qué problema nos encontraríamos?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¿Cómo se podría solucionar?</a:t>
            </a:r>
          </a:p>
        </p:txBody>
      </p:sp>
    </p:spTree>
    <p:extLst>
      <p:ext uri="{BB962C8B-B14F-4D97-AF65-F5344CB8AC3E}">
        <p14:creationId xmlns:p14="http://schemas.microsoft.com/office/powerpoint/2010/main" val="2076688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/>
              <a:t>A</a:t>
            </a:r>
            <a:r>
              <a:rPr lang="es-ES" altLang="es-ES" dirty="0" err="1"/>
              <a:t>rray</a:t>
            </a:r>
            <a:r>
              <a:rPr lang="es-ES" altLang="es-ES" dirty="0"/>
              <a:t> de bits: ejercicios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40D6B8D-2AD8-4302-8ED5-E61503E55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385382"/>
              </p:ext>
            </p:extLst>
          </p:nvPr>
        </p:nvGraphicFramePr>
        <p:xfrm>
          <a:off x="1524000" y="19812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55010585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462386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5374237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9754414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7081615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993284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5029516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42111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34405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B60DCA3-8285-4E38-B038-D2BDAD096D11}"/>
              </a:ext>
            </a:extLst>
          </p:cNvPr>
          <p:cNvSpPr txBox="1"/>
          <p:nvPr/>
        </p:nvSpPr>
        <p:spPr>
          <a:xfrm>
            <a:off x="1524000" y="2613135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lphaLcPeriod"/>
            </a:pPr>
            <a:r>
              <a:rPr lang="es-ES" sz="2000" dirty="0"/>
              <a:t>Indicar qué elementos se encuentran en el byte.</a:t>
            </a:r>
          </a:p>
          <a:p>
            <a:pPr marL="342900" indent="-342900" algn="just">
              <a:buFont typeface="+mj-lt"/>
              <a:buAutoNum type="alphaLcPeriod"/>
            </a:pPr>
            <a:endParaRPr lang="es-ES" sz="2000" dirty="0"/>
          </a:p>
          <a:p>
            <a:pPr marL="342900" indent="-342900" algn="just">
              <a:buFont typeface="+mj-lt"/>
              <a:buAutoNum type="alphaLcPeriod"/>
            </a:pPr>
            <a:r>
              <a:rPr lang="es-ES" sz="2000" dirty="0"/>
              <a:t>Escribir el código para consultar si el elemento 6 está o no en el conjunto. Luego, hacer la consulta.</a:t>
            </a:r>
          </a:p>
          <a:p>
            <a:pPr marL="342900" indent="-342900" algn="just">
              <a:buFont typeface="+mj-lt"/>
              <a:buAutoNum type="alphaLcPeriod"/>
            </a:pPr>
            <a:endParaRPr lang="es-ES" sz="2000" dirty="0"/>
          </a:p>
          <a:p>
            <a:pPr marL="342900" indent="-342900" algn="just">
              <a:buFont typeface="+mj-lt"/>
              <a:buAutoNum type="alphaLcPeriod"/>
            </a:pPr>
            <a:r>
              <a:rPr lang="es-ES" sz="2000" dirty="0"/>
              <a:t>Escribir el código para dar de alta al elemento 2. Luego, aplicarlo.</a:t>
            </a:r>
          </a:p>
          <a:p>
            <a:pPr marL="342900" indent="-342900" algn="just">
              <a:buFont typeface="+mj-lt"/>
              <a:buAutoNum type="alphaLcPeriod"/>
            </a:pPr>
            <a:endParaRPr lang="es-ES" sz="2000" dirty="0"/>
          </a:p>
          <a:p>
            <a:pPr marL="342900" indent="-342900" algn="just">
              <a:buFont typeface="+mj-lt"/>
              <a:buAutoNum type="alphaLcPeriod"/>
            </a:pPr>
            <a:r>
              <a:rPr lang="es-ES" sz="2000" dirty="0"/>
              <a:t>Escribir el código para dar de baja al elemento 3. Luego, aplicarlo.</a:t>
            </a:r>
          </a:p>
        </p:txBody>
      </p:sp>
    </p:spTree>
    <p:extLst>
      <p:ext uri="{BB962C8B-B14F-4D97-AF65-F5344CB8AC3E}">
        <p14:creationId xmlns:p14="http://schemas.microsoft.com/office/powerpoint/2010/main" val="360953235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altLang="es-ES" dirty="0"/>
              <a:t>A</a:t>
            </a:r>
            <a:r>
              <a:rPr lang="es-ES" altLang="es-ES" dirty="0" err="1"/>
              <a:t>rray</a:t>
            </a:r>
            <a:r>
              <a:rPr lang="es-ES" altLang="es-ES" dirty="0"/>
              <a:t> de enteros: ejercicios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0DCA3-8285-4E38-B038-D2BDAD096D11}"/>
              </a:ext>
            </a:extLst>
          </p:cNvPr>
          <p:cNvSpPr txBox="1"/>
          <p:nvPr/>
        </p:nvSpPr>
        <p:spPr>
          <a:xfrm>
            <a:off x="1524000" y="1981200"/>
            <a:ext cx="6096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/>
              <a:t>Dado un vector de enteros de tamaño MAX, se pide:</a:t>
            </a:r>
          </a:p>
          <a:p>
            <a:pPr marL="342900" indent="-342900" algn="just">
              <a:buFont typeface="+mj-lt"/>
              <a:buAutoNum type="alphaLcPeriod"/>
            </a:pPr>
            <a:endParaRPr lang="es-ES" sz="2000" dirty="0"/>
          </a:p>
          <a:p>
            <a:pPr marL="342900" indent="-342900" algn="just">
              <a:buFont typeface="+mj-lt"/>
              <a:buAutoNum type="alphaLcPeriod"/>
            </a:pPr>
            <a:r>
              <a:rPr lang="es-ES" sz="2000" dirty="0"/>
              <a:t>Escribir el código para consultar si el elemento 125 está o no en el conjunto. Luego, hacer la consulta.</a:t>
            </a:r>
          </a:p>
          <a:p>
            <a:pPr marL="342900" indent="-342900" algn="just">
              <a:buFont typeface="+mj-lt"/>
              <a:buAutoNum type="alphaLcPeriod"/>
            </a:pPr>
            <a:endParaRPr lang="es-ES" sz="2000" dirty="0"/>
          </a:p>
          <a:p>
            <a:pPr marL="342900" indent="-342900" algn="just">
              <a:buFont typeface="+mj-lt"/>
              <a:buAutoNum type="alphaLcPeriod"/>
            </a:pPr>
            <a:r>
              <a:rPr lang="es-ES" sz="2000" dirty="0"/>
              <a:t>Escribir el código en una función para dar de alta al elemento de valor k. Luego, aplicarlo.</a:t>
            </a:r>
          </a:p>
          <a:p>
            <a:pPr marL="342900" indent="-342900" algn="just">
              <a:buFont typeface="+mj-lt"/>
              <a:buAutoNum type="alphaLcPeriod"/>
            </a:pPr>
            <a:endParaRPr lang="es-ES" sz="2000" dirty="0"/>
          </a:p>
          <a:p>
            <a:pPr marL="342900" indent="-342900" algn="just">
              <a:buFont typeface="+mj-lt"/>
              <a:buAutoNum type="alphaLcPeriod"/>
            </a:pPr>
            <a:r>
              <a:rPr lang="es-ES" sz="2000" dirty="0"/>
              <a:t>Escribir el código en una función para dar de baja al elemento de valor k. Luego, aplicarlo.</a:t>
            </a:r>
          </a:p>
        </p:txBody>
      </p:sp>
    </p:spTree>
    <p:extLst>
      <p:ext uri="{BB962C8B-B14F-4D97-AF65-F5344CB8AC3E}">
        <p14:creationId xmlns:p14="http://schemas.microsoft.com/office/powerpoint/2010/main" val="86279044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altLang="es-ES" dirty="0"/>
              <a:t>A</a:t>
            </a:r>
            <a:r>
              <a:rPr lang="es-ES" altLang="es-ES" dirty="0" err="1"/>
              <a:t>rray</a:t>
            </a:r>
            <a:r>
              <a:rPr lang="es-ES" altLang="es-ES" dirty="0"/>
              <a:t> de bits: consultas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235DD2-E58B-4362-B723-E7AC5B2BAA88}"/>
              </a:ext>
            </a:extLst>
          </p:cNvPr>
          <p:cNvSpPr txBox="1"/>
          <p:nvPr/>
        </p:nvSpPr>
        <p:spPr>
          <a:xfrm>
            <a:off x="1066800" y="1450589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¿Alguna consulta?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9628B8D-E58D-4034-8DA4-B0D5BD126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133600"/>
            <a:ext cx="5945712" cy="445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544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/>
              <a:t>A</a:t>
            </a:r>
            <a:r>
              <a:rPr lang="es-ES" altLang="es-ES" dirty="0" err="1"/>
              <a:t>rray</a:t>
            </a:r>
            <a:r>
              <a:rPr lang="es-ES" altLang="es-ES" dirty="0"/>
              <a:t> de bits: ejemplo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622F747-F2F6-4F35-A70D-91EBFA94A97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1"/>
            <a:ext cx="7696200" cy="1752600"/>
          </a:xfrm>
        </p:spPr>
        <p:txBody>
          <a:bodyPr/>
          <a:lstStyle/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r>
              <a:rPr lang="es-ES" altLang="es-ES" sz="2600" dirty="0"/>
              <a:t> Datos</a:t>
            </a:r>
          </a:p>
          <a:p>
            <a:endParaRPr lang="es-ES" altLang="es-ES" sz="2600" dirty="0"/>
          </a:p>
        </p:txBody>
      </p:sp>
      <p:pic>
        <p:nvPicPr>
          <p:cNvPr id="3" name="Picture 2" descr="A close up of a white wall&#10;&#10;Description automatically generated">
            <a:extLst>
              <a:ext uri="{FF2B5EF4-FFF2-40B4-BE49-F238E27FC236}">
                <a16:creationId xmlns:a16="http://schemas.microsoft.com/office/drawing/2014/main" id="{9966EEB0-900D-4D94-9E12-CCCDE49A7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68" y="2133600"/>
            <a:ext cx="6709064" cy="990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474E86-3595-4D82-8E03-14C253B9EC84}"/>
              </a:ext>
            </a:extLst>
          </p:cNvPr>
          <p:cNvSpPr txBox="1"/>
          <p:nvPr/>
        </p:nvSpPr>
        <p:spPr>
          <a:xfrm>
            <a:off x="838200" y="4768940"/>
            <a:ext cx="7467600" cy="113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400" dirty="0"/>
              <a:t>En este array de un solo byte, se encuentran los valores que tienen un 1. Es decir, el 0, 2, 3 y 5.</a:t>
            </a:r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802931B3-B3C4-4B84-AC6E-48049065FD6F}"/>
              </a:ext>
            </a:extLst>
          </p:cNvPr>
          <p:cNvSpPr/>
          <p:nvPr/>
        </p:nvSpPr>
        <p:spPr>
          <a:xfrm>
            <a:off x="457200" y="2971800"/>
            <a:ext cx="493568" cy="990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858F452A-C5D5-4F7F-928D-C669080B8A96}"/>
              </a:ext>
            </a:extLst>
          </p:cNvPr>
          <p:cNvSpPr/>
          <p:nvPr/>
        </p:nvSpPr>
        <p:spPr>
          <a:xfrm>
            <a:off x="7772400" y="2400301"/>
            <a:ext cx="914400" cy="1562099"/>
          </a:xfrm>
          <a:prstGeom prst="curvedLeftArrow">
            <a:avLst>
              <a:gd name="adj1" fmla="val 17044"/>
              <a:gd name="adj2" fmla="val 50000"/>
              <a:gd name="adj3" fmla="val 25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EE581C-9E3D-4CFD-8695-7D8544F612DF}"/>
              </a:ext>
            </a:extLst>
          </p:cNvPr>
          <p:cNvSpPr txBox="1"/>
          <p:nvPr/>
        </p:nvSpPr>
        <p:spPr>
          <a:xfrm>
            <a:off x="6375384" y="3350740"/>
            <a:ext cx="1411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 que </a:t>
            </a:r>
            <a:r>
              <a:rPr lang="en-US" dirty="0" err="1"/>
              <a:t>indica</a:t>
            </a:r>
            <a:r>
              <a:rPr lang="en-US" dirty="0"/>
              <a:t> la </a:t>
            </a:r>
            <a:r>
              <a:rPr lang="en-US" dirty="0" err="1"/>
              <a:t>existencia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028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  <p:bldP spid="4" grpId="0"/>
      <p:bldP spid="10" grpId="0" animBg="1"/>
      <p:bldP spid="11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/>
              <a:t>Sistema hexadecimal</a:t>
            </a:r>
            <a:endParaRPr lang="es-ES" altLang="es-ES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9DBAB097-54A0-41FE-9563-9D552F4EB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112419"/>
              </p:ext>
            </p:extLst>
          </p:nvPr>
        </p:nvGraphicFramePr>
        <p:xfrm>
          <a:off x="1066800" y="2057400"/>
          <a:ext cx="1752600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93425549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1950028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776957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27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68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424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75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07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03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5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790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446660"/>
                  </a:ext>
                </a:extLst>
              </a:tr>
            </a:tbl>
          </a:graphicData>
        </a:graphic>
      </p:graphicFrame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id="{0A866516-107D-43A8-9A49-DB3905EF6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677094"/>
              </p:ext>
            </p:extLst>
          </p:nvPr>
        </p:nvGraphicFramePr>
        <p:xfrm>
          <a:off x="5105400" y="2057400"/>
          <a:ext cx="2133600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93425549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195002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776957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27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68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424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75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07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03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5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790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446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19286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/>
              <a:t>Sistema hexadecimal</a:t>
            </a:r>
            <a:endParaRPr lang="es-ES" altLang="es-E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C6AB794-4354-4AAA-A397-E45D8AD9B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011104"/>
              </p:ext>
            </p:extLst>
          </p:nvPr>
        </p:nvGraphicFramePr>
        <p:xfrm>
          <a:off x="1447800" y="2057400"/>
          <a:ext cx="2819400" cy="37084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39929796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71560878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416035855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752152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747630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FC71D5A4-08E3-4CE7-BCB2-80B49AFDB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128838"/>
              </p:ext>
            </p:extLst>
          </p:nvPr>
        </p:nvGraphicFramePr>
        <p:xfrm>
          <a:off x="4267200" y="2057400"/>
          <a:ext cx="2819400" cy="37084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39929796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71560878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416035855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752152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747630"/>
                  </a:ext>
                </a:extLst>
              </a:tr>
            </a:tbl>
          </a:graphicData>
        </a:graphic>
      </p:graphicFrame>
      <p:sp>
        <p:nvSpPr>
          <p:cNvPr id="7" name="Right Brace 6">
            <a:extLst>
              <a:ext uri="{FF2B5EF4-FFF2-40B4-BE49-F238E27FC236}">
                <a16:creationId xmlns:a16="http://schemas.microsoft.com/office/drawing/2014/main" id="{8AC04682-41C3-413B-93F3-A07EF96ABF2D}"/>
              </a:ext>
            </a:extLst>
          </p:cNvPr>
          <p:cNvSpPr/>
          <p:nvPr/>
        </p:nvSpPr>
        <p:spPr>
          <a:xfrm rot="5400000">
            <a:off x="2552700" y="1485900"/>
            <a:ext cx="609600" cy="2819400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0E795271-89BF-44DA-B5D9-F522C89C55E0}"/>
              </a:ext>
            </a:extLst>
          </p:cNvPr>
          <p:cNvSpPr/>
          <p:nvPr/>
        </p:nvSpPr>
        <p:spPr>
          <a:xfrm rot="5400000">
            <a:off x="5448300" y="1586814"/>
            <a:ext cx="609600" cy="2667000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227D2312-3B21-42DD-9090-99DF17A2E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541862"/>
              </p:ext>
            </p:extLst>
          </p:nvPr>
        </p:nvGraphicFramePr>
        <p:xfrm>
          <a:off x="1447800" y="3617141"/>
          <a:ext cx="563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1644241178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767071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99574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6919E17-CF43-4DEF-8F66-40E84377970A}"/>
              </a:ext>
            </a:extLst>
          </p:cNvPr>
          <p:cNvSpPr txBox="1"/>
          <p:nvPr/>
        </p:nvSpPr>
        <p:spPr>
          <a:xfrm>
            <a:off x="152400" y="2057400"/>
            <a:ext cx="13716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numero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E13AEF-64B5-4FB4-9F3C-5B10FB4EBAD3}"/>
              </a:ext>
            </a:extLst>
          </p:cNvPr>
          <p:cNvSpPr txBox="1"/>
          <p:nvPr/>
        </p:nvSpPr>
        <p:spPr>
          <a:xfrm>
            <a:off x="1524000" y="487680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numero = 5 * 16 + 12 = 80 + 12 = 92</a:t>
            </a:r>
          </a:p>
        </p:txBody>
      </p:sp>
    </p:spTree>
    <p:extLst>
      <p:ext uri="{BB962C8B-B14F-4D97-AF65-F5344CB8AC3E}">
        <p14:creationId xmlns:p14="http://schemas.microsoft.com/office/powerpoint/2010/main" val="1734518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6" name="Picture 7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237" name="Rectangle 84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38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9239" name="Freeform: Shape 88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s-ES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Sistema hexadecimal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E13AEF-64B5-4FB4-9F3C-5B10FB4EBAD3}"/>
              </a:ext>
            </a:extLst>
          </p:cNvPr>
          <p:cNvSpPr txBox="1"/>
          <p:nvPr/>
        </p:nvSpPr>
        <p:spPr>
          <a:xfrm>
            <a:off x="827484" y="2763520"/>
            <a:ext cx="6709905" cy="34848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100">
                <a:latin typeface="+mj-lt"/>
                <a:ea typeface="+mj-ea"/>
                <a:cs typeface="+mj-cs"/>
              </a:rPr>
              <a:t>unsigned char x = 0;  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100">
                <a:latin typeface="+mj-lt"/>
                <a:ea typeface="+mj-ea"/>
                <a:cs typeface="+mj-cs"/>
              </a:rPr>
              <a:t>// todos los bits apagados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100">
              <a:latin typeface="+mj-lt"/>
              <a:ea typeface="+mj-ea"/>
              <a:cs typeface="+mj-cs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100">
                <a:latin typeface="+mj-lt"/>
                <a:ea typeface="+mj-ea"/>
                <a:cs typeface="+mj-cs"/>
              </a:rPr>
              <a:t>unsigned char x = 1;  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100">
                <a:latin typeface="+mj-lt"/>
                <a:ea typeface="+mj-ea"/>
                <a:cs typeface="+mj-cs"/>
              </a:rPr>
              <a:t>// todos los bits apagados, salvo el primero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100">
              <a:latin typeface="+mj-lt"/>
              <a:ea typeface="+mj-ea"/>
              <a:cs typeface="+mj-cs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100">
                <a:latin typeface="+mj-lt"/>
                <a:ea typeface="+mj-ea"/>
                <a:cs typeface="+mj-cs"/>
              </a:rPr>
              <a:t>unsigned char x = 0xff;  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100">
                <a:latin typeface="+mj-lt"/>
                <a:ea typeface="+mj-ea"/>
                <a:cs typeface="+mj-cs"/>
              </a:rPr>
              <a:t>// todos los bits prendidos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100">
              <a:latin typeface="+mj-lt"/>
              <a:ea typeface="+mj-ea"/>
              <a:cs typeface="+mj-cs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100">
                <a:latin typeface="+mj-lt"/>
                <a:ea typeface="+mj-ea"/>
                <a:cs typeface="+mj-cs"/>
              </a:rPr>
              <a:t>unsigned char x = 0xf0;  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100">
                <a:latin typeface="+mj-lt"/>
                <a:ea typeface="+mj-ea"/>
                <a:cs typeface="+mj-cs"/>
              </a:rPr>
              <a:t>// los 4 primeros bits prendidos, los 4 últimos apagados 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400" dirty="0">
              <a:latin typeface="+mj-lt"/>
              <a:ea typeface="+mj-ea"/>
              <a:cs typeface="+mj-cs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40983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 err="1"/>
              <a:t>Operaciones</a:t>
            </a:r>
            <a:r>
              <a:rPr lang="en-US" altLang="es-ES" dirty="0"/>
              <a:t> entre bits</a:t>
            </a:r>
            <a:endParaRPr lang="es-ES" altLang="es-E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622F747-F2F6-4F35-A70D-91EBFA94A97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1"/>
            <a:ext cx="7696200" cy="1752600"/>
          </a:xfrm>
        </p:spPr>
        <p:txBody>
          <a:bodyPr/>
          <a:lstStyle/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5D29F-53ED-49FB-A8DB-8AA70CA36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47" y="3124200"/>
            <a:ext cx="8767916" cy="2651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B170B3-23A7-4428-932D-B7D7D0D00255}"/>
              </a:ext>
            </a:extLst>
          </p:cNvPr>
          <p:cNvSpPr txBox="1"/>
          <p:nvPr/>
        </p:nvSpPr>
        <p:spPr>
          <a:xfrm>
            <a:off x="3352800" y="2192826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AND: &amp;</a:t>
            </a:r>
          </a:p>
        </p:txBody>
      </p:sp>
    </p:spTree>
    <p:extLst>
      <p:ext uri="{BB962C8B-B14F-4D97-AF65-F5344CB8AC3E}">
        <p14:creationId xmlns:p14="http://schemas.microsoft.com/office/powerpoint/2010/main" val="58916806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 err="1"/>
              <a:t>Operaciones</a:t>
            </a:r>
            <a:r>
              <a:rPr lang="en-US" altLang="es-ES" dirty="0"/>
              <a:t> entre bits</a:t>
            </a:r>
            <a:endParaRPr lang="es-ES" altLang="es-E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622F747-F2F6-4F35-A70D-91EBFA94A97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1"/>
            <a:ext cx="7696200" cy="1752600"/>
          </a:xfrm>
        </p:spPr>
        <p:txBody>
          <a:bodyPr/>
          <a:lstStyle/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5D29F-53ED-49FB-A8DB-8AA70CA36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847" y="3124200"/>
            <a:ext cx="8767916" cy="26517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B170B3-23A7-4428-932D-B7D7D0D00255}"/>
              </a:ext>
            </a:extLst>
          </p:cNvPr>
          <p:cNvSpPr txBox="1"/>
          <p:nvPr/>
        </p:nvSpPr>
        <p:spPr>
          <a:xfrm>
            <a:off x="3962400" y="2324472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OR: |</a:t>
            </a:r>
          </a:p>
        </p:txBody>
      </p:sp>
    </p:spTree>
    <p:extLst>
      <p:ext uri="{BB962C8B-B14F-4D97-AF65-F5344CB8AC3E}">
        <p14:creationId xmlns:p14="http://schemas.microsoft.com/office/powerpoint/2010/main" val="88303514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 err="1"/>
              <a:t>Operaciones</a:t>
            </a:r>
            <a:r>
              <a:rPr lang="en-US" altLang="es-ES" dirty="0"/>
              <a:t> entre bits</a:t>
            </a:r>
            <a:endParaRPr lang="es-ES" altLang="es-E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622F747-F2F6-4F35-A70D-91EBFA94A97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1"/>
            <a:ext cx="7696200" cy="1752600"/>
          </a:xfrm>
        </p:spPr>
        <p:txBody>
          <a:bodyPr/>
          <a:lstStyle/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  <a:p>
            <a:endParaRPr lang="es-ES" altLang="es-E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5D29F-53ED-49FB-A8DB-8AA70CA36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847" y="3461016"/>
            <a:ext cx="8767916" cy="19781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B170B3-23A7-4428-932D-B7D7D0D00255}"/>
              </a:ext>
            </a:extLst>
          </p:cNvPr>
          <p:cNvSpPr txBox="1"/>
          <p:nvPr/>
        </p:nvSpPr>
        <p:spPr>
          <a:xfrm>
            <a:off x="3561105" y="2501215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NOT: ~</a:t>
            </a:r>
          </a:p>
        </p:txBody>
      </p:sp>
    </p:spTree>
    <p:extLst>
      <p:ext uri="{BB962C8B-B14F-4D97-AF65-F5344CB8AC3E}">
        <p14:creationId xmlns:p14="http://schemas.microsoft.com/office/powerpoint/2010/main" val="770002322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1132</Words>
  <Application>Microsoft Office PowerPoint</Application>
  <PresentationFormat>Presentación en pantalla (4:3)</PresentationFormat>
  <Paragraphs>377</Paragraphs>
  <Slides>25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Wingdings</vt:lpstr>
      <vt:lpstr>Wingdings 3</vt:lpstr>
      <vt:lpstr>Ion</vt:lpstr>
      <vt:lpstr>Array de bits</vt:lpstr>
      <vt:lpstr>Array de bits: usos</vt:lpstr>
      <vt:lpstr>Array de bits: ejemplo</vt:lpstr>
      <vt:lpstr>Sistema hexadecimal</vt:lpstr>
      <vt:lpstr>Sistema hexadecimal</vt:lpstr>
      <vt:lpstr>Sistema hexadecimal</vt:lpstr>
      <vt:lpstr>Operaciones entre bits</vt:lpstr>
      <vt:lpstr>Operaciones entre bits</vt:lpstr>
      <vt:lpstr>Operaciones entre bits</vt:lpstr>
      <vt:lpstr>Operaciones entre bits</vt:lpstr>
      <vt:lpstr>Corrimientos de bits</vt:lpstr>
      <vt:lpstr>Array de bits: manipulación</vt:lpstr>
      <vt:lpstr>Array de bits: consulta</vt:lpstr>
      <vt:lpstr>Array de bits: alta</vt:lpstr>
      <vt:lpstr>Array de bits: baja</vt:lpstr>
      <vt:lpstr>Array de bits: en un int</vt:lpstr>
      <vt:lpstr>Array de int</vt:lpstr>
      <vt:lpstr>Array de int</vt:lpstr>
      <vt:lpstr>Array de int</vt:lpstr>
      <vt:lpstr>Array de int</vt:lpstr>
      <vt:lpstr>Array de bits: orden</vt:lpstr>
      <vt:lpstr>Array de bits: para pensar</vt:lpstr>
      <vt:lpstr>Array de bits: ejercicios</vt:lpstr>
      <vt:lpstr>Array de enteros: ejercicios</vt:lpstr>
      <vt:lpstr>Array de bits: consultas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de bits</dc:title>
  <dc:creator>ANDRES ALBERTO JUAREZ</dc:creator>
  <cp:lastModifiedBy>admin</cp:lastModifiedBy>
  <cp:revision>15</cp:revision>
  <dcterms:created xsi:type="dcterms:W3CDTF">2019-10-06T23:34:06Z</dcterms:created>
  <dcterms:modified xsi:type="dcterms:W3CDTF">2022-01-22T23:10:20Z</dcterms:modified>
</cp:coreProperties>
</file>