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74320" y="278280"/>
            <a:ext cx="8594640" cy="1325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72960" y="372960"/>
            <a:ext cx="8379720" cy="11178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4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45600" y="2942640"/>
            <a:ext cx="7147080" cy="2463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572600" y="2944800"/>
            <a:ext cx="1189800" cy="2459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12640" y="3136680"/>
            <a:ext cx="909360" cy="207504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45320" y="3055680"/>
            <a:ext cx="6947280" cy="22446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41800" y="4559400"/>
            <a:ext cx="6754320" cy="663480"/>
          </a:xfrm>
          <a:prstGeom prst="rect">
            <a:avLst/>
          </a:prstGeom>
          <a:solidFill>
            <a:schemeClr val="accent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38920" y="3139560"/>
            <a:ext cx="6760080" cy="2076840"/>
          </a:xfrm>
          <a:prstGeom prst="rect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59840" cy="10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274320" y="278280"/>
            <a:ext cx="8594640" cy="1325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2960" y="372960"/>
            <a:ext cx="8379720" cy="11178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42960" y="4648320"/>
            <a:ext cx="65523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s-AR" sz="1800" spc="296" strike="noStrike" cap="all">
                <a:solidFill>
                  <a:srgbClr val="ffffff"/>
                </a:solidFill>
                <a:latin typeface="Century Gothic"/>
              </a:rPr>
              <a:t>Lenguaje de modelado unificado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3640" y="620640"/>
            <a:ext cx="777168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 cap="all">
                <a:solidFill>
                  <a:srgbClr val="47534c"/>
                </a:solidFill>
                <a:latin typeface="Book Antiqua"/>
              </a:rPr>
              <a:t>UML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¿Cual es la diferencia entrE UML y TDA?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4464000" y="1728000"/>
            <a:ext cx="0" cy="489600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3"/>
          <p:cNvSpPr/>
          <p:nvPr/>
        </p:nvSpPr>
        <p:spPr>
          <a:xfrm>
            <a:off x="360000" y="2376000"/>
            <a:ext cx="8424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2088000" y="1813680"/>
            <a:ext cx="32396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AR" sz="2400" spc="-1" strike="noStrike">
                <a:solidFill>
                  <a:srgbClr val="564b3c"/>
                </a:solidFill>
                <a:latin typeface="Century Gothic"/>
              </a:rPr>
              <a:t>TDA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336000" y="1813680"/>
            <a:ext cx="23036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AR" sz="2400" spc="-1" strike="noStrike">
                <a:solidFill>
                  <a:srgbClr val="564b3c"/>
                </a:solidFill>
                <a:latin typeface="Century Gothic"/>
              </a:rPr>
              <a:t>UML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7" name="Line 6"/>
          <p:cNvSpPr/>
          <p:nvPr/>
        </p:nvSpPr>
        <p:spPr>
          <a:xfrm>
            <a:off x="504000" y="3312000"/>
            <a:ext cx="813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648000" y="2592000"/>
            <a:ext cx="3599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Tipo de Dato Abstracto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4861800" y="2522880"/>
            <a:ext cx="3599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Lenguaje de Modelado Unificado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0" name="Line 9"/>
          <p:cNvSpPr/>
          <p:nvPr/>
        </p:nvSpPr>
        <p:spPr>
          <a:xfrm>
            <a:off x="504000" y="4248000"/>
            <a:ext cx="813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648000" y="4464000"/>
            <a:ext cx="3599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Abstracción del código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5220000" y="3456000"/>
            <a:ext cx="3599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DEPENDIENTE del código y del lenguaje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3" name="Line 12"/>
          <p:cNvSpPr/>
          <p:nvPr/>
        </p:nvSpPr>
        <p:spPr>
          <a:xfrm>
            <a:off x="504000" y="5112000"/>
            <a:ext cx="813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648000" y="3466080"/>
            <a:ext cx="3599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INDEPENDIENTE del código y del lenguaje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4743720" y="4496760"/>
            <a:ext cx="41036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Documentación del código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¿Qué ES?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UML no es un lenguaje de programación, es un lenguaje de modelado.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Sirve como documentación del código.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Todo código que involucre muchas clases debe tener un UML asociado.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¿CÓMO HAGO UNA CLASE?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3132000" y="2925000"/>
            <a:ext cx="2865960" cy="17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MODIFICADORES DE ACCESO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Existen 3 modificadores de acceso, que indican quienes pueden acceder a un atributo/método:</a:t>
            </a:r>
            <a:endParaRPr b="0" lang="es-ES" sz="2400" spc="-1" strike="noStrike">
              <a:latin typeface="Arial"/>
            </a:endParaRPr>
          </a:p>
          <a:p>
            <a:pPr lvl="1" marL="640080" indent="-227880">
              <a:lnSpc>
                <a:spcPct val="100000"/>
              </a:lnSpc>
              <a:spcBef>
                <a:spcPts val="400"/>
              </a:spcBef>
              <a:buClr>
                <a:srgbClr val="cf543f"/>
              </a:buClr>
              <a:buFont typeface="Wingdings" charset="2"/>
              <a:buChar char=""/>
            </a:pP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Público (+) : </a:t>
            </a:r>
            <a:r>
              <a:rPr b="1" lang="es-ES" sz="2000" spc="-1" strike="noStrike">
                <a:solidFill>
                  <a:srgbClr val="564b3c"/>
                </a:solidFill>
                <a:latin typeface="Century Gothic"/>
              </a:rPr>
              <a:t>Todos pueden acceder</a:t>
            </a: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, tanto fuera como dentro de la clase.</a:t>
            </a:r>
            <a:endParaRPr b="0" lang="es-ES" sz="2000" spc="-1" strike="noStrike">
              <a:latin typeface="Arial"/>
            </a:endParaRPr>
          </a:p>
          <a:p>
            <a:pPr lvl="1" marL="640080" indent="-227880">
              <a:lnSpc>
                <a:spcPct val="100000"/>
              </a:lnSpc>
              <a:spcBef>
                <a:spcPts val="400"/>
              </a:spcBef>
              <a:buClr>
                <a:srgbClr val="cf543f"/>
              </a:buClr>
              <a:buFont typeface="Wingdings" charset="2"/>
              <a:buChar char=""/>
            </a:pP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Privado (-) : </a:t>
            </a:r>
            <a:r>
              <a:rPr b="1" lang="es-ES" sz="2000" spc="-1" strike="noStrike">
                <a:solidFill>
                  <a:srgbClr val="564b3c"/>
                </a:solidFill>
                <a:latin typeface="Century Gothic"/>
              </a:rPr>
              <a:t>Sólo dentro de la clase</a:t>
            </a: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 se puede acceder.</a:t>
            </a:r>
            <a:endParaRPr b="0" lang="es-ES" sz="2000" spc="-1" strike="noStrike">
              <a:latin typeface="Arial"/>
            </a:endParaRPr>
          </a:p>
          <a:p>
            <a:pPr lvl="1" marL="640080" indent="-227880">
              <a:lnSpc>
                <a:spcPct val="100000"/>
              </a:lnSpc>
              <a:spcBef>
                <a:spcPts val="400"/>
              </a:spcBef>
              <a:buClr>
                <a:srgbClr val="cf543f"/>
              </a:buClr>
              <a:buFont typeface="Wingdings" charset="2"/>
              <a:buChar char=""/>
            </a:pP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Protegido (#) </a:t>
            </a:r>
            <a:r>
              <a:rPr b="1" lang="es-ES" sz="2000" spc="-1" strike="noStrike">
                <a:solidFill>
                  <a:srgbClr val="564b3c"/>
                </a:solidFill>
                <a:latin typeface="Century Gothic"/>
              </a:rPr>
              <a:t>:  Sólo la clase y sus hijos</a:t>
            </a:r>
            <a:r>
              <a:rPr b="0" lang="es-ES" sz="2000" spc="-1" strike="noStrike">
                <a:solidFill>
                  <a:srgbClr val="564b3c"/>
                </a:solidFill>
                <a:latin typeface="Century Gothic"/>
              </a:rPr>
              <a:t> pueden acceder.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EN UML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2267640" y="2061000"/>
            <a:ext cx="4607640" cy="37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Clases y métodos abstractos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Un método abstracto es aquel que se encuentra declarado en la clase pero no implementado, debe tener en su declaración la palabra clave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</a:rPr>
              <a:t>virtual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Una clase abstracta es aquella que tiene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</a:rPr>
              <a:t>al menos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</a:rPr>
              <a:t>un método abstracto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, esta clase no puede ser instanciada.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EN UML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694080" y="2853000"/>
            <a:ext cx="7776000" cy="20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Relación entre clases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Existen muchas relaciones entre clases (tiene, crea, usa, …), a cada relación le corresponde algo diferente en UML. En este curso vamos a resumir todas esas interacciones en una sola.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Notar el tipo de flecha. En este caso, UML describe “</a:t>
            </a:r>
            <a:r>
              <a:rPr b="0" i="1" lang="es-ES" sz="2400" spc="-1" strike="noStrike">
                <a:solidFill>
                  <a:srgbClr val="564b3c"/>
                </a:solidFill>
                <a:latin typeface="Century Gothic"/>
              </a:rPr>
              <a:t>Padre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</a:rPr>
              <a:t>tiene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 </a:t>
            </a:r>
            <a:r>
              <a:rPr b="0" lang="es-ES" sz="2400" spc="-1" strike="noStrike">
                <a:solidFill>
                  <a:srgbClr val="ff0000"/>
                </a:solidFill>
                <a:latin typeface="Century Gothic"/>
              </a:rPr>
              <a:t>4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 </a:t>
            </a:r>
            <a:r>
              <a:rPr b="0" i="1" lang="es-ES" sz="2400" spc="-1" strike="noStrike">
                <a:solidFill>
                  <a:srgbClr val="564b3c"/>
                </a:solidFill>
                <a:latin typeface="Century Gothic"/>
              </a:rPr>
              <a:t>hijos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”.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899640" y="3429000"/>
            <a:ext cx="7515720" cy="14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</a:rPr>
              <a:t>HERENCIA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752480"/>
            <a:ext cx="53380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Al usar herencia, se utiliza la flecha en la imagen para describir la relación entre las clases en UML.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En este caso, se lee “</a:t>
            </a:r>
            <a:r>
              <a:rPr b="0" i="1" lang="es-ES" sz="2400" spc="-1" strike="noStrike">
                <a:solidFill>
                  <a:srgbClr val="564b3c"/>
                </a:solidFill>
                <a:latin typeface="Century Gothic"/>
              </a:rPr>
              <a:t>Auto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</a:rPr>
              <a:t>es un </a:t>
            </a:r>
            <a:r>
              <a:rPr b="0" i="1" lang="es-ES" sz="2400" spc="-1" strike="noStrike">
                <a:solidFill>
                  <a:srgbClr val="564b3c"/>
                </a:solidFill>
                <a:latin typeface="Century Gothic"/>
              </a:rPr>
              <a:t>vehículo</a:t>
            </a:r>
            <a:r>
              <a:rPr b="0" lang="es-ES" sz="2400" spc="-1" strike="noStrike">
                <a:solidFill>
                  <a:srgbClr val="564b3c"/>
                </a:solidFill>
                <a:latin typeface="Century Gothic"/>
              </a:rPr>
              <a:t>”.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6084000" y="1917000"/>
            <a:ext cx="2482920" cy="417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56</TotalTime>
  <Application>LibreOffice/7.0.4.2$Windows_X86_64 LibreOffice_project/dcf040e67528d9187c66b2379df5ea4407429775</Application>
  <AppVersion>15.0000</AppVersion>
  <Words>249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2020-05-05T01:39:40Z</dcterms:created>
  <dc:creator>nicolas</dc:creator>
  <dc:description/>
  <dc:language>es-AR</dc:language>
  <cp:lastModifiedBy/>
  <dcterms:modified xsi:type="dcterms:W3CDTF">2021-10-10T20:55:45Z</dcterms:modified>
  <cp:revision>6</cp:revision>
  <dc:subject/>
  <dc:title>UML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Presentación en pantalla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