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239640" y="175248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22080" y="175248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239640" y="403704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22080" y="403704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481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75248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75248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403704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4037040"/>
            <a:ext cx="26496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481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 hidden="1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blipFill rotWithShape="0">
            <a:blip r:embed="rId15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blipFill rotWithShape="0">
            <a:blip r:embed="rId15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2CBED59-4365-4FD4-A325-86EDBFF7AEC8}" type="datetime">
              <a:rPr lang="es-AR" sz="1200" b="0" strike="noStrike" spc="-1">
                <a:solidFill>
                  <a:srgbClr val="564B3C"/>
                </a:solidFill>
                <a:latin typeface="Century Gothic"/>
              </a:rPr>
              <a:t>3/11/2020</a:t>
            </a:fld>
            <a:endParaRPr lang="es-AR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345600" y="2942640"/>
            <a:ext cx="7147440" cy="24634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7572600" y="2944800"/>
            <a:ext cx="1190160" cy="2459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712640" y="3136680"/>
            <a:ext cx="909720" cy="20754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445320" y="3055680"/>
            <a:ext cx="6947640" cy="224496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7786800" y="4625280"/>
            <a:ext cx="761760" cy="456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9E1A976-62F0-42A4-A057-EB219E533658}" type="slidenum">
              <a:rPr lang="es-AR" sz="2800" b="0" strike="noStrike" spc="-1">
                <a:solidFill>
                  <a:srgbClr val="47534C"/>
                </a:solidFill>
                <a:latin typeface="Century Gothic"/>
              </a:rPr>
              <a:t>‹Nº›</a:t>
            </a:fld>
            <a:endParaRPr lang="es-AR" sz="2800" b="0" strike="noStrike" spc="-1">
              <a:latin typeface="Times New Roman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541800" y="4559400"/>
            <a:ext cx="6754680" cy="663840"/>
          </a:xfrm>
          <a:prstGeom prst="rect">
            <a:avLst/>
          </a:prstGeom>
          <a:solidFill>
            <a:schemeClr val="accent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538920" y="3139560"/>
            <a:ext cx="6760440" cy="2077200"/>
          </a:xfrm>
          <a:prstGeom prst="rect">
            <a:avLst/>
          </a:prstGeom>
          <a:noFill/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ES" sz="4000" b="0" strike="noStrike" cap="all" spc="-1">
                <a:solidFill>
                  <a:srgbClr val="47534C"/>
                </a:solidFill>
                <a:latin typeface="Book Antiqua"/>
              </a:rPr>
              <a:t>Haga clic para modificar el estilo de título del patrón</a:t>
            </a:r>
            <a:endParaRPr lang="es-E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564B3C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0" strike="noStrike" spc="-1">
                <a:solidFill>
                  <a:srgbClr val="564B3C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564B3C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564B3C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564B3C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564B3C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name="adj" fmla="val 1735"/>
            </a:avLst>
          </a:prstGeom>
          <a:blipFill rotWithShape="0">
            <a:blip r:embed="rId15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Haga clic para modificar el estilo de título del patrón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Haga clic para modificar el estilo de texto del patrón</a:t>
            </a:r>
          </a:p>
          <a:p>
            <a:pPr marL="640080" lvl="1" indent="-228240">
              <a:lnSpc>
                <a:spcPct val="100000"/>
              </a:lnSpc>
              <a:spcBef>
                <a:spcPts val="400"/>
              </a:spcBef>
              <a:buClr>
                <a:srgbClr val="CF543F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564B3C"/>
                </a:solidFill>
                <a:latin typeface="Century Gothic"/>
              </a:rPr>
              <a:t>Segundo nivel</a:t>
            </a:r>
          </a:p>
          <a:p>
            <a:pPr marL="914400" lvl="2" indent="-228240">
              <a:lnSpc>
                <a:spcPct val="100000"/>
              </a:lnSpc>
              <a:spcBef>
                <a:spcPts val="360"/>
              </a:spcBef>
              <a:buClr>
                <a:srgbClr val="B5AE53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564B3C"/>
                </a:solidFill>
                <a:latin typeface="Century Gothic"/>
              </a:rPr>
              <a:t>Tercer nivel</a:t>
            </a:r>
          </a:p>
          <a:p>
            <a:pPr marL="1280160" lvl="3" indent="-228240">
              <a:lnSpc>
                <a:spcPct val="100000"/>
              </a:lnSpc>
              <a:spcBef>
                <a:spcPts val="320"/>
              </a:spcBef>
              <a:buClr>
                <a:srgbClr val="848058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564B3C"/>
                </a:solidFill>
                <a:latin typeface="Century Gothic"/>
              </a:rPr>
              <a:t>Cuarto nivel</a:t>
            </a:r>
          </a:p>
          <a:p>
            <a:pPr marL="1554480" lvl="4" indent="-228240">
              <a:lnSpc>
                <a:spcPct val="100000"/>
              </a:lnSpc>
              <a:spcBef>
                <a:spcPts val="320"/>
              </a:spcBef>
              <a:buClr>
                <a:srgbClr val="E8B54D"/>
              </a:buClr>
              <a:buFont typeface="Arial"/>
              <a:buChar char="•"/>
            </a:pPr>
            <a:r>
              <a:rPr lang="es-ES" sz="1600" b="0" strike="noStrike" spc="-1">
                <a:solidFill>
                  <a:srgbClr val="564B3C"/>
                </a:solidFill>
                <a:latin typeface="Century Gothic"/>
              </a:rPr>
              <a:t>Quinto nivel</a:t>
            </a:r>
          </a:p>
        </p:txBody>
      </p:sp>
      <p:sp>
        <p:nvSpPr>
          <p:cNvPr id="59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067E35D-C19B-4937-955F-960B64574688}" type="datetime">
              <a:rPr lang="es-AR" sz="1200" b="0" strike="noStrike" spc="-1">
                <a:solidFill>
                  <a:srgbClr val="564B3C"/>
                </a:solidFill>
                <a:latin typeface="Century Gothic"/>
              </a:rPr>
              <a:t>3/11/2020</a:t>
            </a:fld>
            <a:endParaRPr lang="es-AR" sz="1200" b="0" strike="noStrike" spc="-1"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DF9D61-67BD-4C47-87EA-6600E87DA59B}" type="slidenum">
              <a:rPr lang="es-AR" sz="1200" b="0" strike="noStrike" spc="-1">
                <a:solidFill>
                  <a:srgbClr val="564B3C"/>
                </a:solidFill>
                <a:latin typeface="Century Gothic"/>
              </a:rPr>
              <a:t>‹Nº›</a:t>
            </a:fld>
            <a:endParaRPr lang="es-A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4800" y="3227040"/>
            <a:ext cx="6629040" cy="12189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ES" sz="4000" b="0" strike="noStrike" cap="all" spc="-1">
                <a:solidFill>
                  <a:srgbClr val="47534C"/>
                </a:solidFill>
                <a:latin typeface="Book Antiqua"/>
              </a:rPr>
              <a:t>Templates</a:t>
            </a:r>
            <a:endParaRPr lang="es-E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Iterator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Todas las estructuras definidas en STL tienen un iterador asociado que sabe como recorrer la estructura.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El iterador es cargado con punteros a los objetos de la estructura.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Al recorrer con un iterador, este puede ser aumentador como un iterador normal (++) y automaticamente apunta al siguiente elemento de la estructura.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19" name="3 Marcador de contenido"/>
          <p:cNvPicPr/>
          <p:nvPr/>
        </p:nvPicPr>
        <p:blipFill>
          <a:blip r:embed="rId2"/>
          <a:stretch/>
        </p:blipFill>
        <p:spPr>
          <a:xfrm>
            <a:off x="1406520" y="1752480"/>
            <a:ext cx="6330240" cy="4373280"/>
          </a:xfrm>
          <a:prstGeom prst="rect">
            <a:avLst/>
          </a:prstGeom>
          <a:ln>
            <a:noFill/>
          </a:ln>
        </p:spPr>
      </p:pic>
      <p:sp>
        <p:nvSpPr>
          <p:cNvPr id="120" name="Line 2"/>
          <p:cNvSpPr/>
          <p:nvPr/>
        </p:nvSpPr>
        <p:spPr>
          <a:xfrm>
            <a:off x="1547640" y="192708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1" name="Line 3"/>
          <p:cNvSpPr/>
          <p:nvPr/>
        </p:nvSpPr>
        <p:spPr>
          <a:xfrm>
            <a:off x="1547640" y="2132640"/>
            <a:ext cx="1368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2" name="Line 4"/>
          <p:cNvSpPr/>
          <p:nvPr/>
        </p:nvSpPr>
        <p:spPr>
          <a:xfrm>
            <a:off x="1547640" y="1927080"/>
            <a:ext cx="1368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3" name="Line 5"/>
          <p:cNvSpPr/>
          <p:nvPr/>
        </p:nvSpPr>
        <p:spPr>
          <a:xfrm flipV="1">
            <a:off x="2915640" y="1927080"/>
            <a:ext cx="36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2915640" y="2030040"/>
            <a:ext cx="1944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4933080" y="180972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E4E1E3"/>
                </a:solidFill>
                <a:latin typeface="Century Gothic"/>
              </a:rPr>
              <a:t>Librería que incluye el template de lista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27" name="3 Marcador de contenido"/>
          <p:cNvPicPr/>
          <p:nvPr/>
        </p:nvPicPr>
        <p:blipFill>
          <a:blip r:embed="rId2"/>
          <a:stretch/>
        </p:blipFill>
        <p:spPr>
          <a:xfrm>
            <a:off x="1406520" y="1752480"/>
            <a:ext cx="6330240" cy="4373280"/>
          </a:xfrm>
          <a:prstGeom prst="rect">
            <a:avLst/>
          </a:prstGeom>
          <a:ln>
            <a:noFill/>
          </a:ln>
        </p:spPr>
      </p:pic>
      <p:sp>
        <p:nvSpPr>
          <p:cNvPr id="128" name="Line 2"/>
          <p:cNvSpPr/>
          <p:nvPr/>
        </p:nvSpPr>
        <p:spPr>
          <a:xfrm>
            <a:off x="2411640" y="400500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3"/>
          <p:cNvSpPr/>
          <p:nvPr/>
        </p:nvSpPr>
        <p:spPr>
          <a:xfrm>
            <a:off x="2411640" y="4210560"/>
            <a:ext cx="1152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4"/>
          <p:cNvSpPr/>
          <p:nvPr/>
        </p:nvSpPr>
        <p:spPr>
          <a:xfrm>
            <a:off x="2411640" y="4005000"/>
            <a:ext cx="1152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Line 5"/>
          <p:cNvSpPr/>
          <p:nvPr/>
        </p:nvSpPr>
        <p:spPr>
          <a:xfrm flipV="1">
            <a:off x="3563640" y="4005000"/>
            <a:ext cx="36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2" name="CustomShape 6"/>
          <p:cNvSpPr/>
          <p:nvPr/>
        </p:nvSpPr>
        <p:spPr>
          <a:xfrm flipV="1">
            <a:off x="5868000" y="3572280"/>
            <a:ext cx="360" cy="53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4716000" y="292680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E4E1E3"/>
                </a:solidFill>
                <a:latin typeface="Century Gothic"/>
              </a:rPr>
              <a:t>Pone al 5 al final de la lista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34" name="Line 8"/>
          <p:cNvSpPr/>
          <p:nvPr/>
        </p:nvSpPr>
        <p:spPr>
          <a:xfrm>
            <a:off x="3563640" y="4107600"/>
            <a:ext cx="23043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36" name="3 Marcador de contenido"/>
          <p:cNvPicPr/>
          <p:nvPr/>
        </p:nvPicPr>
        <p:blipFill>
          <a:blip r:embed="rId2"/>
          <a:stretch/>
        </p:blipFill>
        <p:spPr>
          <a:xfrm>
            <a:off x="1406520" y="1752480"/>
            <a:ext cx="6330240" cy="4373280"/>
          </a:xfrm>
          <a:prstGeom prst="rect">
            <a:avLst/>
          </a:prstGeom>
          <a:ln>
            <a:noFill/>
          </a:ln>
        </p:spPr>
      </p:pic>
      <p:sp>
        <p:nvSpPr>
          <p:cNvPr id="137" name="Line 2"/>
          <p:cNvSpPr/>
          <p:nvPr/>
        </p:nvSpPr>
        <p:spPr>
          <a:xfrm>
            <a:off x="2449080" y="443700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8" name="Line 3"/>
          <p:cNvSpPr/>
          <p:nvPr/>
        </p:nvSpPr>
        <p:spPr>
          <a:xfrm>
            <a:off x="2449080" y="4642560"/>
            <a:ext cx="11145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9" name="Line 4"/>
          <p:cNvSpPr/>
          <p:nvPr/>
        </p:nvSpPr>
        <p:spPr>
          <a:xfrm>
            <a:off x="2449080" y="4437000"/>
            <a:ext cx="11145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0" name="Line 5"/>
          <p:cNvSpPr/>
          <p:nvPr/>
        </p:nvSpPr>
        <p:spPr>
          <a:xfrm flipV="1">
            <a:off x="3568320" y="4437000"/>
            <a:ext cx="36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1" name="CustomShape 6"/>
          <p:cNvSpPr/>
          <p:nvPr/>
        </p:nvSpPr>
        <p:spPr>
          <a:xfrm flipV="1">
            <a:off x="5868000" y="3572280"/>
            <a:ext cx="360" cy="96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2" name="CustomShape 7"/>
          <p:cNvSpPr/>
          <p:nvPr/>
        </p:nvSpPr>
        <p:spPr>
          <a:xfrm>
            <a:off x="4716000" y="292680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E4E1E3"/>
                </a:solidFill>
                <a:latin typeface="Century Gothic"/>
              </a:rPr>
              <a:t>Pone al 3 al principio de la lista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43" name="Line 8"/>
          <p:cNvSpPr/>
          <p:nvPr/>
        </p:nvSpPr>
        <p:spPr>
          <a:xfrm>
            <a:off x="3563640" y="4539600"/>
            <a:ext cx="23043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45" name="3 Marcador de contenido"/>
          <p:cNvPicPr/>
          <p:nvPr/>
        </p:nvPicPr>
        <p:blipFill>
          <a:blip r:embed="rId2"/>
          <a:stretch/>
        </p:blipFill>
        <p:spPr>
          <a:xfrm>
            <a:off x="1406520" y="1752480"/>
            <a:ext cx="6330240" cy="4373280"/>
          </a:xfrm>
          <a:prstGeom prst="rect">
            <a:avLst/>
          </a:prstGeom>
          <a:ln>
            <a:noFill/>
          </a:ln>
        </p:spPr>
      </p:pic>
      <p:sp>
        <p:nvSpPr>
          <p:cNvPr id="146" name="Line 2"/>
          <p:cNvSpPr/>
          <p:nvPr/>
        </p:nvSpPr>
        <p:spPr>
          <a:xfrm>
            <a:off x="3203640" y="479700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7" name="Line 3"/>
          <p:cNvSpPr/>
          <p:nvPr/>
        </p:nvSpPr>
        <p:spPr>
          <a:xfrm>
            <a:off x="3203640" y="5002560"/>
            <a:ext cx="11145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8" name="Line 4"/>
          <p:cNvSpPr/>
          <p:nvPr/>
        </p:nvSpPr>
        <p:spPr>
          <a:xfrm>
            <a:off x="3203640" y="4797000"/>
            <a:ext cx="11145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9" name="Line 5"/>
          <p:cNvSpPr/>
          <p:nvPr/>
        </p:nvSpPr>
        <p:spPr>
          <a:xfrm flipV="1">
            <a:off x="4322880" y="4797000"/>
            <a:ext cx="36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0" name="CustomShape 6"/>
          <p:cNvSpPr/>
          <p:nvPr/>
        </p:nvSpPr>
        <p:spPr>
          <a:xfrm flipV="1">
            <a:off x="5868000" y="3128040"/>
            <a:ext cx="360" cy="141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4716000" y="2205000"/>
            <a:ext cx="25200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E4E1E3"/>
                </a:solidFill>
                <a:latin typeface="Century Gothic"/>
              </a:rPr>
              <a:t>Devuelve un iterador apuntando al principio de la lista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52" name="Line 8"/>
          <p:cNvSpPr/>
          <p:nvPr/>
        </p:nvSpPr>
        <p:spPr>
          <a:xfrm>
            <a:off x="4139640" y="4539600"/>
            <a:ext cx="17283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3" name="Line 9"/>
          <p:cNvSpPr/>
          <p:nvPr/>
        </p:nvSpPr>
        <p:spPr>
          <a:xfrm>
            <a:off x="4139640" y="4539600"/>
            <a:ext cx="360" cy="2574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55" name="3 Marcador de contenido"/>
          <p:cNvPicPr/>
          <p:nvPr/>
        </p:nvPicPr>
        <p:blipFill>
          <a:blip r:embed="rId2"/>
          <a:stretch/>
        </p:blipFill>
        <p:spPr>
          <a:xfrm>
            <a:off x="1406520" y="1752480"/>
            <a:ext cx="6330240" cy="4373280"/>
          </a:xfrm>
          <a:prstGeom prst="rect">
            <a:avLst/>
          </a:prstGeom>
          <a:ln>
            <a:noFill/>
          </a:ln>
        </p:spPr>
      </p:pic>
      <p:sp>
        <p:nvSpPr>
          <p:cNvPr id="156" name="Line 2"/>
          <p:cNvSpPr/>
          <p:nvPr/>
        </p:nvSpPr>
        <p:spPr>
          <a:xfrm>
            <a:off x="5508000" y="480636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7" name="Line 3"/>
          <p:cNvSpPr/>
          <p:nvPr/>
        </p:nvSpPr>
        <p:spPr>
          <a:xfrm>
            <a:off x="5508000" y="5011920"/>
            <a:ext cx="936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8" name="Line 4"/>
          <p:cNvSpPr/>
          <p:nvPr/>
        </p:nvSpPr>
        <p:spPr>
          <a:xfrm>
            <a:off x="5508000" y="4806360"/>
            <a:ext cx="936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9" name="Line 5"/>
          <p:cNvSpPr/>
          <p:nvPr/>
        </p:nvSpPr>
        <p:spPr>
          <a:xfrm flipV="1">
            <a:off x="6444000" y="4806360"/>
            <a:ext cx="468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0" name="CustomShape 6"/>
          <p:cNvSpPr/>
          <p:nvPr/>
        </p:nvSpPr>
        <p:spPr>
          <a:xfrm flipV="1">
            <a:off x="5868000" y="3967560"/>
            <a:ext cx="360" cy="83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1" name="CustomShape 7"/>
          <p:cNvSpPr/>
          <p:nvPr/>
        </p:nvSpPr>
        <p:spPr>
          <a:xfrm>
            <a:off x="4716000" y="2205000"/>
            <a:ext cx="252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E4E1E3"/>
                </a:solidFill>
                <a:latin typeface="Century Gothic"/>
              </a:rPr>
              <a:t>Devuelve un iterador apuntando al teorico elemento que le sigue al ultimo elemento de la lista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63" name="3 Marcador de contenido"/>
          <p:cNvPicPr/>
          <p:nvPr/>
        </p:nvPicPr>
        <p:blipFill>
          <a:blip r:embed="rId2"/>
          <a:stretch/>
        </p:blipFill>
        <p:spPr>
          <a:xfrm>
            <a:off x="1406520" y="1752480"/>
            <a:ext cx="6330240" cy="4373280"/>
          </a:xfrm>
          <a:prstGeom prst="rect">
            <a:avLst/>
          </a:prstGeom>
          <a:ln>
            <a:noFill/>
          </a:ln>
        </p:spPr>
      </p:pic>
      <p:pic>
        <p:nvPicPr>
          <p:cNvPr id="164" name="2 Imagen"/>
          <p:cNvPicPr/>
          <p:nvPr/>
        </p:nvPicPr>
        <p:blipFill>
          <a:blip r:embed="rId3"/>
          <a:stretch/>
        </p:blipFill>
        <p:spPr>
          <a:xfrm>
            <a:off x="6084000" y="2349000"/>
            <a:ext cx="431640" cy="124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66" name="3 Marcador de contenido"/>
          <p:cNvPicPr/>
          <p:nvPr/>
        </p:nvPicPr>
        <p:blipFill>
          <a:blip r:embed="rId2"/>
          <a:stretch/>
        </p:blipFill>
        <p:spPr>
          <a:xfrm>
            <a:off x="2267640" y="2061000"/>
            <a:ext cx="4455360" cy="4036320"/>
          </a:xfrm>
          <a:prstGeom prst="rect">
            <a:avLst/>
          </a:prstGeom>
          <a:ln>
            <a:noFill/>
          </a:ln>
        </p:spPr>
      </p:pic>
      <p:sp>
        <p:nvSpPr>
          <p:cNvPr id="167" name="Line 2"/>
          <p:cNvSpPr/>
          <p:nvPr/>
        </p:nvSpPr>
        <p:spPr>
          <a:xfrm>
            <a:off x="2555640" y="407700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8" name="Line 3"/>
          <p:cNvSpPr/>
          <p:nvPr/>
        </p:nvSpPr>
        <p:spPr>
          <a:xfrm>
            <a:off x="2555640" y="4282560"/>
            <a:ext cx="1800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9" name="Line 4"/>
          <p:cNvSpPr/>
          <p:nvPr/>
        </p:nvSpPr>
        <p:spPr>
          <a:xfrm>
            <a:off x="2555640" y="4077000"/>
            <a:ext cx="1800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0" name="Line 5"/>
          <p:cNvSpPr/>
          <p:nvPr/>
        </p:nvSpPr>
        <p:spPr>
          <a:xfrm flipV="1">
            <a:off x="4355640" y="4077000"/>
            <a:ext cx="468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4356000" y="4179960"/>
            <a:ext cx="575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5060520" y="3933000"/>
            <a:ext cx="15836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E4E1E3"/>
                </a:solidFill>
                <a:latin typeface="Century Gothic"/>
              </a:rPr>
              <a:t>Mueve al iterador una posición hacia adelante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4" name="3 Marcador de contenido"/>
          <p:cNvPicPr/>
          <p:nvPr/>
        </p:nvPicPr>
        <p:blipFill>
          <a:blip r:embed="rId2"/>
          <a:stretch/>
        </p:blipFill>
        <p:spPr>
          <a:xfrm>
            <a:off x="2267640" y="2061000"/>
            <a:ext cx="4455360" cy="4036320"/>
          </a:xfrm>
          <a:prstGeom prst="rect">
            <a:avLst/>
          </a:prstGeom>
          <a:ln>
            <a:noFill/>
          </a:ln>
        </p:spPr>
      </p:pic>
      <p:sp>
        <p:nvSpPr>
          <p:cNvPr id="175" name="Line 2"/>
          <p:cNvSpPr/>
          <p:nvPr/>
        </p:nvSpPr>
        <p:spPr>
          <a:xfrm>
            <a:off x="2555640" y="447048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6" name="Line 3"/>
          <p:cNvSpPr/>
          <p:nvPr/>
        </p:nvSpPr>
        <p:spPr>
          <a:xfrm>
            <a:off x="2555640" y="4676040"/>
            <a:ext cx="223668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7" name="Line 4"/>
          <p:cNvSpPr/>
          <p:nvPr/>
        </p:nvSpPr>
        <p:spPr>
          <a:xfrm>
            <a:off x="2555640" y="4470480"/>
            <a:ext cx="22323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8" name="Line 5"/>
          <p:cNvSpPr/>
          <p:nvPr/>
        </p:nvSpPr>
        <p:spPr>
          <a:xfrm flipV="1">
            <a:off x="4788000" y="4471200"/>
            <a:ext cx="4320" cy="20592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4788000" y="45810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5220000" y="3933000"/>
            <a:ext cx="158364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E4E1E3"/>
                </a:solidFill>
                <a:latin typeface="Century Gothic"/>
              </a:rPr>
              <a:t>Inserta el 36 en la posición a la cual apunta el iterador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82" name="3 Marcador de contenido"/>
          <p:cNvPicPr/>
          <p:nvPr/>
        </p:nvPicPr>
        <p:blipFill>
          <a:blip r:embed="rId2"/>
          <a:stretch/>
        </p:blipFill>
        <p:spPr>
          <a:xfrm>
            <a:off x="2267640" y="2061000"/>
            <a:ext cx="4455360" cy="4036320"/>
          </a:xfrm>
          <a:prstGeom prst="rect">
            <a:avLst/>
          </a:prstGeom>
          <a:ln>
            <a:noFill/>
          </a:ln>
        </p:spPr>
      </p:pic>
      <p:pic>
        <p:nvPicPr>
          <p:cNvPr id="183" name="2 Imagen"/>
          <p:cNvPicPr/>
          <p:nvPr/>
        </p:nvPicPr>
        <p:blipFill>
          <a:blip r:embed="rId3"/>
          <a:stretch/>
        </p:blipFill>
        <p:spPr>
          <a:xfrm>
            <a:off x="6228360" y="1724400"/>
            <a:ext cx="799920" cy="12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¿Qué son?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Son plantillas, definiciones genéricas de una estructura. 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Nos permite hablar, por ejemplo, de “vectores de enteros” y “vectores de strings” sin necesidad de reescribir el código fuente del objeto.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Existen tanto clases template como funciones template.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n 183"/>
          <p:cNvPicPr/>
          <p:nvPr/>
        </p:nvPicPr>
        <p:blipFill>
          <a:blip r:embed="rId2"/>
          <a:stretch/>
        </p:blipFill>
        <p:spPr>
          <a:xfrm>
            <a:off x="720000" y="648000"/>
            <a:ext cx="3623400" cy="5793840"/>
          </a:xfrm>
          <a:prstGeom prst="rect">
            <a:avLst/>
          </a:prstGeom>
          <a:ln>
            <a:noFill/>
          </a:ln>
        </p:spPr>
      </p:pic>
      <p:sp>
        <p:nvSpPr>
          <p:cNvPr id="185" name="TextShape 1"/>
          <p:cNvSpPr txBox="1"/>
          <p:nvPr/>
        </p:nvSpPr>
        <p:spPr>
          <a:xfrm>
            <a:off x="4248000" y="504000"/>
            <a:ext cx="4392000" cy="9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AR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AR" sz="3500" b="0" strike="noStrike" spc="-1">
              <a:latin typeface="Arial"/>
            </a:endParaRPr>
          </a:p>
        </p:txBody>
      </p:sp>
      <p:graphicFrame>
        <p:nvGraphicFramePr>
          <p:cNvPr id="186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4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n 186"/>
          <p:cNvPicPr/>
          <p:nvPr/>
        </p:nvPicPr>
        <p:blipFill>
          <a:blip r:embed="rId2"/>
          <a:stretch/>
        </p:blipFill>
        <p:spPr>
          <a:xfrm>
            <a:off x="720000" y="648000"/>
            <a:ext cx="3623400" cy="5793840"/>
          </a:xfrm>
          <a:prstGeom prst="rect">
            <a:avLst/>
          </a:prstGeom>
          <a:ln>
            <a:noFill/>
          </a:ln>
        </p:spPr>
      </p:pic>
      <p:sp>
        <p:nvSpPr>
          <p:cNvPr id="188" name="TextShape 1"/>
          <p:cNvSpPr txBox="1"/>
          <p:nvPr/>
        </p:nvSpPr>
        <p:spPr>
          <a:xfrm>
            <a:off x="4248000" y="504000"/>
            <a:ext cx="4392000" cy="9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AR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AR" sz="3500" b="0" strike="noStrike" spc="-1">
              <a:latin typeface="Arial"/>
            </a:endParaRPr>
          </a:p>
        </p:txBody>
      </p:sp>
      <p:graphicFrame>
        <p:nvGraphicFramePr>
          <p:cNvPr id="189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n 189"/>
          <p:cNvPicPr/>
          <p:nvPr/>
        </p:nvPicPr>
        <p:blipFill>
          <a:blip r:embed="rId2"/>
          <a:stretch/>
        </p:blipFill>
        <p:spPr>
          <a:xfrm>
            <a:off x="720000" y="648000"/>
            <a:ext cx="3623400" cy="579384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4248000" y="504000"/>
            <a:ext cx="4392000" cy="9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AR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AR" sz="3500" b="0" strike="noStrike" spc="-1">
              <a:latin typeface="Arial"/>
            </a:endParaRPr>
          </a:p>
        </p:txBody>
      </p:sp>
      <p:graphicFrame>
        <p:nvGraphicFramePr>
          <p:cNvPr id="192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" name="Line 3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Line 4"/>
          <p:cNvSpPr/>
          <p:nvPr/>
        </p:nvSpPr>
        <p:spPr>
          <a:xfrm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5" name="Line 5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6" name="Line 6"/>
          <p:cNvSpPr/>
          <p:nvPr/>
        </p:nvSpPr>
        <p:spPr>
          <a:xfrm flipV="1"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7" name="Line 7"/>
          <p:cNvSpPr/>
          <p:nvPr/>
        </p:nvSpPr>
        <p:spPr>
          <a:xfrm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n 197"/>
          <p:cNvPicPr/>
          <p:nvPr/>
        </p:nvPicPr>
        <p:blipFill>
          <a:blip r:embed="rId2"/>
          <a:stretch/>
        </p:blipFill>
        <p:spPr>
          <a:xfrm>
            <a:off x="720000" y="648000"/>
            <a:ext cx="3623400" cy="5793840"/>
          </a:xfrm>
          <a:prstGeom prst="rect">
            <a:avLst/>
          </a:prstGeom>
          <a:ln>
            <a:noFill/>
          </a:ln>
        </p:spPr>
      </p:pic>
      <p:sp>
        <p:nvSpPr>
          <p:cNvPr id="199" name="TextShape 1"/>
          <p:cNvSpPr txBox="1"/>
          <p:nvPr/>
        </p:nvSpPr>
        <p:spPr>
          <a:xfrm>
            <a:off x="4248000" y="504000"/>
            <a:ext cx="4392000" cy="9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AR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AR" sz="3500" b="0" strike="noStrike" spc="-1">
              <a:latin typeface="Arial"/>
            </a:endParaRPr>
          </a:p>
        </p:txBody>
      </p:sp>
      <p:graphicFrame>
        <p:nvGraphicFramePr>
          <p:cNvPr id="200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4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1" name="Line 3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2" name="Line 4"/>
          <p:cNvSpPr/>
          <p:nvPr/>
        </p:nvSpPr>
        <p:spPr>
          <a:xfrm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3" name="Line 5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4" name="Line 6"/>
          <p:cNvSpPr/>
          <p:nvPr/>
        </p:nvSpPr>
        <p:spPr>
          <a:xfrm flipV="1"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5" name="Line 7"/>
          <p:cNvSpPr/>
          <p:nvPr/>
        </p:nvSpPr>
        <p:spPr>
          <a:xfrm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06" name="Imagen 205"/>
          <p:cNvPicPr/>
          <p:nvPr/>
        </p:nvPicPr>
        <p:blipFill>
          <a:blip r:embed="rId3"/>
          <a:stretch/>
        </p:blipFill>
        <p:spPr>
          <a:xfrm>
            <a:off x="4080600" y="5688000"/>
            <a:ext cx="527400" cy="102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n 206"/>
          <p:cNvPicPr/>
          <p:nvPr/>
        </p:nvPicPr>
        <p:blipFill>
          <a:blip r:embed="rId2"/>
          <a:stretch/>
        </p:blipFill>
        <p:spPr>
          <a:xfrm>
            <a:off x="720000" y="648000"/>
            <a:ext cx="3623400" cy="579384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4248000" y="504000"/>
            <a:ext cx="4392000" cy="9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AR" sz="3500" b="0" strike="noStrike" cap="all" spc="-1">
                <a:solidFill>
                  <a:srgbClr val="6B7D72"/>
                </a:solidFill>
                <a:latin typeface="Book Antiqua"/>
              </a:rPr>
              <a:t>STL: LISTA</a:t>
            </a:r>
            <a:endParaRPr lang="es-AR" sz="3500" b="0" strike="noStrike" spc="-1">
              <a:latin typeface="Arial"/>
            </a:endParaRPr>
          </a:p>
        </p:txBody>
      </p:sp>
      <p:graphicFrame>
        <p:nvGraphicFramePr>
          <p:cNvPr id="209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080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40">
                <a:tc>
                  <a:txBody>
                    <a:bodyPr/>
                    <a:lstStyle/>
                    <a:p>
                      <a:pPr algn="ctr"/>
                      <a:r>
                        <a:rPr lang="es-AR" sz="1800" b="0" strike="noStrike" spc="-1">
                          <a:latin typeface="Arial"/>
                          <a:ea typeface="Arial"/>
                        </a:rPr>
                        <a:t>ꜛ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0" name="Line 3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1" name="Line 4"/>
          <p:cNvSpPr/>
          <p:nvPr/>
        </p:nvSpPr>
        <p:spPr>
          <a:xfrm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2" name="Line 5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3" name="Line 6"/>
          <p:cNvSpPr/>
          <p:nvPr/>
        </p:nvSpPr>
        <p:spPr>
          <a:xfrm flipV="1"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4" name="Line 7"/>
          <p:cNvSpPr/>
          <p:nvPr/>
        </p:nvSpPr>
        <p:spPr>
          <a:xfrm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5" name="Line 8"/>
          <p:cNvSpPr/>
          <p:nvPr/>
        </p:nvSpPr>
        <p:spPr>
          <a:xfrm flipV="1">
            <a:off x="8352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6" name="Line 9"/>
          <p:cNvSpPr/>
          <p:nvPr/>
        </p:nvSpPr>
        <p:spPr>
          <a:xfrm>
            <a:off x="8352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17" name="Imagen 216"/>
          <p:cNvPicPr/>
          <p:nvPr/>
        </p:nvPicPr>
        <p:blipFill>
          <a:blip r:embed="rId3"/>
          <a:stretch/>
        </p:blipFill>
        <p:spPr>
          <a:xfrm>
            <a:off x="4176000" y="4392000"/>
            <a:ext cx="264600" cy="233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32360" y="36000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NO OLVIDAR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10760" y="324000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1" strike="noStrike" spc="-1">
                <a:solidFill>
                  <a:srgbClr val="564B3C"/>
                </a:solidFill>
                <a:latin typeface="Century Gothic"/>
              </a:rPr>
              <a:t>La memoria dinámica guardada en una estructura de STL debe ser liberada por el usuario.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Función template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2" name="3 Marcador de contenido"/>
          <p:cNvPicPr/>
          <p:nvPr/>
        </p:nvPicPr>
        <p:blipFill>
          <a:blip r:embed="rId2"/>
          <a:stretch/>
        </p:blipFill>
        <p:spPr>
          <a:xfrm>
            <a:off x="1547640" y="2565000"/>
            <a:ext cx="6028920" cy="28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Función template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4" name="3 Marcador de contenido"/>
          <p:cNvPicPr/>
          <p:nvPr/>
        </p:nvPicPr>
        <p:blipFill>
          <a:blip r:embed="rId2"/>
          <a:stretch/>
        </p:blipFill>
        <p:spPr>
          <a:xfrm>
            <a:off x="1331640" y="2591280"/>
            <a:ext cx="6484320" cy="302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Función template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6" name="3 Marcador de contenido"/>
          <p:cNvPicPr/>
          <p:nvPr/>
        </p:nvPicPr>
        <p:blipFill>
          <a:blip r:embed="rId2"/>
          <a:stretch/>
        </p:blipFill>
        <p:spPr>
          <a:xfrm>
            <a:off x="1331640" y="2591280"/>
            <a:ext cx="6484320" cy="3029760"/>
          </a:xfrm>
          <a:prstGeom prst="rect">
            <a:avLst/>
          </a:prstGeom>
          <a:ln>
            <a:noFill/>
          </a:ln>
        </p:spPr>
      </p:pic>
      <p:pic>
        <p:nvPicPr>
          <p:cNvPr id="107" name="2 Imagen"/>
          <p:cNvPicPr/>
          <p:nvPr/>
        </p:nvPicPr>
        <p:blipFill>
          <a:blip r:embed="rId3"/>
          <a:stretch/>
        </p:blipFill>
        <p:spPr>
          <a:xfrm>
            <a:off x="6804360" y="2133000"/>
            <a:ext cx="1433160" cy="80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Clase template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9" name="3 Marcador de contenido"/>
          <p:cNvPicPr/>
          <p:nvPr/>
        </p:nvPicPr>
        <p:blipFill>
          <a:blip r:embed="rId2"/>
          <a:stretch/>
        </p:blipFill>
        <p:spPr>
          <a:xfrm>
            <a:off x="2451960" y="1752480"/>
            <a:ext cx="424008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Clase template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11" name="3 Marcador de contenido"/>
          <p:cNvPicPr/>
          <p:nvPr/>
        </p:nvPicPr>
        <p:blipFill>
          <a:blip r:embed="rId2"/>
          <a:stretch/>
        </p:blipFill>
        <p:spPr>
          <a:xfrm>
            <a:off x="1345320" y="2523960"/>
            <a:ext cx="6452640" cy="283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IMPORTANTE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Los templates no existen (no generan código) hasta que se instancian.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Como consecuencia de esto, todo el código debe estar en el .h. Es decir, </a:t>
            </a:r>
            <a:r>
              <a:rPr lang="es-ES" sz="2400" b="1" strike="noStrike" spc="-1">
                <a:solidFill>
                  <a:srgbClr val="564B3C"/>
                </a:solidFill>
                <a:latin typeface="Century Gothic"/>
              </a:rPr>
              <a:t>no se separa en .h y .cpp.</a:t>
            </a:r>
            <a:endParaRPr lang="es-ES" sz="2400" b="0" strike="noStrike" spc="-1">
              <a:solidFill>
                <a:srgbClr val="564B3C"/>
              </a:solidFill>
              <a:latin typeface="Century Gothic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Si se separa en .h y .cpp, se debe generar una definición de todos los métodos para todos los tipos de dato posibles y todas sus combinaciones (en caso de tener 2 tipos genéricos o más en el template).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500" b="0" strike="noStrike" cap="all" spc="-1">
                <a:solidFill>
                  <a:srgbClr val="6B7D72"/>
                </a:solidFill>
                <a:latin typeface="Book Antiqua"/>
              </a:rPr>
              <a:t>STL</a:t>
            </a:r>
            <a:endParaRPr lang="es-ES" sz="3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Siglas para Librería Standard de Templates (Standard Template Library).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Tal como lo dice el nombre, esta librería contiene templates de diferentes estructuras. Por ejemplo Lista o Vector.</a:t>
            </a: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Tambien tiene funciones templates, como lo son los algoritmos de ordenamiento.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898</TotalTime>
  <Words>439</Words>
  <Application>Microsoft Office PowerPoint</Application>
  <PresentationFormat>Presentación en pantalla (4:3)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Book Antiqua</vt:lpstr>
      <vt:lpstr>Century Gothic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subject/>
  <dc:creator>nicolas</dc:creator>
  <dc:description/>
  <cp:lastModifiedBy>Nicolas Marianetti</cp:lastModifiedBy>
  <cp:revision>15</cp:revision>
  <dcterms:created xsi:type="dcterms:W3CDTF">2020-05-23T09:57:39Z</dcterms:created>
  <dcterms:modified xsi:type="dcterms:W3CDTF">2020-11-03T12:30:20Z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