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75" r:id="rId9"/>
    <p:sldId id="266" r:id="rId10"/>
    <p:sldId id="260" r:id="rId11"/>
    <p:sldId id="265" r:id="rId12"/>
    <p:sldId id="267" r:id="rId13"/>
    <p:sldId id="268" r:id="rId14"/>
    <p:sldId id="269" r:id="rId15"/>
    <p:sldId id="270" r:id="rId16"/>
    <p:sldId id="271" r:id="rId17"/>
    <p:sldId id="259" r:id="rId18"/>
    <p:sldId id="274" r:id="rId19"/>
    <p:sldId id="272" r:id="rId20"/>
    <p:sldId id="27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22" d="100"/>
          <a:sy n="122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212B-6A9F-412B-886E-56292F2360ED}" type="datetimeFigureOut">
              <a:rPr lang="es-AR" smtClean="0"/>
              <a:pPr/>
              <a:t>3/11/2020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1314-1147-4FEC-AB93-72FC7FD55CE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68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BDA8-F212-4C6E-8CD0-C5CBD8499462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B830-5F0F-4DE2-BCD3-6445F01C15C5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A2D7-94D4-4E8B-98BF-A514D7DC019D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7C6A-7094-46F4-9835-1ADBF52494CD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E26-B6BF-43B0-8330-57D99A60DFB6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C89-0731-45A0-9C50-C25B968A1D02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EB3-8B93-4411-8AE0-EB56B23F14E3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333-ECA2-4690-AEE7-C94AC7E7AF78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7296-5DAA-4D19-A0CC-2F7C3AB630D1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6697-C349-4030-8DE6-7F213C120627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2D43603-3D0E-44D4-B54E-2CFD1E874F42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0C25CA-D800-401B-BDE6-328F01D75B68}" type="datetime1">
              <a:rPr lang="es-ES" smtClean="0"/>
              <a:pPr/>
              <a:t>03/11/2020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highered.com/educator/product/Structured-Computer-Organization-6E/9780132916523.page" TargetMode="External"/><Relationship Id="rId2" Type="http://schemas.openxmlformats.org/officeDocument/2006/relationships/hyperlink" Target="http://williamstallings.com/ComputerOrganiz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hnlevine.com/index.p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br>
              <a:rPr lang="es-AR" dirty="0" smtClean="0"/>
            </a:br>
            <a:r>
              <a:rPr lang="es-AR" sz="2400" dirty="0" smtClean="0"/>
              <a:t>(segunda parte)</a:t>
            </a:r>
            <a:endParaRPr lang="es-AR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75.03 &amp; 95.57 Organización del Computador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Linking</a:t>
            </a:r>
            <a:endParaRPr lang="es-AR" dirty="0" smtClean="0"/>
          </a:p>
          <a:p>
            <a:pPr lvl="1"/>
            <a:r>
              <a:rPr lang="es-AR" dirty="0" smtClean="0"/>
              <a:t>Estático (</a:t>
            </a:r>
            <a:r>
              <a:rPr lang="es-AR" dirty="0" err="1" smtClean="0"/>
              <a:t>linkage</a:t>
            </a:r>
            <a:r>
              <a:rPr lang="es-AR" dirty="0" smtClean="0"/>
              <a:t> editor)</a:t>
            </a:r>
          </a:p>
          <a:p>
            <a:pPr lvl="2"/>
            <a:r>
              <a:rPr lang="es-AR" dirty="0" smtClean="0"/>
              <a:t>Cada módulo objeto compilado o ensamblado es creado con referencias relativas al inicio del módulo</a:t>
            </a:r>
          </a:p>
          <a:p>
            <a:pPr lvl="2"/>
            <a:r>
              <a:rPr lang="es-AR" dirty="0" smtClean="0"/>
              <a:t>Se combinan todos los módulos objeto en un único load module reubicable con todas las referencias relativas al load module</a:t>
            </a:r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estático</a:t>
            </a:r>
          </a:p>
          <a:p>
            <a:pPr lvl="1"/>
            <a:r>
              <a:rPr lang="es-AR" dirty="0" smtClean="0"/>
              <a:t>Módulos </a:t>
            </a:r>
            <a:r>
              <a:rPr lang="es-AR" dirty="0" err="1" smtClean="0"/>
              <a:t>objecto</a:t>
            </a:r>
            <a:endParaRPr lang="es-AR" dirty="0" smtClean="0"/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654751"/>
            <a:ext cx="4320480" cy="39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estático</a:t>
            </a:r>
          </a:p>
          <a:p>
            <a:pPr lvl="1"/>
            <a:r>
              <a:rPr lang="es-AR" dirty="0" smtClean="0"/>
              <a:t>Generación del load module</a:t>
            </a:r>
          </a:p>
          <a:p>
            <a:pPr marL="1245870" lvl="2" indent="-514350">
              <a:buFont typeface="+mj-lt"/>
              <a:buAutoNum type="arabicPeriod"/>
            </a:pPr>
            <a:r>
              <a:rPr lang="es-AR" dirty="0" smtClean="0"/>
              <a:t>Construye tabla de todos los módulos objeto y sus longitudes</a:t>
            </a:r>
          </a:p>
          <a:p>
            <a:pPr marL="1245870" lvl="2" indent="-514350">
              <a:buFont typeface="+mj-lt"/>
              <a:buAutoNum type="arabicPeriod"/>
            </a:pPr>
            <a:r>
              <a:rPr lang="es-AR" dirty="0" smtClean="0"/>
              <a:t>Asigna dirección base a cada módulo en base a esa tabla</a:t>
            </a:r>
          </a:p>
          <a:p>
            <a:pPr marL="1245870" lvl="2" indent="-514350">
              <a:buFont typeface="+mj-lt"/>
              <a:buAutoNum type="arabicPeriod"/>
            </a:pPr>
            <a:r>
              <a:rPr lang="es-AR" dirty="0" smtClean="0"/>
              <a:t>Busca todas las instrucciones que referencian a memoria y les suma una </a:t>
            </a:r>
            <a:r>
              <a:rPr lang="es-AR" i="1" dirty="0" smtClean="0"/>
              <a:t>constante de reubicación</a:t>
            </a:r>
            <a:r>
              <a:rPr lang="es-AR" dirty="0" smtClean="0"/>
              <a:t> igual a la dirección de inicio de su módulo objeto</a:t>
            </a:r>
          </a:p>
          <a:p>
            <a:pPr marL="1245870" lvl="2" indent="-514350">
              <a:buFont typeface="+mj-lt"/>
              <a:buAutoNum type="arabicPeriod"/>
            </a:pPr>
            <a:r>
              <a:rPr lang="es-AR" dirty="0" smtClean="0"/>
              <a:t>Busca todas las instrucciones que referencian a otros procedimientos e inserta su dirección</a:t>
            </a:r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0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estático</a:t>
            </a:r>
          </a:p>
          <a:p>
            <a:pPr lvl="1"/>
            <a:r>
              <a:rPr lang="es-AR" dirty="0" smtClean="0"/>
              <a:t>Generación del load </a:t>
            </a:r>
          </a:p>
          <a:p>
            <a:pPr marL="448056" lvl="1" indent="0">
              <a:buNone/>
            </a:pPr>
            <a:r>
              <a:rPr lang="es-AR" dirty="0" smtClean="0"/>
              <a:t>module</a:t>
            </a:r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426157"/>
            <a:ext cx="3352800" cy="51897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3861048"/>
            <a:ext cx="3001861" cy="10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dinámico</a:t>
            </a:r>
          </a:p>
          <a:p>
            <a:pPr lvl="1"/>
            <a:r>
              <a:rPr lang="es-AR" dirty="0" smtClean="0"/>
              <a:t>Se difiere la </a:t>
            </a:r>
            <a:r>
              <a:rPr lang="es-AR" dirty="0" err="1" smtClean="0"/>
              <a:t>linkedición</a:t>
            </a:r>
            <a:r>
              <a:rPr lang="es-AR" dirty="0" smtClean="0"/>
              <a:t> de algún módulo hasta luego de la creación del load module</a:t>
            </a:r>
          </a:p>
          <a:p>
            <a:pPr lvl="1"/>
            <a:r>
              <a:rPr lang="es-AR" dirty="0" smtClean="0"/>
              <a:t>Dos tipos:</a:t>
            </a:r>
          </a:p>
          <a:p>
            <a:pPr lvl="2"/>
            <a:r>
              <a:rPr lang="es-AR" dirty="0" smtClean="0"/>
              <a:t>Load time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linking</a:t>
            </a:r>
            <a:endParaRPr lang="es-AR" dirty="0" smtClean="0"/>
          </a:p>
          <a:p>
            <a:pPr lvl="2"/>
            <a:r>
              <a:rPr lang="es-AR" dirty="0" smtClean="0"/>
              <a:t>Run time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linking</a:t>
            </a:r>
            <a:endParaRPr lang="es-AR" dirty="0" smtClean="0"/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1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dinámico</a:t>
            </a:r>
          </a:p>
          <a:p>
            <a:pPr lvl="1"/>
            <a:r>
              <a:rPr lang="es-AR" dirty="0" smtClean="0"/>
              <a:t>Load time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linking</a:t>
            </a:r>
            <a:endParaRPr lang="es-AR" dirty="0" smtClean="0"/>
          </a:p>
          <a:p>
            <a:pPr marL="1207008" lvl="2" indent="-457200">
              <a:buFont typeface="+mj-lt"/>
              <a:buAutoNum type="arabicPeriod"/>
            </a:pPr>
            <a:r>
              <a:rPr lang="es-AR" dirty="0" smtClean="0"/>
              <a:t>Se levanta a memoria el load module</a:t>
            </a:r>
          </a:p>
          <a:p>
            <a:pPr marL="1207008" lvl="2" indent="-457200">
              <a:buFont typeface="+mj-lt"/>
              <a:buAutoNum type="arabicPeriod"/>
            </a:pPr>
            <a:r>
              <a:rPr lang="es-AR" dirty="0" smtClean="0"/>
              <a:t>Cualquier referencia a un módulo externo hace que el </a:t>
            </a:r>
            <a:r>
              <a:rPr lang="es-AR" dirty="0" err="1" smtClean="0"/>
              <a:t>loader</a:t>
            </a:r>
            <a:r>
              <a:rPr lang="es-AR" dirty="0" smtClean="0"/>
              <a:t> busque ese módulo, lo cargue y cambie la referencia a una dirección relativa desde el inicio del load module</a:t>
            </a:r>
          </a:p>
          <a:p>
            <a:pPr lvl="2"/>
            <a:r>
              <a:rPr lang="es-AR" dirty="0" smtClean="0"/>
              <a:t>Ventajas</a:t>
            </a:r>
          </a:p>
          <a:p>
            <a:pPr lvl="3"/>
            <a:r>
              <a:rPr lang="es-AR" dirty="0" smtClean="0"/>
              <a:t>Facilita la actualización de versión del módulo externo porque no hay que recompilar</a:t>
            </a:r>
          </a:p>
          <a:p>
            <a:pPr lvl="3"/>
            <a:r>
              <a:rPr lang="es-AR" dirty="0" smtClean="0"/>
              <a:t>El sistema operativo puede cargar y compartir una única versión del módulo externo</a:t>
            </a:r>
          </a:p>
          <a:p>
            <a:pPr lvl="3"/>
            <a:r>
              <a:rPr lang="es-AR" dirty="0" smtClean="0"/>
              <a:t>Facilita la creación de módulos de </a:t>
            </a:r>
            <a:r>
              <a:rPr lang="es-AR" dirty="0" err="1" smtClean="0"/>
              <a:t>linkeo</a:t>
            </a:r>
            <a:r>
              <a:rPr lang="es-AR" dirty="0" smtClean="0"/>
              <a:t> dinámico a los programadores (ej. Bibliotecas .so en Unix)</a:t>
            </a:r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3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dinámico</a:t>
            </a:r>
          </a:p>
          <a:p>
            <a:pPr lvl="1"/>
            <a:r>
              <a:rPr lang="es-AR" dirty="0" smtClean="0"/>
              <a:t>Run time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linking</a:t>
            </a:r>
            <a:endParaRPr lang="es-AR" dirty="0" smtClean="0"/>
          </a:p>
          <a:p>
            <a:pPr lvl="2"/>
            <a:r>
              <a:rPr lang="es-AR" dirty="0" smtClean="0"/>
              <a:t>Se pospone el </a:t>
            </a:r>
            <a:r>
              <a:rPr lang="es-AR" dirty="0" err="1" smtClean="0"/>
              <a:t>linkeo</a:t>
            </a:r>
            <a:r>
              <a:rPr lang="es-AR" dirty="0" smtClean="0"/>
              <a:t> hasta el tiempo de ejecución</a:t>
            </a:r>
          </a:p>
          <a:p>
            <a:pPr lvl="2"/>
            <a:r>
              <a:rPr lang="es-AR" dirty="0" smtClean="0"/>
              <a:t>Se mantienen las referencias a módulos externos en el programa cargado</a:t>
            </a:r>
          </a:p>
          <a:p>
            <a:pPr lvl="2"/>
            <a:r>
              <a:rPr lang="es-AR" dirty="0" smtClean="0"/>
              <a:t>Cuando efectivamente se invoca al módulo externo, el sistema operativo lo busca, lo carga y </a:t>
            </a:r>
            <a:r>
              <a:rPr lang="es-AR" dirty="0" err="1" smtClean="0"/>
              <a:t>linkea</a:t>
            </a:r>
            <a:r>
              <a:rPr lang="es-AR" dirty="0" smtClean="0"/>
              <a:t> al módulo llamador. </a:t>
            </a:r>
          </a:p>
          <a:p>
            <a:pPr lvl="2"/>
            <a:r>
              <a:rPr lang="es-AR" dirty="0" smtClean="0"/>
              <a:t>Ventajas</a:t>
            </a:r>
          </a:p>
          <a:p>
            <a:pPr lvl="3"/>
            <a:r>
              <a:rPr lang="es-AR" dirty="0" smtClean="0"/>
              <a:t>No ocupo memoria hasta que la necesito (ej. Bibliotecas DLL de Windows)</a:t>
            </a:r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0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err="1" smtClean="0"/>
              <a:t>Loading</a:t>
            </a:r>
            <a:endParaRPr lang="es-AR" dirty="0" smtClean="0"/>
          </a:p>
          <a:p>
            <a:pPr lvl="1"/>
            <a:r>
              <a:rPr lang="es-AR" dirty="0" err="1" smtClean="0"/>
              <a:t>Loading</a:t>
            </a:r>
            <a:r>
              <a:rPr lang="es-AR" dirty="0" smtClean="0"/>
              <a:t> absoluto</a:t>
            </a:r>
          </a:p>
          <a:p>
            <a:pPr lvl="2"/>
            <a:r>
              <a:rPr lang="es-AR" dirty="0" smtClean="0"/>
              <a:t>El compilador/ensamblador genera direcciones absolutas</a:t>
            </a:r>
          </a:p>
          <a:p>
            <a:pPr lvl="2"/>
            <a:r>
              <a:rPr lang="es-AR" dirty="0"/>
              <a:t>Solo se puede cargar en un único espacio de memoria</a:t>
            </a:r>
          </a:p>
          <a:p>
            <a:pPr lvl="1"/>
            <a:r>
              <a:rPr lang="es-AR" dirty="0" err="1" smtClean="0"/>
              <a:t>Loading</a:t>
            </a:r>
            <a:r>
              <a:rPr lang="es-AR" dirty="0" smtClean="0"/>
              <a:t> reubicable</a:t>
            </a:r>
          </a:p>
          <a:p>
            <a:pPr lvl="2"/>
            <a:r>
              <a:rPr lang="es-AR" dirty="0" smtClean="0"/>
              <a:t>El compilador/ensamblador genera direcciones relativas al LC=0</a:t>
            </a:r>
          </a:p>
          <a:p>
            <a:pPr lvl="2"/>
            <a:r>
              <a:rPr lang="es-AR" dirty="0" smtClean="0"/>
              <a:t>El </a:t>
            </a:r>
            <a:r>
              <a:rPr lang="es-AR" dirty="0" err="1" smtClean="0"/>
              <a:t>loader</a:t>
            </a:r>
            <a:r>
              <a:rPr lang="es-AR" dirty="0" smtClean="0"/>
              <a:t> debe sumar un valor X a cada referencia a memoria cuando carga el módulo en memoria</a:t>
            </a:r>
          </a:p>
          <a:p>
            <a:pPr lvl="2"/>
            <a:r>
              <a:rPr lang="es-AR" dirty="0" smtClean="0"/>
              <a:t>El load module tiene que tener información para saber cuales son las referencia a memoria a modificar (diccionario de reubicación)</a:t>
            </a:r>
          </a:p>
          <a:p>
            <a:pPr lvl="1"/>
            <a:r>
              <a:rPr lang="es-AR" dirty="0" err="1" smtClean="0"/>
              <a:t>Loading</a:t>
            </a:r>
            <a:r>
              <a:rPr lang="es-AR" dirty="0" smtClean="0"/>
              <a:t> por registro base</a:t>
            </a:r>
          </a:p>
          <a:p>
            <a:pPr lvl="2"/>
            <a:r>
              <a:rPr lang="es-AR" dirty="0" smtClean="0"/>
              <a:t>Arquitecturas que usan registros base para el direccionamiento</a:t>
            </a:r>
          </a:p>
          <a:p>
            <a:pPr lvl="2"/>
            <a:r>
              <a:rPr lang="es-AR" smtClean="0"/>
              <a:t>Se </a:t>
            </a:r>
            <a:r>
              <a:rPr lang="es-AR" dirty="0" smtClean="0"/>
              <a:t>asigna un valor para el registro base asociado a la ubicación en la que se cargó el programa en memoria</a:t>
            </a:r>
          </a:p>
          <a:p>
            <a:pPr lvl="1"/>
            <a:r>
              <a:rPr lang="es-AR" dirty="0" err="1" smtClean="0"/>
              <a:t>Loading</a:t>
            </a:r>
            <a:r>
              <a:rPr lang="es-AR" dirty="0" smtClean="0"/>
              <a:t> dinámico en tiempo de ejecución</a:t>
            </a:r>
          </a:p>
          <a:p>
            <a:pPr lvl="2"/>
            <a:r>
              <a:rPr lang="es-AR" dirty="0" smtClean="0"/>
              <a:t>Se difiere el cálculo de las direcciones absolutas hasta que realmente se vaya a ejecutar</a:t>
            </a:r>
          </a:p>
          <a:p>
            <a:pPr lvl="2"/>
            <a:r>
              <a:rPr lang="es-AR" dirty="0" smtClean="0"/>
              <a:t>El load module se carga a memoria con las direcciones relativas</a:t>
            </a:r>
          </a:p>
          <a:p>
            <a:pPr lvl="2"/>
            <a:r>
              <a:rPr lang="es-AR" dirty="0" smtClean="0"/>
              <a:t>La dirección se calcula solo al momento de ejecutar realmente la instrucción (con soporte de hardware especial)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Linking</a:t>
            </a:r>
            <a:r>
              <a:rPr lang="es-AR" dirty="0" smtClean="0"/>
              <a:t> (resumen de momentos de </a:t>
            </a:r>
            <a:r>
              <a:rPr lang="es-AR" dirty="0" err="1" smtClean="0"/>
              <a:t>linkeo</a:t>
            </a:r>
            <a:r>
              <a:rPr lang="es-AR" dirty="0" smtClean="0"/>
              <a:t>)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7" name="6 Imagen" descr="LinkingResum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129" y="2708920"/>
            <a:ext cx="759628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Loading</a:t>
            </a:r>
            <a:r>
              <a:rPr lang="es-AR" dirty="0" smtClean="0"/>
              <a:t> (resumen de momentos de “</a:t>
            </a:r>
            <a:r>
              <a:rPr lang="es-AR" dirty="0" err="1" smtClean="0"/>
              <a:t>binding</a:t>
            </a:r>
            <a:r>
              <a:rPr lang="es-AR" dirty="0" smtClean="0"/>
              <a:t>”)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11" name="10 Imagen" descr="LoadingResum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5" y="2708920"/>
            <a:ext cx="76097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Ensamblador</a:t>
            </a:r>
          </a:p>
          <a:p>
            <a:pPr lvl="1"/>
            <a:r>
              <a:rPr lang="es-AR" dirty="0" smtClean="0"/>
              <a:t>Código objeto</a:t>
            </a:r>
          </a:p>
          <a:p>
            <a:pPr lvl="2"/>
            <a:r>
              <a:rPr lang="es-AR" dirty="0" smtClean="0"/>
              <a:t>Definición: “Es la representación en lenguaje de máquina del código fuente programado. Es creado por un compilador o ensamblador y es luego transformado en código ejecutable por el </a:t>
            </a:r>
            <a:r>
              <a:rPr lang="es-AR" dirty="0" err="1" smtClean="0"/>
              <a:t>linkeditor</a:t>
            </a:r>
            <a:r>
              <a:rPr lang="es-AR" dirty="0" smtClean="0"/>
              <a:t>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4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Referencias</a:t>
            </a:r>
          </a:p>
          <a:p>
            <a:pPr lvl="1"/>
            <a:r>
              <a:rPr lang="es-AR" sz="1600" dirty="0" smtClean="0"/>
              <a:t>“</a:t>
            </a:r>
            <a:r>
              <a:rPr lang="es-AR" sz="1600" dirty="0" err="1" smtClean="0"/>
              <a:t>Computer</a:t>
            </a:r>
            <a:r>
              <a:rPr lang="es-AR" sz="1600" dirty="0" smtClean="0"/>
              <a:t> </a:t>
            </a:r>
            <a:r>
              <a:rPr lang="es-AR" sz="1600" dirty="0" err="1" smtClean="0"/>
              <a:t>Organization</a:t>
            </a:r>
            <a:r>
              <a:rPr lang="es-AR" sz="1600" dirty="0" smtClean="0"/>
              <a:t> and </a:t>
            </a:r>
            <a:r>
              <a:rPr lang="es-AR" sz="1600" dirty="0" err="1" smtClean="0"/>
              <a:t>Architecture</a:t>
            </a:r>
            <a:r>
              <a:rPr lang="es-AR" sz="1600" dirty="0" smtClean="0"/>
              <a:t> – </a:t>
            </a:r>
            <a:r>
              <a:rPr lang="es-AR" sz="1600" dirty="0" err="1" smtClean="0"/>
              <a:t>Designing</a:t>
            </a:r>
            <a:r>
              <a:rPr lang="es-AR" sz="1600" dirty="0" smtClean="0"/>
              <a:t> </a:t>
            </a:r>
            <a:r>
              <a:rPr lang="es-AR" sz="1600" dirty="0" err="1" smtClean="0"/>
              <a:t>for</a:t>
            </a:r>
            <a:r>
              <a:rPr lang="es-AR" sz="1600" dirty="0" smtClean="0"/>
              <a:t> </a:t>
            </a:r>
            <a:r>
              <a:rPr lang="es-AR" sz="1600" dirty="0" err="1" smtClean="0"/>
              <a:t>Perfomance</a:t>
            </a:r>
            <a:r>
              <a:rPr lang="es-AR" sz="1600" dirty="0" smtClean="0"/>
              <a:t>” 9na edición. William </a:t>
            </a:r>
            <a:r>
              <a:rPr lang="es-AR" sz="1600" dirty="0" err="1" smtClean="0"/>
              <a:t>Stallings</a:t>
            </a:r>
            <a:r>
              <a:rPr lang="es-AR" sz="1600" dirty="0" smtClean="0"/>
              <a:t> (</a:t>
            </a:r>
            <a:r>
              <a:rPr lang="es-AR" sz="1600" dirty="0" smtClean="0">
                <a:hlinkClick r:id="rId2"/>
              </a:rPr>
              <a:t>http://williamstallings.com/ComputerOrganization/</a:t>
            </a:r>
            <a:r>
              <a:rPr lang="es-AR" sz="1600" dirty="0" smtClean="0"/>
              <a:t>)</a:t>
            </a:r>
          </a:p>
          <a:p>
            <a:pPr lvl="1"/>
            <a:r>
              <a:rPr lang="es-AR" sz="1600" dirty="0" smtClean="0">
                <a:solidFill>
                  <a:prstClr val="white"/>
                </a:solidFill>
              </a:rPr>
              <a:t>“</a:t>
            </a:r>
            <a:r>
              <a:rPr lang="es-AR" sz="1600" dirty="0" err="1" smtClean="0">
                <a:solidFill>
                  <a:prstClr val="white"/>
                </a:solidFill>
              </a:rPr>
              <a:t>Structured</a:t>
            </a:r>
            <a:r>
              <a:rPr lang="es-AR" sz="1600" dirty="0" smtClean="0">
                <a:solidFill>
                  <a:prstClr val="white"/>
                </a:solidFill>
              </a:rPr>
              <a:t> </a:t>
            </a:r>
            <a:r>
              <a:rPr lang="es-AR" sz="1600" dirty="0" err="1" smtClean="0">
                <a:solidFill>
                  <a:prstClr val="white"/>
                </a:solidFill>
              </a:rPr>
              <a:t>Computer</a:t>
            </a:r>
            <a:r>
              <a:rPr lang="es-AR" sz="1600" dirty="0" smtClean="0">
                <a:solidFill>
                  <a:prstClr val="white"/>
                </a:solidFill>
              </a:rPr>
              <a:t> </a:t>
            </a:r>
            <a:r>
              <a:rPr lang="es-AR" sz="1600" dirty="0" err="1" smtClean="0">
                <a:solidFill>
                  <a:prstClr val="white"/>
                </a:solidFill>
              </a:rPr>
              <a:t>Organization</a:t>
            </a:r>
            <a:r>
              <a:rPr lang="es-AR" sz="1600" dirty="0" smtClean="0">
                <a:solidFill>
                  <a:prstClr val="white"/>
                </a:solidFill>
              </a:rPr>
              <a:t>” 6ta edición. Andrew </a:t>
            </a:r>
            <a:r>
              <a:rPr lang="es-AR" sz="1600" dirty="0" err="1" smtClean="0">
                <a:solidFill>
                  <a:prstClr val="white"/>
                </a:solidFill>
              </a:rPr>
              <a:t>Tanenbaum</a:t>
            </a:r>
            <a:r>
              <a:rPr lang="es-AR" sz="1600" dirty="0" smtClean="0">
                <a:solidFill>
                  <a:prstClr val="white"/>
                </a:solidFill>
              </a:rPr>
              <a:t> / </a:t>
            </a:r>
            <a:r>
              <a:rPr lang="es-AR" sz="1600" dirty="0" err="1" smtClean="0">
                <a:solidFill>
                  <a:prstClr val="white"/>
                </a:solidFill>
              </a:rPr>
              <a:t>Todd</a:t>
            </a:r>
            <a:r>
              <a:rPr lang="es-AR" sz="1600" dirty="0" smtClean="0">
                <a:solidFill>
                  <a:prstClr val="white"/>
                </a:solidFill>
              </a:rPr>
              <a:t> Austin (</a:t>
            </a:r>
            <a:r>
              <a:rPr lang="es-AR" sz="1600" dirty="0" smtClean="0">
                <a:solidFill>
                  <a:prstClr val="white"/>
                </a:solidFill>
                <a:hlinkClick r:id="rId3"/>
              </a:rPr>
              <a:t>http://www.pearsonhighered.com/educator/product/Structured-Computer-Organization-6E/9780132916523.page</a:t>
            </a:r>
            <a:r>
              <a:rPr lang="es-AR" sz="1600" dirty="0" smtClean="0">
                <a:solidFill>
                  <a:prstClr val="white"/>
                </a:solidFill>
              </a:rPr>
              <a:t>)</a:t>
            </a:r>
          </a:p>
          <a:p>
            <a:pPr lvl="1"/>
            <a:r>
              <a:rPr lang="es-AR" sz="1600" dirty="0" smtClean="0">
                <a:solidFill>
                  <a:prstClr val="white"/>
                </a:solidFill>
              </a:rPr>
              <a:t>“</a:t>
            </a:r>
            <a:r>
              <a:rPr lang="es-AR" sz="1600" dirty="0" err="1" smtClean="0">
                <a:solidFill>
                  <a:prstClr val="white"/>
                </a:solidFill>
              </a:rPr>
              <a:t>Linkers</a:t>
            </a:r>
            <a:r>
              <a:rPr lang="es-AR" sz="1600" dirty="0" smtClean="0">
                <a:solidFill>
                  <a:prstClr val="white"/>
                </a:solidFill>
              </a:rPr>
              <a:t> &amp; </a:t>
            </a:r>
            <a:r>
              <a:rPr lang="es-AR" sz="1600" dirty="0" err="1" smtClean="0">
                <a:solidFill>
                  <a:prstClr val="white"/>
                </a:solidFill>
              </a:rPr>
              <a:t>Loaders</a:t>
            </a:r>
            <a:r>
              <a:rPr lang="es-AR" sz="1600" dirty="0" smtClean="0">
                <a:solidFill>
                  <a:prstClr val="white"/>
                </a:solidFill>
              </a:rPr>
              <a:t>” 1ra edición. John R. </a:t>
            </a:r>
            <a:r>
              <a:rPr lang="es-AR" sz="1600" dirty="0" err="1" smtClean="0">
                <a:solidFill>
                  <a:prstClr val="white"/>
                </a:solidFill>
              </a:rPr>
              <a:t>Levine</a:t>
            </a:r>
            <a:endParaRPr lang="es-AR" sz="1600" dirty="0" smtClean="0">
              <a:solidFill>
                <a:prstClr val="white"/>
              </a:solidFill>
            </a:endParaRPr>
          </a:p>
          <a:p>
            <a:pPr marL="731520" lvl="2" indent="0">
              <a:buNone/>
            </a:pPr>
            <a:r>
              <a:rPr lang="es-AR" sz="1400">
                <a:solidFill>
                  <a:prstClr val="white"/>
                </a:solidFill>
              </a:rPr>
              <a:t>(</a:t>
            </a:r>
            <a:r>
              <a:rPr lang="es-AR" sz="1400">
                <a:solidFill>
                  <a:prstClr val="white"/>
                </a:solidFill>
                <a:hlinkClick r:id="rId4"/>
              </a:rPr>
              <a:t>https</a:t>
            </a:r>
            <a:r>
              <a:rPr lang="es-AR" sz="1400">
                <a:solidFill>
                  <a:prstClr val="white"/>
                </a:solidFill>
                <a:hlinkClick r:id="rId4"/>
              </a:rPr>
              <a:t>://</a:t>
            </a:r>
            <a:r>
              <a:rPr lang="es-AR" sz="1400" smtClean="0">
                <a:solidFill>
                  <a:prstClr val="white"/>
                </a:solidFill>
                <a:hlinkClick r:id="rId4"/>
              </a:rPr>
              <a:t>www.johnlevine.com/index.phtml</a:t>
            </a:r>
            <a:r>
              <a:rPr lang="es-AR" sz="1400" smtClean="0">
                <a:solidFill>
                  <a:prstClr val="white"/>
                </a:solidFill>
              </a:rPr>
              <a:t>)</a:t>
            </a:r>
            <a:endParaRPr lang="es-AR" sz="1400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75.03 &amp; 95.57 Organización del Computador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Más allá del ensamblado</a:t>
            </a:r>
          </a:p>
          <a:p>
            <a:pPr lvl="1"/>
            <a:r>
              <a:rPr lang="es-AR" dirty="0" err="1" smtClean="0"/>
              <a:t>Linker</a:t>
            </a:r>
            <a:endParaRPr lang="es-AR" dirty="0" smtClean="0"/>
          </a:p>
          <a:p>
            <a:pPr lvl="2"/>
            <a:r>
              <a:rPr lang="es-AR" dirty="0" smtClean="0"/>
              <a:t>Definición: “Programa utilitario que combina uno o más archivos con código objeto en un único archivo que contiene código ejecutable o cargable”</a:t>
            </a:r>
          </a:p>
          <a:p>
            <a:pPr lvl="1"/>
            <a:r>
              <a:rPr lang="es-AR" dirty="0" err="1" smtClean="0"/>
              <a:t>Loader</a:t>
            </a:r>
            <a:endParaRPr lang="es-AR" dirty="0" smtClean="0"/>
          </a:p>
          <a:p>
            <a:pPr lvl="2"/>
            <a:r>
              <a:rPr lang="es-AR" dirty="0" smtClean="0"/>
              <a:t>Definición: “Rutina de programa que copia un ejecutable a memoria principal para ser ejecutado”</a:t>
            </a:r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684133" cy="3816424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2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Dos problemas a resolver</a:t>
            </a:r>
          </a:p>
          <a:p>
            <a:pPr lvl="1"/>
            <a:r>
              <a:rPr lang="es-AR" dirty="0" smtClean="0"/>
              <a:t>Direcciones externas</a:t>
            </a:r>
          </a:p>
          <a:p>
            <a:pPr lvl="2"/>
            <a:r>
              <a:rPr lang="es-AR" dirty="0" smtClean="0"/>
              <a:t>Existen direcciones en el código objeto que no se pueden resolver en tiempo de ensamblado</a:t>
            </a:r>
          </a:p>
          <a:p>
            <a:pPr lvl="1"/>
            <a:r>
              <a:rPr lang="es-AR" dirty="0" err="1" smtClean="0"/>
              <a:t>Reubicabilidad</a:t>
            </a:r>
            <a:endParaRPr lang="es-AR" dirty="0" smtClean="0"/>
          </a:p>
          <a:p>
            <a:pPr lvl="2"/>
            <a:r>
              <a:rPr lang="es-AR" dirty="0" smtClean="0"/>
              <a:t>¿Por qué es necesaria?</a:t>
            </a:r>
          </a:p>
          <a:p>
            <a:pPr lvl="3"/>
            <a:r>
              <a:rPr lang="es-AR" dirty="0" smtClean="0"/>
              <a:t>No se sabe que otro programa habrá en memoria a la vez</a:t>
            </a:r>
          </a:p>
          <a:p>
            <a:pPr lvl="3"/>
            <a:r>
              <a:rPr lang="es-AR" dirty="0" smtClean="0"/>
              <a:t>Swap a disco en un entorno de multiprogramación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Código objeto</a:t>
            </a:r>
          </a:p>
          <a:p>
            <a:pPr lvl="1"/>
            <a:r>
              <a:rPr lang="es-AR" dirty="0" smtClean="0"/>
              <a:t>Estructura interna</a:t>
            </a:r>
          </a:p>
          <a:p>
            <a:pPr lvl="2"/>
            <a:r>
              <a:rPr lang="es-AR" dirty="0" smtClean="0"/>
              <a:t>Identificación: nombre del módulo, longitudes de las partes del módulo</a:t>
            </a:r>
          </a:p>
          <a:p>
            <a:pPr lvl="2"/>
            <a:r>
              <a:rPr lang="es-AR" dirty="0" smtClean="0"/>
              <a:t>Tabla de punto de entrada: lista de símbolos que pueden ser referenciados desde otros módulos</a:t>
            </a:r>
          </a:p>
          <a:p>
            <a:pPr lvl="2"/>
            <a:r>
              <a:rPr lang="es-AR" dirty="0" smtClean="0"/>
              <a:t>Tabla de referencias externas: lista de símbolos usados en el módulo pero definidos fuera de él y sus referencias en el código</a:t>
            </a:r>
          </a:p>
          <a:p>
            <a:pPr lvl="2"/>
            <a:r>
              <a:rPr lang="es-AR" dirty="0" smtClean="0"/>
              <a:t>Código ensamblado y constantes</a:t>
            </a:r>
          </a:p>
          <a:p>
            <a:pPr lvl="2"/>
            <a:r>
              <a:rPr lang="es-AR" dirty="0" smtClean="0"/>
              <a:t>Diccionario de </a:t>
            </a:r>
            <a:r>
              <a:rPr lang="es-AR" dirty="0" err="1" smtClean="0"/>
              <a:t>reubicabilidad</a:t>
            </a:r>
            <a:r>
              <a:rPr lang="es-AR" dirty="0" smtClean="0"/>
              <a:t>: lista de direcciones a ser reubicadas</a:t>
            </a:r>
          </a:p>
          <a:p>
            <a:pPr lvl="2"/>
            <a:r>
              <a:rPr lang="es-AR" dirty="0" smtClean="0"/>
              <a:t>Fin de módulo</a:t>
            </a:r>
          </a:p>
          <a:p>
            <a:pPr lvl="2"/>
            <a:endParaRPr lang="es-AR" dirty="0" smtClean="0"/>
          </a:p>
          <a:p>
            <a:pPr lvl="2"/>
            <a:endParaRPr lang="es-AR" dirty="0" smtClean="0"/>
          </a:p>
          <a:p>
            <a:pPr lvl="1"/>
            <a:endParaRPr lang="es-AR" dirty="0" smtClean="0"/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0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objeto</a:t>
            </a:r>
          </a:p>
          <a:p>
            <a:pPr lvl="1"/>
            <a:r>
              <a:rPr lang="es-AR" dirty="0" smtClean="0"/>
              <a:t>Estructura interna</a:t>
            </a:r>
          </a:p>
          <a:p>
            <a:pPr lvl="2"/>
            <a:endParaRPr lang="es-AR" dirty="0" smtClean="0"/>
          </a:p>
          <a:p>
            <a:pPr lvl="1"/>
            <a:endParaRPr lang="es-AR" dirty="0" smtClean="0"/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58432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objeto</a:t>
            </a:r>
          </a:p>
          <a:p>
            <a:pPr lvl="1"/>
            <a:r>
              <a:rPr lang="es-AR" dirty="0" smtClean="0"/>
              <a:t>Formatos estandarizados</a:t>
            </a:r>
          </a:p>
          <a:p>
            <a:pPr lvl="2"/>
            <a:r>
              <a:rPr lang="es-AR" dirty="0" smtClean="0"/>
              <a:t>OMF (</a:t>
            </a:r>
            <a:r>
              <a:rPr lang="es-AR" dirty="0" err="1" smtClean="0"/>
              <a:t>Object</a:t>
            </a:r>
            <a:r>
              <a:rPr lang="es-AR" dirty="0" smtClean="0"/>
              <a:t> Module </a:t>
            </a:r>
            <a:r>
              <a:rPr lang="es-AR" dirty="0" err="1" smtClean="0"/>
              <a:t>Format</a:t>
            </a:r>
            <a:r>
              <a:rPr lang="es-AR" dirty="0" smtClean="0"/>
              <a:t>)</a:t>
            </a:r>
          </a:p>
          <a:p>
            <a:pPr lvl="2"/>
            <a:r>
              <a:rPr lang="es-AR" dirty="0" smtClean="0"/>
              <a:t>COFF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Object</a:t>
            </a:r>
            <a:r>
              <a:rPr lang="es-AR" dirty="0" smtClean="0"/>
              <a:t> File </a:t>
            </a:r>
            <a:r>
              <a:rPr lang="es-AR" dirty="0" err="1" smtClean="0"/>
              <a:t>Format</a:t>
            </a:r>
            <a:r>
              <a:rPr lang="es-AR" dirty="0" smtClean="0"/>
              <a:t>)</a:t>
            </a:r>
          </a:p>
          <a:p>
            <a:pPr lvl="2"/>
            <a:r>
              <a:rPr lang="es-AR" dirty="0" smtClean="0"/>
              <a:t>ELF (</a:t>
            </a:r>
            <a:r>
              <a:rPr lang="es-AR" dirty="0" err="1" smtClean="0"/>
              <a:t>Executable</a:t>
            </a:r>
            <a:r>
              <a:rPr lang="es-AR" dirty="0" smtClean="0"/>
              <a:t> and </a:t>
            </a:r>
            <a:r>
              <a:rPr lang="es-AR" dirty="0" err="1" smtClean="0"/>
              <a:t>Linkable</a:t>
            </a:r>
            <a:r>
              <a:rPr lang="es-AR" dirty="0" smtClean="0"/>
              <a:t> </a:t>
            </a:r>
            <a:r>
              <a:rPr lang="es-AR" dirty="0" err="1" smtClean="0"/>
              <a:t>Format</a:t>
            </a:r>
            <a:r>
              <a:rPr lang="es-AR" dirty="0" smtClean="0"/>
              <a:t>)</a:t>
            </a:r>
          </a:p>
          <a:p>
            <a:pPr lvl="2"/>
            <a:endParaRPr lang="es-AR" dirty="0" smtClean="0"/>
          </a:p>
          <a:p>
            <a:pPr lvl="1"/>
            <a:endParaRPr lang="es-AR" dirty="0" smtClean="0"/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5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U4 – Lenguaje ensamblador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Linking</a:t>
            </a:r>
            <a:endParaRPr lang="es-AR" dirty="0" smtClean="0"/>
          </a:p>
          <a:p>
            <a:pPr lvl="1"/>
            <a:r>
              <a:rPr lang="es-AR" dirty="0" smtClean="0"/>
              <a:t>Estático (</a:t>
            </a:r>
            <a:r>
              <a:rPr lang="es-AR" dirty="0" err="1" smtClean="0"/>
              <a:t>linkage</a:t>
            </a:r>
            <a:r>
              <a:rPr lang="es-AR" dirty="0" smtClean="0"/>
              <a:t> editor)</a:t>
            </a:r>
          </a:p>
          <a:p>
            <a:pPr lvl="1"/>
            <a:r>
              <a:rPr lang="es-AR" dirty="0" smtClean="0"/>
              <a:t>Dinámico</a:t>
            </a:r>
          </a:p>
          <a:p>
            <a:pPr lvl="2"/>
            <a:r>
              <a:rPr lang="es-AR" dirty="0" smtClean="0"/>
              <a:t>Load time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linking</a:t>
            </a:r>
            <a:endParaRPr lang="es-AR" dirty="0" smtClean="0"/>
          </a:p>
          <a:p>
            <a:pPr lvl="2"/>
            <a:r>
              <a:rPr lang="es-AR" dirty="0" smtClean="0"/>
              <a:t>Run time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linking</a:t>
            </a:r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3420</TotalTime>
  <Words>881</Words>
  <Application>Microsoft Office PowerPoint</Application>
  <PresentationFormat>Presentación en pantalla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Wingdings 2</vt:lpstr>
      <vt:lpstr>Técnico</vt:lpstr>
      <vt:lpstr>U4 – lenguaje ensamblador (segunda parte)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  <vt:lpstr>U4 – Lenguaje ensamblador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U2 – Máquina elemental</dc:title>
  <dc:creator>Carlis</dc:creator>
  <cp:lastModifiedBy>Benitez, Carlos Eduardo</cp:lastModifiedBy>
  <cp:revision>146</cp:revision>
  <dcterms:created xsi:type="dcterms:W3CDTF">2014-03-19T04:10:42Z</dcterms:created>
  <dcterms:modified xsi:type="dcterms:W3CDTF">2020-11-04T01:48:09Z</dcterms:modified>
</cp:coreProperties>
</file>