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Staatliches"/>
      <p:regular r:id="rId44"/>
    </p:embeddedFont>
    <p:embeddedFont>
      <p:font typeface="Abel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A4227F-622C-4F88-8B66-BE7EB23D4235}">
  <a:tblStyle styleId="{ACA4227F-622C-4F88-8B66-BE7EB23D4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ED981E-0040-4519-8690-A81A509460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Staatliches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2f6bd396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2f6bd396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f6bd39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f6bd39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2f6bd39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2f6bd39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2f6bd39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2f6bd39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2f6bd396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2f6bd396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f6bd396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2f6bd396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2f6bd396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2f6bd396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2f6bd396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2f6bd396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f6bd396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f6bd396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2f6bd396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2f6bd396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f6bd396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f6bd396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2f6bd396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2f6bd396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2f6bd396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2f6bd396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2f6bd396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2f6bd396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2f6bd396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2f6bd396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2f6bd396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2f6bd396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2f6bd396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2f6bd396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2f6bd396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2f6bd396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2f6bd396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2f6bd396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2f6bd396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2f6bd396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2f6bd396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2f6bd396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2f6bd396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2f6bd396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2f6bd396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2f6bd396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2f6bd3967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2f6bd3967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2f6bd396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2f6bd396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f6bd396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f6bd396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2f6bd396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2f6bd396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2f6bd396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2f6bd396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2f6bd396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2f6bd396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2f6bd396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2f6bd396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f6bd396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2f6bd396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2f6bd39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2f6bd39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f6bd396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f6bd396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2f6bd396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2f6bd396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2f6bd396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2f6bd396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f6bd396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2f6bd396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76800" y="1653025"/>
            <a:ext cx="40632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Font typeface="Staatliches"/>
              <a:buNone/>
              <a:defRPr sz="11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668150" y="3312325"/>
            <a:ext cx="26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052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49875" y="995575"/>
            <a:ext cx="67734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1302979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02975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3627304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3627300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title"/>
          </p:nvPr>
        </p:nvSpPr>
        <p:spPr>
          <a:xfrm>
            <a:off x="5951629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5951625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7" type="title"/>
          </p:nvPr>
        </p:nvSpPr>
        <p:spPr>
          <a:xfrm>
            <a:off x="1576725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hasCustomPrompt="1" idx="8" type="title"/>
          </p:nvPr>
        </p:nvSpPr>
        <p:spPr>
          <a:xfrm>
            <a:off x="3901050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hasCustomPrompt="1" idx="9" type="title"/>
          </p:nvPr>
        </p:nvSpPr>
        <p:spPr>
          <a:xfrm>
            <a:off x="6225375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80400" y="809175"/>
            <a:ext cx="3583200" cy="1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010800" y="2485575"/>
            <a:ext cx="3122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85600" y="3921875"/>
            <a:ext cx="42828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185600" y="2321400"/>
            <a:ext cx="3410400" cy="1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1693325" y="311392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693325" y="3436575"/>
            <a:ext cx="2237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title"/>
          </p:nvPr>
        </p:nvSpPr>
        <p:spPr>
          <a:xfrm>
            <a:off x="5213575" y="311392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4" type="subTitle"/>
          </p:nvPr>
        </p:nvSpPr>
        <p:spPr>
          <a:xfrm>
            <a:off x="5213575" y="3436575"/>
            <a:ext cx="2237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1252854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52854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title"/>
          </p:nvPr>
        </p:nvSpPr>
        <p:spPr>
          <a:xfrm>
            <a:off x="3557850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4" type="subTitle"/>
          </p:nvPr>
        </p:nvSpPr>
        <p:spPr>
          <a:xfrm>
            <a:off x="3557850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5" type="title"/>
          </p:nvPr>
        </p:nvSpPr>
        <p:spPr>
          <a:xfrm>
            <a:off x="5862846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6" type="subTitle"/>
          </p:nvPr>
        </p:nvSpPr>
        <p:spPr>
          <a:xfrm>
            <a:off x="5862846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TITLE_AND_BODY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328900" y="1644425"/>
            <a:ext cx="4486200" cy="16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822100" y="3308675"/>
            <a:ext cx="34998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">
  <p:cSld name="TITLE_AND_BODY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title"/>
          </p:nvPr>
        </p:nvSpPr>
        <p:spPr>
          <a:xfrm>
            <a:off x="1345538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1345525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3" type="title"/>
          </p:nvPr>
        </p:nvSpPr>
        <p:spPr>
          <a:xfrm>
            <a:off x="3014413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3014400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5" type="title"/>
          </p:nvPr>
        </p:nvSpPr>
        <p:spPr>
          <a:xfrm>
            <a:off x="4683288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6" type="subTitle"/>
          </p:nvPr>
        </p:nvSpPr>
        <p:spPr>
          <a:xfrm>
            <a:off x="4683275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7" type="title"/>
          </p:nvPr>
        </p:nvSpPr>
        <p:spPr>
          <a:xfrm>
            <a:off x="6352163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8" type="subTitle"/>
          </p:nvPr>
        </p:nvSpPr>
        <p:spPr>
          <a:xfrm>
            <a:off x="6352150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541350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541350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541350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006436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1"/>
          <p:cNvSpPr txBox="1"/>
          <p:nvPr>
            <p:ph hasCustomPrompt="1" idx="2" type="title"/>
          </p:nvPr>
        </p:nvSpPr>
        <p:spPr>
          <a:xfrm>
            <a:off x="1006436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1006436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AND_BODY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1302975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2" type="subTitle"/>
          </p:nvPr>
        </p:nvSpPr>
        <p:spPr>
          <a:xfrm>
            <a:off x="3627300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5951625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hasCustomPrompt="1" idx="4" type="title"/>
          </p:nvPr>
        </p:nvSpPr>
        <p:spPr>
          <a:xfrm>
            <a:off x="1576725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hasCustomPrompt="1" idx="5" type="title"/>
          </p:nvPr>
        </p:nvSpPr>
        <p:spPr>
          <a:xfrm>
            <a:off x="3901050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hasCustomPrompt="1" idx="6" type="title"/>
          </p:nvPr>
        </p:nvSpPr>
        <p:spPr>
          <a:xfrm>
            <a:off x="6225375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hasCustomPrompt="1" type="title"/>
          </p:nvPr>
        </p:nvSpPr>
        <p:spPr>
          <a:xfrm>
            <a:off x="1380825" y="678500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380825" y="1255650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idx="2" type="title"/>
          </p:nvPr>
        </p:nvSpPr>
        <p:spPr>
          <a:xfrm>
            <a:off x="1380825" y="1986325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1380825" y="2563475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4" type="title"/>
          </p:nvPr>
        </p:nvSpPr>
        <p:spPr>
          <a:xfrm>
            <a:off x="1380825" y="3294150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5" type="subTitle"/>
          </p:nvPr>
        </p:nvSpPr>
        <p:spPr>
          <a:xfrm>
            <a:off x="1380825" y="3871300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278550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26"/>
          <p:cNvSpPr txBox="1"/>
          <p:nvPr>
            <p:ph hasCustomPrompt="1" idx="2" type="title"/>
          </p:nvPr>
        </p:nvSpPr>
        <p:spPr>
          <a:xfrm>
            <a:off x="3278550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278550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TITLE_AND_BODY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title"/>
          </p:nvPr>
        </p:nvSpPr>
        <p:spPr>
          <a:xfrm>
            <a:off x="1302979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1302975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title"/>
          </p:nvPr>
        </p:nvSpPr>
        <p:spPr>
          <a:xfrm>
            <a:off x="3627304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3627300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title"/>
          </p:nvPr>
        </p:nvSpPr>
        <p:spPr>
          <a:xfrm>
            <a:off x="5951629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6" type="subTitle"/>
          </p:nvPr>
        </p:nvSpPr>
        <p:spPr>
          <a:xfrm>
            <a:off x="5951625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7" type="title"/>
          </p:nvPr>
        </p:nvSpPr>
        <p:spPr>
          <a:xfrm>
            <a:off x="1302979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8" type="subTitle"/>
          </p:nvPr>
        </p:nvSpPr>
        <p:spPr>
          <a:xfrm>
            <a:off x="1302975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9" type="title"/>
          </p:nvPr>
        </p:nvSpPr>
        <p:spPr>
          <a:xfrm>
            <a:off x="3627304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3" type="subTitle"/>
          </p:nvPr>
        </p:nvSpPr>
        <p:spPr>
          <a:xfrm>
            <a:off x="3627300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4" type="title"/>
          </p:nvPr>
        </p:nvSpPr>
        <p:spPr>
          <a:xfrm>
            <a:off x="5951629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5" type="subTitle"/>
          </p:nvPr>
        </p:nvSpPr>
        <p:spPr>
          <a:xfrm>
            <a:off x="5951625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5531425" y="1171200"/>
            <a:ext cx="23418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531425" y="2774400"/>
            <a:ext cx="23418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035625" y="1171200"/>
            <a:ext cx="13635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1035625" y="2774400"/>
            <a:ext cx="23397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5531425" y="1171200"/>
            <a:ext cx="13527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5531425" y="2774400"/>
            <a:ext cx="22920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89000" y="1388325"/>
            <a:ext cx="41820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738250" y="625900"/>
            <a:ext cx="3081000" cy="9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738250" y="1560425"/>
            <a:ext cx="3081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31"/>
          <p:cNvSpPr txBox="1"/>
          <p:nvPr/>
        </p:nvSpPr>
        <p:spPr>
          <a:xfrm>
            <a:off x="738250" y="342675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s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s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s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895750" y="7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895750" y="1539675"/>
            <a:ext cx="41820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477150" y="7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477150" y="1539675"/>
            <a:ext cx="39114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8925" y="1932475"/>
            <a:ext cx="31638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51275" y="1932625"/>
            <a:ext cx="31638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28925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51275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455225" y="1247400"/>
            <a:ext cx="28080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5455225" y="2850600"/>
            <a:ext cx="25407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878450" y="421150"/>
            <a:ext cx="5387100" cy="16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1106450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106450" y="1899875"/>
            <a:ext cx="36201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taatliches"/>
              <a:buNone/>
              <a:defRPr sz="28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6204175" y="766100"/>
            <a:ext cx="26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German E. Baltazar Reyes</a:t>
            </a:r>
            <a:endParaRPr sz="1900"/>
          </a:p>
        </p:txBody>
      </p:sp>
      <p:sp>
        <p:nvSpPr>
          <p:cNvPr id="187" name="Google Shape;187;p35"/>
          <p:cNvSpPr txBox="1"/>
          <p:nvPr>
            <p:ph idx="1" type="subTitle"/>
          </p:nvPr>
        </p:nvSpPr>
        <p:spPr>
          <a:xfrm>
            <a:off x="6204175" y="284950"/>
            <a:ext cx="26805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06/13/2022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9" y="415263"/>
            <a:ext cx="7674291" cy="4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>
            <a:off x="957225" y="1531575"/>
            <a:ext cx="7239000" cy="12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</a:t>
            </a:r>
            <a:r>
              <a:rPr lang="es"/>
              <a:t> results</a:t>
            </a:r>
            <a:endParaRPr/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72" name="Google Shape;272;p44"/>
          <p:cNvGraphicFramePr/>
          <p:nvPr/>
        </p:nvGraphicFramePr>
        <p:xfrm>
          <a:off x="952500" y="15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{ACA4227F-622C-4F88-8B66-BE7EB23D4235}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Training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baseline="30000" lang="es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baseline="30000" lang="es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baseline="30000" lang="es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2000">
                          <a:solidFill>
                            <a:schemeClr val="dk1"/>
                          </a:solidFill>
                        </a:rPr>
                        <a:t>ANN</a:t>
                      </a:r>
                      <a:endParaRPr b="1" i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0.001554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-0.00082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-0.00386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subTitle"/>
          </p:nvPr>
        </p:nvSpPr>
        <p:spPr>
          <a:xfrm>
            <a:off x="804075" y="1506025"/>
            <a:ext cx="4365000" cy="26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More data is required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ANN is to complex for such little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classification is an easier task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prediction of fares is non-linear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difficult to predict with little information</a:t>
            </a:r>
            <a:endParaRPr sz="2200"/>
          </a:p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279" name="Google Shape;27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203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2061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Any questions?</a:t>
            </a:r>
            <a:endParaRPr/>
          </a:p>
        </p:txBody>
      </p:sp>
      <p:sp>
        <p:nvSpPr>
          <p:cNvPr id="286" name="Google Shape;28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850" y="2571750"/>
            <a:ext cx="3504300" cy="22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/>
          <p:nvPr/>
        </p:nvSpPr>
        <p:spPr>
          <a:xfrm>
            <a:off x="1021050" y="931700"/>
            <a:ext cx="7522800" cy="36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5" name="Google Shape;295;p47"/>
          <p:cNvSpPr txBox="1"/>
          <p:nvPr>
            <p:ph idx="4294967295" type="subTitle"/>
          </p:nvPr>
        </p:nvSpPr>
        <p:spPr>
          <a:xfrm>
            <a:off x="1110375" y="972625"/>
            <a:ext cx="74463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Real-world use case										14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Survival analysis											15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Fare analysis											19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Engineered features										20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SLR model												21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ANN model for classification								24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Classification models </a:t>
            </a:r>
            <a:r>
              <a:rPr b="1" lang="es" sz="2200">
                <a:solidFill>
                  <a:schemeClr val="dk1"/>
                </a:solidFill>
              </a:rPr>
              <a:t>comparison</a:t>
            </a:r>
            <a:r>
              <a:rPr b="1" lang="es" sz="2200">
                <a:solidFill>
                  <a:schemeClr val="dk1"/>
                </a:solidFill>
              </a:rPr>
              <a:t>							27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ANN model for regression									28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Regression model results									31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Modification of ANN class									32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1878450" y="3956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Real-world use case</a:t>
            </a:r>
            <a:endParaRPr/>
          </a:p>
        </p:txBody>
      </p:sp>
      <p:sp>
        <p:nvSpPr>
          <p:cNvPr id="301" name="Google Shape;30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2" name="Google Shape;302;p48"/>
          <p:cNvSpPr txBox="1"/>
          <p:nvPr>
            <p:ph idx="4294967295" type="subTitle"/>
          </p:nvPr>
        </p:nvSpPr>
        <p:spPr>
          <a:xfrm>
            <a:off x="848850" y="1244400"/>
            <a:ext cx="74463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Risk analysis for tourists and people in general, so healthcare programs could determine how prone a person is to die in a particular case (boarding a ship in this case).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For the person, he can determine how much money should receive for that particular coverage.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/>
          <p:nvPr/>
        </p:nvSpPr>
        <p:spPr>
          <a:xfrm>
            <a:off x="17868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survival analysis</a:t>
            </a:r>
            <a:endParaRPr/>
          </a:p>
        </p:txBody>
      </p:sp>
      <p:sp>
        <p:nvSpPr>
          <p:cNvPr id="309" name="Google Shape;30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920" y="1014277"/>
            <a:ext cx="4832268" cy="35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/>
          <p:nvPr/>
        </p:nvSpPr>
        <p:spPr>
          <a:xfrm>
            <a:off x="17868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survival analysis</a:t>
            </a:r>
            <a:endParaRPr/>
          </a:p>
        </p:txBody>
      </p:sp>
      <p:sp>
        <p:nvSpPr>
          <p:cNvPr id="317" name="Google Shape;31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800" y="862250"/>
            <a:ext cx="5146050" cy="3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/>
          <p:nvPr/>
        </p:nvSpPr>
        <p:spPr>
          <a:xfrm>
            <a:off x="17868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survival analysis</a:t>
            </a:r>
            <a:endParaRPr/>
          </a:p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0" y="875013"/>
            <a:ext cx="5103650" cy="37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/>
          <p:nvPr/>
        </p:nvSpPr>
        <p:spPr>
          <a:xfrm>
            <a:off x="17868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survival analysis</a:t>
            </a:r>
            <a:endParaRPr/>
          </a:p>
        </p:txBody>
      </p:sp>
      <p:sp>
        <p:nvSpPr>
          <p:cNvPr id="333" name="Google Shape;33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38" y="882000"/>
            <a:ext cx="5102775" cy="37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17868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fare </a:t>
            </a:r>
            <a:r>
              <a:rPr lang="es"/>
              <a:t>analysis</a:t>
            </a:r>
            <a:endParaRPr/>
          </a:p>
        </p:txBody>
      </p:sp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75" y="842750"/>
            <a:ext cx="5221901" cy="3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477150" y="7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Context</a:t>
            </a:r>
            <a:endParaRPr sz="3600"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4477150" y="1539675"/>
            <a:ext cx="39114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Several people fight with each other until one person survives.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People outside the event could place bets on who would survive.</a:t>
            </a:r>
            <a:endParaRPr sz="2400"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/>
          <p:nvPr/>
        </p:nvSpPr>
        <p:spPr>
          <a:xfrm>
            <a:off x="1391175" y="741775"/>
            <a:ext cx="6330600" cy="37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engineered features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350" name="Google Shape;350;p54"/>
          <p:cNvGraphicFramePr/>
          <p:nvPr/>
        </p:nvGraphicFramePr>
        <p:xfrm>
          <a:off x="1706400" y="9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{09ED981E-0040-4519-8690-A81A5094607F}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 Family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Family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i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 Family</a:t>
                      </a:r>
                      <a:endParaRPr i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Family</a:t>
                      </a:r>
                      <a:endParaRPr i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51" name="Google Shape;351;p54"/>
          <p:cNvGraphicFramePr/>
          <p:nvPr/>
        </p:nvGraphicFramePr>
        <p:xfrm>
          <a:off x="1672225" y="281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{09ED981E-0040-4519-8690-A81A5094607F}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Ship Class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Class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5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SLR model</a:t>
            </a:r>
            <a:endParaRPr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263" y="862838"/>
            <a:ext cx="5141525" cy="37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>
            <p:ph idx="4294967295" type="subTitle"/>
          </p:nvPr>
        </p:nvSpPr>
        <p:spPr>
          <a:xfrm>
            <a:off x="580825" y="1244400"/>
            <a:ext cx="20868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30 different epochs</a:t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1K to 30K</a:t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Selected value: 17K</a:t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Learning rate: 0.001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6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SLR model</a:t>
            </a:r>
            <a:endParaRPr/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56"/>
          <p:cNvSpPr txBox="1"/>
          <p:nvPr>
            <p:ph idx="4294967295" type="subTitle"/>
          </p:nvPr>
        </p:nvSpPr>
        <p:spPr>
          <a:xfrm>
            <a:off x="446700" y="1560300"/>
            <a:ext cx="23868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10</a:t>
            </a:r>
            <a:r>
              <a:rPr b="1" lang="es" sz="2200">
                <a:solidFill>
                  <a:schemeClr val="lt1"/>
                </a:solidFill>
              </a:rPr>
              <a:t>0 different learning rates</a:t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0.0001 to 0.1</a:t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es" sz="2200">
                <a:solidFill>
                  <a:schemeClr val="lt1"/>
                </a:solidFill>
              </a:rPr>
              <a:t>Selected value: 0.002118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25" y="830350"/>
            <a:ext cx="5263400" cy="3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/>
          <p:nvPr/>
        </p:nvSpPr>
        <p:spPr>
          <a:xfrm>
            <a:off x="1821000" y="741850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7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SLR model</a:t>
            </a:r>
            <a:endParaRPr/>
          </a:p>
        </p:txBody>
      </p:sp>
      <p:sp>
        <p:nvSpPr>
          <p:cNvPr id="376" name="Google Shape;37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7" name="Google Shape;3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0" y="868713"/>
            <a:ext cx="5199500" cy="3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8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FOR classification</a:t>
            </a:r>
            <a:endParaRPr/>
          </a:p>
        </p:txBody>
      </p:sp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5" name="Google Shape;385;p58"/>
          <p:cNvSpPr txBox="1"/>
          <p:nvPr>
            <p:ph idx="4294967295" type="subTitle"/>
          </p:nvPr>
        </p:nvSpPr>
        <p:spPr>
          <a:xfrm>
            <a:off x="319100" y="983275"/>
            <a:ext cx="23871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s" sz="1800">
                <a:solidFill>
                  <a:schemeClr val="lt1"/>
                </a:solidFill>
              </a:rPr>
              <a:t>5</a:t>
            </a:r>
            <a:r>
              <a:rPr b="1" lang="es" sz="1800">
                <a:solidFill>
                  <a:schemeClr val="lt1"/>
                </a:solidFill>
              </a:rPr>
              <a:t> different architectures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s" sz="1800">
                <a:solidFill>
                  <a:schemeClr val="lt1"/>
                </a:solidFill>
              </a:rPr>
              <a:t>[6]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s" sz="1800">
                <a:solidFill>
                  <a:schemeClr val="lt1"/>
                </a:solidFill>
              </a:rPr>
              <a:t>[4]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s" sz="1800">
                <a:solidFill>
                  <a:schemeClr val="lt1"/>
                </a:solidFill>
              </a:rPr>
              <a:t>[4,6,4]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s" sz="1800">
                <a:solidFill>
                  <a:schemeClr val="lt1"/>
                </a:solidFill>
              </a:rPr>
              <a:t>[4,6,6,4]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es" sz="1800">
                <a:solidFill>
                  <a:schemeClr val="lt1"/>
                </a:solidFill>
              </a:rPr>
              <a:t>[6,4]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s" sz="1800">
                <a:solidFill>
                  <a:schemeClr val="lt1"/>
                </a:solidFill>
              </a:rPr>
              <a:t>Selected model: [6]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s" sz="1800">
                <a:solidFill>
                  <a:schemeClr val="lt1"/>
                </a:solidFill>
              </a:rPr>
              <a:t>Activation function: sigmoid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s" sz="1800">
                <a:solidFill>
                  <a:schemeClr val="lt1"/>
                </a:solidFill>
              </a:rPr>
              <a:t>Learning rate: 0.001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s" sz="1800">
                <a:solidFill>
                  <a:schemeClr val="lt1"/>
                </a:solidFill>
              </a:rPr>
              <a:t>Epochs: 1000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13" y="888000"/>
            <a:ext cx="5116025" cy="3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9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ANN FOR classification</a:t>
            </a:r>
            <a:endParaRPr/>
          </a:p>
        </p:txBody>
      </p:sp>
      <p:sp>
        <p:nvSpPr>
          <p:cNvPr id="393" name="Google Shape;393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4" name="Google Shape;394;p59"/>
          <p:cNvSpPr txBox="1"/>
          <p:nvPr>
            <p:ph idx="4294967295" type="subTitle"/>
          </p:nvPr>
        </p:nvSpPr>
        <p:spPr>
          <a:xfrm>
            <a:off x="536025" y="804325"/>
            <a:ext cx="23868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s" sz="1900">
                <a:solidFill>
                  <a:schemeClr val="lt1"/>
                </a:solidFill>
              </a:rPr>
              <a:t>Finetune epochs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10 values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range(100,2000,200)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Selected: 100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s" sz="1900">
                <a:solidFill>
                  <a:schemeClr val="lt1"/>
                </a:solidFill>
              </a:rPr>
              <a:t>Finetune learning rate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30 values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From 0.0001 to 0.1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Selected: 0.0001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413" y="887775"/>
            <a:ext cx="5111225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/>
          <p:nvPr/>
        </p:nvSpPr>
        <p:spPr>
          <a:xfrm>
            <a:off x="1821000" y="741850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0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ANN FOR classification</a:t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3" name="Google Shape;40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75" y="868713"/>
            <a:ext cx="5232850" cy="3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/>
          <p:nvPr/>
        </p:nvSpPr>
        <p:spPr>
          <a:xfrm>
            <a:off x="357375" y="1289075"/>
            <a:ext cx="8397900" cy="23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1"/>
          <p:cNvSpPr txBox="1"/>
          <p:nvPr>
            <p:ph type="title"/>
          </p:nvPr>
        </p:nvSpPr>
        <p:spPr>
          <a:xfrm>
            <a:off x="187845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comparison</a:t>
            </a:r>
            <a:endParaRPr/>
          </a:p>
        </p:txBody>
      </p:sp>
      <p:sp>
        <p:nvSpPr>
          <p:cNvPr id="410" name="Google Shape;41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411" name="Google Shape;411;p61"/>
          <p:cNvGraphicFramePr/>
          <p:nvPr/>
        </p:nvGraphicFramePr>
        <p:xfrm>
          <a:off x="557663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{09ED981E-0040-4519-8690-A81A5094607F}</a:tableStyleId>
              </a:tblPr>
              <a:tblGrid>
                <a:gridCol w="1152075"/>
                <a:gridCol w="1227550"/>
                <a:gridCol w="1040750"/>
                <a:gridCol w="1152075"/>
                <a:gridCol w="1152075"/>
                <a:gridCol w="1152075"/>
                <a:gridCol w="1152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accuracy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accuracy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b="1"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SLR</a:t>
                      </a:r>
                      <a:endParaRPr i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17,000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0.002118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79.67%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79.16%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76.47%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</a:t>
                      </a:r>
                      <a:endParaRPr i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60.25%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54.16%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57.98%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2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FOR regression</a:t>
            </a:r>
            <a:endParaRPr/>
          </a:p>
        </p:txBody>
      </p:sp>
      <p:sp>
        <p:nvSpPr>
          <p:cNvPr id="418" name="Google Shape;41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9" name="Google Shape;419;p62"/>
          <p:cNvSpPr txBox="1"/>
          <p:nvPr>
            <p:ph idx="4294967295" type="subTitle"/>
          </p:nvPr>
        </p:nvSpPr>
        <p:spPr>
          <a:xfrm>
            <a:off x="306350" y="1023025"/>
            <a:ext cx="23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>
                <a:solidFill>
                  <a:schemeClr val="lt1"/>
                </a:solidFill>
              </a:rPr>
              <a:t>5 different architectures</a:t>
            </a:r>
            <a:endParaRPr b="1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s">
                <a:solidFill>
                  <a:schemeClr val="lt1"/>
                </a:solidFill>
              </a:rPr>
              <a:t>[6]</a:t>
            </a:r>
            <a:endParaRPr b="1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s">
                <a:solidFill>
                  <a:schemeClr val="lt1"/>
                </a:solidFill>
              </a:rPr>
              <a:t>[4]</a:t>
            </a:r>
            <a:endParaRPr b="1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s">
                <a:solidFill>
                  <a:schemeClr val="lt1"/>
                </a:solidFill>
              </a:rPr>
              <a:t>[4,6,4]</a:t>
            </a:r>
            <a:endParaRPr b="1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s">
                <a:solidFill>
                  <a:schemeClr val="lt1"/>
                </a:solidFill>
              </a:rPr>
              <a:t>[4,6,6,4]</a:t>
            </a:r>
            <a:endParaRPr b="1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es">
                <a:solidFill>
                  <a:schemeClr val="lt1"/>
                </a:solidFill>
              </a:rPr>
              <a:t>[6,4]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>
                <a:solidFill>
                  <a:schemeClr val="lt1"/>
                </a:solidFill>
              </a:rPr>
              <a:t>Selected model: [4,6,6,4]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>
                <a:solidFill>
                  <a:schemeClr val="lt1"/>
                </a:solidFill>
              </a:rPr>
              <a:t>Activation function: [ReLU,tanh,tanh,ReLU]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>
                <a:solidFill>
                  <a:schemeClr val="lt1"/>
                </a:solidFill>
              </a:rPr>
              <a:t>Learning rate: 0.001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>
                <a:solidFill>
                  <a:schemeClr val="lt1"/>
                </a:solidFill>
              </a:rPr>
              <a:t>Epochs: 1000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20" name="Google Shape;4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35" y="945213"/>
            <a:ext cx="5161600" cy="36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/>
          <p:nvPr/>
        </p:nvSpPr>
        <p:spPr>
          <a:xfrm>
            <a:off x="3006025" y="741775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3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FOR regression</a:t>
            </a:r>
            <a:endParaRPr/>
          </a:p>
        </p:txBody>
      </p:sp>
      <p:sp>
        <p:nvSpPr>
          <p:cNvPr id="427" name="Google Shape;42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8" name="Google Shape;428;p63"/>
          <p:cNvSpPr txBox="1"/>
          <p:nvPr>
            <p:ph idx="4294967295" type="subTitle"/>
          </p:nvPr>
        </p:nvSpPr>
        <p:spPr>
          <a:xfrm>
            <a:off x="536025" y="804325"/>
            <a:ext cx="23868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s" sz="1900">
                <a:solidFill>
                  <a:schemeClr val="lt1"/>
                </a:solidFill>
              </a:rPr>
              <a:t>Finetune epochs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10 values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range(100,2000,200)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Selected: 500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s" sz="1900">
                <a:solidFill>
                  <a:schemeClr val="lt1"/>
                </a:solidFill>
              </a:rPr>
              <a:t>Finetune learning rate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30 values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From 0.0001 to 0.1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b="1" lang="es" sz="1900">
                <a:solidFill>
                  <a:schemeClr val="lt1"/>
                </a:solidFill>
              </a:rPr>
              <a:t>Selected: 0.0035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429" name="Google Shape;4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800" y="900538"/>
            <a:ext cx="5118450" cy="3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Dataset</a:t>
            </a:r>
            <a:endParaRPr sz="3600"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545675" y="1010500"/>
            <a:ext cx="33981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Titanic dataset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891 observations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69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Gives passengers information and if they survived the accident or not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Removed 96 repeated observations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Selected only 11 features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9 original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2 engineered (fam_size and classes)</a:t>
            </a:r>
            <a:endParaRPr sz="2000"/>
          </a:p>
        </p:txBody>
      </p:sp>
      <p:graphicFrame>
        <p:nvGraphicFramePr>
          <p:cNvPr id="202" name="Google Shape;202;p37"/>
          <p:cNvGraphicFramePr/>
          <p:nvPr/>
        </p:nvGraphicFramePr>
        <p:xfrm>
          <a:off x="4147975" y="11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{ACA4227F-622C-4F88-8B66-BE7EB23D4235}</a:tableStyleId>
              </a:tblPr>
              <a:tblGrid>
                <a:gridCol w="1561450"/>
                <a:gridCol w="1561450"/>
                <a:gridCol w="1561450"/>
              </a:tblGrid>
              <a:tr h="9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Sex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Age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(int)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Survived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Pclass_1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Pclass_2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Pclass_3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Fare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(float)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Small family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/>
                        <a:t>Large family (boolean)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/>
          <p:nvPr/>
        </p:nvSpPr>
        <p:spPr>
          <a:xfrm>
            <a:off x="1821000" y="741850"/>
            <a:ext cx="5502000" cy="40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4"/>
          <p:cNvSpPr txBox="1"/>
          <p:nvPr>
            <p:ph type="title"/>
          </p:nvPr>
        </p:nvSpPr>
        <p:spPr>
          <a:xfrm>
            <a:off x="1878450" y="90875"/>
            <a:ext cx="53871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FOR regression</a:t>
            </a:r>
            <a:endParaRPr/>
          </a:p>
        </p:txBody>
      </p:sp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7" name="Google Shape;4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13" y="916175"/>
            <a:ext cx="5153575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/>
          <p:nvPr/>
        </p:nvSpPr>
        <p:spPr>
          <a:xfrm>
            <a:off x="283650" y="1289075"/>
            <a:ext cx="8576700" cy="23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5"/>
          <p:cNvSpPr txBox="1"/>
          <p:nvPr>
            <p:ph type="title"/>
          </p:nvPr>
        </p:nvSpPr>
        <p:spPr>
          <a:xfrm>
            <a:off x="187845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results</a:t>
            </a:r>
            <a:endParaRPr/>
          </a:p>
        </p:txBody>
      </p:sp>
      <p:sp>
        <p:nvSpPr>
          <p:cNvPr id="444" name="Google Shape;44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445" name="Google Shape;445;p65"/>
          <p:cNvGraphicFramePr/>
          <p:nvPr/>
        </p:nvGraphicFramePr>
        <p:xfrm>
          <a:off x="430800" y="14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{09ED981E-0040-4519-8690-A81A5094607F}</a:tableStyleId>
              </a:tblPr>
              <a:tblGrid>
                <a:gridCol w="1259800"/>
                <a:gridCol w="1106600"/>
                <a:gridCol w="1183200"/>
                <a:gridCol w="1183200"/>
                <a:gridCol w="1183200"/>
                <a:gridCol w="1285300"/>
                <a:gridCol w="1081100"/>
              </a:tblGrid>
              <a:tr h="102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</a:t>
                      </a:r>
                      <a:endParaRPr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R</a:t>
                      </a:r>
                      <a:r>
                        <a:rPr b="1" baseline="30000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30000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1" baseline="30000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30000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R</a:t>
                      </a:r>
                      <a:r>
                        <a:rPr b="1" baseline="30000" lang="es" sz="1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9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45818E"/>
                    </a:solidFill>
                  </a:tcPr>
                </a:tc>
              </a:tr>
              <a:tr h="102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</a:t>
                      </a:r>
                      <a:endParaRPr i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</a:t>
                      </a:r>
                      <a:endParaRPr i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[4,6,6,4]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0.001554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-0.00082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-0.00386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87845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51" name="Google Shape;45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175" y="937075"/>
            <a:ext cx="3277649" cy="38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187845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58" name="Google Shape;45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59" name="Google Shape;45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3" y="1245850"/>
            <a:ext cx="8404374" cy="26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type="title"/>
          </p:nvPr>
        </p:nvSpPr>
        <p:spPr>
          <a:xfrm>
            <a:off x="157380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65" name="Google Shape;46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66" name="Google Shape;46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38" y="713750"/>
            <a:ext cx="7113124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9"/>
          <p:cNvSpPr txBox="1"/>
          <p:nvPr>
            <p:ph type="title"/>
          </p:nvPr>
        </p:nvSpPr>
        <p:spPr>
          <a:xfrm>
            <a:off x="157380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72" name="Google Shape;47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73" name="Google Shape;4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0" y="1182050"/>
            <a:ext cx="8077299" cy="2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type="title"/>
          </p:nvPr>
        </p:nvSpPr>
        <p:spPr>
          <a:xfrm>
            <a:off x="157380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79" name="Google Shape;47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0" name="Google Shape;4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38" y="853175"/>
            <a:ext cx="7046325" cy="37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 txBox="1"/>
          <p:nvPr>
            <p:ph type="title"/>
          </p:nvPr>
        </p:nvSpPr>
        <p:spPr>
          <a:xfrm>
            <a:off x="1573800" y="90875"/>
            <a:ext cx="59964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 class modification</a:t>
            </a:r>
            <a:endParaRPr/>
          </a:p>
        </p:txBody>
      </p:sp>
      <p:sp>
        <p:nvSpPr>
          <p:cNvPr id="486" name="Google Shape;486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7" name="Google Shape;4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00" y="853175"/>
            <a:ext cx="5476408" cy="3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/>
          <p:nvPr/>
        </p:nvSpPr>
        <p:spPr>
          <a:xfrm>
            <a:off x="2029325" y="1340125"/>
            <a:ext cx="5079900" cy="3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Justification</a:t>
            </a:r>
            <a:endParaRPr/>
          </a:p>
        </p:txBody>
      </p:sp>
      <p:sp>
        <p:nvSpPr>
          <p:cNvPr id="210" name="Google Shape;210;p38"/>
          <p:cNvSpPr txBox="1"/>
          <p:nvPr>
            <p:ph idx="3" type="subTitle"/>
          </p:nvPr>
        </p:nvSpPr>
        <p:spPr>
          <a:xfrm>
            <a:off x="1894150" y="927475"/>
            <a:ext cx="5338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Difficult to guess the survivors</a:t>
            </a:r>
            <a:endParaRPr/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/>
          </a:blip>
          <a:srcRect b="8628" l="6279" r="0" t="7359"/>
          <a:stretch/>
        </p:blipFill>
        <p:spPr>
          <a:xfrm>
            <a:off x="2046755" y="1369950"/>
            <a:ext cx="5022164" cy="3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517725" y="2034575"/>
            <a:ext cx="31638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$16,227.38 bet on survivors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$11,962.57 women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$4,264.81 men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$11,173.85 bet on dead people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$1,674.94 women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$9,498.91 men</a:t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justification</a:t>
            </a:r>
            <a:endParaRPr/>
          </a:p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1128925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Barely more than half of the money is invested on survivors</a:t>
            </a:r>
            <a:endParaRPr/>
          </a:p>
        </p:txBody>
      </p:sp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3758125" y="1252386"/>
            <a:ext cx="4971900" cy="33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25" y="1238025"/>
            <a:ext cx="4971761" cy="3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6214975" y="331825"/>
            <a:ext cx="23418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Objectives</a:t>
            </a:r>
            <a:endParaRPr sz="3400"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2417250" y="1933950"/>
            <a:ext cx="61395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Determine if a person can </a:t>
            </a:r>
            <a:r>
              <a:rPr b="1" lang="es" sz="2000"/>
              <a:t>survive </a:t>
            </a:r>
            <a:r>
              <a:rPr lang="es" sz="2000"/>
              <a:t>based on several factors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Simple Logistic Regression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Artificial Neural Networks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Binary classification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Predict the </a:t>
            </a:r>
            <a:r>
              <a:rPr b="1" lang="es" sz="2000"/>
              <a:t>cost</a:t>
            </a:r>
            <a:r>
              <a:rPr lang="es" sz="2000"/>
              <a:t> of its fare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Artificial Neural Networks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Regression</a:t>
            </a:r>
            <a:endParaRPr sz="2000"/>
          </a:p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/>
          <p:nvPr/>
        </p:nvSpPr>
        <p:spPr>
          <a:xfrm>
            <a:off x="6139925" y="867875"/>
            <a:ext cx="2525400" cy="3535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/>
          <p:nvPr/>
        </p:nvSpPr>
        <p:spPr>
          <a:xfrm>
            <a:off x="3361500" y="867875"/>
            <a:ext cx="2525400" cy="3535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564225" y="867875"/>
            <a:ext cx="2525400" cy="3535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2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task</a:t>
            </a:r>
            <a:endParaRPr/>
          </a:p>
        </p:txBody>
      </p:sp>
      <p:sp>
        <p:nvSpPr>
          <p:cNvPr id="238" name="Google Shape;238;p41"/>
          <p:cNvSpPr txBox="1"/>
          <p:nvPr>
            <p:ph idx="2" type="title"/>
          </p:nvPr>
        </p:nvSpPr>
        <p:spPr>
          <a:xfrm>
            <a:off x="688075" y="90627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Data</a:t>
            </a:r>
            <a:endParaRPr sz="2000"/>
          </a:p>
        </p:txBody>
      </p:sp>
      <p:sp>
        <p:nvSpPr>
          <p:cNvPr id="239" name="Google Shape;239;p41"/>
          <p:cNvSpPr txBox="1"/>
          <p:nvPr>
            <p:ph idx="1" type="subTitle"/>
          </p:nvPr>
        </p:nvSpPr>
        <p:spPr>
          <a:xfrm>
            <a:off x="411450" y="1228925"/>
            <a:ext cx="2678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Inputs: Sex, Age, Class, and Family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Output: Survived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70/10/15 data distribution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Train set: 556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Validation set: 120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Test set: 119</a:t>
            </a:r>
            <a:endParaRPr sz="1800"/>
          </a:p>
        </p:txBody>
      </p:sp>
      <p:sp>
        <p:nvSpPr>
          <p:cNvPr id="240" name="Google Shape;240;p41"/>
          <p:cNvSpPr txBox="1"/>
          <p:nvPr>
            <p:ph idx="3" type="title"/>
          </p:nvPr>
        </p:nvSpPr>
        <p:spPr>
          <a:xfrm>
            <a:off x="3505600" y="90627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Logistic Regression</a:t>
            </a:r>
            <a:endParaRPr sz="2000"/>
          </a:p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2" name="Google Shape;242;p41"/>
          <p:cNvSpPr txBox="1"/>
          <p:nvPr>
            <p:ph idx="1" type="subTitle"/>
          </p:nvPr>
        </p:nvSpPr>
        <p:spPr>
          <a:xfrm>
            <a:off x="3241950" y="1292075"/>
            <a:ext cx="2678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Train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Finetune epochs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Validate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Finetune learning 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Test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Use best model for accuracy</a:t>
            </a:r>
            <a:endParaRPr sz="1800"/>
          </a:p>
        </p:txBody>
      </p:sp>
      <p:sp>
        <p:nvSpPr>
          <p:cNvPr id="243" name="Google Shape;243;p41"/>
          <p:cNvSpPr txBox="1"/>
          <p:nvPr>
            <p:ph idx="3" type="title"/>
          </p:nvPr>
        </p:nvSpPr>
        <p:spPr>
          <a:xfrm>
            <a:off x="6234975" y="90627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ANN</a:t>
            </a:r>
            <a:endParaRPr sz="2000"/>
          </a:p>
        </p:txBody>
      </p:sp>
      <p:sp>
        <p:nvSpPr>
          <p:cNvPr id="244" name="Google Shape;244;p41"/>
          <p:cNvSpPr txBox="1"/>
          <p:nvPr>
            <p:ph idx="1" type="subTitle"/>
          </p:nvPr>
        </p:nvSpPr>
        <p:spPr>
          <a:xfrm>
            <a:off x="6063575" y="1292075"/>
            <a:ext cx="2678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Train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Select architecture and activations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Validate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Finetune learning rate and epochs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Test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Use best model for accuracy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3879950" y="1248875"/>
            <a:ext cx="4785300" cy="2603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564225" y="1248875"/>
            <a:ext cx="3073200" cy="2603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2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</a:t>
            </a:r>
            <a:r>
              <a:rPr lang="es"/>
              <a:t>task</a:t>
            </a:r>
            <a:endParaRPr/>
          </a:p>
        </p:txBody>
      </p:sp>
      <p:sp>
        <p:nvSpPr>
          <p:cNvPr id="252" name="Google Shape;252;p42"/>
          <p:cNvSpPr txBox="1"/>
          <p:nvPr>
            <p:ph idx="2" type="title"/>
          </p:nvPr>
        </p:nvSpPr>
        <p:spPr>
          <a:xfrm>
            <a:off x="982275" y="128727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Data</a:t>
            </a:r>
            <a:endParaRPr sz="2000"/>
          </a:p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411450" y="1609925"/>
            <a:ext cx="30732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Inputs: Sex, Age, Class, Family Size, and Survived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Output: Fare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70/10/15 data distribution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Train set: 556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Validation set: 120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Test set: 119</a:t>
            </a:r>
            <a:endParaRPr sz="1800"/>
          </a:p>
        </p:txBody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5" name="Google Shape;255;p42"/>
          <p:cNvSpPr txBox="1"/>
          <p:nvPr>
            <p:ph idx="3" type="title"/>
          </p:nvPr>
        </p:nvSpPr>
        <p:spPr>
          <a:xfrm>
            <a:off x="5154050" y="128727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ANN</a:t>
            </a:r>
            <a:endParaRPr sz="2000"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4160750" y="1673075"/>
            <a:ext cx="4581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Train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Select architecture and activations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Validate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Finetune learning rate and epochs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Test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/>
              <a:t>Use best model for accuracy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957225" y="1531575"/>
            <a:ext cx="7239000" cy="20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results</a:t>
            </a:r>
            <a:endParaRPr/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64" name="Google Shape;264;p43"/>
          <p:cNvGraphicFramePr/>
          <p:nvPr/>
        </p:nvGraphicFramePr>
        <p:xfrm>
          <a:off x="952500" y="15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{ACA4227F-622C-4F88-8B66-BE7EB23D4235}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Training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Validation Accuracy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20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 i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79.67%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79.16%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76.47%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2000">
                          <a:solidFill>
                            <a:schemeClr val="dk1"/>
                          </a:solidFill>
                        </a:rPr>
                        <a:t>ANN</a:t>
                      </a:r>
                      <a:endParaRPr b="1" i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60.25%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54.16%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chemeClr val="dk1"/>
                          </a:solidFill>
                        </a:rPr>
                        <a:t>57.98%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e Backgrou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44139"/>
      </a:accent1>
      <a:accent2>
        <a:srgbClr val="FB8827"/>
      </a:accent2>
      <a:accent3>
        <a:srgbClr val="FAAE4F"/>
      </a:accent3>
      <a:accent4>
        <a:srgbClr val="F7CA51"/>
      </a:accent4>
      <a:accent5>
        <a:srgbClr val="FFFFFF"/>
      </a:accent5>
      <a:accent6>
        <a:srgbClr val="FF6F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