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oppins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E6D90A-93AE-47DA-8EBB-F24DD2D941D9}">
  <a:tblStyle styleId="{C7E6D90A-93AE-47DA-8EBB-F24DD2D94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oppin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a5643c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aa5643c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aa5643c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aa5643c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aa5643c3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aa5643c3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aa5643c3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aa5643c3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aa5643c3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aa5643c3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aa5643c3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aa5643c3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aa5643c3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aa5643c3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aa5643c3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3aa5643c3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aa5643c3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aa5643c3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aa5643c32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aa5643c3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aa5643c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aa5643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aa5643c3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aa5643c3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aa5643c3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aa5643c3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aa5643c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aa5643c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aa5643c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aa5643c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aa5643c3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aa5643c3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aa5643c3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aa5643c3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aa5643c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aa5643c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aa5643c3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aa5643c3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aa5643c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aa5643c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82" name="Google Shape;282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3" name="Google Shape;283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7" name="Google Shape;287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" name="Google Shape;290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7" name="Google Shape;297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1" name="Google Shape;301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4" name="Google Shape;30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" name="Google Shape;305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0" name="Google Shape;31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1" name="Google Shape;3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4364072" y="-3213"/>
            <a:ext cx="4779928" cy="2524130"/>
            <a:chOff x="4364072" y="-3213"/>
            <a:chExt cx="4779928" cy="2524130"/>
          </a:xfrm>
        </p:grpSpPr>
        <p:pic>
          <p:nvPicPr>
            <p:cNvPr id="75" name="Google Shape;7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9" name="Google Shape;7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" name="Google Shape;80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4" name="Google Shape;84;p4"/>
            <p:cNvGrpSpPr/>
            <p:nvPr/>
          </p:nvGrpSpPr>
          <p:grpSpPr>
            <a:xfrm flipH="1">
              <a:off x="4364072" y="396118"/>
              <a:ext cx="4381556" cy="520699"/>
              <a:chOff x="0" y="0"/>
              <a:chExt cx="7545300" cy="896675"/>
            </a:xfrm>
          </p:grpSpPr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9" name="Google Shape;89;p4"/>
            <p:cNvGrpSpPr/>
            <p:nvPr/>
          </p:nvGrpSpPr>
          <p:grpSpPr>
            <a:xfrm flipH="1">
              <a:off x="4762444" y="-3213"/>
              <a:ext cx="4381556" cy="520699"/>
              <a:chOff x="0" y="0"/>
              <a:chExt cx="7545300" cy="896675"/>
            </a:xfrm>
          </p:grpSpPr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4" name="Google Shape;94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5" name="Google Shape;95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4" name="Google Shape;104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" name="Google Shape;10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" name="Google Shape;109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" name="Google Shape;11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" name="Google Shape;119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" name="Google Shape;123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" name="Google Shape;12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8" name="Google Shape;128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" name="Google Shape;133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7" name="Google Shape;137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0" name="Google Shape;1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" name="Google Shape;148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oogle Shape;152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2" name="Google Shape;162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3" name="Google Shape;163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" name="Google Shape;166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9" name="Google Shape;169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" name="Google Shape;178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Google Shape;181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2" name="Google Shape;182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" name="Google Shape;187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2" name="Google Shape;192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3" name="Google Shape;193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6" name="Google Shape;196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9" name="Google Shape;199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4" name="Google Shape;204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Google Shape;209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Google Shape;21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3" name="Google Shape;223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4" name="Google Shape;224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0" name="Google Shape;230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" name="Google Shape;237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1" name="Google Shape;241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6" name="Google Shape;246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1" name="Google Shape;251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2" name="Google Shape;252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4" name="Google Shape;25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5" name="Google Shape;255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8" name="Google Shape;25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0" name="Google Shape;260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emboss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63" name="Google Shape;263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68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1" name="Google Shape;271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2" name="Google Shape;272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6" name="Google Shape;276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9" name="Google Shape;279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 Series Prediction for Wal-Mart Sales</a:t>
            </a:r>
            <a:endParaRPr/>
          </a:p>
        </p:txBody>
      </p:sp>
      <p:sp>
        <p:nvSpPr>
          <p:cNvPr id="317" name="Google Shape;31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Augusto Perez, James Ghosn, German Baltazar</a:t>
            </a:r>
            <a:endParaRPr/>
          </a:p>
        </p:txBody>
      </p:sp>
      <p:sp>
        <p:nvSpPr>
          <p:cNvPr id="318" name="Google Shape;318;p13"/>
          <p:cNvSpPr txBox="1"/>
          <p:nvPr>
            <p:ph idx="1" type="subTitle"/>
          </p:nvPr>
        </p:nvSpPr>
        <p:spPr>
          <a:xfrm>
            <a:off x="6449375" y="3719425"/>
            <a:ext cx="23829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600"/>
              <a:t>06/29/2022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776450" y="1741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PACF for ARIMA</a:t>
            </a:r>
            <a:endParaRPr/>
          </a:p>
        </p:txBody>
      </p:sp>
      <p:sp>
        <p:nvSpPr>
          <p:cNvPr id="387" name="Google Shape;387;p22"/>
          <p:cNvSpPr txBox="1"/>
          <p:nvPr>
            <p:ph idx="1" type="body"/>
          </p:nvPr>
        </p:nvSpPr>
        <p:spPr>
          <a:xfrm>
            <a:off x="311700" y="1152475"/>
            <a:ext cx="29262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Selected the smallest lag value closer to the decision boundary (without touching it)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Determines the p parameter for ARIMA model</a:t>
            </a:r>
            <a:endParaRPr/>
          </a:p>
        </p:txBody>
      </p:sp>
      <p:pic>
        <p:nvPicPr>
          <p:cNvPr id="388" name="Google Shape;3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900" y="624900"/>
            <a:ext cx="5594400" cy="389370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>
            <p:ph type="title"/>
          </p:nvPr>
        </p:nvSpPr>
        <p:spPr>
          <a:xfrm>
            <a:off x="776450" y="1741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ACF for ARIMA</a:t>
            </a:r>
            <a:endParaRPr/>
          </a:p>
        </p:txBody>
      </p:sp>
      <p:sp>
        <p:nvSpPr>
          <p:cNvPr id="395" name="Google Shape;395;p23"/>
          <p:cNvSpPr txBox="1"/>
          <p:nvPr>
            <p:ph idx="1" type="body"/>
          </p:nvPr>
        </p:nvSpPr>
        <p:spPr>
          <a:xfrm>
            <a:off x="311700" y="1152475"/>
            <a:ext cx="26865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Repeat</a:t>
            </a:r>
            <a:r>
              <a:rPr lang="es"/>
              <a:t> same process for the q parameter</a:t>
            </a:r>
            <a:endParaRPr/>
          </a:p>
        </p:txBody>
      </p:sp>
      <p:pic>
        <p:nvPicPr>
          <p:cNvPr id="396" name="Google Shape;3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200" y="703750"/>
            <a:ext cx="5545621" cy="38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type="title"/>
          </p:nvPr>
        </p:nvSpPr>
        <p:spPr>
          <a:xfrm>
            <a:off x="776450" y="1741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Selected ARIMA Structures</a:t>
            </a:r>
            <a:endParaRPr/>
          </a:p>
        </p:txBody>
      </p:sp>
      <p:graphicFrame>
        <p:nvGraphicFramePr>
          <p:cNvPr id="403" name="Google Shape;403;p24"/>
          <p:cNvGraphicFramePr/>
          <p:nvPr/>
        </p:nvGraphicFramePr>
        <p:xfrm>
          <a:off x="765350" y="11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{C7E6D90A-93AE-47DA-8EBB-F24DD2D941D9}</a:tableStyleId>
              </a:tblPr>
              <a:tblGrid>
                <a:gridCol w="1930825"/>
                <a:gridCol w="1930825"/>
                <a:gridCol w="1930825"/>
                <a:gridCol w="1930825"/>
              </a:tblGrid>
              <a:tr h="5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500">
                          <a:solidFill>
                            <a:srgbClr val="FFFFFF"/>
                          </a:solidFill>
                        </a:rPr>
                        <a:t>p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500">
                          <a:solidFill>
                            <a:srgbClr val="FFFFFF"/>
                          </a:solidFill>
                        </a:rPr>
                        <a:t>d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500">
                          <a:solidFill>
                            <a:srgbClr val="FFFFFF"/>
                          </a:solidFill>
                        </a:rPr>
                        <a:t>q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solidFill>
                      <a:srgbClr val="0B5394"/>
                    </a:solidFill>
                  </a:tcPr>
                </a:tc>
              </a:tr>
              <a:tr h="5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500"/>
                        <a:t>Cluster 0</a:t>
                      </a:r>
                      <a:endParaRPr i="1"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0</a:t>
                      </a:r>
                      <a:endParaRPr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1</a:t>
                      </a:r>
                      <a:endParaRPr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1</a:t>
                      </a:r>
                      <a:endParaRPr sz="2500"/>
                    </a:p>
                  </a:txBody>
                  <a:tcPr marT="63500" marB="63500" marR="63500" marL="63500" anchor="ctr"/>
                </a:tc>
              </a:tr>
              <a:tr h="5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500"/>
                        <a:t>Cluster 1</a:t>
                      </a:r>
                      <a:endParaRPr i="1"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3</a:t>
                      </a:r>
                      <a:endParaRPr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0</a:t>
                      </a:r>
                      <a:endParaRPr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4</a:t>
                      </a:r>
                      <a:endParaRPr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</a:tr>
              <a:tr h="5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500"/>
                        <a:t>Cluster 2</a:t>
                      </a:r>
                      <a:endParaRPr i="1"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0</a:t>
                      </a:r>
                      <a:endParaRPr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1</a:t>
                      </a:r>
                      <a:endParaRPr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1</a:t>
                      </a:r>
                      <a:endParaRPr sz="2500"/>
                    </a:p>
                  </a:txBody>
                  <a:tcPr marT="63500" marB="63500" marR="63500" marL="63500" anchor="ctr"/>
                </a:tc>
              </a:tr>
              <a:tr h="5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500"/>
                        <a:t>Cluster 3</a:t>
                      </a:r>
                      <a:endParaRPr i="1"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1</a:t>
                      </a:r>
                      <a:endParaRPr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0</a:t>
                      </a:r>
                      <a:endParaRPr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1</a:t>
                      </a:r>
                      <a:endParaRPr sz="2500"/>
                    </a:p>
                  </a:txBody>
                  <a:tcPr marT="63500" marB="63500" marR="63500" marL="63500" anchor="ctr">
                    <a:solidFill>
                      <a:srgbClr val="6FA8DC"/>
                    </a:solidFill>
                  </a:tcPr>
                </a:tc>
              </a:tr>
              <a:tr h="5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2500"/>
                        <a:t>Cluster 4</a:t>
                      </a:r>
                      <a:endParaRPr i="1"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1</a:t>
                      </a:r>
                      <a:endParaRPr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0</a:t>
                      </a:r>
                      <a:endParaRPr sz="2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/>
                        <a:t>5</a:t>
                      </a:r>
                      <a:endParaRPr sz="25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404" name="Google Shape;404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title"/>
          </p:nvPr>
        </p:nvSpPr>
        <p:spPr>
          <a:xfrm>
            <a:off x="776450" y="21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 Forecast Cluster 0</a:t>
            </a:r>
            <a:endParaRPr/>
          </a:p>
        </p:txBody>
      </p:sp>
      <p:pic>
        <p:nvPicPr>
          <p:cNvPr id="410" name="Google Shape;4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00" y="1017725"/>
            <a:ext cx="55293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776450" y="21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 Forecast Cluster 1</a:t>
            </a:r>
            <a:endParaRPr/>
          </a:p>
        </p:txBody>
      </p:sp>
      <p:pic>
        <p:nvPicPr>
          <p:cNvPr id="417" name="Google Shape;4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338" y="1017725"/>
            <a:ext cx="55953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>
            <p:ph type="title"/>
          </p:nvPr>
        </p:nvSpPr>
        <p:spPr>
          <a:xfrm>
            <a:off x="776450" y="21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 Forecast Cluster 2</a:t>
            </a:r>
            <a:endParaRPr/>
          </a:p>
        </p:txBody>
      </p:sp>
      <p:pic>
        <p:nvPicPr>
          <p:cNvPr id="424" name="Google Shape;4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017725"/>
            <a:ext cx="55054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 txBox="1"/>
          <p:nvPr>
            <p:ph type="title"/>
          </p:nvPr>
        </p:nvSpPr>
        <p:spPr>
          <a:xfrm>
            <a:off x="776450" y="21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 Forecast Cluster 3</a:t>
            </a:r>
            <a:endParaRPr/>
          </a:p>
        </p:txBody>
      </p:sp>
      <p:pic>
        <p:nvPicPr>
          <p:cNvPr id="431" name="Google Shape;4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663" y="1017725"/>
            <a:ext cx="54206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type="title"/>
          </p:nvPr>
        </p:nvSpPr>
        <p:spPr>
          <a:xfrm>
            <a:off x="776450" y="21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 Forecast Cluster 4</a:t>
            </a:r>
            <a:endParaRPr/>
          </a:p>
        </p:txBody>
      </p:sp>
      <p:pic>
        <p:nvPicPr>
          <p:cNvPr id="438" name="Google Shape;4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225" y="1017725"/>
            <a:ext cx="55695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776450" y="979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Facebook Prophet</a:t>
            </a:r>
            <a:endParaRPr/>
          </a:p>
        </p:txBody>
      </p:sp>
      <p:pic>
        <p:nvPicPr>
          <p:cNvPr id="445" name="Google Shape;4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076850"/>
            <a:ext cx="57340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type="title"/>
          </p:nvPr>
        </p:nvSpPr>
        <p:spPr>
          <a:xfrm>
            <a:off x="776450" y="979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Facebook Prophet</a:t>
            </a:r>
            <a:endParaRPr/>
          </a:p>
        </p:txBody>
      </p:sp>
      <p:pic>
        <p:nvPicPr>
          <p:cNvPr id="452" name="Google Shape;4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50" y="1017725"/>
            <a:ext cx="5533425" cy="37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758675" y="373100"/>
            <a:ext cx="35874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Description</a:t>
            </a:r>
            <a:endParaRPr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311700" y="1152475"/>
            <a:ext cx="8520600" cy="13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Weekly information regarding Wal-Mart sales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Dataset with 421,570 observations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Sum of sales per department</a:t>
            </a:r>
            <a:endParaRPr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❏"/>
            </a:pPr>
            <a:r>
              <a:rPr lang="es"/>
              <a:t>Resulting on 6,435 observations</a:t>
            </a:r>
            <a:endParaRPr/>
          </a:p>
        </p:txBody>
      </p:sp>
      <p:graphicFrame>
        <p:nvGraphicFramePr>
          <p:cNvPr id="325" name="Google Shape;325;p14"/>
          <p:cNvGraphicFramePr/>
          <p:nvPr/>
        </p:nvGraphicFramePr>
        <p:xfrm>
          <a:off x="758675" y="24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{C7E6D90A-93AE-47DA-8EBB-F24DD2D941D9}</a:tableStyleId>
              </a:tblPr>
              <a:tblGrid>
                <a:gridCol w="1511350"/>
                <a:gridCol w="1511350"/>
                <a:gridCol w="1511350"/>
                <a:gridCol w="1511350"/>
                <a:gridCol w="1511350"/>
              </a:tblGrid>
              <a:tr h="8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Date</a:t>
                      </a:r>
                      <a:endParaRPr sz="1600"/>
                    </a:p>
                  </a:txBody>
                  <a:tcPr marT="63500" marB="63500" marR="63500" marL="63500" anchor="ctr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Store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Dept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Weekly_Sales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Temperature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Fuel_Price</a:t>
                      </a:r>
                      <a:endParaRPr sz="1600"/>
                    </a:p>
                  </a:txBody>
                  <a:tcPr marT="63500" marB="63500" marR="63500" marL="63500" anchor="ctr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MarkDown1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MarkDown2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MarkDown3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MarkDown4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MarkDown5</a:t>
                      </a:r>
                      <a:endParaRPr sz="1600"/>
                    </a:p>
                  </a:txBody>
                  <a:tcPr marT="63500" marB="63500" marR="63500" marL="63500" anchor="ctr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CPI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Unemployment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IsHoliday</a:t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459" name="Google Shape;459;p32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The use of unsupervised methods allows for solving the problem with fewer models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The application of multiple processing techniques like Elbow or normalization makes it easier to generate useful predictions</a:t>
            </a:r>
            <a:endParaRPr/>
          </a:p>
        </p:txBody>
      </p:sp>
      <p:sp>
        <p:nvSpPr>
          <p:cNvPr id="460" name="Google Shape;460;p3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466" name="Google Shape;46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Any questions?</a:t>
            </a:r>
            <a:endParaRPr/>
          </a:p>
        </p:txBody>
      </p:sp>
      <p:sp>
        <p:nvSpPr>
          <p:cNvPr id="467" name="Google Shape;4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/>
          <p:nvPr>
            <p:ph type="title"/>
          </p:nvPr>
        </p:nvSpPr>
        <p:spPr>
          <a:xfrm>
            <a:off x="776450" y="-2069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  <p:sp>
        <p:nvSpPr>
          <p:cNvPr id="332" name="Google Shape;332;p15"/>
          <p:cNvSpPr txBox="1"/>
          <p:nvPr>
            <p:ph idx="1" type="body"/>
          </p:nvPr>
        </p:nvSpPr>
        <p:spPr>
          <a:xfrm>
            <a:off x="311700" y="542875"/>
            <a:ext cx="32994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General observation shows little periodic behavior on the weekly sales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Too many models to predict each store individually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Use of K-Means to cluster the data into smaller groups</a:t>
            </a:r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100" y="638675"/>
            <a:ext cx="5045750" cy="36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776450" y="21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Elbow Method</a:t>
            </a:r>
            <a:endParaRPr/>
          </a:p>
        </p:txBody>
      </p:sp>
      <p:sp>
        <p:nvSpPr>
          <p:cNvPr id="340" name="Google Shape;340;p16"/>
          <p:cNvSpPr txBox="1"/>
          <p:nvPr>
            <p:ph idx="1" type="body"/>
          </p:nvPr>
        </p:nvSpPr>
        <p:spPr>
          <a:xfrm>
            <a:off x="311700" y="771475"/>
            <a:ext cx="75501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Vary the number of clusters k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Obtain the WCSS (Within-Cluster Sum of Square)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Stay with the model that breaks the drastic change on the WCSS (the elbow)</a:t>
            </a:r>
            <a:endParaRPr/>
          </a:p>
        </p:txBody>
      </p:sp>
      <p:pic>
        <p:nvPicPr>
          <p:cNvPr id="341" name="Google Shape;3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93" y="2520075"/>
            <a:ext cx="5151300" cy="18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title"/>
          </p:nvPr>
        </p:nvSpPr>
        <p:spPr>
          <a:xfrm>
            <a:off x="776450" y="-545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Elbow Method</a:t>
            </a:r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00" y="802298"/>
            <a:ext cx="5677625" cy="41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76450" y="-2069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 Visualization</a:t>
            </a:r>
            <a:endParaRPr/>
          </a:p>
        </p:txBody>
      </p:sp>
      <p:sp>
        <p:nvSpPr>
          <p:cNvPr id="355" name="Google Shape;355;p18"/>
          <p:cNvSpPr txBox="1"/>
          <p:nvPr>
            <p:ph idx="1" type="body"/>
          </p:nvPr>
        </p:nvSpPr>
        <p:spPr>
          <a:xfrm>
            <a:off x="311700" y="1076275"/>
            <a:ext cx="25533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One possible way of </a:t>
            </a:r>
            <a:r>
              <a:rPr lang="es"/>
              <a:t>observing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Difficult to see multidimensional behavior on 2D</a:t>
            </a:r>
            <a:endParaRPr/>
          </a:p>
        </p:txBody>
      </p:sp>
      <p:pic>
        <p:nvPicPr>
          <p:cNvPr id="356" name="Google Shape;3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000" y="987250"/>
            <a:ext cx="5515800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311700" y="445025"/>
            <a:ext cx="2983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Weekly Sales per Cluster</a:t>
            </a:r>
            <a:endParaRPr/>
          </a:p>
        </p:txBody>
      </p:sp>
      <p:sp>
        <p:nvSpPr>
          <p:cNvPr id="363" name="Google Shape;363;p19"/>
          <p:cNvSpPr txBox="1"/>
          <p:nvPr>
            <p:ph idx="1" type="body"/>
          </p:nvPr>
        </p:nvSpPr>
        <p:spPr>
          <a:xfrm>
            <a:off x="245075" y="1752100"/>
            <a:ext cx="2846400" cy="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Classification based on range of prices</a:t>
            </a:r>
            <a:endParaRPr/>
          </a:p>
        </p:txBody>
      </p:sp>
      <p:pic>
        <p:nvPicPr>
          <p:cNvPr id="364" name="Google Shape;3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75" y="445025"/>
            <a:ext cx="5740825" cy="416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title"/>
          </p:nvPr>
        </p:nvSpPr>
        <p:spPr>
          <a:xfrm>
            <a:off x="776450" y="21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</a:t>
            </a:r>
            <a:endParaRPr/>
          </a:p>
        </p:txBody>
      </p:sp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311700" y="1152475"/>
            <a:ext cx="3246000" cy="22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Evaluate for stationarity of clusters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Clusters 1 and 3 were non-stationary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"/>
              <a:t>Applied differentiation for stationarity</a:t>
            </a:r>
            <a:endParaRPr/>
          </a:p>
        </p:txBody>
      </p:sp>
      <p:pic>
        <p:nvPicPr>
          <p:cNvPr id="372" name="Google Shape;3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700" y="890300"/>
            <a:ext cx="5122200" cy="378131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 txBox="1"/>
          <p:nvPr>
            <p:ph type="title"/>
          </p:nvPr>
        </p:nvSpPr>
        <p:spPr>
          <a:xfrm>
            <a:off x="776450" y="1741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ACF and PCF</a:t>
            </a:r>
            <a:endParaRPr/>
          </a:p>
        </p:txBody>
      </p:sp>
      <p:sp>
        <p:nvSpPr>
          <p:cNvPr id="379" name="Google Shape;379;p2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36425" cy="29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