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58" r:id="rId3"/>
    <p:sldId id="257" r:id="rId4"/>
    <p:sldId id="260" r:id="rId5"/>
    <p:sldId id="262" r:id="rId6"/>
    <p:sldId id="264" r:id="rId7"/>
    <p:sldId id="267" r:id="rId8"/>
    <p:sldId id="268" r:id="rId9"/>
    <p:sldId id="269" r:id="rId10"/>
    <p:sldId id="270" r:id="rId11"/>
    <p:sldId id="271" r:id="rId12"/>
    <p:sldId id="272" r:id="rId13"/>
    <p:sldId id="277" r:id="rId14"/>
    <p:sldId id="273" r:id="rId15"/>
    <p:sldId id="274" r:id="rId16"/>
    <p:sldId id="279" r:id="rId17"/>
    <p:sldId id="280" r:id="rId18"/>
    <p:sldId id="275" r:id="rId19"/>
    <p:sldId id="276" r:id="rId20"/>
    <p:sldId id="278" r:id="rId21"/>
    <p:sldId id="266" r:id="rId22"/>
  </p:sldIdLst>
  <p:sldSz cx="9144000" cy="6858000" type="screen4x3"/>
  <p:notesSz cx="6858000" cy="908367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CC66"/>
    <a:srgbClr val="CCECFF"/>
    <a:srgbClr val="E1BDCC"/>
    <a:srgbClr val="DAE7F6"/>
    <a:srgbClr val="DCF1F4"/>
    <a:srgbClr val="FFFF99"/>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snapVertSplitter="1" vertBarState="minimized" horzBarState="maximized">
    <p:restoredLeft sz="15591" autoAdjust="0"/>
    <p:restoredTop sz="83609" autoAdjust="0"/>
  </p:normalViewPr>
  <p:slideViewPr>
    <p:cSldViewPr>
      <p:cViewPr>
        <p:scale>
          <a:sx n="82" d="100"/>
          <a:sy n="82" d="100"/>
        </p:scale>
        <p:origin x="-1392" y="6"/>
      </p:cViewPr>
      <p:guideLst>
        <p:guide orient="horz" pos="2160"/>
        <p:guide pos="2880"/>
      </p:guideLst>
    </p:cSldViewPr>
  </p:slideViewPr>
  <p:outlineViewPr>
    <p:cViewPr>
      <p:scale>
        <a:sx n="33" d="100"/>
        <a:sy n="33" d="100"/>
      </p:scale>
      <p:origin x="0" y="4020"/>
    </p:cViewPr>
  </p:outlineViewPr>
  <p:notesTextViewPr>
    <p:cViewPr>
      <p:scale>
        <a:sx n="100" d="100"/>
        <a:sy n="100" d="100"/>
      </p:scale>
      <p:origin x="0" y="0"/>
    </p:cViewPr>
  </p:notesTextViewPr>
  <p:sorterViewPr>
    <p:cViewPr>
      <p:scale>
        <a:sx n="100" d="100"/>
        <a:sy n="100" d="100"/>
      </p:scale>
      <p:origin x="0" y="2604"/>
    </p:cViewPr>
  </p:sorterViewPr>
  <p:notesViewPr>
    <p:cSldViewPr>
      <p:cViewPr>
        <p:scale>
          <a:sx n="100" d="100"/>
          <a:sy n="100" d="100"/>
        </p:scale>
        <p:origin x="-1632" y="690"/>
      </p:cViewPr>
      <p:guideLst>
        <p:guide orient="horz" pos="2861"/>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4025"/>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sz="quarter" idx="1"/>
          </p:nvPr>
        </p:nvSpPr>
        <p:spPr>
          <a:xfrm>
            <a:off x="3884613" y="0"/>
            <a:ext cx="2971800" cy="454025"/>
          </a:xfrm>
          <a:prstGeom prst="rect">
            <a:avLst/>
          </a:prstGeom>
        </p:spPr>
        <p:txBody>
          <a:bodyPr vert="horz" lIns="91440" tIns="45720" rIns="91440" bIns="45720" rtlCol="0"/>
          <a:lstStyle>
            <a:lvl1pPr algn="r">
              <a:defRPr sz="1200"/>
            </a:lvl1pPr>
          </a:lstStyle>
          <a:p>
            <a:pPr>
              <a:defRPr/>
            </a:pPr>
            <a:fld id="{DB7D9671-32B2-430A-99B3-18B371EA4249}" type="datetimeFigureOut">
              <a:rPr lang="en-US"/>
              <a:pPr>
                <a:defRPr/>
              </a:pPr>
              <a:t>9/20/2013</a:t>
            </a:fld>
            <a:endParaRPr lang="en-US" dirty="0"/>
          </a:p>
        </p:txBody>
      </p:sp>
      <p:sp>
        <p:nvSpPr>
          <p:cNvPr id="4" name="Footer Placeholder 3"/>
          <p:cNvSpPr>
            <a:spLocks noGrp="1"/>
          </p:cNvSpPr>
          <p:nvPr>
            <p:ph type="ftr" sz="quarter" idx="2"/>
          </p:nvPr>
        </p:nvSpPr>
        <p:spPr>
          <a:xfrm>
            <a:off x="0" y="8628063"/>
            <a:ext cx="2971800" cy="454025"/>
          </a:xfrm>
          <a:prstGeom prst="rect">
            <a:avLst/>
          </a:prstGeom>
        </p:spPr>
        <p:txBody>
          <a:bodyPr vert="horz" lIns="91440" tIns="45720" rIns="91440" bIns="45720" rtlCol="0" anchor="b"/>
          <a:lstStyle>
            <a:lvl1pPr algn="l">
              <a:defRPr sz="1200"/>
            </a:lvl1pPr>
          </a:lstStyle>
          <a:p>
            <a:pPr>
              <a:defRPr/>
            </a:pPr>
            <a:endParaRPr lang="en-US" dirty="0"/>
          </a:p>
        </p:txBody>
      </p:sp>
      <p:sp>
        <p:nvSpPr>
          <p:cNvPr id="5" name="Slide Number Placeholder 4"/>
          <p:cNvSpPr>
            <a:spLocks noGrp="1"/>
          </p:cNvSpPr>
          <p:nvPr>
            <p:ph type="sldNum" sz="quarter" idx="3"/>
          </p:nvPr>
        </p:nvSpPr>
        <p:spPr>
          <a:xfrm>
            <a:off x="3884613" y="8628063"/>
            <a:ext cx="2971800" cy="454025"/>
          </a:xfrm>
          <a:prstGeom prst="rect">
            <a:avLst/>
          </a:prstGeom>
        </p:spPr>
        <p:txBody>
          <a:bodyPr vert="horz" lIns="91440" tIns="45720" rIns="91440" bIns="45720" rtlCol="0" anchor="b"/>
          <a:lstStyle>
            <a:lvl1pPr algn="r">
              <a:defRPr sz="1200"/>
            </a:lvl1pPr>
          </a:lstStyle>
          <a:p>
            <a:pPr>
              <a:defRPr/>
            </a:pPr>
            <a:fld id="{45485399-F985-453A-A801-573F6970A614}" type="slidenum">
              <a:rPr lang="en-US"/>
              <a:pPr>
                <a:defRPr/>
              </a:pPr>
              <a:t>‹#›</a:t>
            </a:fld>
            <a:endParaRPr lang="en-US" dirty="0"/>
          </a:p>
        </p:txBody>
      </p:sp>
    </p:spTree>
    <p:extLst>
      <p:ext uri="{BB962C8B-B14F-4D97-AF65-F5344CB8AC3E}">
        <p14:creationId xmlns:p14="http://schemas.microsoft.com/office/powerpoint/2010/main" val="33532411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7171" name="Rectangle 3"/>
          <p:cNvSpPr>
            <a:spLocks noGrp="1" noChangeArrowheads="1"/>
          </p:cNvSpPr>
          <p:nvPr>
            <p:ph type="dt" idx="1"/>
          </p:nvPr>
        </p:nvSpPr>
        <p:spPr bwMode="auto">
          <a:xfrm>
            <a:off x="3884613" y="0"/>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21508" name="Rectangle 4"/>
          <p:cNvSpPr>
            <a:spLocks noGrp="1" noRot="1" noChangeAspect="1" noChangeArrowheads="1" noTextEdit="1"/>
          </p:cNvSpPr>
          <p:nvPr>
            <p:ph type="sldImg" idx="2"/>
          </p:nvPr>
        </p:nvSpPr>
        <p:spPr bwMode="auto">
          <a:xfrm>
            <a:off x="1157288" y="681038"/>
            <a:ext cx="4543425" cy="34067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314825"/>
            <a:ext cx="5486400" cy="408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628063"/>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7175" name="Rectangle 7"/>
          <p:cNvSpPr>
            <a:spLocks noGrp="1" noChangeArrowheads="1"/>
          </p:cNvSpPr>
          <p:nvPr>
            <p:ph type="sldNum" sz="quarter" idx="5"/>
          </p:nvPr>
        </p:nvSpPr>
        <p:spPr bwMode="auto">
          <a:xfrm>
            <a:off x="3884613" y="8628063"/>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C8C51978-F05E-4139-B50A-0DF48C105656}" type="slidenum">
              <a:rPr lang="en-US"/>
              <a:pPr>
                <a:defRPr/>
              </a:pPr>
              <a:t>‹#›</a:t>
            </a:fld>
            <a:endParaRPr lang="en-US" dirty="0"/>
          </a:p>
        </p:txBody>
      </p:sp>
    </p:spTree>
    <p:extLst>
      <p:ext uri="{BB962C8B-B14F-4D97-AF65-F5344CB8AC3E}">
        <p14:creationId xmlns:p14="http://schemas.microsoft.com/office/powerpoint/2010/main" val="515434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p:spPr>
        <p:txBody>
          <a:bodyPr/>
          <a:lstStyle/>
          <a:p>
            <a:endParaRPr lang="en-US" dirty="0" smtClean="0"/>
          </a:p>
        </p:txBody>
      </p:sp>
      <p:sp>
        <p:nvSpPr>
          <p:cNvPr id="22532" name="Slide Number Placeholder 3"/>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175CA13-3E97-4DC1-8086-3E9A30B2C4A3}" type="slidenum">
              <a:rPr lang="en-US" smtClean="0"/>
              <a:pPr eaLnBrk="1" hangingPunct="1"/>
              <a:t>1</a:t>
            </a:fld>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xfrm>
            <a:off x="685800" y="4314825"/>
            <a:ext cx="5486400" cy="4768850"/>
          </a:xfrm>
          <a:noFill/>
        </p:spPr>
        <p:txBody>
          <a:bodyPr/>
          <a:lstStyle/>
          <a:p>
            <a:r>
              <a:rPr lang="en-US" dirty="0" smtClean="0"/>
              <a:t>Physical signs like tense muscles or an upset stomach</a:t>
            </a:r>
          </a:p>
          <a:p>
            <a:endParaRPr lang="en-US" dirty="0" smtClean="0"/>
          </a:p>
          <a:p>
            <a:r>
              <a:rPr lang="en-US" dirty="0" smtClean="0"/>
              <a:t>Emotional signs like feeling overwhelmed or feeling upset</a:t>
            </a:r>
          </a:p>
          <a:p>
            <a:endParaRPr lang="en-US" dirty="0" smtClean="0"/>
          </a:p>
          <a:p>
            <a:r>
              <a:rPr lang="en-US" dirty="0" smtClean="0"/>
              <a:t>Cognitive or thought signs like thinking that everything is hopeless or thinking that you aren’t appreciated</a:t>
            </a:r>
          </a:p>
          <a:p>
            <a:endParaRPr lang="en-US" dirty="0" smtClean="0"/>
          </a:p>
          <a:p>
            <a:r>
              <a:rPr lang="en-US" dirty="0" smtClean="0"/>
              <a:t>Behavior signs like getting into arguments or acting aggressively</a:t>
            </a:r>
          </a:p>
          <a:p>
            <a:endParaRPr lang="en-US" dirty="0" smtClean="0"/>
          </a:p>
          <a:p>
            <a:r>
              <a:rPr lang="en-US" dirty="0" smtClean="0"/>
              <a:t>These signs may look just like some of your early warning signs and in fact, that’s what they maybe for you.</a:t>
            </a:r>
          </a:p>
          <a:p>
            <a:endParaRPr lang="en-US" dirty="0" smtClean="0"/>
          </a:p>
          <a:p>
            <a:r>
              <a:rPr lang="en-US" dirty="0" smtClean="0"/>
              <a:t>Example - Plan ahead – a particular event or situation is coming up; you want to identify the stress that this might cause you; taking action before you feel overwhelmed is a big part of maintaining wellness - Such as: problems with your job, money, or relationships </a:t>
            </a:r>
          </a:p>
          <a:p>
            <a:endParaRPr lang="en-US" dirty="0" smtClean="0"/>
          </a:p>
          <a:p>
            <a:r>
              <a:rPr lang="en-US" dirty="0" smtClean="0"/>
              <a:t>Remember that a situation does not have to be “bad” for it to cause stress; stressful situations or events people forget about:</a:t>
            </a:r>
          </a:p>
          <a:p>
            <a:pPr marL="800100" lvl="1" indent="-342900">
              <a:buFontTx/>
              <a:buChar char="•"/>
            </a:pPr>
            <a:r>
              <a:rPr lang="en-US" dirty="0" smtClean="0"/>
              <a:t>Starting a new job or school course or taking on new responsibilities</a:t>
            </a:r>
          </a:p>
          <a:p>
            <a:pPr marL="800100" lvl="1" indent="-342900">
              <a:buFontTx/>
              <a:buChar char="•"/>
            </a:pPr>
            <a:r>
              <a:rPr lang="en-US" dirty="0" smtClean="0"/>
              <a:t>A major holiday or anniversary</a:t>
            </a:r>
          </a:p>
          <a:p>
            <a:pPr marL="800100" lvl="1" indent="-342900">
              <a:buFontTx/>
              <a:buChar char="•"/>
            </a:pPr>
            <a:r>
              <a:rPr lang="en-US" dirty="0" smtClean="0"/>
              <a:t>A new relationship or commitment</a:t>
            </a:r>
          </a:p>
          <a:p>
            <a:pPr marL="800100" lvl="1" indent="-342900">
              <a:buFontTx/>
              <a:buChar char="•"/>
            </a:pPr>
            <a:r>
              <a:rPr lang="en-US" dirty="0" smtClean="0"/>
              <a:t>Pregnancy</a:t>
            </a:r>
          </a:p>
          <a:p>
            <a:pPr marL="800100" lvl="1" indent="-342900">
              <a:buFontTx/>
              <a:buChar char="•"/>
            </a:pPr>
            <a:r>
              <a:rPr lang="en-US" dirty="0" smtClean="0"/>
              <a:t>Moving or other changes in your home</a:t>
            </a:r>
          </a:p>
          <a:p>
            <a:pPr marL="800100" lvl="1" indent="-342900">
              <a:buFontTx/>
              <a:buChar char="•"/>
            </a:pPr>
            <a:r>
              <a:rPr lang="en-US" dirty="0" smtClean="0"/>
              <a:t>Other health problems</a:t>
            </a:r>
          </a:p>
        </p:txBody>
      </p:sp>
      <p:sp>
        <p:nvSpPr>
          <p:cNvPr id="31748" name="Slide Number Placeholder 3"/>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B804EA6-EBA4-4C6B-B1EA-79AFAB94FA84}" type="slidenum">
              <a:rPr lang="en-US" smtClean="0"/>
              <a:pPr eaLnBrk="1" hangingPunct="1"/>
              <a:t>10</a:t>
            </a:fld>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smtClean="0"/>
              <a:t>Start slowly – add in a new stress gradually, rather than all at once. Taking courses – just one at a time</a:t>
            </a:r>
          </a:p>
          <a:p>
            <a:pPr>
              <a:defRPr/>
            </a:pPr>
            <a:endParaRPr lang="en-US" dirty="0" smtClean="0"/>
          </a:p>
          <a:p>
            <a:pPr>
              <a:defRPr/>
            </a:pPr>
            <a:r>
              <a:rPr lang="en-US" dirty="0" smtClean="0"/>
              <a:t>Give yourself time for self care – this is even more important when you’re dealing with a stressful situation</a:t>
            </a:r>
          </a:p>
          <a:p>
            <a:pPr>
              <a:defRPr/>
            </a:pPr>
            <a:endParaRPr lang="en-US" dirty="0" smtClean="0"/>
          </a:p>
          <a:p>
            <a:pPr>
              <a:defRPr/>
            </a:pPr>
            <a:r>
              <a:rPr lang="en-US" dirty="0" smtClean="0"/>
              <a:t>Cut back on ongoing responsibilities – we all take on responsibilities that are not essential, like hosting a family dinner.  It’s ok to let people know that you need to spend time on new responsibilities or challenges.</a:t>
            </a:r>
          </a:p>
          <a:p>
            <a:pPr>
              <a:defRPr/>
            </a:pPr>
            <a:endParaRPr lang="en-US" dirty="0" smtClean="0"/>
          </a:p>
          <a:p>
            <a:pPr>
              <a:defRPr/>
            </a:pPr>
            <a:r>
              <a:rPr lang="en-US" dirty="0" smtClean="0"/>
              <a:t>Make sure your own expectations are realistic – if you are going back to school, its ok to cut back on housework.  Using basic problem-solving </a:t>
            </a:r>
            <a:r>
              <a:rPr lang="en-US" dirty="0" smtClean="0"/>
              <a:t>skills </a:t>
            </a:r>
            <a:r>
              <a:rPr lang="en-US" dirty="0" smtClean="0"/>
              <a:t>when you facing a challenging situation:</a:t>
            </a:r>
          </a:p>
          <a:p>
            <a:pPr marL="628650" lvl="1" indent="-171450">
              <a:buFont typeface="Arial" pitchFamily="34" charset="0"/>
              <a:buChar char="•"/>
              <a:defRPr/>
            </a:pPr>
            <a:r>
              <a:rPr lang="en-US" sz="1100" dirty="0" smtClean="0"/>
              <a:t>Define the problem</a:t>
            </a:r>
          </a:p>
          <a:p>
            <a:pPr marL="628650" lvl="1" indent="-171450">
              <a:buFont typeface="Arial" pitchFamily="34" charset="0"/>
              <a:buChar char="•"/>
              <a:defRPr/>
            </a:pPr>
            <a:r>
              <a:rPr lang="en-US" sz="1100" dirty="0" smtClean="0"/>
              <a:t>Set goals</a:t>
            </a:r>
          </a:p>
          <a:p>
            <a:pPr marL="628650" lvl="1" indent="-171450">
              <a:buFont typeface="Arial" pitchFamily="34" charset="0"/>
              <a:buChar char="•"/>
              <a:defRPr/>
            </a:pPr>
            <a:r>
              <a:rPr lang="en-US" sz="1100" dirty="0" smtClean="0"/>
              <a:t>Think of solutions</a:t>
            </a:r>
          </a:p>
          <a:p>
            <a:pPr marL="628650" lvl="1" indent="-171450">
              <a:buFont typeface="Arial" pitchFamily="34" charset="0"/>
              <a:buChar char="•"/>
              <a:defRPr/>
            </a:pPr>
            <a:r>
              <a:rPr lang="en-US" sz="1100" dirty="0" smtClean="0"/>
              <a:t>Look at the pros and cons</a:t>
            </a:r>
          </a:p>
          <a:p>
            <a:pPr marL="628650" lvl="1" indent="-171450">
              <a:buFont typeface="Arial" pitchFamily="34" charset="0"/>
              <a:buChar char="•"/>
              <a:defRPr/>
            </a:pPr>
            <a:r>
              <a:rPr lang="en-US" sz="1100" dirty="0" smtClean="0"/>
              <a:t>Pick a solution</a:t>
            </a:r>
          </a:p>
          <a:p>
            <a:pPr marL="628650" lvl="1" indent="-171450">
              <a:buFont typeface="Arial" pitchFamily="34" charset="0"/>
              <a:buChar char="•"/>
              <a:defRPr/>
            </a:pPr>
            <a:r>
              <a:rPr lang="en-US" sz="1100" dirty="0" smtClean="0"/>
              <a:t>Evaluate the results</a:t>
            </a:r>
          </a:p>
          <a:p>
            <a:pPr lvl="1">
              <a:buFont typeface="Arial" pitchFamily="34" charset="0"/>
              <a:buNone/>
              <a:defRPr/>
            </a:pPr>
            <a:endParaRPr lang="en-US" dirty="0"/>
          </a:p>
        </p:txBody>
      </p:sp>
      <p:sp>
        <p:nvSpPr>
          <p:cNvPr id="32772" name="Slide Number Placeholder 3"/>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EC688B4-70CE-4EB6-A4DE-436A09F429CA}" type="slidenum">
              <a:rPr lang="en-US" smtClean="0"/>
              <a:pPr eaLnBrk="1" hangingPunct="1"/>
              <a:t>11</a:t>
            </a:fld>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p:txBody>
          <a:bodyPr/>
          <a:lstStyle/>
          <a:p>
            <a:pPr>
              <a:lnSpc>
                <a:spcPct val="150000"/>
              </a:lnSpc>
              <a:defRPr/>
            </a:pPr>
            <a:r>
              <a:rPr lang="en-US" sz="1400" dirty="0" smtClean="0"/>
              <a:t>Talking to your health professional about depression is a very important first step. It’s the beginning of your journey to wellness. Once you’ve received a diagnosis, you and your health professional will need to build a treatment plan that works for you. This is vital—if your treatment plan doesn’t address your own needs and concerns, you may not see the benefits in areas of your life that are most important to you. To work with your doctor, you’ll need to take an active role in your care. </a:t>
            </a:r>
            <a:endParaRPr lang="en-US" sz="1050" dirty="0" smtClean="0"/>
          </a:p>
        </p:txBody>
      </p:sp>
      <p:sp>
        <p:nvSpPr>
          <p:cNvPr id="33796" name="Slide Number Placeholder 3"/>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5645BD2-15A2-4337-8EAA-002718D746F6}" type="slidenum">
              <a:rPr lang="en-US" smtClean="0"/>
              <a:pPr eaLnBrk="1" hangingPunct="1"/>
              <a:t>12</a:t>
            </a:fld>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14825"/>
            <a:ext cx="5486400" cy="4341812"/>
          </a:xfrm>
        </p:spPr>
        <p:txBody>
          <a:bodyPr/>
          <a:lstStyle/>
          <a:p>
            <a:r>
              <a:rPr lang="en-US" dirty="0" smtClean="0"/>
              <a:t>I am the face of mental illness </a:t>
            </a:r>
          </a:p>
          <a:p>
            <a:endParaRPr lang="en-US" dirty="0"/>
          </a:p>
          <a:p>
            <a:r>
              <a:rPr lang="en-US" dirty="0" smtClean="0"/>
              <a:t>I have been suffering from Bipolar II, General Anxiety Disorder, Cognitive issues along with a non-verbal learning disability for 20+ years.  </a:t>
            </a:r>
          </a:p>
          <a:p>
            <a:endParaRPr lang="en-US" dirty="0"/>
          </a:p>
          <a:p>
            <a:r>
              <a:rPr lang="en-US" dirty="0" smtClean="0"/>
              <a:t>I suffered so much that I had to misrepresent who I was to many people </a:t>
            </a:r>
            <a:r>
              <a:rPr lang="en-US" dirty="0" smtClean="0">
                <a:sym typeface="Wingdings" pitchFamily="2" charset="2"/>
              </a:rPr>
              <a:t> I fooled them and I also fooled myself.  As time went by, the illness became much more </a:t>
            </a:r>
            <a:r>
              <a:rPr lang="en-US" dirty="0" smtClean="0">
                <a:sym typeface="Wingdings" pitchFamily="2" charset="2"/>
              </a:rPr>
              <a:t>pervasive.  </a:t>
            </a:r>
            <a:r>
              <a:rPr lang="en-US" dirty="0" smtClean="0">
                <a:sym typeface="Wingdings" pitchFamily="2" charset="2"/>
              </a:rPr>
              <a:t>Stress was the main symptom that put me into a fetal position for 6 weeks on the couch.  I knew I was spinning out of control into a deep depression.  Life events eventually took their toll on me and I crashed on April 26</a:t>
            </a:r>
            <a:r>
              <a:rPr lang="en-US" baseline="30000" dirty="0" smtClean="0">
                <a:sym typeface="Wingdings" pitchFamily="2" charset="2"/>
              </a:rPr>
              <a:t>th</a:t>
            </a:r>
            <a:r>
              <a:rPr lang="en-US" dirty="0" smtClean="0">
                <a:sym typeface="Wingdings" pitchFamily="2" charset="2"/>
              </a:rPr>
              <a:t>.</a:t>
            </a:r>
          </a:p>
          <a:p>
            <a:endParaRPr lang="en-US" dirty="0">
              <a:sym typeface="Wingdings" pitchFamily="2" charset="2"/>
            </a:endParaRPr>
          </a:p>
          <a:p>
            <a:r>
              <a:rPr lang="en-US" dirty="0" smtClean="0">
                <a:sym typeface="Wingdings" pitchFamily="2" charset="2"/>
              </a:rPr>
              <a:t>My illness destroyed my self-identity, almost severed my marriage and crushed my sense of life’s </a:t>
            </a:r>
            <a:r>
              <a:rPr lang="en-US" dirty="0" smtClean="0">
                <a:sym typeface="Wingdings" pitchFamily="2" charset="2"/>
              </a:rPr>
              <a:t>direction.</a:t>
            </a:r>
            <a:endParaRPr lang="en-US" dirty="0" smtClean="0">
              <a:sym typeface="Wingdings" pitchFamily="2" charset="2"/>
            </a:endParaRPr>
          </a:p>
          <a:p>
            <a:endParaRPr lang="en-US" dirty="0">
              <a:sym typeface="Wingdings" pitchFamily="2" charset="2"/>
            </a:endParaRPr>
          </a:p>
          <a:p>
            <a:r>
              <a:rPr lang="en-US" dirty="0" smtClean="0">
                <a:sym typeface="Wingdings" pitchFamily="2" charset="2"/>
              </a:rPr>
              <a:t>I voluntarily committed myself to the psych wing of St. Mary’s Hospital for a period of time.  What I saw while in the hospital can only be explained as “mind boggling”.  I was given a wake up call while in the hospital to learn as much about my disease as I could. Here I am, still alive and on the road of recovery.</a:t>
            </a:r>
            <a:endParaRPr lang="en-US" dirty="0"/>
          </a:p>
        </p:txBody>
      </p:sp>
      <p:sp>
        <p:nvSpPr>
          <p:cNvPr id="4" name="Slide Number Placeholder 3"/>
          <p:cNvSpPr>
            <a:spLocks noGrp="1"/>
          </p:cNvSpPr>
          <p:nvPr>
            <p:ph type="sldNum" sz="quarter" idx="10"/>
          </p:nvPr>
        </p:nvSpPr>
        <p:spPr/>
        <p:txBody>
          <a:bodyPr/>
          <a:lstStyle/>
          <a:p>
            <a:pPr>
              <a:defRPr/>
            </a:pPr>
            <a:fld id="{C8C51978-F05E-4139-B50A-0DF48C105656}" type="slidenum">
              <a:rPr lang="en-US" smtClean="0"/>
              <a:pPr>
                <a:defRPr/>
              </a:pPr>
              <a:t>13</a:t>
            </a:fld>
            <a:endParaRPr lang="en-US" dirty="0"/>
          </a:p>
        </p:txBody>
      </p:sp>
    </p:spTree>
    <p:extLst>
      <p:ext uri="{BB962C8B-B14F-4D97-AF65-F5344CB8AC3E}">
        <p14:creationId xmlns:p14="http://schemas.microsoft.com/office/powerpoint/2010/main" val="924340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p:spPr>
        <p:txBody>
          <a:bodyPr/>
          <a:lstStyle/>
          <a:p>
            <a:r>
              <a:rPr lang="en-US" dirty="0" smtClean="0"/>
              <a:t>So far, you’ve learned how to recognize warning signs, take action when warning signs come up, manage stress and build your wellness. Now it’s time to fine-tune your skills. There may be situations where troublesome symptoms come up, despite your best efforts. It’s helpful to plan for these situations ahead of time, so you know what to do right away.</a:t>
            </a:r>
          </a:p>
          <a:p>
            <a:endParaRPr lang="en-US" dirty="0" smtClean="0"/>
          </a:p>
          <a:p>
            <a:r>
              <a:rPr lang="en-US" dirty="0" smtClean="0"/>
              <a:t>The first step is reviewing your early warning signs. Think back to your timeline and consider where you might be on the timeline. Do your warning signs tell you that you have time to cope with the situation on your own, or do they say that you need help soon? If your warning signs show that you are close to relapse, it’s time to get help.</a:t>
            </a:r>
          </a:p>
          <a:p>
            <a:endParaRPr lang="en-US" dirty="0" smtClean="0"/>
          </a:p>
          <a:p>
            <a:r>
              <a:rPr lang="en-US" dirty="0" smtClean="0"/>
              <a:t>If you have time to cope with the situation on your own, you can think about strategies you’ve used in the past. Think back to a strategy that has worked for you and put that strategy into place. You can even try to make it better. For example, you might take a few days off work when you notice symptoms. You might improve that strategy by scheduling an activity you enjoy or spending time talking with a trusted loved one or a mental health professional. But if you aren’t confident that you can carry out your plan, seek help. It’s always better to ask for help early.</a:t>
            </a:r>
          </a:p>
          <a:p>
            <a:endParaRPr lang="en-US" dirty="0" smtClean="0"/>
          </a:p>
        </p:txBody>
      </p:sp>
      <p:sp>
        <p:nvSpPr>
          <p:cNvPr id="34820" name="Slide Number Placeholder 3"/>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8B67090-5B88-49EF-B817-5743BF027A01}" type="slidenum">
              <a:rPr lang="en-US" smtClean="0"/>
              <a:pPr eaLnBrk="1" hangingPunct="1"/>
              <a:t>14</a:t>
            </a:fld>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p:spPr>
        <p:txBody>
          <a:bodyPr/>
          <a:lstStyle/>
          <a:p>
            <a:r>
              <a:rPr lang="en-US" dirty="0" smtClean="0"/>
              <a:t>Your action plan may also include practical steps that you or your loved one has agreed to take (i.e.) someone in your family may contact your employer and keep everything in order, such as bill payments or rent if you need to spend time in the hospital.</a:t>
            </a:r>
          </a:p>
        </p:txBody>
      </p:sp>
      <p:sp>
        <p:nvSpPr>
          <p:cNvPr id="35844" name="Slide Number Placeholder 3"/>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74E04D4-5B91-4600-B710-43D4727350D5}" type="slidenum">
              <a:rPr lang="en-US" smtClean="0"/>
              <a:pPr eaLnBrk="1" hangingPunct="1"/>
              <a:t>15</a:t>
            </a:fld>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C51978-F05E-4139-B50A-0DF48C105656}" type="slidenum">
              <a:rPr lang="en-US" smtClean="0"/>
              <a:pPr>
                <a:defRPr/>
              </a:pPr>
              <a:t>16</a:t>
            </a:fld>
            <a:endParaRPr lang="en-US" dirty="0"/>
          </a:p>
        </p:txBody>
      </p:sp>
    </p:spTree>
    <p:extLst>
      <p:ext uri="{BB962C8B-B14F-4D97-AF65-F5344CB8AC3E}">
        <p14:creationId xmlns:p14="http://schemas.microsoft.com/office/powerpoint/2010/main" val="38513146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bwMode="auto">
          <a:xfrm>
            <a:off x="1157288" y="681038"/>
            <a:ext cx="4543425" cy="34067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Rectangle 3"/>
          <p:cNvSpPr>
            <a:spLocks noGrp="1" noChangeArrowheads="1"/>
          </p:cNvSpPr>
          <p:nvPr>
            <p:ph type="body" idx="1"/>
          </p:nvPr>
        </p:nvSpPr>
        <p:spPr bwMode="auto">
          <a:xfrm>
            <a:off x="685800" y="4314746"/>
            <a:ext cx="5486400" cy="408765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u="sng" dirty="0"/>
              <a:t>KNOW YOU ENEMY ---- IT IS NOT </a:t>
            </a:r>
            <a:r>
              <a:rPr lang="en-US" altLang="en-US" b="1" u="sng" dirty="0" smtClean="0"/>
              <a:t>YOU </a:t>
            </a:r>
            <a:r>
              <a:rPr lang="en-US" altLang="en-US" b="1" u="sng" dirty="0"/>
              <a:t>--- IT IS THE DISEASE</a:t>
            </a:r>
          </a:p>
          <a:p>
            <a:endParaRPr lang="en-US" altLang="en-US" b="1" u="sng" dirty="0"/>
          </a:p>
          <a:p>
            <a:r>
              <a:rPr lang="en-US" altLang="en-US" b="1" u="sng" dirty="0" smtClean="0"/>
              <a:t>KNOWLEDGE </a:t>
            </a:r>
            <a:r>
              <a:rPr lang="en-US" altLang="en-US" b="1" u="sng" dirty="0"/>
              <a:t>IS POWER – GAIN INSIGHT INTO THE ILLNESS AND THEN HELP </a:t>
            </a:r>
            <a:r>
              <a:rPr lang="en-US" altLang="en-US" b="1" u="sng" dirty="0" smtClean="0"/>
              <a:t>YOURSELF TO </a:t>
            </a:r>
            <a:r>
              <a:rPr lang="en-US" altLang="en-US" b="1" u="sng" dirty="0"/>
              <a:t>ACHIEVE INSIGHT INTO </a:t>
            </a:r>
            <a:r>
              <a:rPr lang="en-US" altLang="en-US" b="1" u="sng" dirty="0" smtClean="0"/>
              <a:t>YOUR ILLNESS</a:t>
            </a:r>
            <a:r>
              <a:rPr lang="en-US" altLang="en-US" b="1" u="sng" dirty="0"/>
              <a:t>.</a:t>
            </a:r>
          </a:p>
          <a:p>
            <a:endParaRPr lang="en-US" alt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p:spPr>
        <p:txBody>
          <a:bodyPr/>
          <a:lstStyle/>
          <a:p>
            <a:r>
              <a:rPr lang="en-US" dirty="0" smtClean="0"/>
              <a:t>.</a:t>
            </a:r>
            <a:endParaRPr lang="en-US" dirty="0"/>
          </a:p>
        </p:txBody>
      </p:sp>
      <p:sp>
        <p:nvSpPr>
          <p:cNvPr id="36868" name="Slide Number Placeholder 3"/>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777A524-C593-4C91-84AB-4D5467FB09F6}" type="slidenum">
              <a:rPr lang="en-US" smtClean="0"/>
              <a:pPr eaLnBrk="1" hangingPunct="1"/>
              <a:t>18</a:t>
            </a:fld>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Autofit/>
          </a:bodyPr>
          <a:lstStyle/>
          <a:p>
            <a:pPr marL="228600" indent="-228600">
              <a:buFont typeface="+mj-lt"/>
              <a:buAutoNum type="arabicPeriod"/>
              <a:defRPr/>
            </a:pPr>
            <a:r>
              <a:rPr lang="en-US" b="1" dirty="0" smtClean="0"/>
              <a:t>Let go of your ego, health, possessions – these are primarily out of your control. Life is going to take you where it wants to take you and holding on to what was… is just an exercise in frustration</a:t>
            </a:r>
            <a:r>
              <a:rPr lang="en-US" dirty="0" smtClean="0"/>
              <a:t>. </a:t>
            </a:r>
          </a:p>
          <a:p>
            <a:pPr>
              <a:defRPr/>
            </a:pPr>
            <a:endParaRPr lang="en-US" dirty="0" smtClean="0"/>
          </a:p>
          <a:p>
            <a:pPr>
              <a:defRPr/>
            </a:pPr>
            <a:r>
              <a:rPr lang="en-US" dirty="0" smtClean="0"/>
              <a:t>Most </a:t>
            </a:r>
            <a:r>
              <a:rPr lang="en-US" dirty="0" smtClean="0"/>
              <a:t>situations of depression are only as difficult as you perceive them to be. </a:t>
            </a:r>
          </a:p>
          <a:p>
            <a:pPr>
              <a:defRPr/>
            </a:pPr>
            <a:r>
              <a:rPr lang="en-US" dirty="0" smtClean="0"/>
              <a:t>Relax and try to focus on different solutions.</a:t>
            </a:r>
          </a:p>
          <a:p>
            <a:pPr>
              <a:defRPr/>
            </a:pPr>
            <a:endParaRPr lang="en-US" dirty="0" smtClean="0"/>
          </a:p>
          <a:p>
            <a:pPr>
              <a:defRPr/>
            </a:pPr>
            <a:r>
              <a:rPr lang="en-US" dirty="0" smtClean="0"/>
              <a:t>Life gets out of control:</a:t>
            </a:r>
          </a:p>
          <a:p>
            <a:pPr marL="171450" indent="-171450">
              <a:buFontTx/>
              <a:buChar char="-"/>
              <a:defRPr/>
            </a:pPr>
            <a:r>
              <a:rPr lang="en-US" dirty="0" smtClean="0"/>
              <a:t>Furniture gets broken</a:t>
            </a:r>
          </a:p>
          <a:p>
            <a:pPr marL="171450" indent="-171450">
              <a:buFontTx/>
              <a:buChar char="-"/>
              <a:defRPr/>
            </a:pPr>
            <a:r>
              <a:rPr lang="en-US" dirty="0" smtClean="0"/>
              <a:t>People can be jerks</a:t>
            </a:r>
          </a:p>
          <a:p>
            <a:pPr marL="171450" indent="-171450">
              <a:buFontTx/>
              <a:buChar char="-"/>
              <a:defRPr/>
            </a:pPr>
            <a:r>
              <a:rPr lang="en-US" dirty="0" smtClean="0"/>
              <a:t>You may relapse into a dark sadness</a:t>
            </a:r>
          </a:p>
          <a:p>
            <a:pPr marL="171450" indent="-171450">
              <a:buFontTx/>
              <a:buChar char="-"/>
              <a:defRPr/>
            </a:pPr>
            <a:r>
              <a:rPr lang="en-US" dirty="0" smtClean="0"/>
              <a:t>You could show warning signs</a:t>
            </a:r>
          </a:p>
          <a:p>
            <a:pPr marL="171450" indent="-171450">
              <a:buFontTx/>
              <a:buChar char="-"/>
              <a:defRPr/>
            </a:pPr>
            <a:r>
              <a:rPr lang="en-US" dirty="0" smtClean="0"/>
              <a:t>Plans go awry</a:t>
            </a:r>
          </a:p>
          <a:p>
            <a:pPr>
              <a:defRPr/>
            </a:pPr>
            <a:endParaRPr lang="en-US" dirty="0" smtClean="0"/>
          </a:p>
          <a:p>
            <a:pPr>
              <a:defRPr/>
            </a:pPr>
            <a:r>
              <a:rPr lang="en-US" b="1" dirty="0" smtClean="0">
                <a:solidFill>
                  <a:srgbClr val="FF0000"/>
                </a:solidFill>
              </a:rPr>
              <a:t>See these events as a passive observer</a:t>
            </a:r>
            <a:r>
              <a:rPr lang="en-US" dirty="0" smtClean="0"/>
              <a:t> – ask yourself…”why is this really upsetting me as </a:t>
            </a:r>
            <a:r>
              <a:rPr lang="en-US" dirty="0" smtClean="0"/>
              <a:t>I </a:t>
            </a:r>
            <a:r>
              <a:rPr lang="en-US" dirty="0" smtClean="0"/>
              <a:t>move on my journey through recovery?” Are these a reflection of my beliefs or not… are they healthy or not or do I need to change them.</a:t>
            </a:r>
          </a:p>
          <a:p>
            <a:pPr>
              <a:defRPr/>
            </a:pPr>
            <a:endParaRPr lang="en-US" dirty="0" smtClean="0"/>
          </a:p>
          <a:p>
            <a:pPr>
              <a:defRPr/>
            </a:pPr>
            <a:endParaRPr lang="en-US" dirty="0" smtClean="0"/>
          </a:p>
          <a:p>
            <a:pPr>
              <a:defRPr/>
            </a:pPr>
            <a:endParaRPr lang="en-US" dirty="0"/>
          </a:p>
          <a:p>
            <a:pPr>
              <a:defRPr/>
            </a:pPr>
            <a:r>
              <a:rPr lang="en-US" dirty="0" smtClean="0"/>
              <a:t>2</a:t>
            </a:r>
            <a:r>
              <a:rPr lang="en-US" dirty="0" smtClean="0"/>
              <a:t>. Try to make lemonade out of lemons = No matter how bad something seems, there is always something good that can be found in it.  My suggestions to make lemonade out of lemons:</a:t>
            </a:r>
          </a:p>
          <a:p>
            <a:pPr>
              <a:defRPr/>
            </a:pPr>
            <a:endParaRPr lang="en-US" dirty="0" smtClean="0"/>
          </a:p>
          <a:p>
            <a:pPr>
              <a:defRPr/>
            </a:pPr>
            <a:r>
              <a:rPr lang="en-US" dirty="0" smtClean="0"/>
              <a:t>a. </a:t>
            </a:r>
            <a:r>
              <a:rPr lang="en-US" b="1" dirty="0" smtClean="0"/>
              <a:t>Accept your present health condition</a:t>
            </a:r>
            <a:r>
              <a:rPr lang="en-US" dirty="0" smtClean="0"/>
              <a:t>- adversity is apart of life and beyond your control; manage your response to the situation; handle negative emotions by focusing on the positive</a:t>
            </a:r>
          </a:p>
          <a:p>
            <a:pPr>
              <a:defRPr/>
            </a:pPr>
            <a:endParaRPr lang="en-US" dirty="0" smtClean="0"/>
          </a:p>
          <a:p>
            <a:pPr>
              <a:defRPr/>
            </a:pPr>
            <a:r>
              <a:rPr lang="en-US" dirty="0" smtClean="0"/>
              <a:t>b. </a:t>
            </a:r>
            <a:r>
              <a:rPr lang="en-US" b="1" dirty="0" smtClean="0"/>
              <a:t>Look for inspiration from others who are going through the same thing as you</a:t>
            </a:r>
          </a:p>
          <a:p>
            <a:pPr>
              <a:defRPr/>
            </a:pPr>
            <a:r>
              <a:rPr lang="en-US" dirty="0" smtClean="0"/>
              <a:t>- Recognize that </a:t>
            </a:r>
            <a:r>
              <a:rPr lang="en-US" dirty="0" smtClean="0"/>
              <a:t>your </a:t>
            </a:r>
            <a:r>
              <a:rPr lang="en-US" dirty="0" smtClean="0"/>
              <a:t>health circumstances are common, others before you have faced similar obstacles; support groups, clergy members and celebrities who have overcome these health challenges can help offer ideas on coping strategies.</a:t>
            </a:r>
          </a:p>
          <a:p>
            <a:pPr>
              <a:defRPr/>
            </a:pPr>
            <a:endParaRPr lang="en-US" dirty="0" smtClean="0"/>
          </a:p>
          <a:p>
            <a:pPr>
              <a:defRPr/>
            </a:pPr>
            <a:r>
              <a:rPr lang="en-US" dirty="0" smtClean="0"/>
              <a:t>c.  </a:t>
            </a:r>
            <a:r>
              <a:rPr lang="en-US" b="1" dirty="0" smtClean="0"/>
              <a:t>Move forward by making a decision to trying another option</a:t>
            </a:r>
          </a:p>
          <a:p>
            <a:pPr>
              <a:defRPr/>
            </a:pPr>
            <a:r>
              <a:rPr lang="en-US" dirty="0" smtClean="0"/>
              <a:t>- Bad situations make it easy to give up and accept our present health circumstances. Be doggedly persistent and face the problem head on in order to grow and progress past it.</a:t>
            </a:r>
          </a:p>
          <a:p>
            <a:pPr>
              <a:defRPr/>
            </a:pPr>
            <a:endParaRPr lang="en-US" dirty="0" smtClean="0"/>
          </a:p>
          <a:p>
            <a:pPr>
              <a:defRPr/>
            </a:pPr>
            <a:r>
              <a:rPr lang="en-US" dirty="0" smtClean="0"/>
              <a:t>d. </a:t>
            </a:r>
            <a:r>
              <a:rPr lang="en-US" b="1" dirty="0" smtClean="0"/>
              <a:t>Stay optimistic </a:t>
            </a:r>
          </a:p>
          <a:p>
            <a:pPr>
              <a:defRPr/>
            </a:pPr>
            <a:r>
              <a:rPr lang="en-US" dirty="0" smtClean="0"/>
              <a:t>- Ask yourself…”What are the positives that I can find in this situation? How might my life be better as a result of this change?” Look for the humor in the situation.</a:t>
            </a:r>
          </a:p>
          <a:p>
            <a:pPr>
              <a:defRPr/>
            </a:pPr>
            <a:endParaRPr lang="en-US" dirty="0" smtClean="0"/>
          </a:p>
          <a:p>
            <a:pPr>
              <a:defRPr/>
            </a:pPr>
            <a:r>
              <a:rPr lang="en-US" dirty="0" smtClean="0"/>
              <a:t>e. </a:t>
            </a:r>
            <a:r>
              <a:rPr lang="en-US" b="1" dirty="0" smtClean="0"/>
              <a:t>Learn from your experience </a:t>
            </a:r>
            <a:r>
              <a:rPr lang="en-US" dirty="0" smtClean="0"/>
              <a:t>– Overcoming adversity can make you more successful and resilient in the future. Make notes about yourself and your inner strength.</a:t>
            </a:r>
          </a:p>
          <a:p>
            <a:pPr>
              <a:defRPr/>
            </a:pPr>
            <a:endParaRPr lang="en-US" dirty="0" smtClean="0"/>
          </a:p>
          <a:p>
            <a:pPr>
              <a:defRPr/>
            </a:pPr>
            <a:r>
              <a:rPr lang="en-US" dirty="0" smtClean="0"/>
              <a:t>3. Everything works out in the end – Time and maturity supposedly helps with understanding our illnesses.  We should see these transitions as learning experiences. Most lives will always be on a journey – aspirations, hopes, dreams and desires can still be fulfilled. But, our fundamental desires, combined with time, will come to fruition</a:t>
            </a:r>
            <a:endParaRPr lang="en-US" dirty="0"/>
          </a:p>
        </p:txBody>
      </p:sp>
      <p:sp>
        <p:nvSpPr>
          <p:cNvPr id="37892" name="Slide Number Placeholder 3"/>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EE35990-3445-471D-9783-FD71BC6D5338}" type="slidenum">
              <a:rPr lang="en-US" smtClean="0"/>
              <a:pPr eaLnBrk="1" hangingPunct="1"/>
              <a:t>19</a:t>
            </a:fld>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p:spPr>
        <p:txBody>
          <a:bodyPr/>
          <a:lstStyle/>
          <a:p>
            <a:endParaRPr lang="en-US" dirty="0" smtClean="0"/>
          </a:p>
        </p:txBody>
      </p:sp>
      <p:sp>
        <p:nvSpPr>
          <p:cNvPr id="23556" name="Slide Number Placeholder 3"/>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81E64C6-29DA-4B39-8847-C340129E181E}" type="slidenum">
              <a:rPr lang="en-US" smtClean="0"/>
              <a:pPr eaLnBrk="1" hangingPunct="1"/>
              <a:t>2</a:t>
            </a:fld>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8C51978-F05E-4139-B50A-0DF48C105656}" type="slidenum">
              <a:rPr lang="en-US" smtClean="0"/>
              <a:pPr>
                <a:defRPr/>
              </a:pPr>
              <a:t>20</a:t>
            </a:fld>
            <a:endParaRPr lang="en-US" dirty="0"/>
          </a:p>
        </p:txBody>
      </p:sp>
    </p:spTree>
    <p:extLst>
      <p:ext uri="{BB962C8B-B14F-4D97-AF65-F5344CB8AC3E}">
        <p14:creationId xmlns:p14="http://schemas.microsoft.com/office/powerpoint/2010/main" val="11163938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p:spPr>
        <p:txBody>
          <a:bodyPr/>
          <a:lstStyle/>
          <a:p>
            <a:r>
              <a:rPr lang="en-US" dirty="0" smtClean="0"/>
              <a:t>A tiny Indonesian frog teaches us all a lesson about how to make the best of our situations.  Wherever life finds you, whatever storms may be at your door, remember that the tools to survive those storms lie close at hand.  It may require a bit of ingenuity – if this frog can figure out how to stay dry in the rain, you can get through your day …</a:t>
            </a:r>
          </a:p>
        </p:txBody>
      </p:sp>
      <p:sp>
        <p:nvSpPr>
          <p:cNvPr id="40964" name="Slide Number Placeholder 3"/>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B0BF9A2-A1E0-462F-99EC-193FBC579C16}" type="slidenum">
              <a:rPr lang="en-US" smtClean="0"/>
              <a:pPr eaLnBrk="1" hangingPunct="1"/>
              <a:t>21</a:t>
            </a:fld>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p:spPr>
        <p:txBody>
          <a:bodyPr/>
          <a:lstStyle/>
          <a:p>
            <a:endParaRPr lang="en-US" dirty="0" smtClean="0"/>
          </a:p>
        </p:txBody>
      </p:sp>
      <p:sp>
        <p:nvSpPr>
          <p:cNvPr id="24580" name="Slide Number Placeholder 3"/>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C14CF76-9738-413E-8524-F9BFD87A2818}" type="slidenum">
              <a:rPr lang="en-US" smtClean="0"/>
              <a:pPr eaLnBrk="1" hangingPunct="1"/>
              <a:t>3</a:t>
            </a:fld>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p:spPr>
        <p:txBody>
          <a:bodyPr/>
          <a:lstStyle/>
          <a:p>
            <a:endParaRPr lang="en-US" dirty="0" smtClean="0"/>
          </a:p>
        </p:txBody>
      </p:sp>
      <p:sp>
        <p:nvSpPr>
          <p:cNvPr id="25604" name="Slide Number Placeholder 3"/>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E21B0DF-8FA9-410F-A0F3-909618DBC8CE}" type="slidenum">
              <a:rPr lang="en-US" smtClean="0"/>
              <a:pPr eaLnBrk="1" hangingPunct="1"/>
              <a:t>4</a:t>
            </a:fld>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p:spPr>
        <p:txBody>
          <a:bodyPr/>
          <a:lstStyle/>
          <a:p>
            <a:endParaRPr lang="en-US" dirty="0" smtClean="0"/>
          </a:p>
        </p:txBody>
      </p:sp>
      <p:sp>
        <p:nvSpPr>
          <p:cNvPr id="27652" name="Slide Number Placeholder 3"/>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03203D5-F43D-4EC8-94EF-923B9687CAA9}" type="slidenum">
              <a:rPr lang="en-US" smtClean="0"/>
              <a:pPr eaLnBrk="1" hangingPunct="1"/>
              <a:t>5</a:t>
            </a:fld>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p:spPr>
        <p:txBody>
          <a:bodyPr/>
          <a:lstStyle/>
          <a:p>
            <a:r>
              <a:rPr lang="en-US" dirty="0" smtClean="0"/>
              <a:t>An early warning sign is a sign that shows your health may be starting to get worse.  These warning signs are the first signs to appear, before major symptoms begin to affect your life in a big way.  The purpose of identifying your unique warning signs is to help you take action early.</a:t>
            </a:r>
          </a:p>
        </p:txBody>
      </p:sp>
      <p:sp>
        <p:nvSpPr>
          <p:cNvPr id="28676" name="Slide Number Placeholder 3"/>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3961806-E989-4F5A-8B15-ACA0F1C7AB9A}" type="slidenum">
              <a:rPr lang="en-US" smtClean="0"/>
              <a:pPr eaLnBrk="1" hangingPunct="1"/>
              <a:t>6</a:t>
            </a:fld>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p:spPr>
        <p:txBody>
          <a:bodyPr/>
          <a:lstStyle/>
          <a:p>
            <a:r>
              <a:rPr lang="en-US" dirty="0" smtClean="0"/>
              <a:t>Go Back In Time - Think back to times you were depressed. How did it start? How did it progress? What did you experience? What kind of thoughts did you have? Did your behavior change? Did anything happen in a particular order? Ask loved ones for their feedback</a:t>
            </a:r>
          </a:p>
          <a:p>
            <a:endParaRPr lang="en-US" dirty="0" smtClean="0"/>
          </a:p>
          <a:p>
            <a:r>
              <a:rPr lang="en-US" dirty="0" smtClean="0"/>
              <a:t>Identify Triggers When Well – Take charge of you health – taking responsibility does not mean you have to blame yourself, just put things into perspective; do not have a victim mentality since it is not productive and a good thing to stay away from</a:t>
            </a:r>
          </a:p>
          <a:p>
            <a:endParaRPr lang="en-US" dirty="0" smtClean="0"/>
          </a:p>
          <a:p>
            <a:r>
              <a:rPr lang="en-US" dirty="0" smtClean="0"/>
              <a:t>Take Action Early – You have the power to change, but your focus must be on your journey (day by day, building small, practical steps to recovery)</a:t>
            </a:r>
          </a:p>
        </p:txBody>
      </p:sp>
      <p:sp>
        <p:nvSpPr>
          <p:cNvPr id="26628" name="Slide Number Placeholder 3"/>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BB2184E-EFD1-43EF-B151-41E5FC00DC82}" type="slidenum">
              <a:rPr lang="en-US" smtClean="0"/>
              <a:pPr eaLnBrk="1" hangingPunct="1"/>
              <a:t>7</a:t>
            </a:fld>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p:spPr>
        <p:txBody>
          <a:bodyPr/>
          <a:lstStyle/>
          <a:p>
            <a:endParaRPr lang="en-US" dirty="0" smtClean="0"/>
          </a:p>
        </p:txBody>
      </p:sp>
      <p:sp>
        <p:nvSpPr>
          <p:cNvPr id="29700" name="Slide Number Placeholder 3"/>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902F698-F4B5-4E2E-B0FA-DFB1FF0CD460}" type="slidenum">
              <a:rPr lang="en-US" smtClean="0"/>
              <a:pPr eaLnBrk="1" hangingPunct="1"/>
              <a:t>8</a:t>
            </a:fld>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p:spPr>
        <p:txBody>
          <a:bodyPr/>
          <a:lstStyle/>
          <a:p>
            <a:r>
              <a:rPr lang="en-US" dirty="0" smtClean="0"/>
              <a:t>Coping skills = a healthy lifestyle; these coping skills have a significant impact on your mood and your ability to tackle challenges; unhealthy activities can make mood problems worse.</a:t>
            </a:r>
          </a:p>
          <a:p>
            <a:endParaRPr lang="en-US" dirty="0" smtClean="0"/>
          </a:p>
          <a:p>
            <a:r>
              <a:rPr lang="en-US" dirty="0" smtClean="0"/>
              <a:t>Goal: make healthy changes you can maintain for a long time and commit to keeping up even during times of stress.</a:t>
            </a:r>
          </a:p>
          <a:p>
            <a:endParaRPr lang="en-US" dirty="0" smtClean="0"/>
          </a:p>
          <a:p>
            <a:r>
              <a:rPr lang="en-US" dirty="0" smtClean="0"/>
              <a:t>Eating Well – Food gives you energy; with depression, eating habits usually suffer; must keep up a well-balanced, nutritional diet.</a:t>
            </a:r>
          </a:p>
          <a:p>
            <a:endParaRPr lang="en-US" dirty="0" smtClean="0"/>
          </a:p>
          <a:p>
            <a:r>
              <a:rPr lang="en-US" dirty="0" smtClean="0"/>
              <a:t>Exercising regularly – positive benefits; start with a manageable, realistic goals and gradually increase your goals as you gain confidence.</a:t>
            </a:r>
          </a:p>
          <a:p>
            <a:endParaRPr lang="en-US" dirty="0" smtClean="0"/>
          </a:p>
          <a:p>
            <a:r>
              <a:rPr lang="en-US" dirty="0" smtClean="0"/>
              <a:t>Getting enough sleep – plays a big part in mental health; problems with sleep may cause or add to mental health problems. Certain types of medications for depression may also affect sleep for people; practice good sleep habits into your daily routine.</a:t>
            </a:r>
          </a:p>
          <a:p>
            <a:endParaRPr lang="en-US" dirty="0" smtClean="0"/>
          </a:p>
          <a:p>
            <a:r>
              <a:rPr lang="en-US" dirty="0" smtClean="0"/>
              <a:t>Relaxation skills – calm you down; meditation, mindfulness, deep breathing exercises, progressive muscle relaxation, yoga or cognitive-behavior therapy skills; other activities – music, art or writing may also be helpful.</a:t>
            </a:r>
          </a:p>
          <a:p>
            <a:endParaRPr lang="en-US" dirty="0" smtClean="0"/>
          </a:p>
          <a:p>
            <a:r>
              <a:rPr lang="en-US" dirty="0" smtClean="0"/>
              <a:t>Healthy Thinking Skills – part of healthy coping is identifying and challenging thinking problems or thinking traps or distorted thinking = they change the way you see a situation:</a:t>
            </a:r>
          </a:p>
          <a:p>
            <a:pPr marL="628650" lvl="1" indent="-171450">
              <a:buFontTx/>
              <a:buChar char="•"/>
            </a:pPr>
            <a:r>
              <a:rPr lang="en-US" dirty="0" smtClean="0"/>
              <a:t>Overgeneralization – thinking that everything is bad because you had one negative experience</a:t>
            </a:r>
          </a:p>
          <a:p>
            <a:pPr marL="628650" lvl="1" indent="-171450">
              <a:buFontTx/>
              <a:buChar char="•"/>
            </a:pPr>
            <a:r>
              <a:rPr lang="en-US" dirty="0" smtClean="0"/>
              <a:t>Filtering – Only hearing the negatives and ignoring the positives</a:t>
            </a:r>
          </a:p>
          <a:p>
            <a:pPr marL="628650" lvl="1" indent="-171450">
              <a:buFontTx/>
              <a:buChar char="•"/>
            </a:pPr>
            <a:r>
              <a:rPr lang="en-US" dirty="0" smtClean="0"/>
              <a:t>All-or-nothing – something is only all good or all bad – no middle ground; thinking that you are not good enough because you made a small error is an example of all-or-nothing thinking</a:t>
            </a:r>
          </a:p>
          <a:p>
            <a:pPr marL="628650" lvl="1" indent="-171450">
              <a:buFontTx/>
              <a:buChar char="•"/>
            </a:pPr>
            <a:r>
              <a:rPr lang="en-US" dirty="0" smtClean="0"/>
              <a:t>Catastrophizing – seeing a small negative event or mistake as a massive disaster, and reacting to the small mistake like it was a massive disaster</a:t>
            </a:r>
          </a:p>
          <a:p>
            <a:pPr marL="628650" lvl="1" indent="-171450">
              <a:buFontTx/>
              <a:buChar char="•"/>
            </a:pPr>
            <a:endParaRPr lang="en-US" dirty="0" smtClean="0"/>
          </a:p>
          <a:p>
            <a:r>
              <a:rPr lang="en-US" dirty="0" smtClean="0"/>
              <a:t>These traps must be challenged – ask what the evidence says, ask yourself if you’ve considered all the information, and look for more helpful ways to look at the situation.  When you challenge a thinking trap, you are looking for the realistic thought.</a:t>
            </a:r>
          </a:p>
        </p:txBody>
      </p:sp>
      <p:sp>
        <p:nvSpPr>
          <p:cNvPr id="30724" name="Slide Number Placeholder 3"/>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F9F8DB7-F9D4-476E-BAFF-04220434AECF}" type="slidenum">
              <a:rPr lang="en-US" smtClean="0"/>
              <a:pPr eaLnBrk="1" hangingPunct="1"/>
              <a:t>9</a:t>
            </a:fld>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6103B9D5-592F-4074-B72F-49537AB53B47}" type="slidenum">
              <a:rPr lang="en-US"/>
              <a:pPr>
                <a:defRPr/>
              </a:pPr>
              <a:t>‹#›</a:t>
            </a:fld>
            <a:endParaRPr lang="en-US" dirty="0"/>
          </a:p>
        </p:txBody>
      </p:sp>
    </p:spTree>
    <p:extLst>
      <p:ext uri="{BB962C8B-B14F-4D97-AF65-F5344CB8AC3E}">
        <p14:creationId xmlns:p14="http://schemas.microsoft.com/office/powerpoint/2010/main" val="398704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5913C6D-DB02-4099-A0F7-01CF94F955DB}" type="slidenum">
              <a:rPr lang="en-US"/>
              <a:pPr>
                <a:defRPr/>
              </a:pPr>
              <a:t>‹#›</a:t>
            </a:fld>
            <a:endParaRPr lang="en-US" dirty="0"/>
          </a:p>
        </p:txBody>
      </p:sp>
    </p:spTree>
    <p:extLst>
      <p:ext uri="{BB962C8B-B14F-4D97-AF65-F5344CB8AC3E}">
        <p14:creationId xmlns:p14="http://schemas.microsoft.com/office/powerpoint/2010/main" val="1379754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65B42D13-FB87-42DD-AB38-9E6B41F4C05B}" type="slidenum">
              <a:rPr lang="en-US"/>
              <a:pPr>
                <a:defRPr/>
              </a:pPr>
              <a:t>‹#›</a:t>
            </a:fld>
            <a:endParaRPr lang="en-US" dirty="0"/>
          </a:p>
        </p:txBody>
      </p:sp>
    </p:spTree>
    <p:extLst>
      <p:ext uri="{BB962C8B-B14F-4D97-AF65-F5344CB8AC3E}">
        <p14:creationId xmlns:p14="http://schemas.microsoft.com/office/powerpoint/2010/main" val="962501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BC5DBF33-1269-43EE-9020-707D3995858D}" type="slidenum">
              <a:rPr lang="en-US"/>
              <a:pPr>
                <a:defRPr/>
              </a:pPr>
              <a:t>‹#›</a:t>
            </a:fld>
            <a:endParaRPr lang="en-US" dirty="0"/>
          </a:p>
        </p:txBody>
      </p:sp>
    </p:spTree>
    <p:extLst>
      <p:ext uri="{BB962C8B-B14F-4D97-AF65-F5344CB8AC3E}">
        <p14:creationId xmlns:p14="http://schemas.microsoft.com/office/powerpoint/2010/main" val="568512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B2C85D22-5EBE-487C-99AC-1588FA5256C4}" type="slidenum">
              <a:rPr lang="en-US"/>
              <a:pPr>
                <a:defRPr/>
              </a:pPr>
              <a:t>‹#›</a:t>
            </a:fld>
            <a:endParaRPr lang="en-US" dirty="0"/>
          </a:p>
        </p:txBody>
      </p:sp>
    </p:spTree>
    <p:extLst>
      <p:ext uri="{BB962C8B-B14F-4D97-AF65-F5344CB8AC3E}">
        <p14:creationId xmlns:p14="http://schemas.microsoft.com/office/powerpoint/2010/main" val="2461396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2BB01AD3-7EFB-4D48-8A56-200CC846F345}" type="slidenum">
              <a:rPr lang="en-US"/>
              <a:pPr>
                <a:defRPr/>
              </a:pPr>
              <a:t>‹#›</a:t>
            </a:fld>
            <a:endParaRPr lang="en-US" dirty="0"/>
          </a:p>
        </p:txBody>
      </p:sp>
    </p:spTree>
    <p:extLst>
      <p:ext uri="{BB962C8B-B14F-4D97-AF65-F5344CB8AC3E}">
        <p14:creationId xmlns:p14="http://schemas.microsoft.com/office/powerpoint/2010/main" val="2250112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016F0E54-6A26-4B96-87D3-914A183B0F43}" type="slidenum">
              <a:rPr lang="en-US"/>
              <a:pPr>
                <a:defRPr/>
              </a:pPr>
              <a:t>‹#›</a:t>
            </a:fld>
            <a:endParaRPr lang="en-US" dirty="0"/>
          </a:p>
        </p:txBody>
      </p:sp>
    </p:spTree>
    <p:extLst>
      <p:ext uri="{BB962C8B-B14F-4D97-AF65-F5344CB8AC3E}">
        <p14:creationId xmlns:p14="http://schemas.microsoft.com/office/powerpoint/2010/main" val="133790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11D9B417-49BA-4989-9FC8-B27296B8C750}" type="slidenum">
              <a:rPr lang="en-US"/>
              <a:pPr>
                <a:defRPr/>
              </a:pPr>
              <a:t>‹#›</a:t>
            </a:fld>
            <a:endParaRPr lang="en-US" dirty="0"/>
          </a:p>
        </p:txBody>
      </p:sp>
    </p:spTree>
    <p:extLst>
      <p:ext uri="{BB962C8B-B14F-4D97-AF65-F5344CB8AC3E}">
        <p14:creationId xmlns:p14="http://schemas.microsoft.com/office/powerpoint/2010/main" val="333383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015B5CAE-F634-402E-A5C9-AF0552B7CEFC}" type="slidenum">
              <a:rPr lang="en-US"/>
              <a:pPr>
                <a:defRPr/>
              </a:pPr>
              <a:t>‹#›</a:t>
            </a:fld>
            <a:endParaRPr lang="en-US" dirty="0"/>
          </a:p>
        </p:txBody>
      </p:sp>
    </p:spTree>
    <p:extLst>
      <p:ext uri="{BB962C8B-B14F-4D97-AF65-F5344CB8AC3E}">
        <p14:creationId xmlns:p14="http://schemas.microsoft.com/office/powerpoint/2010/main" val="1841684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85B450CC-C59A-451A-AB36-B8A318EF369D}" type="slidenum">
              <a:rPr lang="en-US"/>
              <a:pPr>
                <a:defRPr/>
              </a:pPr>
              <a:t>‹#›</a:t>
            </a:fld>
            <a:endParaRPr lang="en-US" dirty="0"/>
          </a:p>
        </p:txBody>
      </p:sp>
    </p:spTree>
    <p:extLst>
      <p:ext uri="{BB962C8B-B14F-4D97-AF65-F5344CB8AC3E}">
        <p14:creationId xmlns:p14="http://schemas.microsoft.com/office/powerpoint/2010/main" val="415067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0910F218-E262-4E5D-8713-2316CBFEB1A6}" type="slidenum">
              <a:rPr lang="en-US"/>
              <a:pPr>
                <a:defRPr/>
              </a:pPr>
              <a:t>‹#›</a:t>
            </a:fld>
            <a:endParaRPr lang="en-US" dirty="0"/>
          </a:p>
        </p:txBody>
      </p:sp>
    </p:spTree>
    <p:extLst>
      <p:ext uri="{BB962C8B-B14F-4D97-AF65-F5344CB8AC3E}">
        <p14:creationId xmlns:p14="http://schemas.microsoft.com/office/powerpoint/2010/main" val="1004037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dirty="0"/>
          </a:p>
        </p:txBody>
      </p:sp>
      <p:sp>
        <p:nvSpPr>
          <p:cNvPr id="1030" name="Rectangle 6"/>
          <p:cNvSpPr>
            <a:spLocks noGrp="1" noChangeArrowheads="1"/>
          </p:cNvSpPr>
          <p:nvPr>
            <p:ph type="sldNum" sz="quarter" idx="4"/>
          </p:nvPr>
        </p:nvSpPr>
        <p:spPr bwMode="auto">
          <a:xfrm>
            <a:off x="6553200" y="6245225"/>
            <a:ext cx="17526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77CECFB6-2386-4C02-B745-6441513536C5}" type="slidenum">
              <a:rPr lang="en-US"/>
              <a:pPr>
                <a:defRPr/>
              </a:pPr>
              <a:t>‹#›</a:t>
            </a:fld>
            <a:endParaRPr lang="en-US" dirty="0"/>
          </a:p>
        </p:txBody>
      </p:sp>
      <p:sp>
        <p:nvSpPr>
          <p:cNvPr id="1031" name="Line 9"/>
          <p:cNvSpPr>
            <a:spLocks noChangeShapeType="1"/>
          </p:cNvSpPr>
          <p:nvPr userDrawn="1"/>
        </p:nvSpPr>
        <p:spPr bwMode="auto">
          <a:xfrm>
            <a:off x="381000" y="152400"/>
            <a:ext cx="0" cy="59436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032" name="Line 10"/>
          <p:cNvSpPr>
            <a:spLocks noChangeShapeType="1"/>
          </p:cNvSpPr>
          <p:nvPr userDrawn="1"/>
        </p:nvSpPr>
        <p:spPr bwMode="auto">
          <a:xfrm>
            <a:off x="457200" y="152400"/>
            <a:ext cx="0" cy="5867400"/>
          </a:xfrm>
          <a:prstGeom prst="line">
            <a:avLst/>
          </a:prstGeom>
          <a:noFill/>
          <a:ln w="22225">
            <a:solidFill>
              <a:srgbClr val="FF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033" name="Line 11"/>
          <p:cNvSpPr>
            <a:spLocks noChangeShapeType="1"/>
          </p:cNvSpPr>
          <p:nvPr userDrawn="1"/>
        </p:nvSpPr>
        <p:spPr bwMode="auto">
          <a:xfrm>
            <a:off x="304800" y="152400"/>
            <a:ext cx="0" cy="6019800"/>
          </a:xfrm>
          <a:prstGeom prst="line">
            <a:avLst/>
          </a:prstGeom>
          <a:noFill/>
          <a:ln w="25400">
            <a:solidFill>
              <a:srgbClr val="66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034" name="Line 12"/>
          <p:cNvSpPr>
            <a:spLocks noChangeShapeType="1"/>
          </p:cNvSpPr>
          <p:nvPr userDrawn="1"/>
        </p:nvSpPr>
        <p:spPr bwMode="auto">
          <a:xfrm rot="5400000">
            <a:off x="4533900" y="1943100"/>
            <a:ext cx="0" cy="83058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035" name="Line 13"/>
          <p:cNvSpPr>
            <a:spLocks noChangeShapeType="1"/>
          </p:cNvSpPr>
          <p:nvPr userDrawn="1"/>
        </p:nvSpPr>
        <p:spPr bwMode="auto">
          <a:xfrm rot="16200000" flipV="1">
            <a:off x="4572000" y="1905000"/>
            <a:ext cx="0" cy="8229600"/>
          </a:xfrm>
          <a:prstGeom prst="line">
            <a:avLst/>
          </a:prstGeom>
          <a:noFill/>
          <a:ln w="28575">
            <a:solidFill>
              <a:srgbClr val="FF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036" name="Line 14"/>
          <p:cNvSpPr>
            <a:spLocks noChangeShapeType="1"/>
          </p:cNvSpPr>
          <p:nvPr userDrawn="1"/>
        </p:nvSpPr>
        <p:spPr bwMode="auto">
          <a:xfrm rot="5400000">
            <a:off x="4505325" y="1971675"/>
            <a:ext cx="0" cy="8401050"/>
          </a:xfrm>
          <a:prstGeom prst="line">
            <a:avLst/>
          </a:prstGeom>
          <a:noFill/>
          <a:ln w="25400">
            <a:solidFill>
              <a:srgbClr val="66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pic>
        <p:nvPicPr>
          <p:cNvPr id="1037" name="Picture 16" descr="nami_logo_reflex_116"/>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543800" y="6248400"/>
            <a:ext cx="99060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62000" y="1524000"/>
            <a:ext cx="7696200" cy="2743200"/>
          </a:xfrm>
        </p:spPr>
        <p:txBody>
          <a:bodyPr/>
          <a:lstStyle/>
          <a:p>
            <a:pPr eaLnBrk="1" hangingPunct="1"/>
            <a:r>
              <a:rPr lang="en-US" sz="4000" b="1" i="1" dirty="0" smtClean="0">
                <a:solidFill>
                  <a:schemeClr val="accent2"/>
                </a:solidFill>
              </a:rPr>
              <a:t>How To “Make Lemonade Out of Lemons” When Going Through Relapse, Remission and Recovery</a:t>
            </a:r>
          </a:p>
        </p:txBody>
      </p:sp>
      <p:sp>
        <p:nvSpPr>
          <p:cNvPr id="2051" name="Rectangle 3"/>
          <p:cNvSpPr>
            <a:spLocks noGrp="1" noChangeArrowheads="1"/>
          </p:cNvSpPr>
          <p:nvPr>
            <p:ph type="subTitle" idx="1"/>
          </p:nvPr>
        </p:nvSpPr>
        <p:spPr>
          <a:xfrm>
            <a:off x="1371600" y="4572000"/>
            <a:ext cx="6400800" cy="1066800"/>
          </a:xfrm>
        </p:spPr>
        <p:txBody>
          <a:bodyPr/>
          <a:lstStyle/>
          <a:p>
            <a:pPr eaLnBrk="1" hangingPunct="1"/>
            <a:r>
              <a:rPr lang="en-US" dirty="0" smtClean="0"/>
              <a:t>Presented by Mike Buatti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z="4000" b="1" i="1" dirty="0" smtClean="0">
                <a:solidFill>
                  <a:schemeClr val="accent2"/>
                </a:solidFill>
              </a:rPr>
              <a:t>Identifying Stressful Situations</a:t>
            </a:r>
          </a:p>
        </p:txBody>
      </p:sp>
      <p:sp>
        <p:nvSpPr>
          <p:cNvPr id="11267" name="Content Placeholder 2"/>
          <p:cNvSpPr>
            <a:spLocks noGrp="1"/>
          </p:cNvSpPr>
          <p:nvPr>
            <p:ph idx="1"/>
          </p:nvPr>
        </p:nvSpPr>
        <p:spPr/>
        <p:txBody>
          <a:bodyPr/>
          <a:lstStyle/>
          <a:p>
            <a:pPr>
              <a:lnSpc>
                <a:spcPct val="150000"/>
              </a:lnSpc>
            </a:pPr>
            <a:r>
              <a:rPr lang="en-US" dirty="0" smtClean="0"/>
              <a:t>Physical Signs </a:t>
            </a:r>
          </a:p>
          <a:p>
            <a:pPr>
              <a:lnSpc>
                <a:spcPct val="200000"/>
              </a:lnSpc>
            </a:pPr>
            <a:r>
              <a:rPr lang="en-US" dirty="0" smtClean="0"/>
              <a:t>Emotional Signs</a:t>
            </a:r>
          </a:p>
          <a:p>
            <a:pPr>
              <a:lnSpc>
                <a:spcPct val="200000"/>
              </a:lnSpc>
            </a:pPr>
            <a:r>
              <a:rPr lang="en-US" dirty="0" smtClean="0"/>
              <a:t>Cognitive or Thought Signs</a:t>
            </a:r>
          </a:p>
          <a:p>
            <a:pPr>
              <a:lnSpc>
                <a:spcPct val="200000"/>
              </a:lnSpc>
            </a:pPr>
            <a:r>
              <a:rPr lang="en-US" dirty="0" smtClean="0"/>
              <a:t>Behavioral Signs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z="4000" b="1" i="1" dirty="0" smtClean="0">
                <a:solidFill>
                  <a:schemeClr val="accent2"/>
                </a:solidFill>
              </a:rPr>
              <a:t>Managing Stressful Situations</a:t>
            </a:r>
          </a:p>
        </p:txBody>
      </p:sp>
      <p:sp>
        <p:nvSpPr>
          <p:cNvPr id="12291" name="Content Placeholder 2"/>
          <p:cNvSpPr>
            <a:spLocks noGrp="1"/>
          </p:cNvSpPr>
          <p:nvPr>
            <p:ph idx="1"/>
          </p:nvPr>
        </p:nvSpPr>
        <p:spPr>
          <a:xfrm>
            <a:off x="457200" y="1295400"/>
            <a:ext cx="8229600" cy="4830763"/>
          </a:xfrm>
        </p:spPr>
        <p:txBody>
          <a:bodyPr/>
          <a:lstStyle/>
          <a:p>
            <a:pPr>
              <a:lnSpc>
                <a:spcPct val="150000"/>
              </a:lnSpc>
            </a:pPr>
            <a:r>
              <a:rPr lang="en-US" dirty="0" smtClean="0"/>
              <a:t>Practical steps or tips:</a:t>
            </a:r>
          </a:p>
          <a:p>
            <a:pPr lvl="1">
              <a:lnSpc>
                <a:spcPct val="150000"/>
              </a:lnSpc>
            </a:pPr>
            <a:r>
              <a:rPr lang="en-US" dirty="0" smtClean="0"/>
              <a:t>Start Slowly</a:t>
            </a:r>
          </a:p>
          <a:p>
            <a:pPr lvl="1">
              <a:lnSpc>
                <a:spcPct val="150000"/>
              </a:lnSpc>
            </a:pPr>
            <a:r>
              <a:rPr lang="en-US" dirty="0" smtClean="0"/>
              <a:t>Give Yourself Time for Self-Care</a:t>
            </a:r>
          </a:p>
          <a:p>
            <a:pPr lvl="1">
              <a:lnSpc>
                <a:spcPct val="150000"/>
              </a:lnSpc>
            </a:pPr>
            <a:r>
              <a:rPr lang="en-US" dirty="0" smtClean="0"/>
              <a:t>Cut back on Ongoing Responsibilities</a:t>
            </a:r>
          </a:p>
          <a:p>
            <a:pPr lvl="1">
              <a:lnSpc>
                <a:spcPct val="150000"/>
              </a:lnSpc>
            </a:pPr>
            <a:r>
              <a:rPr lang="en-US" dirty="0" smtClean="0"/>
              <a:t>Make Sure Your Own Expectations Are Realistic</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z="3600" b="1" i="1" dirty="0" smtClean="0">
                <a:solidFill>
                  <a:schemeClr val="accent2"/>
                </a:solidFill>
              </a:rPr>
              <a:t>Self Management Prevents Relapse</a:t>
            </a:r>
            <a:endParaRPr lang="en-US" sz="3600" dirty="0" smtClean="0"/>
          </a:p>
        </p:txBody>
      </p:sp>
      <p:sp>
        <p:nvSpPr>
          <p:cNvPr id="13315" name="Content Placeholder 2"/>
          <p:cNvSpPr>
            <a:spLocks noGrp="1"/>
          </p:cNvSpPr>
          <p:nvPr>
            <p:ph idx="1"/>
          </p:nvPr>
        </p:nvSpPr>
        <p:spPr/>
        <p:txBody>
          <a:bodyPr/>
          <a:lstStyle/>
          <a:p>
            <a:pPr>
              <a:lnSpc>
                <a:spcPct val="150000"/>
              </a:lnSpc>
            </a:pPr>
            <a:r>
              <a:rPr lang="en-US" dirty="0" smtClean="0"/>
              <a:t>Seeking Outside Help When Needed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i="1" dirty="0" smtClean="0">
                <a:solidFill>
                  <a:schemeClr val="accent2"/>
                </a:solidFill>
              </a:rPr>
              <a:t>Personal Story of Relapse</a:t>
            </a:r>
            <a:endParaRPr lang="en-US" sz="3600" b="1" i="1" dirty="0">
              <a:solidFill>
                <a:schemeClr val="accent2"/>
              </a:solidFill>
            </a:endParaRPr>
          </a:p>
        </p:txBody>
      </p:sp>
      <p:sp>
        <p:nvSpPr>
          <p:cNvPr id="3" name="Content Placeholder 2"/>
          <p:cNvSpPr>
            <a:spLocks noGrp="1"/>
          </p:cNvSpPr>
          <p:nvPr>
            <p:ph idx="1"/>
          </p:nvPr>
        </p:nvSpPr>
        <p:spPr>
          <a:xfrm>
            <a:off x="457200" y="1219200"/>
            <a:ext cx="8229600" cy="4906963"/>
          </a:xfrm>
        </p:spPr>
        <p:txBody>
          <a:bodyPr/>
          <a:lstStyle/>
          <a:p>
            <a:pPr>
              <a:lnSpc>
                <a:spcPct val="150000"/>
              </a:lnSpc>
            </a:pPr>
            <a:r>
              <a:rPr lang="en-US" dirty="0" smtClean="0"/>
              <a:t>Hid from the truth/forgot what truth was</a:t>
            </a:r>
          </a:p>
          <a:p>
            <a:pPr>
              <a:lnSpc>
                <a:spcPct val="150000"/>
              </a:lnSpc>
            </a:pPr>
            <a:r>
              <a:rPr lang="en-US" dirty="0" smtClean="0"/>
              <a:t>Fetal position for 6 weeks</a:t>
            </a:r>
          </a:p>
          <a:p>
            <a:pPr>
              <a:lnSpc>
                <a:spcPct val="150000"/>
              </a:lnSpc>
            </a:pPr>
            <a:r>
              <a:rPr lang="en-US" dirty="0" smtClean="0"/>
              <a:t>Spun out of control into a deep depression</a:t>
            </a:r>
          </a:p>
          <a:p>
            <a:pPr>
              <a:lnSpc>
                <a:spcPct val="150000"/>
              </a:lnSpc>
            </a:pPr>
            <a:r>
              <a:rPr lang="en-US" dirty="0" smtClean="0"/>
              <a:t>Crashed on April 26</a:t>
            </a:r>
            <a:r>
              <a:rPr lang="en-US" baseline="30000" dirty="0" smtClean="0"/>
              <a:t>th</a:t>
            </a:r>
            <a:r>
              <a:rPr lang="en-US" dirty="0" smtClean="0"/>
              <a:t>, 2012</a:t>
            </a:r>
          </a:p>
          <a:p>
            <a:pPr>
              <a:lnSpc>
                <a:spcPct val="150000"/>
              </a:lnSpc>
            </a:pPr>
            <a:r>
              <a:rPr lang="en-US" dirty="0" smtClean="0"/>
              <a:t>Destroyed, severed and crushed</a:t>
            </a:r>
          </a:p>
          <a:p>
            <a:pPr>
              <a:lnSpc>
                <a:spcPct val="150000"/>
              </a:lnSpc>
            </a:pPr>
            <a:r>
              <a:rPr lang="en-US" dirty="0" smtClean="0"/>
              <a:t>Wake up call</a:t>
            </a:r>
            <a:endParaRPr lang="en-US" dirty="0"/>
          </a:p>
        </p:txBody>
      </p:sp>
    </p:spTree>
    <p:extLst>
      <p:ext uri="{BB962C8B-B14F-4D97-AF65-F5344CB8AC3E}">
        <p14:creationId xmlns:p14="http://schemas.microsoft.com/office/powerpoint/2010/main" val="10354846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z="3600" b="1" i="1" dirty="0" smtClean="0">
                <a:solidFill>
                  <a:schemeClr val="accent2"/>
                </a:solidFill>
              </a:rPr>
              <a:t>Reviewing Relapse</a:t>
            </a:r>
          </a:p>
        </p:txBody>
      </p:sp>
      <p:pic>
        <p:nvPicPr>
          <p:cNvPr id="14339"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600200" y="1219200"/>
            <a:ext cx="6248400" cy="4686300"/>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z="3600" b="1" i="1" dirty="0" smtClean="0">
                <a:solidFill>
                  <a:schemeClr val="accent2"/>
                </a:solidFill>
              </a:rPr>
              <a:t>Planning Ahead - Remission</a:t>
            </a:r>
            <a:endParaRPr lang="en-US" sz="3600" b="1" i="1" dirty="0" smtClean="0">
              <a:solidFill>
                <a:schemeClr val="accent2"/>
              </a:solidFill>
            </a:endParaRPr>
          </a:p>
        </p:txBody>
      </p:sp>
      <p:sp>
        <p:nvSpPr>
          <p:cNvPr id="15363" name="Content Placeholder 2"/>
          <p:cNvSpPr>
            <a:spLocks noGrp="1"/>
          </p:cNvSpPr>
          <p:nvPr>
            <p:ph idx="1"/>
          </p:nvPr>
        </p:nvSpPr>
        <p:spPr/>
        <p:txBody>
          <a:bodyPr/>
          <a:lstStyle/>
          <a:p>
            <a:r>
              <a:rPr lang="en-US" sz="2800" dirty="0" smtClean="0"/>
              <a:t>Develop a plan when you are “well”</a:t>
            </a:r>
          </a:p>
          <a:p>
            <a:r>
              <a:rPr lang="en-US" sz="2800" dirty="0" smtClean="0"/>
              <a:t>Formal or informal agreement</a:t>
            </a:r>
          </a:p>
          <a:p>
            <a:r>
              <a:rPr lang="en-US" sz="2800" dirty="0" smtClean="0"/>
              <a:t>Outlines what happens if you relapse - </a:t>
            </a:r>
          </a:p>
          <a:p>
            <a:pPr lvl="1"/>
            <a:r>
              <a:rPr lang="en-US" sz="2400" dirty="0" smtClean="0"/>
              <a:t>You or someone else sees warning signs appear</a:t>
            </a:r>
          </a:p>
          <a:p>
            <a:pPr lvl="1"/>
            <a:r>
              <a:rPr lang="en-US" sz="2400" dirty="0" smtClean="0"/>
              <a:t>Defines what is next for you</a:t>
            </a:r>
          </a:p>
          <a:p>
            <a:pPr lvl="1"/>
            <a:r>
              <a:rPr lang="en-US" sz="2400" dirty="0" smtClean="0"/>
              <a:t>Determines where to go for help; treatments to provide</a:t>
            </a:r>
          </a:p>
          <a:p>
            <a:pPr lvl="1"/>
            <a:r>
              <a:rPr lang="en-US" sz="2400" dirty="0" smtClean="0"/>
              <a:t>A list of current medications</a:t>
            </a:r>
          </a:p>
          <a:p>
            <a:pPr lvl="1"/>
            <a:r>
              <a:rPr lang="en-US" sz="2400" dirty="0" smtClean="0"/>
              <a:t>Contact information for your health professional</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i="1" dirty="0" smtClean="0">
                <a:solidFill>
                  <a:schemeClr val="accent2"/>
                </a:solidFill>
              </a:rPr>
              <a:t>Personal Story of Remission</a:t>
            </a:r>
            <a:endParaRPr lang="en-US" sz="3600" b="1" i="1" dirty="0">
              <a:solidFill>
                <a:schemeClr val="accent2"/>
              </a:solidFill>
            </a:endParaRPr>
          </a:p>
        </p:txBody>
      </p:sp>
      <p:sp>
        <p:nvSpPr>
          <p:cNvPr id="3" name="Content Placeholder 2"/>
          <p:cNvSpPr>
            <a:spLocks noGrp="1"/>
          </p:cNvSpPr>
          <p:nvPr>
            <p:ph idx="1"/>
          </p:nvPr>
        </p:nvSpPr>
        <p:spPr>
          <a:xfrm>
            <a:off x="457200" y="1143000"/>
            <a:ext cx="8229600" cy="4983163"/>
          </a:xfrm>
        </p:spPr>
        <p:txBody>
          <a:bodyPr/>
          <a:lstStyle/>
          <a:p>
            <a:pPr>
              <a:lnSpc>
                <a:spcPct val="150000"/>
              </a:lnSpc>
            </a:pPr>
            <a:r>
              <a:rPr lang="en-US" dirty="0" smtClean="0"/>
              <a:t>Thought like an athlete – was proactive</a:t>
            </a:r>
          </a:p>
          <a:p>
            <a:pPr>
              <a:lnSpc>
                <a:spcPct val="150000"/>
              </a:lnSpc>
            </a:pPr>
            <a:r>
              <a:rPr lang="en-US" dirty="0" smtClean="0"/>
              <a:t>It started with a promise…</a:t>
            </a:r>
          </a:p>
          <a:p>
            <a:pPr>
              <a:lnSpc>
                <a:spcPct val="150000"/>
              </a:lnSpc>
            </a:pPr>
            <a:r>
              <a:rPr lang="en-US" dirty="0" smtClean="0"/>
              <a:t>Acceptance of diagnosis</a:t>
            </a:r>
          </a:p>
          <a:p>
            <a:pPr>
              <a:lnSpc>
                <a:spcPct val="150000"/>
              </a:lnSpc>
            </a:pPr>
            <a:r>
              <a:rPr lang="en-US" dirty="0" smtClean="0"/>
              <a:t>Built a treatment team</a:t>
            </a:r>
          </a:p>
          <a:p>
            <a:pPr>
              <a:lnSpc>
                <a:spcPct val="150000"/>
              </a:lnSpc>
            </a:pPr>
            <a:r>
              <a:rPr lang="en-US" dirty="0" smtClean="0"/>
              <a:t>Made a plan if it happened again</a:t>
            </a:r>
          </a:p>
          <a:p>
            <a:pPr>
              <a:lnSpc>
                <a:spcPct val="150000"/>
              </a:lnSpc>
            </a:pPr>
            <a:r>
              <a:rPr lang="en-US" dirty="0" smtClean="0"/>
              <a:t>Medication was one of my life savors</a:t>
            </a:r>
          </a:p>
          <a:p>
            <a:pPr>
              <a:lnSpc>
                <a:spcPct val="150000"/>
              </a:lnSpc>
            </a:pPr>
            <a:endParaRPr lang="en-US" dirty="0"/>
          </a:p>
        </p:txBody>
      </p:sp>
    </p:spTree>
    <p:extLst>
      <p:ext uri="{BB962C8B-B14F-4D97-AF65-F5344CB8AC3E}">
        <p14:creationId xmlns:p14="http://schemas.microsoft.com/office/powerpoint/2010/main" val="6940674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26"/>
          <p:cNvSpPr>
            <a:spLocks noChangeArrowheads="1"/>
          </p:cNvSpPr>
          <p:nvPr/>
        </p:nvSpPr>
        <p:spPr bwMode="auto">
          <a:xfrm>
            <a:off x="6858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hangingPunct="1"/>
            <a:r>
              <a:rPr lang="en-US" altLang="en-US" sz="3600" b="1" i="1" dirty="0" smtClean="0">
                <a:solidFill>
                  <a:schemeClr val="accent2"/>
                </a:solidFill>
                <a:latin typeface="+mj-lt"/>
                <a:ea typeface="+mj-ea"/>
                <a:cs typeface="+mj-cs"/>
              </a:rPr>
              <a:t>Recovery Line</a:t>
            </a:r>
            <a:endParaRPr lang="en-US" altLang="en-US" sz="3600" b="1" i="1" dirty="0">
              <a:solidFill>
                <a:schemeClr val="accent2"/>
              </a:solidFill>
              <a:latin typeface="+mj-lt"/>
              <a:ea typeface="+mj-ea"/>
              <a:cs typeface="+mj-cs"/>
            </a:endParaRPr>
          </a:p>
        </p:txBody>
      </p:sp>
      <p:sp>
        <p:nvSpPr>
          <p:cNvPr id="5124" name="Rectangle 1027"/>
          <p:cNvSpPr>
            <a:spLocks noChangeArrowheads="1"/>
          </p:cNvSpPr>
          <p:nvPr/>
        </p:nvSpPr>
        <p:spPr bwMode="auto">
          <a:xfrm>
            <a:off x="457200" y="1981200"/>
            <a:ext cx="8610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spcBef>
                <a:spcPct val="20000"/>
              </a:spcBef>
            </a:pPr>
            <a:r>
              <a:rPr lang="en-US" altLang="en-US" sz="3200" dirty="0">
                <a:latin typeface="Arial" charset="0"/>
              </a:rPr>
              <a:t>   Patient Zone		</a:t>
            </a:r>
            <a:r>
              <a:rPr lang="en-US" altLang="en-US" sz="3200" dirty="0" smtClean="0">
                <a:latin typeface="Arial" charset="0"/>
              </a:rPr>
              <a:t>     Empowerment </a:t>
            </a:r>
            <a:r>
              <a:rPr lang="en-US" altLang="en-US" sz="3200" dirty="0">
                <a:latin typeface="Arial" charset="0"/>
              </a:rPr>
              <a:t>Zone</a:t>
            </a:r>
          </a:p>
          <a:p>
            <a:pPr eaLnBrk="1" hangingPunct="1">
              <a:lnSpc>
                <a:spcPct val="140000"/>
              </a:lnSpc>
              <a:spcBef>
                <a:spcPct val="20000"/>
              </a:spcBef>
            </a:pPr>
            <a:endParaRPr lang="en-US" altLang="en-US" sz="800" u="sng" dirty="0">
              <a:solidFill>
                <a:srgbClr val="FF0000"/>
              </a:solidFill>
              <a:latin typeface="Arial" charset="0"/>
            </a:endParaRPr>
          </a:p>
          <a:p>
            <a:pPr eaLnBrk="1" hangingPunct="1">
              <a:lnSpc>
                <a:spcPct val="140000"/>
              </a:lnSpc>
              <a:spcBef>
                <a:spcPct val="20000"/>
              </a:spcBef>
            </a:pPr>
            <a:r>
              <a:rPr lang="en-US" altLang="en-US" sz="2800" dirty="0">
                <a:solidFill>
                  <a:srgbClr val="FF0000"/>
                </a:solidFill>
                <a:latin typeface="Arial" charset="0"/>
              </a:rPr>
              <a:t>   </a:t>
            </a:r>
            <a:r>
              <a:rPr lang="en-US" altLang="en-US" sz="2800" u="sng" dirty="0">
                <a:solidFill>
                  <a:srgbClr val="FF0000"/>
                </a:solidFill>
                <a:latin typeface="Arial" charset="0"/>
              </a:rPr>
              <a:t>Relapse</a:t>
            </a:r>
            <a:r>
              <a:rPr lang="en-US" altLang="en-US" sz="2800" dirty="0">
                <a:latin typeface="Arial" charset="0"/>
              </a:rPr>
              <a:t>	     </a:t>
            </a:r>
            <a:r>
              <a:rPr lang="en-US" altLang="en-US" sz="2800" dirty="0">
                <a:solidFill>
                  <a:srgbClr val="0070C0"/>
                </a:solidFill>
                <a:latin typeface="Arial" charset="0"/>
              </a:rPr>
              <a:t>     </a:t>
            </a:r>
            <a:r>
              <a:rPr lang="en-US" altLang="en-US" sz="2800" u="sng" dirty="0">
                <a:solidFill>
                  <a:srgbClr val="0070C0"/>
                </a:solidFill>
                <a:latin typeface="Arial" charset="0"/>
              </a:rPr>
              <a:t>Remissions</a:t>
            </a:r>
            <a:r>
              <a:rPr lang="en-US" altLang="en-US" sz="2800" dirty="0">
                <a:latin typeface="Arial" charset="0"/>
              </a:rPr>
              <a:t>	</a:t>
            </a:r>
            <a:r>
              <a:rPr lang="en-US" altLang="en-US" sz="2800" b="1" dirty="0">
                <a:latin typeface="Arial" charset="0"/>
              </a:rPr>
              <a:t>  </a:t>
            </a:r>
            <a:r>
              <a:rPr lang="en-US" altLang="en-US" sz="2800" b="1" u="sng" dirty="0">
                <a:solidFill>
                  <a:srgbClr val="00518E"/>
                </a:solidFill>
                <a:latin typeface="Arial" charset="0"/>
              </a:rPr>
              <a:t>Recovery</a:t>
            </a:r>
          </a:p>
          <a:p>
            <a:pPr eaLnBrk="1" hangingPunct="1">
              <a:spcBef>
                <a:spcPct val="20000"/>
              </a:spcBef>
            </a:pPr>
            <a:r>
              <a:rPr lang="en-US" altLang="en-US" sz="2800" dirty="0">
                <a:latin typeface="Arial" charset="0"/>
              </a:rPr>
              <a:t>   </a:t>
            </a:r>
            <a:r>
              <a:rPr lang="en-US" altLang="en-US" dirty="0">
                <a:latin typeface="Arial" charset="0"/>
              </a:rPr>
              <a:t>Dysfunction	 Stability		  Education</a:t>
            </a:r>
          </a:p>
          <a:p>
            <a:pPr eaLnBrk="1" hangingPunct="1">
              <a:spcBef>
                <a:spcPct val="20000"/>
              </a:spcBef>
            </a:pPr>
            <a:r>
              <a:rPr lang="en-US" altLang="en-US" dirty="0">
                <a:latin typeface="Arial" charset="0"/>
              </a:rPr>
              <a:t>    Symptoms	            Awareness	             New Life-Style</a:t>
            </a:r>
          </a:p>
          <a:p>
            <a:pPr eaLnBrk="1" hangingPunct="1">
              <a:spcBef>
                <a:spcPct val="20000"/>
              </a:spcBef>
            </a:pPr>
            <a:r>
              <a:rPr lang="en-US" altLang="en-US" dirty="0">
                <a:latin typeface="Arial" charset="0"/>
              </a:rPr>
              <a:t>				 Signs		             </a:t>
            </a:r>
            <a:r>
              <a:rPr lang="en-US" altLang="en-US" dirty="0" smtClean="0">
                <a:latin typeface="Arial" charset="0"/>
              </a:rPr>
              <a:t>Higher Functioning</a:t>
            </a:r>
            <a:endParaRPr lang="en-US" altLang="en-US" dirty="0">
              <a:latin typeface="Arial" charset="0"/>
            </a:endParaRPr>
          </a:p>
          <a:p>
            <a:pPr eaLnBrk="1" hangingPunct="1">
              <a:spcBef>
                <a:spcPct val="20000"/>
              </a:spcBef>
            </a:pPr>
            <a:endParaRPr lang="en-US" altLang="en-US" sz="3200" dirty="0">
              <a:latin typeface="Arial" charset="0"/>
            </a:endParaRPr>
          </a:p>
        </p:txBody>
      </p:sp>
      <p:sp>
        <p:nvSpPr>
          <p:cNvPr id="5125" name="Line 1028"/>
          <p:cNvSpPr>
            <a:spLocks noChangeShapeType="1"/>
          </p:cNvSpPr>
          <p:nvPr/>
        </p:nvSpPr>
        <p:spPr bwMode="auto">
          <a:xfrm>
            <a:off x="838200" y="2667000"/>
            <a:ext cx="77724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1162419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z="3600" b="1" i="1" dirty="0" smtClean="0">
                <a:solidFill>
                  <a:schemeClr val="accent2"/>
                </a:solidFill>
              </a:rPr>
              <a:t>Recovery</a:t>
            </a:r>
          </a:p>
        </p:txBody>
      </p:sp>
      <p:sp>
        <p:nvSpPr>
          <p:cNvPr id="16387" name="Content Placeholder 2"/>
          <p:cNvSpPr>
            <a:spLocks noGrp="1"/>
          </p:cNvSpPr>
          <p:nvPr>
            <p:ph idx="1"/>
          </p:nvPr>
        </p:nvSpPr>
        <p:spPr/>
        <p:txBody>
          <a:bodyPr/>
          <a:lstStyle/>
          <a:p>
            <a:pPr marL="0" indent="0">
              <a:lnSpc>
                <a:spcPct val="150000"/>
              </a:lnSpc>
              <a:buFontTx/>
              <a:buNone/>
            </a:pPr>
            <a:r>
              <a:rPr lang="en-US" dirty="0" smtClean="0"/>
              <a:t>“Recovery is the point in someone’s illness in which the illness is no longer the first and foremost part of his or her life; it is no longer the essence of all his or her existence.” – </a:t>
            </a:r>
            <a:r>
              <a:rPr lang="en-US" i="1" dirty="0" smtClean="0"/>
              <a:t>Author unknown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3600" b="1" i="1" dirty="0" smtClean="0">
                <a:solidFill>
                  <a:schemeClr val="accent2"/>
                </a:solidFill>
              </a:rPr>
              <a:t>Recovery - Transitions</a:t>
            </a:r>
          </a:p>
        </p:txBody>
      </p:sp>
      <p:sp>
        <p:nvSpPr>
          <p:cNvPr id="17411" name="Content Placeholder 2"/>
          <p:cNvSpPr>
            <a:spLocks noGrp="1"/>
          </p:cNvSpPr>
          <p:nvPr>
            <p:ph idx="1"/>
          </p:nvPr>
        </p:nvSpPr>
        <p:spPr/>
        <p:txBody>
          <a:bodyPr/>
          <a:lstStyle/>
          <a:p>
            <a:pPr>
              <a:defRPr/>
            </a:pPr>
            <a:r>
              <a:rPr lang="en-US" dirty="0" smtClean="0"/>
              <a:t>Lesson #1: Let go.</a:t>
            </a:r>
          </a:p>
          <a:p>
            <a:pPr marL="0" indent="0">
              <a:buFontTx/>
              <a:buNone/>
              <a:defRPr/>
            </a:pPr>
            <a:endParaRPr lang="en-US" dirty="0" smtClean="0"/>
          </a:p>
          <a:p>
            <a:pPr>
              <a:defRPr/>
            </a:pPr>
            <a:r>
              <a:rPr lang="en-US" dirty="0" smtClean="0"/>
              <a:t>Lesson #2: Try to make lemonade out of lemons.</a:t>
            </a:r>
          </a:p>
          <a:p>
            <a:pPr marL="0" indent="0">
              <a:buFontTx/>
              <a:buNone/>
              <a:defRPr/>
            </a:pPr>
            <a:endParaRPr lang="en-US" dirty="0" smtClean="0"/>
          </a:p>
          <a:p>
            <a:pPr>
              <a:defRPr/>
            </a:pPr>
            <a:r>
              <a:rPr lang="en-US" dirty="0" smtClean="0"/>
              <a:t>Lesson #3: Everything works out in the end.</a:t>
            </a:r>
          </a:p>
        </p:txBody>
      </p:sp>
      <p:pic>
        <p:nvPicPr>
          <p:cNvPr id="17412" name="Picture 4" descr="C:\Users\Mike Buatti Laptop\AppData\Local\Microsoft\Windows\Temporary Internet Files\Content.IE5\4MHIWVSB\MC90043254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876800"/>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5" descr="C:\Users\Mike Buatti Laptop\AppData\Local\Microsoft\Windows\Temporary Internet Files\Content.IE5\4MHIWVSB\MC900411884[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7400" y="3248819"/>
            <a:ext cx="11430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6" descr="C:\Users\Mike Buatti Laptop\AppData\Local\Microsoft\Windows\Temporary Internet Files\Content.IE5\ECBJS89K\MC900432679[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334944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7" descr="C:\Users\Mike Buatti Laptop\AppData\Local\Microsoft\Windows\Temporary Internet Files\Content.IE5\RN3FUWW7\MC900436892[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3248820"/>
            <a:ext cx="1398588" cy="1319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413"/>
                                        </p:tgtEl>
                                        <p:attrNameLst>
                                          <p:attrName>style.visibility</p:attrName>
                                        </p:attrNameLst>
                                      </p:cBhvr>
                                      <p:to>
                                        <p:strVal val="visible"/>
                                      </p:to>
                                    </p:set>
                                    <p:animEffect transition="in" filter="fade">
                                      <p:cBhvr>
                                        <p:cTn id="7" dur="1000"/>
                                        <p:tgtEl>
                                          <p:spTgt spid="17413"/>
                                        </p:tgtEl>
                                      </p:cBhvr>
                                    </p:animEffect>
                                    <p:anim calcmode="lin" valueType="num">
                                      <p:cBhvr>
                                        <p:cTn id="8" dur="1000" fill="hold"/>
                                        <p:tgtEl>
                                          <p:spTgt spid="17413"/>
                                        </p:tgtEl>
                                        <p:attrNameLst>
                                          <p:attrName>ppt_x</p:attrName>
                                        </p:attrNameLst>
                                      </p:cBhvr>
                                      <p:tavLst>
                                        <p:tav tm="0">
                                          <p:val>
                                            <p:strVal val="#ppt_x"/>
                                          </p:val>
                                        </p:tav>
                                        <p:tav tm="100000">
                                          <p:val>
                                            <p:strVal val="#ppt_x"/>
                                          </p:val>
                                        </p:tav>
                                      </p:tavLst>
                                    </p:anim>
                                    <p:anim calcmode="lin" valueType="num">
                                      <p:cBhvr>
                                        <p:cTn id="9" dur="1000" fill="hold"/>
                                        <p:tgtEl>
                                          <p:spTgt spid="174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7414"/>
                                        </p:tgtEl>
                                        <p:attrNameLst>
                                          <p:attrName>style.visibility</p:attrName>
                                        </p:attrNameLst>
                                      </p:cBhvr>
                                      <p:to>
                                        <p:strVal val="visible"/>
                                      </p:to>
                                    </p:set>
                                    <p:anim calcmode="lin" valueType="num">
                                      <p:cBhvr additive="base">
                                        <p:cTn id="14" dur="500" fill="hold"/>
                                        <p:tgtEl>
                                          <p:spTgt spid="17414"/>
                                        </p:tgtEl>
                                        <p:attrNameLst>
                                          <p:attrName>ppt_x</p:attrName>
                                        </p:attrNameLst>
                                      </p:cBhvr>
                                      <p:tavLst>
                                        <p:tav tm="0">
                                          <p:val>
                                            <p:strVal val="#ppt_x"/>
                                          </p:val>
                                        </p:tav>
                                        <p:tav tm="100000">
                                          <p:val>
                                            <p:strVal val="#ppt_x"/>
                                          </p:val>
                                        </p:tav>
                                      </p:tavLst>
                                    </p:anim>
                                    <p:anim calcmode="lin" valueType="num">
                                      <p:cBhvr additive="base">
                                        <p:cTn id="15" dur="500" fill="hold"/>
                                        <p:tgtEl>
                                          <p:spTgt spid="1741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17415"/>
                                        </p:tgtEl>
                                        <p:attrNameLst>
                                          <p:attrName>style.visibility</p:attrName>
                                        </p:attrNameLst>
                                      </p:cBhvr>
                                      <p:to>
                                        <p:strVal val="visible"/>
                                      </p:to>
                                    </p:set>
                                    <p:animEffect transition="in" filter="wipe(down)">
                                      <p:cBhvr>
                                        <p:cTn id="20" dur="580">
                                          <p:stCondLst>
                                            <p:cond delay="0"/>
                                          </p:stCondLst>
                                        </p:cTn>
                                        <p:tgtEl>
                                          <p:spTgt spid="17415"/>
                                        </p:tgtEl>
                                      </p:cBhvr>
                                    </p:animEffect>
                                    <p:anim calcmode="lin" valueType="num">
                                      <p:cBhvr>
                                        <p:cTn id="21" dur="1822" tmFilter="0,0; 0.14,0.36; 0.43,0.73; 0.71,0.91; 1.0,1.0">
                                          <p:stCondLst>
                                            <p:cond delay="0"/>
                                          </p:stCondLst>
                                        </p:cTn>
                                        <p:tgtEl>
                                          <p:spTgt spid="17415"/>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17415"/>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17415"/>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17415"/>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17415"/>
                                        </p:tgtEl>
                                        <p:attrNameLst>
                                          <p:attrName>ppt_y</p:attrName>
                                        </p:attrNameLst>
                                      </p:cBhvr>
                                      <p:tavLst>
                                        <p:tav tm="0" fmla="#ppt_y-sin(pi*$)/81">
                                          <p:val>
                                            <p:fltVal val="0"/>
                                          </p:val>
                                        </p:tav>
                                        <p:tav tm="100000">
                                          <p:val>
                                            <p:fltVal val="1"/>
                                          </p:val>
                                        </p:tav>
                                      </p:tavLst>
                                    </p:anim>
                                    <p:animScale>
                                      <p:cBhvr>
                                        <p:cTn id="26" dur="26">
                                          <p:stCondLst>
                                            <p:cond delay="650"/>
                                          </p:stCondLst>
                                        </p:cTn>
                                        <p:tgtEl>
                                          <p:spTgt spid="17415"/>
                                        </p:tgtEl>
                                      </p:cBhvr>
                                      <p:to x="100000" y="60000"/>
                                    </p:animScale>
                                    <p:animScale>
                                      <p:cBhvr>
                                        <p:cTn id="27" dur="166" decel="50000">
                                          <p:stCondLst>
                                            <p:cond delay="676"/>
                                          </p:stCondLst>
                                        </p:cTn>
                                        <p:tgtEl>
                                          <p:spTgt spid="17415"/>
                                        </p:tgtEl>
                                      </p:cBhvr>
                                      <p:to x="100000" y="100000"/>
                                    </p:animScale>
                                    <p:animScale>
                                      <p:cBhvr>
                                        <p:cTn id="28" dur="26">
                                          <p:stCondLst>
                                            <p:cond delay="1312"/>
                                          </p:stCondLst>
                                        </p:cTn>
                                        <p:tgtEl>
                                          <p:spTgt spid="17415"/>
                                        </p:tgtEl>
                                      </p:cBhvr>
                                      <p:to x="100000" y="80000"/>
                                    </p:animScale>
                                    <p:animScale>
                                      <p:cBhvr>
                                        <p:cTn id="29" dur="166" decel="50000">
                                          <p:stCondLst>
                                            <p:cond delay="1338"/>
                                          </p:stCondLst>
                                        </p:cTn>
                                        <p:tgtEl>
                                          <p:spTgt spid="17415"/>
                                        </p:tgtEl>
                                      </p:cBhvr>
                                      <p:to x="100000" y="100000"/>
                                    </p:animScale>
                                    <p:animScale>
                                      <p:cBhvr>
                                        <p:cTn id="30" dur="26">
                                          <p:stCondLst>
                                            <p:cond delay="1642"/>
                                          </p:stCondLst>
                                        </p:cTn>
                                        <p:tgtEl>
                                          <p:spTgt spid="17415"/>
                                        </p:tgtEl>
                                      </p:cBhvr>
                                      <p:to x="100000" y="90000"/>
                                    </p:animScale>
                                    <p:animScale>
                                      <p:cBhvr>
                                        <p:cTn id="31" dur="166" decel="50000">
                                          <p:stCondLst>
                                            <p:cond delay="1668"/>
                                          </p:stCondLst>
                                        </p:cTn>
                                        <p:tgtEl>
                                          <p:spTgt spid="17415"/>
                                        </p:tgtEl>
                                      </p:cBhvr>
                                      <p:to x="100000" y="100000"/>
                                    </p:animScale>
                                    <p:animScale>
                                      <p:cBhvr>
                                        <p:cTn id="32" dur="26">
                                          <p:stCondLst>
                                            <p:cond delay="1808"/>
                                          </p:stCondLst>
                                        </p:cTn>
                                        <p:tgtEl>
                                          <p:spTgt spid="17415"/>
                                        </p:tgtEl>
                                      </p:cBhvr>
                                      <p:to x="100000" y="95000"/>
                                    </p:animScale>
                                    <p:animScale>
                                      <p:cBhvr>
                                        <p:cTn id="33" dur="166" decel="50000">
                                          <p:stCondLst>
                                            <p:cond delay="1834"/>
                                          </p:stCondLst>
                                        </p:cTn>
                                        <p:tgtEl>
                                          <p:spTgt spid="17415"/>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nodeType="clickEffect">
                                  <p:stCondLst>
                                    <p:cond delay="0"/>
                                  </p:stCondLst>
                                  <p:childTnLst>
                                    <p:set>
                                      <p:cBhvr>
                                        <p:cTn id="37" dur="1" fill="hold">
                                          <p:stCondLst>
                                            <p:cond delay="0"/>
                                          </p:stCondLst>
                                        </p:cTn>
                                        <p:tgtEl>
                                          <p:spTgt spid="17412"/>
                                        </p:tgtEl>
                                        <p:attrNameLst>
                                          <p:attrName>style.visibility</p:attrName>
                                        </p:attrNameLst>
                                      </p:cBhvr>
                                      <p:to>
                                        <p:strVal val="visible"/>
                                      </p:to>
                                    </p:set>
                                    <p:animEffect transition="in" filter="wheel(1)">
                                      <p:cBhvr>
                                        <p:cTn id="38" dur="2000"/>
                                        <p:tgtEl>
                                          <p:spTgt spid="17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
          <p:cNvSpPr txBox="1">
            <a:spLocks noChangeArrowheads="1"/>
          </p:cNvSpPr>
          <p:nvPr/>
        </p:nvSpPr>
        <p:spPr bwMode="auto">
          <a:xfrm>
            <a:off x="1066800" y="838200"/>
            <a:ext cx="72390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3600" dirty="0">
                <a:latin typeface="+mn-lt"/>
              </a:rPr>
              <a:t>“Life is like a blanket that is too short.  You pull it up and your toes rebel; you yank it down and shivers meander about your shoulder; but, cheerful folks manage to draw their knees up and pass a very comfortable night</a:t>
            </a:r>
            <a:r>
              <a:rPr lang="en-US" sz="3600" dirty="0" smtClean="0">
                <a:latin typeface="+mn-lt"/>
              </a:rPr>
              <a:t>.” </a:t>
            </a:r>
            <a:r>
              <a:rPr lang="en-US" sz="3600" i="1" dirty="0" smtClean="0">
                <a:latin typeface="+mn-lt"/>
              </a:rPr>
              <a:t>--- Marion Howard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i="1" dirty="0" smtClean="0">
                <a:solidFill>
                  <a:schemeClr val="accent2"/>
                </a:solidFill>
              </a:rPr>
              <a:t>Personal Story of Recovery</a:t>
            </a:r>
            <a:endParaRPr lang="en-US" sz="3600" b="1" i="1" dirty="0">
              <a:solidFill>
                <a:schemeClr val="accent2"/>
              </a:solidFill>
            </a:endParaRPr>
          </a:p>
        </p:txBody>
      </p:sp>
      <p:sp>
        <p:nvSpPr>
          <p:cNvPr id="3" name="Content Placeholder 2"/>
          <p:cNvSpPr>
            <a:spLocks noGrp="1"/>
          </p:cNvSpPr>
          <p:nvPr>
            <p:ph idx="1"/>
          </p:nvPr>
        </p:nvSpPr>
        <p:spPr/>
        <p:txBody>
          <a:bodyPr/>
          <a:lstStyle/>
          <a:p>
            <a:r>
              <a:rPr lang="en-US" sz="2800" dirty="0" smtClean="0"/>
              <a:t>Focused on wellness</a:t>
            </a:r>
          </a:p>
          <a:p>
            <a:r>
              <a:rPr lang="en-US" sz="2800" dirty="0" smtClean="0"/>
              <a:t>Stayed busy – developed a routine</a:t>
            </a:r>
          </a:p>
          <a:p>
            <a:r>
              <a:rPr lang="en-US" sz="2800" dirty="0" smtClean="0"/>
              <a:t>Exercise</a:t>
            </a:r>
          </a:p>
          <a:p>
            <a:r>
              <a:rPr lang="en-US" sz="2800" dirty="0" smtClean="0"/>
              <a:t>Good sleeping habits</a:t>
            </a:r>
          </a:p>
          <a:p>
            <a:r>
              <a:rPr lang="en-US" sz="2800" dirty="0" smtClean="0"/>
              <a:t>Humor</a:t>
            </a:r>
          </a:p>
          <a:p>
            <a:r>
              <a:rPr lang="en-US" sz="2800" dirty="0" smtClean="0"/>
              <a:t>Aware of stress</a:t>
            </a:r>
          </a:p>
          <a:p>
            <a:r>
              <a:rPr lang="en-US" sz="2800" dirty="0" smtClean="0"/>
              <a:t>Spent time with positive people</a:t>
            </a:r>
          </a:p>
          <a:p>
            <a:r>
              <a:rPr lang="en-US" sz="2800" dirty="0" smtClean="0"/>
              <a:t>Spirituality</a:t>
            </a:r>
            <a:endParaRPr lang="en-US" sz="2800" dirty="0"/>
          </a:p>
        </p:txBody>
      </p:sp>
      <p:pic>
        <p:nvPicPr>
          <p:cNvPr id="1026" name="Picture 2" descr="C:\Users\Mike Buatti Laptop\AppData\Local\Microsoft\Windows\Temporary Internet Files\Content.IE5\ECBJS89K\MP90040935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2819400"/>
            <a:ext cx="16002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818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28600"/>
            <a:ext cx="81153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z="4000" b="1" i="1" dirty="0" smtClean="0">
                <a:solidFill>
                  <a:schemeClr val="accent2"/>
                </a:solidFill>
              </a:rPr>
              <a:t>How To Make The Best of a Difficult Situation</a:t>
            </a:r>
          </a:p>
        </p:txBody>
      </p:sp>
      <p:sp>
        <p:nvSpPr>
          <p:cNvPr id="138243" name="Rectangle 3"/>
          <p:cNvSpPr>
            <a:spLocks noGrp="1" noChangeArrowheads="1"/>
          </p:cNvSpPr>
          <p:nvPr>
            <p:ph type="body" idx="1"/>
          </p:nvPr>
        </p:nvSpPr>
        <p:spPr/>
        <p:txBody>
          <a:bodyPr/>
          <a:lstStyle/>
          <a:p>
            <a:pPr marL="0" indent="0" eaLnBrk="1" hangingPunct="1">
              <a:buFontTx/>
              <a:buNone/>
              <a:defRPr/>
            </a:pPr>
            <a:r>
              <a:rPr lang="en-US" dirty="0" smtClean="0"/>
              <a:t>Agenda</a:t>
            </a:r>
          </a:p>
          <a:p>
            <a:pPr eaLnBrk="1" hangingPunct="1">
              <a:defRPr/>
            </a:pPr>
            <a:r>
              <a:rPr lang="en-US" dirty="0" smtClean="0"/>
              <a:t>Definitions</a:t>
            </a:r>
          </a:p>
          <a:p>
            <a:pPr eaLnBrk="1" hangingPunct="1">
              <a:defRPr/>
            </a:pPr>
            <a:r>
              <a:rPr lang="en-US" dirty="0" smtClean="0"/>
              <a:t>Experts Say/Personal Story of Relapse</a:t>
            </a:r>
          </a:p>
          <a:p>
            <a:pPr eaLnBrk="1" hangingPunct="1">
              <a:defRPr/>
            </a:pPr>
            <a:r>
              <a:rPr lang="en-US" dirty="0" smtClean="0"/>
              <a:t>Experts Say/Personal Story of Remission</a:t>
            </a:r>
          </a:p>
          <a:p>
            <a:pPr eaLnBrk="1" hangingPunct="1">
              <a:defRPr/>
            </a:pPr>
            <a:r>
              <a:rPr lang="en-US" dirty="0" smtClean="0"/>
              <a:t>Experts Say/Personal Journey – Recovery</a:t>
            </a:r>
          </a:p>
          <a:p>
            <a:pPr eaLnBrk="1" hangingPunct="1">
              <a:defRPr/>
            </a:pPr>
            <a:r>
              <a:rPr lang="en-US" dirty="0" smtClean="0"/>
              <a:t>Conclusion</a:t>
            </a:r>
          </a:p>
          <a:p>
            <a:pPr eaLnBrk="1" hangingPunct="1">
              <a:defRPr/>
            </a:pPr>
            <a:endParaRPr lang="en-US" dirty="0" smtClean="0"/>
          </a:p>
          <a:p>
            <a:pPr eaLnBrk="1" hangingPunct="1">
              <a:defRPr/>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z="4000" b="1" i="1" dirty="0" smtClean="0">
                <a:solidFill>
                  <a:schemeClr val="accent2"/>
                </a:solidFill>
              </a:rPr>
              <a:t>Definitions</a:t>
            </a:r>
          </a:p>
        </p:txBody>
      </p:sp>
      <p:sp>
        <p:nvSpPr>
          <p:cNvPr id="5123" name="Rectangle 3"/>
          <p:cNvSpPr>
            <a:spLocks noGrp="1" noChangeArrowheads="1"/>
          </p:cNvSpPr>
          <p:nvPr>
            <p:ph type="body" idx="1"/>
          </p:nvPr>
        </p:nvSpPr>
        <p:spPr>
          <a:xfrm>
            <a:off x="457200" y="1295400"/>
            <a:ext cx="8229600" cy="4830763"/>
          </a:xfrm>
        </p:spPr>
        <p:txBody>
          <a:bodyPr/>
          <a:lstStyle/>
          <a:p>
            <a:pPr eaLnBrk="1" hangingPunct="1"/>
            <a:r>
              <a:rPr lang="en-US" sz="2800" dirty="0" smtClean="0"/>
              <a:t>“To make the best of something” – to do as well as possible with something that is not too promising</a:t>
            </a:r>
          </a:p>
          <a:p>
            <a:pPr eaLnBrk="1" hangingPunct="1"/>
            <a:r>
              <a:rPr lang="en-US" sz="2800" dirty="0" smtClean="0"/>
              <a:t>Relapse – a deterioration in someone’s state of health after a temporary improvement</a:t>
            </a:r>
          </a:p>
          <a:p>
            <a:pPr eaLnBrk="1" hangingPunct="1"/>
            <a:r>
              <a:rPr lang="en-US" sz="2800" dirty="0" smtClean="0"/>
              <a:t>Remission – a period during which symptoms of a disease are reduced (partial) or disappear (complete)</a:t>
            </a:r>
          </a:p>
          <a:p>
            <a:pPr eaLnBrk="1" hangingPunct="1"/>
            <a:r>
              <a:rPr lang="en-US" sz="2800" dirty="0" smtClean="0"/>
              <a:t>Recovery – a return to a normal state of health, mind or strength</a:t>
            </a:r>
          </a:p>
          <a:p>
            <a:pPr eaLnBrk="1" hangingPunct="1"/>
            <a:endParaRPr lang="en-US" sz="2800" dirty="0" smtClean="0"/>
          </a:p>
          <a:p>
            <a:pPr eaLnBrk="1" hangingPunct="1"/>
            <a:endParaRPr lang="en-US" sz="2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3600" b="1" i="1" dirty="0" smtClean="0">
                <a:solidFill>
                  <a:schemeClr val="accent2"/>
                </a:solidFill>
              </a:rPr>
              <a:t>Self Management Prevents Relapse</a:t>
            </a:r>
          </a:p>
        </p:txBody>
      </p:sp>
      <p:sp>
        <p:nvSpPr>
          <p:cNvPr id="10243" name="Rectangle 3"/>
          <p:cNvSpPr>
            <a:spLocks noGrp="1" noChangeArrowheads="1"/>
          </p:cNvSpPr>
          <p:nvPr>
            <p:ph type="body" idx="1"/>
          </p:nvPr>
        </p:nvSpPr>
        <p:spPr/>
        <p:txBody>
          <a:bodyPr/>
          <a:lstStyle/>
          <a:p>
            <a:pPr eaLnBrk="1" hangingPunct="1">
              <a:lnSpc>
                <a:spcPct val="200000"/>
              </a:lnSpc>
              <a:defRPr/>
            </a:pPr>
            <a:r>
              <a:rPr lang="en-US" sz="3600" dirty="0" smtClean="0"/>
              <a:t>Identifying Your Warning Signs</a:t>
            </a:r>
          </a:p>
          <a:p>
            <a:pPr eaLnBrk="1" hangingPunct="1">
              <a:lnSpc>
                <a:spcPct val="200000"/>
              </a:lnSpc>
              <a:defRPr/>
            </a:pPr>
            <a:r>
              <a:rPr lang="en-US" sz="3600" dirty="0" smtClean="0"/>
              <a:t>Taking Action</a:t>
            </a:r>
          </a:p>
          <a:p>
            <a:pPr eaLnBrk="1" hangingPunct="1">
              <a:lnSpc>
                <a:spcPct val="200000"/>
              </a:lnSpc>
              <a:defRPr/>
            </a:pPr>
            <a:r>
              <a:rPr lang="en-US" sz="3600" dirty="0" smtClean="0"/>
              <a:t>Seeking Outside Help When Needed</a:t>
            </a:r>
          </a:p>
          <a:p>
            <a:pPr marL="0" indent="0" eaLnBrk="1" hangingPunct="1">
              <a:lnSpc>
                <a:spcPct val="200000"/>
              </a:lnSpc>
              <a:buFontTx/>
              <a:buNone/>
              <a:defRPr/>
            </a:pPr>
            <a:endParaRPr lang="en-US" dirty="0" smtClean="0"/>
          </a:p>
          <a:p>
            <a:pPr eaLnBrk="1" hangingPunct="1">
              <a:lnSpc>
                <a:spcPct val="200000"/>
              </a:lnSpc>
              <a:defRPr/>
            </a:pPr>
            <a:endParaRPr lang="en-US" dirty="0" smtClean="0"/>
          </a:p>
        </p:txBody>
      </p:sp>
      <p:pic>
        <p:nvPicPr>
          <p:cNvPr id="7172" name="Picture 4" descr="C:\Users\Mike Buatti Laptop\AppData\Local\Microsoft\Windows\Temporary Internet Files\Content.IE5\4MHIWVSB\MC90043475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81940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z="4000" b="1" i="1" dirty="0" smtClean="0">
                <a:solidFill>
                  <a:schemeClr val="accent2"/>
                </a:solidFill>
              </a:rPr>
              <a:t>Early </a:t>
            </a:r>
            <a:r>
              <a:rPr lang="en-US" sz="4000" b="1" i="1" dirty="0" smtClean="0">
                <a:solidFill>
                  <a:schemeClr val="accent2"/>
                </a:solidFill>
              </a:rPr>
              <a:t>Warning </a:t>
            </a:r>
            <a:r>
              <a:rPr lang="en-US" sz="4000" b="1" i="1" dirty="0" smtClean="0">
                <a:solidFill>
                  <a:schemeClr val="accent2"/>
                </a:solidFill>
              </a:rPr>
              <a:t>Signs - Relapse</a:t>
            </a:r>
            <a:endParaRPr lang="en-US" sz="4000" dirty="0" smtClean="0"/>
          </a:p>
        </p:txBody>
      </p:sp>
      <p:sp>
        <p:nvSpPr>
          <p:cNvPr id="8195" name="Content Placeholder 2"/>
          <p:cNvSpPr>
            <a:spLocks noGrp="1"/>
          </p:cNvSpPr>
          <p:nvPr>
            <p:ph idx="1"/>
          </p:nvPr>
        </p:nvSpPr>
        <p:spPr>
          <a:xfrm>
            <a:off x="457200" y="1371600"/>
            <a:ext cx="8229600" cy="4754563"/>
          </a:xfrm>
        </p:spPr>
        <p:txBody>
          <a:bodyPr/>
          <a:lstStyle/>
          <a:p>
            <a:pPr eaLnBrk="1" hangingPunct="1"/>
            <a:r>
              <a:rPr lang="en-US" sz="2400" dirty="0" smtClean="0"/>
              <a:t>tension or agitation</a:t>
            </a:r>
          </a:p>
          <a:p>
            <a:pPr eaLnBrk="1" hangingPunct="1"/>
            <a:r>
              <a:rPr lang="en-US" sz="2400" dirty="0" smtClean="0"/>
              <a:t>eating problems</a:t>
            </a:r>
          </a:p>
          <a:p>
            <a:pPr eaLnBrk="1" hangingPunct="1"/>
            <a:r>
              <a:rPr lang="en-US" sz="2400" dirty="0" smtClean="0"/>
              <a:t>concentration problems</a:t>
            </a:r>
          </a:p>
          <a:p>
            <a:pPr eaLnBrk="1" hangingPunct="1"/>
            <a:r>
              <a:rPr lang="en-US" sz="2400" dirty="0" smtClean="0"/>
              <a:t>sleeping too little or too much</a:t>
            </a:r>
          </a:p>
          <a:p>
            <a:pPr eaLnBrk="1" hangingPunct="1"/>
            <a:r>
              <a:rPr lang="en-US" sz="2400" dirty="0" smtClean="0"/>
              <a:t>depression</a:t>
            </a:r>
          </a:p>
          <a:p>
            <a:pPr eaLnBrk="1" hangingPunct="1"/>
            <a:r>
              <a:rPr lang="en-US" sz="2400" dirty="0" smtClean="0"/>
              <a:t>social withdrawal</a:t>
            </a:r>
          </a:p>
          <a:p>
            <a:pPr eaLnBrk="1" hangingPunct="1"/>
            <a:r>
              <a:rPr lang="en-US" sz="2400" dirty="0" smtClean="0"/>
              <a:t>irritability</a:t>
            </a:r>
          </a:p>
          <a:p>
            <a:pPr eaLnBrk="1" hangingPunct="1"/>
            <a:r>
              <a:rPr lang="en-US" sz="2400" dirty="0" smtClean="0"/>
              <a:t>decreased compliance with treatment anxiety</a:t>
            </a:r>
          </a:p>
          <a:p>
            <a:pPr eaLnBrk="1" hangingPunct="1">
              <a:lnSpc>
                <a:spcPct val="110000"/>
              </a:lnSpc>
            </a:pPr>
            <a:r>
              <a:rPr lang="en-US" sz="2400" dirty="0" smtClean="0"/>
              <a:t>idiosyncratic signs - behaviors that are different or “out of character” for this individual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304800"/>
            <a:ext cx="8229600" cy="1143000"/>
          </a:xfrm>
        </p:spPr>
        <p:txBody>
          <a:bodyPr/>
          <a:lstStyle/>
          <a:p>
            <a:r>
              <a:rPr lang="en-US" sz="3600" b="1" i="1" dirty="0" smtClean="0">
                <a:solidFill>
                  <a:schemeClr val="accent2"/>
                </a:solidFill>
              </a:rPr>
              <a:t>Triggers - Relapse</a:t>
            </a:r>
          </a:p>
        </p:txBody>
      </p:sp>
      <p:sp>
        <p:nvSpPr>
          <p:cNvPr id="6147" name="Content Placeholder 2"/>
          <p:cNvSpPr>
            <a:spLocks noGrp="1"/>
          </p:cNvSpPr>
          <p:nvPr>
            <p:ph idx="1"/>
          </p:nvPr>
        </p:nvSpPr>
        <p:spPr/>
        <p:txBody>
          <a:bodyPr/>
          <a:lstStyle/>
          <a:p>
            <a:pPr eaLnBrk="1" hangingPunct="1">
              <a:lnSpc>
                <a:spcPct val="200000"/>
              </a:lnSpc>
            </a:pPr>
            <a:r>
              <a:rPr lang="en-US" sz="3600" dirty="0" smtClean="0"/>
              <a:t>Go Back in Time – Remember</a:t>
            </a:r>
          </a:p>
          <a:p>
            <a:pPr eaLnBrk="1" hangingPunct="1">
              <a:lnSpc>
                <a:spcPct val="200000"/>
              </a:lnSpc>
            </a:pPr>
            <a:r>
              <a:rPr lang="en-US" sz="3600" dirty="0" smtClean="0"/>
              <a:t>Identify Triggers When “Well”</a:t>
            </a:r>
          </a:p>
          <a:p>
            <a:pPr eaLnBrk="1" hangingPunct="1">
              <a:lnSpc>
                <a:spcPct val="200000"/>
              </a:lnSpc>
            </a:pPr>
            <a:r>
              <a:rPr lang="en-US" sz="3600" dirty="0" smtClean="0"/>
              <a:t>Take Action Early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z="4000" b="1" i="1" dirty="0" smtClean="0">
                <a:solidFill>
                  <a:schemeClr val="accent2"/>
                </a:solidFill>
              </a:rPr>
              <a:t>Taking Action - Relapse</a:t>
            </a:r>
          </a:p>
        </p:txBody>
      </p:sp>
      <p:sp>
        <p:nvSpPr>
          <p:cNvPr id="9219" name="Content Placeholder 2"/>
          <p:cNvSpPr>
            <a:spLocks noGrp="1"/>
          </p:cNvSpPr>
          <p:nvPr>
            <p:ph idx="1"/>
          </p:nvPr>
        </p:nvSpPr>
        <p:spPr/>
        <p:txBody>
          <a:bodyPr/>
          <a:lstStyle/>
          <a:p>
            <a:pPr>
              <a:lnSpc>
                <a:spcPct val="200000"/>
              </a:lnSpc>
            </a:pPr>
            <a:r>
              <a:rPr lang="en-US" dirty="0" smtClean="0"/>
              <a:t>Building Healthy Coping Skills</a:t>
            </a:r>
          </a:p>
          <a:p>
            <a:pPr>
              <a:lnSpc>
                <a:spcPct val="200000"/>
              </a:lnSpc>
            </a:pPr>
            <a:r>
              <a:rPr lang="en-US" dirty="0" smtClean="0"/>
              <a:t>Identifying Stressful Situations</a:t>
            </a:r>
          </a:p>
          <a:p>
            <a:pPr>
              <a:lnSpc>
                <a:spcPct val="200000"/>
              </a:lnSpc>
            </a:pPr>
            <a:r>
              <a:rPr lang="en-US" dirty="0" smtClean="0"/>
              <a:t>Managing Stressful Situations</a:t>
            </a:r>
          </a:p>
        </p:txBody>
      </p:sp>
      <p:pic>
        <p:nvPicPr>
          <p:cNvPr id="9220" name="Picture 4" descr="C:\Users\Mike Buatti Laptop\AppData\Local\Microsoft\Windows\Temporary Internet Files\Content.IE5\S6C6KCTV\MP90044858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514600"/>
            <a:ext cx="2209800"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z="4000" b="1" i="1" dirty="0" smtClean="0">
                <a:solidFill>
                  <a:schemeClr val="accent2"/>
                </a:solidFill>
              </a:rPr>
              <a:t>Building Healthy Coping Skills</a:t>
            </a:r>
          </a:p>
        </p:txBody>
      </p:sp>
      <p:sp>
        <p:nvSpPr>
          <p:cNvPr id="10243" name="Content Placeholder 2"/>
          <p:cNvSpPr>
            <a:spLocks noGrp="1"/>
          </p:cNvSpPr>
          <p:nvPr>
            <p:ph idx="1"/>
          </p:nvPr>
        </p:nvSpPr>
        <p:spPr>
          <a:xfrm>
            <a:off x="457200" y="1371600"/>
            <a:ext cx="8229600" cy="4754563"/>
          </a:xfrm>
        </p:spPr>
        <p:txBody>
          <a:bodyPr/>
          <a:lstStyle/>
          <a:p>
            <a:r>
              <a:rPr lang="en-US" sz="2800" dirty="0" smtClean="0"/>
              <a:t>Eating Well</a:t>
            </a:r>
          </a:p>
          <a:p>
            <a:r>
              <a:rPr lang="en-US" sz="2800" dirty="0" smtClean="0"/>
              <a:t>Exercising Regularly</a:t>
            </a:r>
          </a:p>
          <a:p>
            <a:r>
              <a:rPr lang="en-US" sz="2800" dirty="0" smtClean="0"/>
              <a:t>Getting Enough Sleep</a:t>
            </a:r>
          </a:p>
          <a:p>
            <a:r>
              <a:rPr lang="en-US" sz="2800" dirty="0" smtClean="0"/>
              <a:t>Relaxation Skills</a:t>
            </a:r>
          </a:p>
          <a:p>
            <a:r>
              <a:rPr lang="en-US" sz="2800" dirty="0" smtClean="0"/>
              <a:t>Healthy Thinking Skills</a:t>
            </a:r>
          </a:p>
          <a:p>
            <a:pPr lvl="1"/>
            <a:r>
              <a:rPr lang="en-US" sz="2400" dirty="0" smtClean="0"/>
              <a:t>Overgeneralization</a:t>
            </a:r>
          </a:p>
          <a:p>
            <a:pPr lvl="1"/>
            <a:r>
              <a:rPr lang="en-US" sz="2400" dirty="0" smtClean="0"/>
              <a:t>Filtering</a:t>
            </a:r>
          </a:p>
          <a:p>
            <a:pPr lvl="1"/>
            <a:r>
              <a:rPr lang="en-US" sz="2400" dirty="0" smtClean="0"/>
              <a:t>All-or-nothing</a:t>
            </a:r>
          </a:p>
          <a:p>
            <a:pPr lvl="1"/>
            <a:r>
              <a:rPr lang="en-US" sz="2400" dirty="0" smtClean="0"/>
              <a:t>Catastrophizing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1173</TotalTime>
  <Words>2610</Words>
  <Application>Microsoft Office PowerPoint</Application>
  <PresentationFormat>On-screen Show (4:3)</PresentationFormat>
  <Paragraphs>238</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Default Design</vt:lpstr>
      <vt:lpstr>How To “Make Lemonade Out of Lemons” When Going Through Relapse, Remission and Recovery</vt:lpstr>
      <vt:lpstr>PowerPoint Presentation</vt:lpstr>
      <vt:lpstr>How To Make The Best of a Difficult Situation</vt:lpstr>
      <vt:lpstr>Definitions</vt:lpstr>
      <vt:lpstr>Self Management Prevents Relapse</vt:lpstr>
      <vt:lpstr>Early Warning Signs - Relapse</vt:lpstr>
      <vt:lpstr>Triggers - Relapse</vt:lpstr>
      <vt:lpstr>Taking Action - Relapse</vt:lpstr>
      <vt:lpstr>Building Healthy Coping Skills</vt:lpstr>
      <vt:lpstr>Identifying Stressful Situations</vt:lpstr>
      <vt:lpstr>Managing Stressful Situations</vt:lpstr>
      <vt:lpstr>Self Management Prevents Relapse</vt:lpstr>
      <vt:lpstr>Personal Story of Relapse</vt:lpstr>
      <vt:lpstr>Reviewing Relapse</vt:lpstr>
      <vt:lpstr>Planning Ahead - Remission</vt:lpstr>
      <vt:lpstr>Personal Story of Remission</vt:lpstr>
      <vt:lpstr>PowerPoint Presentation</vt:lpstr>
      <vt:lpstr>Recovery</vt:lpstr>
      <vt:lpstr>Recovery - Transitions</vt:lpstr>
      <vt:lpstr>Personal Story of Recovery</vt:lpstr>
      <vt:lpstr>PowerPoint Presentation</vt:lpstr>
    </vt:vector>
  </TitlesOfParts>
  <Company>NAMI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nami</dc:creator>
  <cp:lastModifiedBy>Mike Buatti's Laptop</cp:lastModifiedBy>
  <cp:revision>121</cp:revision>
  <cp:lastPrinted>2013-09-09T15:27:21Z</cp:lastPrinted>
  <dcterms:created xsi:type="dcterms:W3CDTF">2010-03-05T17:58:05Z</dcterms:created>
  <dcterms:modified xsi:type="dcterms:W3CDTF">2013-09-20T18:20:26Z</dcterms:modified>
</cp:coreProperties>
</file>