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845" autoAdjust="0"/>
    <p:restoredTop sz="94660"/>
  </p:normalViewPr>
  <p:slideViewPr>
    <p:cSldViewPr>
      <p:cViewPr>
        <p:scale>
          <a:sx n="150" d="100"/>
          <a:sy n="150" d="100"/>
        </p:scale>
        <p:origin x="-492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2ADFF-3632-4577-9EF0-6E326A35D68B}" type="datetimeFigureOut">
              <a:rPr lang="en-US" smtClean="0"/>
              <a:pPr/>
              <a:t>1/26/2009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DE203-6BAD-4088-8331-3A1650B7F2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DE203-6BAD-4088-8331-3A1650B7F27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447800" y="304800"/>
            <a:ext cx="6180936" cy="2807732"/>
            <a:chOff x="1447800" y="1371600"/>
            <a:chExt cx="6180936" cy="2807732"/>
          </a:xfrm>
        </p:grpSpPr>
        <p:sp>
          <p:nvSpPr>
            <p:cNvPr id="17" name="Rectangle 16"/>
            <p:cNvSpPr/>
            <p:nvPr/>
          </p:nvSpPr>
          <p:spPr>
            <a:xfrm>
              <a:off x="3657600" y="2857500"/>
              <a:ext cx="990600" cy="6858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600" dirty="0" smtClean="0">
                  <a:solidFill>
                    <a:schemeClr val="tx1"/>
                  </a:solidFill>
                  <a:cs typeface="Times New Roman" pitchFamily="18" charset="0"/>
                </a:rPr>
                <a:t>H</a:t>
              </a:r>
              <a:r>
                <a:rPr lang="fi-FI" sz="1600" baseline="-25000" dirty="0" smtClean="0">
                  <a:solidFill>
                    <a:schemeClr val="tx1"/>
                  </a:solidFill>
                  <a:cs typeface="Times New Roman" pitchFamily="18" charset="0"/>
                </a:rPr>
                <a:t>0</a:t>
              </a:r>
              <a:r>
                <a:rPr lang="fi-FI" sz="1600" dirty="0" smtClean="0">
                  <a:solidFill>
                    <a:schemeClr val="tx1"/>
                  </a:solidFill>
                  <a:cs typeface="Times New Roman" pitchFamily="18" charset="0"/>
                </a:rPr>
                <a:t>(e</a:t>
              </a:r>
              <a:r>
                <a:rPr lang="fi-FI" sz="1600" baseline="30000" dirty="0" smtClean="0">
                  <a:solidFill>
                    <a:schemeClr val="tx1"/>
                  </a:solidFill>
                  <a:cs typeface="Times New Roman" pitchFamily="18" charset="0"/>
                </a:rPr>
                <a:t>j</a:t>
              </a:r>
              <a:r>
                <a:rPr lang="el-GR" sz="1600" baseline="30000" dirty="0" smtClean="0">
                  <a:solidFill>
                    <a:schemeClr val="tx1"/>
                  </a:solidFill>
                  <a:cs typeface="Times New Roman" pitchFamily="18" charset="0"/>
                </a:rPr>
                <a:t>ω</a:t>
              </a:r>
              <a:r>
                <a:rPr lang="fi-FI" sz="1600" dirty="0" smtClean="0">
                  <a:solidFill>
                    <a:schemeClr val="tx1"/>
                  </a:solidFill>
                  <a:cs typeface="Times New Roman" pitchFamily="18" charset="0"/>
                </a:rPr>
                <a:t>)</a:t>
              </a:r>
              <a:endParaRPr lang="en-US" sz="16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86000" y="2857500"/>
              <a:ext cx="685800" cy="6858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600" dirty="0" smtClean="0">
                  <a:solidFill>
                    <a:schemeClr val="tx1"/>
                  </a:solidFill>
                  <a:cs typeface="Times New Roman" pitchFamily="18" charset="0"/>
                </a:rPr>
                <a:t>C/D</a:t>
              </a:r>
              <a:endParaRPr lang="en-US" sz="16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57600" y="1485900"/>
              <a:ext cx="990600" cy="6858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600" dirty="0" smtClean="0">
                  <a:solidFill>
                    <a:schemeClr val="tx1"/>
                  </a:solidFill>
                  <a:cs typeface="Times New Roman" pitchFamily="18" charset="0"/>
                </a:rPr>
                <a:t>H</a:t>
              </a:r>
              <a:r>
                <a:rPr lang="fi-FI" sz="1600" baseline="-25000" dirty="0" smtClean="0">
                  <a:solidFill>
                    <a:schemeClr val="tx1"/>
                  </a:solidFill>
                  <a:cs typeface="Times New Roman" pitchFamily="18" charset="0"/>
                </a:rPr>
                <a:t>1</a:t>
              </a:r>
              <a:r>
                <a:rPr lang="fi-FI" sz="1600" dirty="0" smtClean="0">
                  <a:solidFill>
                    <a:schemeClr val="tx1"/>
                  </a:solidFill>
                  <a:cs typeface="Times New Roman" pitchFamily="18" charset="0"/>
                </a:rPr>
                <a:t>(j</a:t>
              </a:r>
              <a:r>
                <a:rPr lang="el-GR" sz="16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Ω</a:t>
              </a:r>
              <a:r>
                <a:rPr lang="fi-FI" sz="16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" name="Straight Arrow Connector 19"/>
            <p:cNvCxnSpPr>
              <a:endCxn id="19" idx="1"/>
            </p:cNvCxnSpPr>
            <p:nvPr/>
          </p:nvCxnSpPr>
          <p:spPr>
            <a:xfrm>
              <a:off x="1467338" y="1825869"/>
              <a:ext cx="2190262" cy="29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8" idx="1"/>
            </p:cNvCxnSpPr>
            <p:nvPr/>
          </p:nvCxnSpPr>
          <p:spPr>
            <a:xfrm flipV="1">
              <a:off x="1936262" y="3200400"/>
              <a:ext cx="349738" cy="9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47800" y="1371600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x</a:t>
              </a:r>
              <a:r>
                <a:rPr lang="fi-FI" baseline="-25000" dirty="0" smtClean="0"/>
                <a:t> </a:t>
              </a:r>
              <a:r>
                <a:rPr lang="fi-FI" dirty="0" smtClean="0"/>
                <a:t>(t)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8400" y="3810000"/>
              <a:ext cx="340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T</a:t>
              </a:r>
              <a:r>
                <a:rPr lang="fi-FI" baseline="-25000" dirty="0" smtClean="0"/>
                <a:t>s</a:t>
              </a:r>
              <a:endParaRPr lang="en-US" baseline="-25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86600" y="194310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y</a:t>
              </a:r>
              <a:r>
                <a:rPr lang="fi-FI" baseline="-25000" dirty="0" smtClean="0"/>
                <a:t> </a:t>
              </a:r>
              <a:r>
                <a:rPr lang="fi-FI" dirty="0" smtClean="0"/>
                <a:t>(t)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10200" y="2857500"/>
              <a:ext cx="685800" cy="6858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600" dirty="0" smtClean="0">
                  <a:solidFill>
                    <a:schemeClr val="tx1"/>
                  </a:solidFill>
                  <a:cs typeface="Times New Roman" pitchFamily="18" charset="0"/>
                </a:rPr>
                <a:t>D/C</a:t>
              </a:r>
              <a:endParaRPr lang="en-US" sz="16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477000" y="2095500"/>
              <a:ext cx="381000" cy="461665"/>
              <a:chOff x="6705600" y="4527062"/>
              <a:chExt cx="381000" cy="461665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734908" y="4527062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sz="2400" dirty="0" smtClean="0"/>
                  <a:t>+</a:t>
                </a:r>
                <a:endParaRPr lang="en-US" sz="2400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705600" y="45720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 rot="5400000" flipH="1" flipV="1">
              <a:off x="1257482" y="2511670"/>
              <a:ext cx="1380210" cy="86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8" idx="3"/>
              <a:endCxn id="17" idx="1"/>
            </p:cNvCxnSpPr>
            <p:nvPr/>
          </p:nvCxnSpPr>
          <p:spPr>
            <a:xfrm>
              <a:off x="2971800" y="3200400"/>
              <a:ext cx="685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7" idx="3"/>
              <a:endCxn id="28" idx="1"/>
            </p:cNvCxnSpPr>
            <p:nvPr/>
          </p:nvCxnSpPr>
          <p:spPr>
            <a:xfrm>
              <a:off x="4648200" y="3200400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hape 40"/>
            <p:cNvCxnSpPr>
              <a:stCxn id="19" idx="3"/>
            </p:cNvCxnSpPr>
            <p:nvPr/>
          </p:nvCxnSpPr>
          <p:spPr>
            <a:xfrm>
              <a:off x="4648200" y="1828800"/>
              <a:ext cx="2027385" cy="26670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hape 41"/>
            <p:cNvCxnSpPr>
              <a:stCxn id="28" idx="3"/>
            </p:cNvCxnSpPr>
            <p:nvPr/>
          </p:nvCxnSpPr>
          <p:spPr>
            <a:xfrm flipV="1">
              <a:off x="6096000" y="2521438"/>
              <a:ext cx="571500" cy="67896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6858000" y="2324100"/>
              <a:ext cx="533400" cy="6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601677" y="3806092"/>
              <a:ext cx="340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T</a:t>
              </a:r>
              <a:r>
                <a:rPr lang="fi-FI" baseline="-25000" dirty="0" smtClean="0"/>
                <a:t>s</a:t>
              </a:r>
              <a:endParaRPr lang="en-US" baseline="-25000" dirty="0"/>
            </a:p>
          </p:txBody>
        </p:sp>
        <p:cxnSp>
          <p:nvCxnSpPr>
            <p:cNvPr id="45" name="Straight Arrow Connector 44"/>
            <p:cNvCxnSpPr>
              <a:endCxn id="18" idx="2"/>
            </p:cNvCxnSpPr>
            <p:nvPr/>
          </p:nvCxnSpPr>
          <p:spPr>
            <a:xfrm rot="5400000" flipH="1" flipV="1">
              <a:off x="2511669" y="3657601"/>
              <a:ext cx="231531" cy="29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5400000" flipH="1" flipV="1">
              <a:off x="5633915" y="3649786"/>
              <a:ext cx="231531" cy="29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057400" y="3505200"/>
            <a:ext cx="4307366" cy="2426732"/>
            <a:chOff x="2057400" y="3505200"/>
            <a:chExt cx="4307366" cy="2426732"/>
          </a:xfrm>
        </p:grpSpPr>
        <p:sp>
          <p:nvSpPr>
            <p:cNvPr id="49" name="Rectangle 48"/>
            <p:cNvSpPr/>
            <p:nvPr/>
          </p:nvSpPr>
          <p:spPr>
            <a:xfrm>
              <a:off x="2591594" y="4876800"/>
              <a:ext cx="2743200" cy="68580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/>
          </p:nvSpPr>
          <p:spPr>
            <a:xfrm flipV="1">
              <a:off x="3277394" y="4876800"/>
              <a:ext cx="1371600" cy="685800"/>
            </a:xfrm>
            <a:prstGeom prst="triangle">
              <a:avLst>
                <a:gd name="adj" fmla="val 49259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 rot="10800000">
              <a:off x="2057400" y="5562600"/>
              <a:ext cx="3963194" cy="158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481580" y="4757420"/>
              <a:ext cx="1595120" cy="508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848497" y="4762103"/>
              <a:ext cx="1600200" cy="794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019800" y="5334000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cs typeface="Times New Roman"/>
                </a:rPr>
                <a:t>ω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58394" y="3505200"/>
              <a:ext cx="989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dirty="0" smtClean="0">
                  <a:cs typeface="Times New Roman"/>
                </a:rPr>
                <a:t>H</a:t>
              </a:r>
              <a:r>
                <a:rPr lang="fi-FI" baseline="-25000" dirty="0" smtClean="0">
                  <a:cs typeface="Times New Roman"/>
                </a:rPr>
                <a:t>0</a:t>
              </a:r>
              <a:r>
                <a:rPr lang="fi-FI" dirty="0" smtClean="0">
                  <a:cs typeface="Times New Roman"/>
                </a:rPr>
                <a:t>(e</a:t>
              </a:r>
              <a:r>
                <a:rPr lang="fi-FI" baseline="30000" dirty="0" smtClean="0">
                  <a:cs typeface="Times New Roman"/>
                </a:rPr>
                <a:t>j</a:t>
              </a:r>
              <a:r>
                <a:rPr lang="el-GR" baseline="30000" dirty="0" smtClean="0">
                  <a:cs typeface="Times New Roman"/>
                </a:rPr>
                <a:t>ω</a:t>
              </a:r>
              <a:r>
                <a:rPr lang="fi-FI" dirty="0" smtClean="0">
                  <a:cs typeface="Times New Roman"/>
                </a:rPr>
                <a:t>)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67994" y="5562600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+mj-lt"/>
                  <a:cs typeface="Times New Roman"/>
                </a:rPr>
                <a:t>0.4·</a:t>
              </a:r>
              <a:r>
                <a:rPr lang="el-GR" dirty="0" smtClean="0">
                  <a:latin typeface="+mj-lt"/>
                  <a:cs typeface="Times New Roman"/>
                </a:rPr>
                <a:t>π</a:t>
              </a:r>
              <a:endParaRPr lang="en-US" dirty="0">
                <a:latin typeface="+mj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72594" y="5562600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cs typeface="Times New Roman"/>
                </a:rPr>
                <a:t>-0.4·</a:t>
              </a:r>
              <a:r>
                <a:rPr lang="el-GR" dirty="0" smtClean="0">
                  <a:cs typeface="Times New Roman"/>
                </a:rPr>
                <a:t>π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3886994" y="4876800"/>
              <a:ext cx="152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362200" y="5562600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cs typeface="Times New Roman"/>
                </a:rPr>
                <a:t>-</a:t>
              </a:r>
              <a:r>
                <a:rPr lang="el-GR" dirty="0" smtClean="0">
                  <a:cs typeface="Times New Roman"/>
                </a:rPr>
                <a:t>π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81600" y="55626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cs typeface="Times New Roman"/>
                </a:rPr>
                <a:t>π</a:t>
              </a:r>
              <a:endParaRPr lang="en-US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3314700" y="4876800"/>
              <a:ext cx="1295400" cy="1588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9900" y="4838700"/>
              <a:ext cx="1905794" cy="79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975894" y="4578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cs typeface="Times New Roman" pitchFamily="18" charset="0"/>
                </a:rPr>
                <a:t>1</a:t>
              </a:r>
              <a:endParaRPr lang="en-US" dirty="0">
                <a:cs typeface="Times New Roman" pitchFamily="18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H="1">
              <a:off x="3200400" y="4876800"/>
              <a:ext cx="1600200" cy="794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1828800" y="609600"/>
            <a:ext cx="4318588" cy="2401332"/>
            <a:chOff x="1828800" y="609600"/>
            <a:chExt cx="4318588" cy="2401332"/>
          </a:xfrm>
        </p:grpSpPr>
        <p:cxnSp>
          <p:nvCxnSpPr>
            <p:cNvPr id="26" name="Straight Connector 25"/>
            <p:cNvCxnSpPr/>
            <p:nvPr/>
          </p:nvCxnSpPr>
          <p:spPr>
            <a:xfrm rot="10800000">
              <a:off x="1828800" y="2667000"/>
              <a:ext cx="3963194" cy="158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2252980" y="1861820"/>
              <a:ext cx="1595120" cy="508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3619897" y="1866503"/>
              <a:ext cx="1600200" cy="794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91200" y="24384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Times New Roman"/>
                  <a:cs typeface="Times New Roman"/>
                </a:rPr>
                <a:t>Ω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76600" y="6096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dirty="0" smtClean="0">
                  <a:cs typeface="Times New Roman"/>
                </a:rPr>
                <a:t>H</a:t>
              </a:r>
              <a:r>
                <a:rPr lang="fi-FI" baseline="-25000" dirty="0" smtClean="0">
                  <a:cs typeface="Times New Roman"/>
                </a:rPr>
                <a:t>1</a:t>
              </a:r>
              <a:r>
                <a:rPr lang="fi-FI" dirty="0" smtClean="0">
                  <a:cs typeface="Times New Roman"/>
                </a:rPr>
                <a:t>(j</a:t>
              </a:r>
              <a:r>
                <a:rPr lang="el-GR" dirty="0" smtClean="0">
                  <a:latin typeface="Times New Roman"/>
                  <a:cs typeface="Times New Roman"/>
                </a:rPr>
                <a:t>Ω</a:t>
              </a:r>
              <a:r>
                <a:rPr lang="fi-FI" dirty="0" smtClean="0">
                  <a:cs typeface="Times New Roman"/>
                </a:rPr>
                <a:t>)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31444" y="2641600"/>
              <a:ext cx="955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+mj-lt"/>
                  <a:cs typeface="Times New Roman"/>
                </a:rPr>
                <a:t>2000·2</a:t>
              </a:r>
              <a:r>
                <a:rPr lang="el-GR" dirty="0" smtClean="0">
                  <a:latin typeface="+mj-lt"/>
                  <a:cs typeface="Times New Roman"/>
                </a:rPr>
                <a:t>π</a:t>
              </a:r>
              <a:endParaRPr lang="en-US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10644" y="2641600"/>
              <a:ext cx="10262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cs typeface="Times New Roman"/>
                </a:rPr>
                <a:t>-2000·2</a:t>
              </a:r>
              <a:r>
                <a:rPr lang="el-GR" dirty="0" smtClean="0">
                  <a:cs typeface="Times New Roman"/>
                </a:rPr>
                <a:t>π</a:t>
              </a:r>
              <a:endParaRPr lang="en-US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658394" y="1981200"/>
              <a:ext cx="152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086100" y="1981200"/>
              <a:ext cx="1295400" cy="1588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2781300" y="1943100"/>
              <a:ext cx="1905794" cy="79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747294" y="1682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cs typeface="Times New Roman" pitchFamily="18" charset="0"/>
                </a:rPr>
                <a:t>1</a:t>
              </a:r>
              <a:endParaRPr lang="en-US" dirty="0">
                <a:cs typeface="Times New Roman" pitchFamily="18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H="1">
              <a:off x="2971800" y="1981200"/>
              <a:ext cx="1600200" cy="794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reeform 44"/>
            <p:cNvSpPr/>
            <p:nvPr/>
          </p:nvSpPr>
          <p:spPr>
            <a:xfrm>
              <a:off x="3054350" y="1981200"/>
              <a:ext cx="1365250" cy="685800"/>
            </a:xfrm>
            <a:custGeom>
              <a:avLst/>
              <a:gdLst>
                <a:gd name="connsiteX0" fmla="*/ 0 w 1365250"/>
                <a:gd name="connsiteY0" fmla="*/ 685800 h 685800"/>
                <a:gd name="connsiteX1" fmla="*/ 679450 w 1365250"/>
                <a:gd name="connsiteY1" fmla="*/ 0 h 685800"/>
                <a:gd name="connsiteX2" fmla="*/ 1365250 w 1365250"/>
                <a:gd name="connsiteY2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5250" h="685800">
                  <a:moveTo>
                    <a:pt x="0" y="685800"/>
                  </a:moveTo>
                  <a:lnTo>
                    <a:pt x="679450" y="0"/>
                  </a:lnTo>
                  <a:lnTo>
                    <a:pt x="1365250" y="685800"/>
                  </a:ln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012950" y="3505200"/>
            <a:ext cx="4363038" cy="2346127"/>
            <a:chOff x="2012950" y="3505200"/>
            <a:chExt cx="4363038" cy="2346127"/>
          </a:xfrm>
        </p:grpSpPr>
        <p:sp>
          <p:nvSpPr>
            <p:cNvPr id="5" name="Rectangle 4"/>
            <p:cNvSpPr/>
            <p:nvPr/>
          </p:nvSpPr>
          <p:spPr>
            <a:xfrm>
              <a:off x="2591594" y="4876800"/>
              <a:ext cx="2742406" cy="68580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flipV="1">
              <a:off x="3277394" y="4876800"/>
              <a:ext cx="1371600" cy="685800"/>
            </a:xfrm>
            <a:prstGeom prst="triangle">
              <a:avLst>
                <a:gd name="adj" fmla="val 49259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10800000">
              <a:off x="2057400" y="5562600"/>
              <a:ext cx="3963194" cy="158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 flipH="1">
              <a:off x="2481580" y="4757420"/>
              <a:ext cx="1595120" cy="508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3848497" y="4762103"/>
              <a:ext cx="1600200" cy="794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19800" y="53340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Times New Roman"/>
                  <a:cs typeface="Times New Roman"/>
                </a:rPr>
                <a:t>Ω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58394" y="3505200"/>
              <a:ext cx="989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dirty="0" smtClean="0">
                  <a:cs typeface="Times New Roman"/>
                </a:rPr>
                <a:t>H</a:t>
              </a:r>
              <a:r>
                <a:rPr lang="fi-FI" baseline="-25000" dirty="0" smtClean="0">
                  <a:cs typeface="Times New Roman"/>
                </a:rPr>
                <a:t>0</a:t>
              </a:r>
              <a:r>
                <a:rPr lang="fi-FI" dirty="0" smtClean="0">
                  <a:cs typeface="Times New Roman"/>
                </a:rPr>
                <a:t>(j</a:t>
              </a:r>
              <a:r>
                <a:rPr lang="el-GR" dirty="0" smtClean="0">
                  <a:latin typeface="Times New Roman"/>
                  <a:cs typeface="Times New Roman"/>
                </a:rPr>
                <a:t>Ω</a:t>
              </a:r>
              <a:r>
                <a:rPr lang="fi-FI" dirty="0" smtClean="0">
                  <a:cs typeface="Times New Roman"/>
                </a:rPr>
                <a:t>)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60044" y="5537200"/>
              <a:ext cx="7857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400" dirty="0" smtClean="0">
                  <a:latin typeface="+mj-lt"/>
                  <a:cs typeface="Times New Roman"/>
                </a:rPr>
                <a:t>2000·2</a:t>
              </a:r>
              <a:r>
                <a:rPr lang="el-GR" sz="1400" dirty="0" smtClean="0">
                  <a:latin typeface="+mj-lt"/>
                  <a:cs typeface="Times New Roman"/>
                </a:rPr>
                <a:t>π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72594" y="5543550"/>
              <a:ext cx="840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400" dirty="0" smtClean="0">
                  <a:cs typeface="Times New Roman"/>
                </a:rPr>
                <a:t>-2000·2</a:t>
              </a:r>
              <a:r>
                <a:rPr lang="el-GR" sz="1400" dirty="0" smtClean="0">
                  <a:cs typeface="Times New Roman"/>
                </a:rPr>
                <a:t>π</a:t>
              </a:r>
              <a:endParaRPr lang="en-US" sz="14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886994" y="4876800"/>
              <a:ext cx="152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111750" y="5543550"/>
              <a:ext cx="8771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400" dirty="0" smtClean="0">
                  <a:cs typeface="Times New Roman"/>
                </a:rPr>
                <a:t>10000·2</a:t>
              </a:r>
              <a:r>
                <a:rPr lang="el-GR" sz="1400" dirty="0" smtClean="0">
                  <a:cs typeface="Times New Roman"/>
                </a:rPr>
                <a:t>π</a:t>
              </a:r>
              <a:endParaRPr lang="en-US" sz="1400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314700" y="4876800"/>
              <a:ext cx="1295400" cy="1588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3009900" y="4838700"/>
              <a:ext cx="1905794" cy="79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5894" y="4578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cs typeface="Times New Roman" pitchFamily="18" charset="0"/>
                </a:rPr>
                <a:t>1</a:t>
              </a:r>
              <a:endParaRPr lang="en-US" dirty="0">
                <a:cs typeface="Times New Roman" pitchFamily="18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3200400" y="4876800"/>
              <a:ext cx="1600200" cy="794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012950" y="5543550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400" dirty="0" smtClean="0">
                  <a:cs typeface="Times New Roman"/>
                </a:rPr>
                <a:t>-10000·2</a:t>
              </a:r>
              <a:r>
                <a:rPr lang="el-GR" sz="1400" dirty="0" smtClean="0">
                  <a:cs typeface="Times New Roman"/>
                </a:rPr>
                <a:t>π</a:t>
              </a:r>
              <a:endParaRPr lang="en-US" sz="14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CE9D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CE9D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58</Words>
  <Application>Microsoft Office PowerPoint</Application>
  <PresentationFormat>On-screen Show (4:3)</PresentationFormat>
  <Paragraphs>29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German</cp:lastModifiedBy>
  <cp:revision>17</cp:revision>
  <dcterms:created xsi:type="dcterms:W3CDTF">2006-08-16T00:00:00Z</dcterms:created>
  <dcterms:modified xsi:type="dcterms:W3CDTF">2009-01-26T18:29:05Z</dcterms:modified>
</cp:coreProperties>
</file>