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50" d="100"/>
          <a:sy n="250" d="100"/>
        </p:scale>
        <p:origin x="1686" y="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9042B-2503-4065-9985-FD03539D1FD9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D6599-D2AE-4936-BB35-0D6D97726A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38200" y="1981200"/>
            <a:ext cx="5448431" cy="1359932"/>
            <a:chOff x="838200" y="1981200"/>
            <a:chExt cx="5448431" cy="1359932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1981200"/>
              <a:ext cx="5448431" cy="1359932"/>
              <a:chOff x="838200" y="1981200"/>
              <a:chExt cx="5448431" cy="13599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81200" y="21336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C/D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76800" y="2133600"/>
                <a:ext cx="6096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D/C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29000" y="21336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4" idx="3"/>
                <a:endCxn id="6" idx="1"/>
              </p:cNvCxnSpPr>
              <p:nvPr/>
            </p:nvCxnSpPr>
            <p:spPr>
              <a:xfrm>
                <a:off x="2667000" y="2438400"/>
                <a:ext cx="762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6" idx="3"/>
                <a:endCxn id="5" idx="1"/>
              </p:cNvCxnSpPr>
              <p:nvPr/>
            </p:nvCxnSpPr>
            <p:spPr>
              <a:xfrm>
                <a:off x="4114800" y="2438400"/>
                <a:ext cx="762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371600" y="24384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486400" y="24384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38200" y="2133600"/>
                <a:ext cx="571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x</a:t>
                </a:r>
                <a:r>
                  <a:rPr lang="fi-FI" baseline="-25000" dirty="0" smtClean="0"/>
                  <a:t>a</a:t>
                </a:r>
                <a:r>
                  <a:rPr lang="fi-FI" dirty="0" smtClean="0"/>
                  <a:t>(t)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43200" y="198120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x</a:t>
                </a:r>
                <a:r>
                  <a:rPr lang="fi-FI" baseline="-25000" dirty="0" smtClean="0"/>
                  <a:t> </a:t>
                </a:r>
                <a:r>
                  <a:rPr lang="fi-FI" dirty="0" smtClean="0"/>
                  <a:t>[n]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91000" y="1981200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y</a:t>
                </a:r>
                <a:r>
                  <a:rPr lang="fi-FI" baseline="-25000" dirty="0" smtClean="0"/>
                  <a:t> </a:t>
                </a:r>
                <a:r>
                  <a:rPr lang="fi-FI" dirty="0" smtClean="0"/>
                  <a:t>[n]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715000" y="1981200"/>
                <a:ext cx="571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y</a:t>
                </a:r>
                <a:r>
                  <a:rPr lang="fi-FI" baseline="-25000" dirty="0" smtClean="0"/>
                  <a:t>a</a:t>
                </a:r>
                <a:r>
                  <a:rPr lang="fi-FI" dirty="0" smtClean="0"/>
                  <a:t>(t)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endCxn id="4" idx="2"/>
              </p:cNvCxnSpPr>
              <p:nvPr/>
            </p:nvCxnSpPr>
            <p:spPr>
              <a:xfrm rot="5400000" flipH="1" flipV="1">
                <a:off x="2201496" y="2862874"/>
                <a:ext cx="242277" cy="29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5400000" flipH="1" flipV="1">
                <a:off x="5061927" y="2862873"/>
                <a:ext cx="242277" cy="29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133600" y="2971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T</a:t>
                </a:r>
                <a:r>
                  <a:rPr lang="fi-FI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029200" y="2971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T</a:t>
                </a:r>
                <a:r>
                  <a:rPr lang="fi-FI" baseline="-25000" dirty="0" smtClean="0"/>
                  <a:t>2</a:t>
                </a:r>
                <a:endParaRPr lang="en-US" dirty="0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3429000" y="24384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38200" y="4038600"/>
            <a:ext cx="5448431" cy="1359932"/>
            <a:chOff x="838200" y="4038600"/>
            <a:chExt cx="5448431" cy="1359932"/>
          </a:xfrm>
        </p:grpSpPr>
        <p:grpSp>
          <p:nvGrpSpPr>
            <p:cNvPr id="21" name="Group 34"/>
            <p:cNvGrpSpPr/>
            <p:nvPr/>
          </p:nvGrpSpPr>
          <p:grpSpPr>
            <a:xfrm>
              <a:off x="838200" y="4038600"/>
              <a:ext cx="5448431" cy="1359932"/>
              <a:chOff x="838200" y="1981200"/>
              <a:chExt cx="5448431" cy="135993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981200" y="21336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C/D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76800" y="2133600"/>
                <a:ext cx="6096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D/C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429000" y="21336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Straight Arrow Connector 25"/>
              <p:cNvCxnSpPr>
                <a:stCxn id="23" idx="3"/>
                <a:endCxn id="25" idx="1"/>
              </p:cNvCxnSpPr>
              <p:nvPr/>
            </p:nvCxnSpPr>
            <p:spPr>
              <a:xfrm>
                <a:off x="2667000" y="2438400"/>
                <a:ext cx="762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5" idx="3"/>
                <a:endCxn id="24" idx="1"/>
              </p:cNvCxnSpPr>
              <p:nvPr/>
            </p:nvCxnSpPr>
            <p:spPr>
              <a:xfrm>
                <a:off x="4114800" y="2438400"/>
                <a:ext cx="762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371600" y="24384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486400" y="24384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8200" y="2133600"/>
                <a:ext cx="571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x</a:t>
                </a:r>
                <a:r>
                  <a:rPr lang="fi-FI" baseline="-25000" dirty="0" smtClean="0"/>
                  <a:t>a</a:t>
                </a:r>
                <a:r>
                  <a:rPr lang="fi-FI" dirty="0" smtClean="0"/>
                  <a:t>(t)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743200" y="198120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x</a:t>
                </a:r>
                <a:r>
                  <a:rPr lang="fi-FI" baseline="-25000" dirty="0" smtClean="0"/>
                  <a:t> </a:t>
                </a:r>
                <a:r>
                  <a:rPr lang="fi-FI" dirty="0" smtClean="0"/>
                  <a:t>[n]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91000" y="1981200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y</a:t>
                </a:r>
                <a:r>
                  <a:rPr lang="fi-FI" baseline="-25000" dirty="0" smtClean="0"/>
                  <a:t> </a:t>
                </a:r>
                <a:r>
                  <a:rPr lang="fi-FI" dirty="0" smtClean="0"/>
                  <a:t>[n]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15000" y="1981200"/>
                <a:ext cx="571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y</a:t>
                </a:r>
                <a:r>
                  <a:rPr lang="fi-FI" baseline="-25000" dirty="0" smtClean="0"/>
                  <a:t>a</a:t>
                </a:r>
                <a:r>
                  <a:rPr lang="fi-FI" dirty="0" smtClean="0"/>
                  <a:t>(t)</a:t>
                </a:r>
                <a:endParaRPr lang="en-US" dirty="0"/>
              </a:p>
            </p:txBody>
          </p:sp>
          <p:cxnSp>
            <p:nvCxnSpPr>
              <p:cNvPr id="41" name="Straight Arrow Connector 40"/>
              <p:cNvCxnSpPr>
                <a:endCxn id="23" idx="2"/>
              </p:cNvCxnSpPr>
              <p:nvPr/>
            </p:nvCxnSpPr>
            <p:spPr>
              <a:xfrm rot="5400000" flipH="1" flipV="1">
                <a:off x="2201496" y="2862874"/>
                <a:ext cx="242277" cy="29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5400000" flipH="1" flipV="1">
                <a:off x="5061927" y="2862873"/>
                <a:ext cx="242277" cy="29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133600" y="2971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T</a:t>
                </a:r>
                <a:r>
                  <a:rPr lang="fi-FI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29200" y="2971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/>
                  <a:t>T</a:t>
                </a:r>
                <a:r>
                  <a:rPr lang="fi-FI" baseline="-25000" dirty="0" smtClean="0"/>
                  <a:t>2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rot="16200000" flipH="1">
              <a:off x="3429000" y="4495800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57200" y="1981200"/>
            <a:ext cx="7505831" cy="762000"/>
            <a:chOff x="457200" y="1981200"/>
            <a:chExt cx="7505831" cy="762000"/>
          </a:xfrm>
        </p:grpSpPr>
        <p:sp>
          <p:nvSpPr>
            <p:cNvPr id="4" name="Rectangle 3"/>
            <p:cNvSpPr/>
            <p:nvPr/>
          </p:nvSpPr>
          <p:spPr>
            <a:xfrm>
              <a:off x="1676400" y="1981200"/>
              <a:ext cx="990600" cy="76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Ideal sampler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86400" y="1981200"/>
              <a:ext cx="1295400" cy="76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Ideal interpolator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1981200"/>
              <a:ext cx="1295400" cy="76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H(e</a:t>
              </a:r>
              <a:r>
                <a:rPr lang="fi-FI" sz="1600" baseline="30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l-GR" sz="1600" baseline="30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2667000" y="2362200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5" idx="1"/>
            </p:cNvCxnSpPr>
            <p:nvPr/>
          </p:nvCxnSpPr>
          <p:spPr>
            <a:xfrm>
              <a:off x="4724400" y="2362200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066800" y="23622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781800" y="23622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7200" y="2133600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</a:t>
              </a:r>
              <a:r>
                <a:rPr lang="fi-FI" baseline="-25000" dirty="0" smtClean="0"/>
                <a:t>a</a:t>
              </a:r>
              <a:r>
                <a:rPr lang="fi-FI" dirty="0" smtClean="0"/>
                <a:t>(t)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200" y="19812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</a:t>
              </a:r>
              <a:r>
                <a:rPr lang="fi-FI" baseline="-25000" dirty="0" smtClean="0"/>
                <a:t> </a:t>
              </a:r>
              <a:r>
                <a:rPr lang="fi-FI" dirty="0" smtClean="0"/>
                <a:t>[n]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4400" y="1981200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baseline="-25000" dirty="0" smtClean="0"/>
                <a:t> </a:t>
              </a:r>
              <a:r>
                <a:rPr lang="fi-FI" dirty="0" smtClean="0"/>
                <a:t>[n]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400" y="2133600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baseline="-25000" dirty="0" smtClean="0"/>
                <a:t>a</a:t>
              </a:r>
              <a:r>
                <a:rPr lang="fi-FI" dirty="0" smtClean="0"/>
                <a:t>(t)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81200" y="2133600"/>
            <a:ext cx="685800" cy="609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C/D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2133600"/>
            <a:ext cx="609600" cy="609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D/C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71600" y="24384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86400" y="24384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1981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x</a:t>
            </a:r>
            <a:r>
              <a:rPr lang="fi-FI" baseline="-25000" dirty="0" smtClean="0"/>
              <a:t> </a:t>
            </a:r>
            <a:r>
              <a:rPr lang="fi-FI" dirty="0" smtClean="0"/>
              <a:t>[n]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91000" y="19812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y</a:t>
            </a:r>
            <a:r>
              <a:rPr lang="fi-FI" baseline="-25000" dirty="0" smtClean="0"/>
              <a:t> </a:t>
            </a:r>
            <a:r>
              <a:rPr lang="fi-FI" dirty="0" smtClean="0"/>
              <a:t>[n]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0" y="1981200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y</a:t>
            </a:r>
            <a:r>
              <a:rPr lang="fi-FI" baseline="-25000" dirty="0" smtClean="0"/>
              <a:t>a</a:t>
            </a:r>
            <a:r>
              <a:rPr lang="fi-FI" dirty="0" smtClean="0"/>
              <a:t>(t)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2"/>
          </p:cNvCxnSpPr>
          <p:nvPr/>
        </p:nvCxnSpPr>
        <p:spPr>
          <a:xfrm rot="5400000" flipH="1" flipV="1">
            <a:off x="2201496" y="2862874"/>
            <a:ext cx="242277" cy="29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5061927" y="2862873"/>
            <a:ext cx="242277" cy="29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3600" y="29718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</a:t>
            </a:r>
            <a:r>
              <a:rPr lang="fi-FI" baseline="-25000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29718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</a:t>
            </a:r>
            <a:r>
              <a:rPr lang="fi-FI" baseline="-25000" dirty="0" smtClean="0"/>
              <a:t>2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057400" y="4176074"/>
            <a:ext cx="3754501" cy="1615126"/>
            <a:chOff x="2057400" y="4176074"/>
            <a:chExt cx="3754501" cy="1615126"/>
          </a:xfrm>
        </p:grpSpPr>
        <p:sp>
          <p:nvSpPr>
            <p:cNvPr id="14" name="TextBox 13"/>
            <p:cNvSpPr txBox="1"/>
            <p:nvPr/>
          </p:nvSpPr>
          <p:spPr>
            <a:xfrm>
              <a:off x="2057400" y="4267200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x[n]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971800" y="4343400"/>
              <a:ext cx="685800" cy="609600"/>
              <a:chOff x="838200" y="3886200"/>
              <a:chExt cx="685800" cy="60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38200" y="38862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cs typeface="Times New Roman" pitchFamily="18" charset="0"/>
                  </a:rPr>
                  <a:t>L</a:t>
                </a:r>
                <a:endParaRPr lang="en-US" sz="16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881185" y="4175369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4267200" y="4343400"/>
              <a:ext cx="685800" cy="609600"/>
              <a:chOff x="1524000" y="3962400"/>
              <a:chExt cx="685800" cy="6096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24000" y="39624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cs typeface="Times New Roman" pitchFamily="18" charset="0"/>
                  </a:rPr>
                  <a:t>M</a:t>
                </a:r>
                <a:endParaRPr lang="en-US" sz="16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rot="16200000" flipH="1">
                <a:off x="1566985" y="4251569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3657600" y="46482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953000" y="46482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362200" y="46482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657600" y="54864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953000" y="54864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362200" y="54864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971800" y="5181600"/>
              <a:ext cx="685800" cy="609600"/>
              <a:chOff x="1524000" y="3962400"/>
              <a:chExt cx="685800" cy="6096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524000" y="39624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cs typeface="Times New Roman" pitchFamily="18" charset="0"/>
                  </a:rPr>
                  <a:t>M</a:t>
                </a:r>
                <a:endParaRPr lang="en-US" sz="16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rot="16200000" flipH="1">
                <a:off x="1566985" y="4251569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267200" y="5181600"/>
              <a:ext cx="685800" cy="609600"/>
              <a:chOff x="838200" y="3886200"/>
              <a:chExt cx="685800" cy="6096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38200" y="3886200"/>
                <a:ext cx="685800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600" dirty="0" smtClean="0">
                    <a:solidFill>
                      <a:schemeClr val="tx1"/>
                    </a:solidFill>
                    <a:cs typeface="Times New Roman" pitchFamily="18" charset="0"/>
                  </a:rPr>
                  <a:t>L</a:t>
                </a:r>
                <a:endParaRPr lang="en-US" sz="16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rot="5400000" flipH="1" flipV="1">
                <a:off x="881185" y="4175369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5105400" y="426720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baseline="-25000" dirty="0" smtClean="0"/>
                <a:t>1</a:t>
              </a:r>
              <a:r>
                <a:rPr lang="fi-FI" dirty="0" smtClean="0"/>
                <a:t>[n]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510540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baseline="-25000" dirty="0" smtClean="0"/>
                <a:t>2</a:t>
              </a:r>
              <a:r>
                <a:rPr lang="fi-FI" dirty="0" smtClean="0"/>
                <a:t>[n]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57400" y="5105400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x[n]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81167" y="417607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w[n]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57600" y="5029200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v[n]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981200" y="1066800"/>
            <a:ext cx="5438172" cy="2286000"/>
            <a:chOff x="1981200" y="1066800"/>
            <a:chExt cx="5438172" cy="2286000"/>
          </a:xfrm>
        </p:grpSpPr>
        <p:sp>
          <p:nvSpPr>
            <p:cNvPr id="4" name="Rectangle 3"/>
            <p:cNvSpPr/>
            <p:nvPr/>
          </p:nvSpPr>
          <p:spPr>
            <a:xfrm>
              <a:off x="3581400" y="1600200"/>
              <a:ext cx="6858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1400" y="2514600"/>
              <a:ext cx="6858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6800" y="1600200"/>
              <a:ext cx="6858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2514600"/>
              <a:ext cx="6858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fi-FI" sz="1600" baseline="-25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590800" y="1905000"/>
              <a:ext cx="990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5867400" y="2057400"/>
              <a:ext cx="381000" cy="461665"/>
              <a:chOff x="6705600" y="4527062"/>
              <a:chExt cx="381000" cy="4616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734908" y="452706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400" dirty="0" smtClean="0"/>
                  <a:t>+</a:t>
                </a:r>
                <a:endParaRPr lang="en-US" sz="24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05600" y="45720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267200" y="19050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267200" y="28194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5" idx="1"/>
            </p:cNvCxnSpPr>
            <p:nvPr/>
          </p:nvCxnSpPr>
          <p:spPr>
            <a:xfrm rot="16200000" flipH="1">
              <a:off x="2895600" y="2133600"/>
              <a:ext cx="914400" cy="4572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3"/>
              <a:endCxn id="10" idx="0"/>
            </p:cNvCxnSpPr>
            <p:nvPr/>
          </p:nvCxnSpPr>
          <p:spPr>
            <a:xfrm>
              <a:off x="5562600" y="1905000"/>
              <a:ext cx="503385" cy="1524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8"/>
            <p:cNvCxnSpPr>
              <a:stCxn id="7" idx="3"/>
              <a:endCxn id="11" idx="4"/>
            </p:cNvCxnSpPr>
            <p:nvPr/>
          </p:nvCxnSpPr>
          <p:spPr>
            <a:xfrm flipV="1">
              <a:off x="5562600" y="2483338"/>
              <a:ext cx="495300" cy="33606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48400" y="22860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819400" y="1447800"/>
              <a:ext cx="3657600" cy="1905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1200" y="1752600"/>
              <a:ext cx="5613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6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fi-FI" sz="1600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i-FI" sz="1600" dirty="0" smtClean="0"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58000" y="2057400"/>
              <a:ext cx="5613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600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fi-FI" sz="1600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i-FI" sz="1600" dirty="0" smtClean="0"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3400" y="10668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fi-FI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i-FI" dirty="0" smtClean="0">
                  <a:latin typeface="Times New Roman" pitchFamily="18" charset="0"/>
                  <a:cs typeface="Times New Roman" pitchFamily="18" charset="0"/>
                </a:rPr>
                <a:t>[n]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209800" y="838200"/>
            <a:ext cx="3810000" cy="2794279"/>
            <a:chOff x="2209800" y="838200"/>
            <a:chExt cx="3810000" cy="2794279"/>
          </a:xfrm>
        </p:grpSpPr>
        <p:sp>
          <p:nvSpPr>
            <p:cNvPr id="4" name="Oval 3"/>
            <p:cNvSpPr/>
            <p:nvPr/>
          </p:nvSpPr>
          <p:spPr>
            <a:xfrm>
              <a:off x="2514600" y="1371600"/>
              <a:ext cx="2057400" cy="20574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249993" y="2394858"/>
              <a:ext cx="2743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>
              <a:off x="2172912" y="2260085"/>
              <a:ext cx="2743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37760" y="2244090"/>
              <a:ext cx="722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Real axis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1400" y="838200"/>
              <a:ext cx="1075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/>
                <a:t>Imaginary axis</a:t>
              </a:r>
              <a:endParaRPr lang="en-US" sz="12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3419474" y="1720216"/>
              <a:ext cx="803912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084320" y="152019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3124200" y="1981200"/>
              <a:ext cx="762000" cy="762000"/>
            </a:xfrm>
            <a:prstGeom prst="arc">
              <a:avLst>
                <a:gd name="adj1" fmla="val 18941373"/>
                <a:gd name="adj2" fmla="val 372989"/>
              </a:avLst>
            </a:prstGeom>
            <a:noFill/>
            <a:ln w="63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4800" y="1371600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 smtClean="0"/>
                <a:t>z</a:t>
              </a:r>
              <a:r>
                <a:rPr lang="fi-FI" sz="1200" baseline="-25000" dirty="0" smtClean="0"/>
                <a:t>0</a:t>
              </a:r>
              <a:r>
                <a:rPr lang="fi-FI" sz="1200" dirty="0" smtClean="0"/>
                <a:t>=r</a:t>
              </a:r>
              <a:r>
                <a:rPr lang="fi-FI" sz="1200" dirty="0" smtClean="0">
                  <a:cs typeface="Times New Roman"/>
                </a:rPr>
                <a:t>·</a:t>
              </a:r>
              <a:r>
                <a:rPr lang="fi-FI" sz="1200" dirty="0" smtClean="0"/>
                <a:t>e</a:t>
              </a:r>
              <a:r>
                <a:rPr lang="fi-FI" sz="1200" baseline="30000" dirty="0" smtClean="0"/>
                <a:t>j</a:t>
              </a:r>
              <a:r>
                <a:rPr lang="el-GR" sz="1200" baseline="30000" dirty="0" smtClean="0">
                  <a:cs typeface="Times New Roman"/>
                </a:rPr>
                <a:t>θ</a:t>
              </a:r>
              <a:r>
                <a:rPr lang="fi-FI" sz="1200" dirty="0" smtClean="0">
                  <a:cs typeface="Times New Roman"/>
                </a:rPr>
                <a:t>=r</a:t>
              </a:r>
              <a:r>
                <a:rPr lang="fi-FI" sz="1200" dirty="0" smtClean="0">
                  <a:cs typeface="Times New Roman"/>
                </a:rPr>
                <a:t>·</a:t>
              </a:r>
              <a:r>
                <a:rPr lang="fi-FI" sz="1200" dirty="0" smtClean="0">
                  <a:cs typeface="Times New Roman"/>
                </a:rPr>
                <a:t>cos(</a:t>
              </a:r>
              <a:r>
                <a:rPr lang="el-GR" sz="1200" dirty="0" smtClean="0">
                  <a:cs typeface="Times New Roman"/>
                </a:rPr>
                <a:t>θ</a:t>
              </a:r>
              <a:r>
                <a:rPr lang="fi-FI" sz="1200" dirty="0" smtClean="0">
                  <a:cs typeface="Times New Roman"/>
                </a:rPr>
                <a:t>)+j·r·sin(</a:t>
              </a:r>
              <a:r>
                <a:rPr lang="el-GR" sz="1200" dirty="0" smtClean="0">
                  <a:cs typeface="Times New Roman"/>
                </a:rPr>
                <a:t>θ</a:t>
              </a:r>
              <a:r>
                <a:rPr lang="fi-FI" sz="1200" dirty="0" smtClean="0">
                  <a:cs typeface="Times New Roman"/>
                </a:rPr>
                <a:t>)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9050" y="2057400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>
                  <a:cs typeface="Times New Roman"/>
                </a:rPr>
                <a:t>θ</a:t>
              </a:r>
              <a:endParaRPr lang="en-US" sz="12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16200000" flipH="1">
              <a:off x="3744331" y="1987920"/>
              <a:ext cx="798699" cy="1082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550920" y="1564990"/>
              <a:ext cx="535952" cy="92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956560" y="1436370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>
                  <a:cs typeface="Times New Roman"/>
                </a:rPr>
                <a:t>r·sin(</a:t>
              </a:r>
              <a:r>
                <a:rPr lang="el-GR" sz="1200" dirty="0" smtClean="0">
                  <a:cs typeface="Times New Roman"/>
                </a:rPr>
                <a:t>θ</a:t>
              </a:r>
              <a:r>
                <a:rPr lang="fi-FI" sz="1200" dirty="0" smtClean="0">
                  <a:cs typeface="Times New Roman"/>
                </a:rPr>
                <a:t>)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09800" y="2133600"/>
              <a:ext cx="2840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200" dirty="0" smtClean="0"/>
                <a:t>-r</a:t>
              </a:r>
              <a:endParaRPr lang="en-US" sz="12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467269" y="2401158"/>
              <a:ext cx="9968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 flipH="1" flipV="1">
              <a:off x="4522157" y="2412043"/>
              <a:ext cx="9968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534319" y="2165420"/>
              <a:ext cx="2375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200" dirty="0" smtClean="0"/>
                <a:t>r</a:t>
              </a:r>
              <a:endParaRPr lang="en-US" sz="12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 flipV="1">
              <a:off x="3505200" y="1371600"/>
              <a:ext cx="9968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3505200" y="3429000"/>
              <a:ext cx="9968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3505200" y="3352800"/>
              <a:ext cx="2840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200" dirty="0" smtClean="0"/>
                <a:t>-r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05200" y="1143000"/>
              <a:ext cx="2375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200" dirty="0" smtClean="0"/>
                <a:t>r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6200" y="2362200"/>
              <a:ext cx="6578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dirty="0" smtClean="0">
                  <a:cs typeface="Times New Roman"/>
                </a:rPr>
                <a:t>r·cos(</a:t>
              </a:r>
              <a:r>
                <a:rPr lang="el-GR" sz="1200" dirty="0" smtClean="0">
                  <a:cs typeface="Times New Roman"/>
                </a:rPr>
                <a:t>θ</a:t>
              </a:r>
              <a:r>
                <a:rPr lang="fi-FI" sz="1200" dirty="0" smtClean="0">
                  <a:cs typeface="Times New Roman"/>
                </a:rPr>
                <a:t>)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 rot="18469415">
              <a:off x="3452882" y="1706880"/>
              <a:ext cx="5677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200" dirty="0" smtClean="0"/>
                <a:t>|z</a:t>
              </a:r>
              <a:r>
                <a:rPr lang="fi-FI" sz="1200" baseline="-25000" dirty="0" smtClean="0"/>
                <a:t>0</a:t>
              </a:r>
              <a:r>
                <a:rPr lang="fi-FI" sz="1200" dirty="0" smtClean="0"/>
                <a:t>|=r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209800" y="889279"/>
            <a:ext cx="2902585" cy="2743200"/>
            <a:chOff x="2209800" y="889279"/>
            <a:chExt cx="2902585" cy="2743200"/>
          </a:xfrm>
        </p:grpSpPr>
        <p:sp>
          <p:nvSpPr>
            <p:cNvPr id="4" name="Oval 3"/>
            <p:cNvSpPr/>
            <p:nvPr/>
          </p:nvSpPr>
          <p:spPr>
            <a:xfrm>
              <a:off x="2514600" y="1371600"/>
              <a:ext cx="20574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249993" y="2394858"/>
              <a:ext cx="274320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>
              <a:off x="2172912" y="2260085"/>
              <a:ext cx="274320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547110" y="1870710"/>
              <a:ext cx="849630" cy="5219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529755" y="236257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2819400" y="1752600"/>
              <a:ext cx="1447800" cy="1295400"/>
            </a:xfrm>
            <a:prstGeom prst="arc">
              <a:avLst>
                <a:gd name="adj1" fmla="val 19672718"/>
                <a:gd name="adj2" fmla="val 21573884"/>
              </a:avLst>
            </a:prstGeom>
            <a:noFill/>
            <a:ln w="6350">
              <a:solidFill>
                <a:schemeClr val="tx1"/>
              </a:solidFill>
              <a:prstDash val="sysDot"/>
              <a:headEnd type="arrow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09800" y="2133600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000" dirty="0" smtClean="0"/>
                <a:t>-1</a:t>
              </a:r>
              <a:endParaRPr lang="en-US" sz="10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467269" y="2401158"/>
              <a:ext cx="9968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3505200" y="1371600"/>
              <a:ext cx="9968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3505200" y="3429000"/>
              <a:ext cx="9968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3505200" y="3352800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000" dirty="0" smtClean="0"/>
                <a:t>-1</a:t>
              </a:r>
              <a:endParaRPr lang="en-US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05200" y="1143000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000" dirty="0" smtClean="0"/>
                <a:t>1</a:t>
              </a:r>
              <a:endParaRPr lang="en-US" sz="1000" dirty="0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4572000" y="2209800"/>
            <a:ext cx="415925" cy="179388"/>
          </p:xfrm>
          <a:graphic>
            <a:graphicData uri="http://schemas.openxmlformats.org/presentationml/2006/ole">
              <p:oleObj spid="_x0000_s1026" name="Equation" r:id="rId4" imgW="558720" imgH="241200" progId="Equation.DSMT4">
                <p:embed/>
              </p:oleObj>
            </a:graphicData>
          </a:graphic>
        </p:graphicFrame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4236721" y="2026920"/>
            <a:ext cx="264512" cy="217488"/>
          </p:xfrm>
          <a:graphic>
            <a:graphicData uri="http://schemas.openxmlformats.org/presentationml/2006/ole">
              <p:oleObj spid="_x0000_s1027" name="Equation" r:id="rId5" imgW="482400" imgH="393480" progId="Equation.DSMT4">
                <p:embed/>
              </p:oleObj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4495800" y="1676400"/>
            <a:ext cx="396875" cy="179388"/>
          </p:xfrm>
          <a:graphic>
            <a:graphicData uri="http://schemas.openxmlformats.org/presentationml/2006/ole">
              <p:oleObj spid="_x0000_s1028" name="Equation" r:id="rId6" imgW="533160" imgH="241200" progId="Equation.DSMT4">
                <p:embed/>
              </p:oleObj>
            </a:graphicData>
          </a:graphic>
        </p:graphicFrame>
        <p:sp>
          <p:nvSpPr>
            <p:cNvPr id="32" name="Oval 31"/>
            <p:cNvSpPr/>
            <p:nvPr/>
          </p:nvSpPr>
          <p:spPr>
            <a:xfrm>
              <a:off x="4388785" y="181774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940985" y="321982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2861310" y="2545080"/>
              <a:ext cx="822960" cy="53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2701925" y="3352800"/>
            <a:ext cx="415925" cy="179388"/>
          </p:xfrm>
          <a:graphic>
            <a:graphicData uri="http://schemas.openxmlformats.org/presentationml/2006/ole">
              <p:oleObj spid="_x0000_s1029" name="Equation" r:id="rId7" imgW="558720" imgH="241200" progId="Equation.DSMT4">
                <p:embed/>
              </p:oleObj>
            </a:graphicData>
          </a:graphic>
        </p:graphicFrame>
        <p:sp>
          <p:nvSpPr>
            <p:cNvPr id="42" name="Arc 41"/>
            <p:cNvSpPr/>
            <p:nvPr/>
          </p:nvSpPr>
          <p:spPr>
            <a:xfrm>
              <a:off x="3162300" y="2015490"/>
              <a:ext cx="762000" cy="762000"/>
            </a:xfrm>
            <a:prstGeom prst="arc">
              <a:avLst>
                <a:gd name="adj1" fmla="val 7431210"/>
                <a:gd name="adj2" fmla="val 21526720"/>
              </a:avLst>
            </a:prstGeom>
            <a:noFill/>
            <a:ln w="6350">
              <a:solidFill>
                <a:schemeClr val="tx1"/>
              </a:solidFill>
              <a:prstDash val="sysDot"/>
              <a:headEnd type="arrow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3230880" y="2518410"/>
            <a:ext cx="117475" cy="98425"/>
          </p:xfrm>
          <a:graphic>
            <a:graphicData uri="http://schemas.openxmlformats.org/presentationml/2006/ole">
              <p:oleObj spid="_x0000_s1030" name="Equation" r:id="rId8" imgW="215640" imgH="177480" progId="Equation.DSMT4">
                <p:embed/>
              </p:oleObj>
            </a:graphicData>
          </a:graphic>
        </p:graphicFrame>
        <p:cxnSp>
          <p:nvCxnSpPr>
            <p:cNvPr id="44" name="Straight Arrow Connector 43"/>
            <p:cNvCxnSpPr/>
            <p:nvPr/>
          </p:nvCxnSpPr>
          <p:spPr>
            <a:xfrm>
              <a:off x="3543300" y="2400300"/>
              <a:ext cx="8763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4419265" y="283120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4518660" y="2743200"/>
            <a:ext cx="593725" cy="179388"/>
          </p:xfrm>
          <a:graphic>
            <a:graphicData uri="http://schemas.openxmlformats.org/presentationml/2006/ole">
              <p:oleObj spid="_x0000_s1031" name="Equation" r:id="rId9" imgW="799920" imgH="241200" progId="Equation.DSMT4">
                <p:embed/>
              </p:oleObj>
            </a:graphicData>
          </a:graphic>
        </p:graphicFrame>
        <p:sp>
          <p:nvSpPr>
            <p:cNvPr id="59" name="Arc 58"/>
            <p:cNvSpPr/>
            <p:nvPr/>
          </p:nvSpPr>
          <p:spPr>
            <a:xfrm>
              <a:off x="3025140" y="1882140"/>
              <a:ext cx="1028700" cy="1024890"/>
            </a:xfrm>
            <a:prstGeom prst="arc">
              <a:avLst>
                <a:gd name="adj1" fmla="val 1668360"/>
                <a:gd name="adj2" fmla="val 21526720"/>
              </a:avLst>
            </a:prstGeom>
            <a:noFill/>
            <a:ln w="6350">
              <a:solidFill>
                <a:schemeClr val="tx1"/>
              </a:solidFill>
              <a:prstDash val="sysDot"/>
              <a:headEnd type="arrow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3600450" y="2613660"/>
            <a:ext cx="311150" cy="112712"/>
          </p:xfrm>
          <a:graphic>
            <a:graphicData uri="http://schemas.openxmlformats.org/presentationml/2006/ole">
              <p:oleObj spid="_x0000_s1032" name="Equation" r:id="rId10" imgW="571320" imgH="20304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09800" y="889279"/>
            <a:ext cx="3050857" cy="2743200"/>
            <a:chOff x="2209800" y="889279"/>
            <a:chExt cx="3050857" cy="2743200"/>
          </a:xfrm>
        </p:grpSpPr>
        <p:sp>
          <p:nvSpPr>
            <p:cNvPr id="4" name="Oval 3"/>
            <p:cNvSpPr/>
            <p:nvPr/>
          </p:nvSpPr>
          <p:spPr>
            <a:xfrm>
              <a:off x="2514600" y="1371600"/>
              <a:ext cx="20574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249993" y="2394858"/>
              <a:ext cx="274320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>
              <a:off x="2172912" y="2260085"/>
              <a:ext cx="274320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2838450" y="1691640"/>
              <a:ext cx="708662" cy="701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529755" y="236257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2819400" y="1714500"/>
              <a:ext cx="1440180" cy="1371600"/>
            </a:xfrm>
            <a:prstGeom prst="arc">
              <a:avLst>
                <a:gd name="adj1" fmla="val 13548322"/>
                <a:gd name="adj2" fmla="val 21573884"/>
              </a:avLst>
            </a:prstGeom>
            <a:noFill/>
            <a:ln w="6350">
              <a:solidFill>
                <a:schemeClr val="tx1"/>
              </a:solidFill>
              <a:prstDash val="sysDot"/>
              <a:headEnd type="arrow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09800" y="2133600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000" dirty="0" smtClean="0"/>
                <a:t>-1</a:t>
              </a:r>
              <a:endParaRPr lang="en-US" sz="10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467269" y="2401158"/>
              <a:ext cx="9968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3505200" y="1371600"/>
              <a:ext cx="9968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3505200" y="3429000"/>
              <a:ext cx="99689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3505200" y="3352800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000" dirty="0" smtClean="0"/>
                <a:t>-1</a:t>
              </a:r>
              <a:endParaRPr lang="en-US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05200" y="1143000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000" dirty="0" smtClean="0"/>
                <a:t>1</a:t>
              </a:r>
              <a:endParaRPr lang="en-US" sz="1000" dirty="0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4617720" y="2160270"/>
            <a:ext cx="642937" cy="179388"/>
          </p:xfrm>
          <a:graphic>
            <a:graphicData uri="http://schemas.openxmlformats.org/presentationml/2006/ole">
              <p:oleObj spid="_x0000_s3074" name="Equation" r:id="rId4" imgW="863280" imgH="241200" progId="Equation.DSMT4">
                <p:embed/>
              </p:oleObj>
            </a:graphicData>
          </a:graphic>
        </p:graphicFrame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3020378" y="1718310"/>
            <a:ext cx="176212" cy="98425"/>
          </p:xfrm>
          <a:graphic>
            <a:graphicData uri="http://schemas.openxmlformats.org/presentationml/2006/ole">
              <p:oleObj spid="_x0000_s3075" name="Equation" r:id="rId5" imgW="317160" imgH="177480" progId="Equation.DSMT4">
                <p:embed/>
              </p:oleObj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2428875" y="1371600"/>
            <a:ext cx="461963" cy="179388"/>
          </p:xfrm>
          <a:graphic>
            <a:graphicData uri="http://schemas.openxmlformats.org/presentationml/2006/ole">
              <p:oleObj spid="_x0000_s3076" name="Equation" r:id="rId6" imgW="622080" imgH="241200" progId="Equation.DSMT4">
                <p:embed/>
              </p:oleObj>
            </a:graphicData>
          </a:graphic>
        </p:graphicFrame>
        <p:sp>
          <p:nvSpPr>
            <p:cNvPr id="32" name="Oval 31"/>
            <p:cNvSpPr/>
            <p:nvPr/>
          </p:nvSpPr>
          <p:spPr>
            <a:xfrm>
              <a:off x="2769535" y="162724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940985" y="321982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2861310" y="2545080"/>
              <a:ext cx="822960" cy="53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2678113" y="3348038"/>
            <a:ext cx="463550" cy="188912"/>
          </p:xfrm>
          <a:graphic>
            <a:graphicData uri="http://schemas.openxmlformats.org/presentationml/2006/ole">
              <p:oleObj spid="_x0000_s3077" name="Equation" r:id="rId7" imgW="622080" imgH="253800" progId="Equation.DSMT4">
                <p:embed/>
              </p:oleObj>
            </a:graphicData>
          </a:graphic>
        </p:graphicFrame>
        <p:sp>
          <p:nvSpPr>
            <p:cNvPr id="42" name="Arc 41"/>
            <p:cNvSpPr/>
            <p:nvPr/>
          </p:nvSpPr>
          <p:spPr>
            <a:xfrm>
              <a:off x="3162300" y="2015490"/>
              <a:ext cx="762000" cy="762000"/>
            </a:xfrm>
            <a:prstGeom prst="arc">
              <a:avLst>
                <a:gd name="adj1" fmla="val 7431210"/>
                <a:gd name="adj2" fmla="val 21526720"/>
              </a:avLst>
            </a:prstGeom>
            <a:noFill/>
            <a:ln w="6350">
              <a:solidFill>
                <a:schemeClr val="tx1"/>
              </a:solidFill>
              <a:prstDash val="sysDot"/>
              <a:headEnd type="arrow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3217863" y="2499995"/>
            <a:ext cx="180975" cy="111125"/>
          </p:xfrm>
          <a:graphic>
            <a:graphicData uri="http://schemas.openxmlformats.org/presentationml/2006/ole">
              <p:oleObj spid="_x0000_s3078" name="Equation" r:id="rId8" imgW="330120" imgH="203040" progId="Equation.DSMT4">
                <p:embed/>
              </p:oleObj>
            </a:graphicData>
          </a:graphic>
        </p:graphicFrame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246120" y="1767840"/>
              <a:ext cx="922020" cy="32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844290" y="139446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419600" y="190119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3550920" y="1958340"/>
              <a:ext cx="861060" cy="43434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>
              <a:off x="3025140" y="1882140"/>
              <a:ext cx="1028700" cy="1024890"/>
            </a:xfrm>
            <a:prstGeom prst="arc">
              <a:avLst>
                <a:gd name="adj1" fmla="val 19998084"/>
                <a:gd name="adj2" fmla="val 21526720"/>
              </a:avLst>
            </a:prstGeom>
            <a:noFill/>
            <a:ln w="6350">
              <a:solidFill>
                <a:schemeClr val="tx1"/>
              </a:solidFill>
              <a:prstDash val="sysDot"/>
              <a:headEnd type="arrow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081" name="Object 9"/>
            <p:cNvGraphicFramePr>
              <a:graphicFrameLocks noChangeAspect="1"/>
            </p:cNvGraphicFramePr>
            <p:nvPr/>
          </p:nvGraphicFramePr>
          <p:xfrm>
            <a:off x="4053840" y="2221230"/>
            <a:ext cx="69850" cy="98425"/>
          </p:xfrm>
          <a:graphic>
            <a:graphicData uri="http://schemas.openxmlformats.org/presentationml/2006/ole">
              <p:oleObj spid="_x0000_s3081" name="Equation" r:id="rId9" imgW="126720" imgH="177480" progId="Equation.DSMT4">
                <p:embed/>
              </p:oleObj>
            </a:graphicData>
          </a:graphic>
        </p:graphicFrame>
        <p:graphicFrame>
          <p:nvGraphicFramePr>
            <p:cNvPr id="3082" name="Object 10"/>
            <p:cNvGraphicFramePr>
              <a:graphicFrameLocks noChangeAspect="1"/>
            </p:cNvGraphicFramePr>
            <p:nvPr/>
          </p:nvGraphicFramePr>
          <p:xfrm>
            <a:off x="3841750" y="1219200"/>
            <a:ext cx="396875" cy="179388"/>
          </p:xfrm>
          <a:graphic>
            <a:graphicData uri="http://schemas.openxmlformats.org/presentationml/2006/ole">
              <p:oleObj spid="_x0000_s3082" name="Equation" r:id="rId10" imgW="533160" imgH="241200" progId="Equation.DSMT4">
                <p:embed/>
              </p:oleObj>
            </a:graphicData>
          </a:graphic>
        </p:graphicFrame>
        <p:graphicFrame>
          <p:nvGraphicFramePr>
            <p:cNvPr id="3083" name="Object 11"/>
            <p:cNvGraphicFramePr>
              <a:graphicFrameLocks noChangeAspect="1"/>
            </p:cNvGraphicFramePr>
            <p:nvPr/>
          </p:nvGraphicFramePr>
          <p:xfrm>
            <a:off x="4524375" y="1817688"/>
            <a:ext cx="122238" cy="169862"/>
          </p:xfrm>
          <a:graphic>
            <a:graphicData uri="http://schemas.openxmlformats.org/presentationml/2006/ole">
              <p:oleObj spid="_x0000_s3083" name="Equation" r:id="rId11" imgW="164880" imgH="22860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150</Words>
  <Application>Microsoft Office PowerPoint</Application>
  <PresentationFormat>On-screen Show (4:3)</PresentationFormat>
  <Paragraphs>74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German</cp:lastModifiedBy>
  <cp:revision>87</cp:revision>
  <dcterms:created xsi:type="dcterms:W3CDTF">2006-08-16T00:00:00Z</dcterms:created>
  <dcterms:modified xsi:type="dcterms:W3CDTF">2008-10-02T17:01:12Z</dcterms:modified>
</cp:coreProperties>
</file>