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57" r:id="rId3"/>
    <p:sldId id="270" r:id="rId4"/>
    <p:sldId id="274" r:id="rId5"/>
    <p:sldId id="275" r:id="rId6"/>
    <p:sldId id="271"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304">
          <p15:clr>
            <a:srgbClr val="A4A3A4"/>
          </p15:clr>
        </p15:guide>
        <p15:guide id="3" orient="horz" pos="2704" userDrawn="1">
          <p15:clr>
            <a:srgbClr val="A4A3A4"/>
          </p15:clr>
        </p15:guide>
        <p15:guide id="4"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9636"/>
    <a:srgbClr val="F08E1B"/>
    <a:srgbClr val="4B84C9"/>
    <a:srgbClr val="385D8A"/>
    <a:srgbClr val="B3C7EB"/>
    <a:srgbClr val="A6BEE8"/>
    <a:srgbClr val="385DA8"/>
    <a:srgbClr val="943C06"/>
    <a:srgbClr val="FFFFCC"/>
    <a:srgbClr val="DC85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5" autoAdjust="0"/>
    <p:restoredTop sz="47336" autoAdjust="0"/>
  </p:normalViewPr>
  <p:slideViewPr>
    <p:cSldViewPr showGuides="1">
      <p:cViewPr varScale="1">
        <p:scale>
          <a:sx n="70" d="100"/>
          <a:sy n="70" d="100"/>
        </p:scale>
        <p:origin x="4360" y="184"/>
      </p:cViewPr>
      <p:guideLst>
        <p:guide orient="horz" pos="2160"/>
        <p:guide orient="horz" pos="2304"/>
        <p:guide orient="horz" pos="2704"/>
        <p:guide pos="2880"/>
      </p:guideLst>
    </p:cSldViewPr>
  </p:slideViewPr>
  <p:notesTextViewPr>
    <p:cViewPr>
      <p:scale>
        <a:sx n="3" d="2"/>
        <a:sy n="3" d="2"/>
      </p:scale>
      <p:origin x="0" y="0"/>
    </p:cViewPr>
  </p:notesTextViewPr>
  <p:notesViewPr>
    <p:cSldViewPr showGuides="1">
      <p:cViewPr varScale="1">
        <p:scale>
          <a:sx n="86" d="100"/>
          <a:sy n="86" d="100"/>
        </p:scale>
        <p:origin x="-38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7200"/>
          </a:xfrm>
          <a:prstGeom prst="rect">
            <a:avLst/>
          </a:prstGeom>
        </p:spPr>
        <p:txBody>
          <a:bodyPr vert="horz" lIns="91431" tIns="45716" rIns="91431" bIns="45716" rtlCol="0"/>
          <a:lstStyle>
            <a:lvl1pPr algn="l">
              <a:defRPr sz="1200"/>
            </a:lvl1pPr>
          </a:lstStyle>
          <a:p>
            <a:endParaRPr lang="en-US"/>
          </a:p>
        </p:txBody>
      </p:sp>
      <p:sp>
        <p:nvSpPr>
          <p:cNvPr id="3" name="Date Placeholder 2"/>
          <p:cNvSpPr>
            <a:spLocks noGrp="1"/>
          </p:cNvSpPr>
          <p:nvPr>
            <p:ph type="dt" idx="1"/>
          </p:nvPr>
        </p:nvSpPr>
        <p:spPr>
          <a:xfrm>
            <a:off x="3884613" y="1"/>
            <a:ext cx="2971800" cy="457200"/>
          </a:xfrm>
          <a:prstGeom prst="rect">
            <a:avLst/>
          </a:prstGeom>
        </p:spPr>
        <p:txBody>
          <a:bodyPr vert="horz" lIns="91431" tIns="45716" rIns="91431" bIns="45716" rtlCol="0"/>
          <a:lstStyle>
            <a:lvl1pPr algn="r">
              <a:defRPr sz="1200"/>
            </a:lvl1pPr>
          </a:lstStyle>
          <a:p>
            <a:fld id="{91AA33BB-5012-4FA9-BC94-2423B0F96BF0}" type="datetimeFigureOut">
              <a:rPr lang="en-US" smtClean="0"/>
              <a:pPr/>
              <a:t>8/2/19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31" tIns="45716" rIns="91431" bIns="45716"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1" tIns="45716" rIns="91431" bIns="457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0" cy="457200"/>
          </a:xfrm>
          <a:prstGeom prst="rect">
            <a:avLst/>
          </a:prstGeom>
        </p:spPr>
        <p:txBody>
          <a:bodyPr vert="horz" lIns="91431" tIns="45716" rIns="91431"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7200"/>
          </a:xfrm>
          <a:prstGeom prst="rect">
            <a:avLst/>
          </a:prstGeom>
        </p:spPr>
        <p:txBody>
          <a:bodyPr vert="horz" lIns="91431" tIns="45716" rIns="91431" bIns="45716" rtlCol="0" anchor="b"/>
          <a:lstStyle>
            <a:lvl1pPr algn="r">
              <a:defRPr sz="1200"/>
            </a:lvl1pPr>
          </a:lstStyle>
          <a:p>
            <a:fld id="{C18343ED-3762-4D46-A439-B4D407E13EF8}" type="slidenum">
              <a:rPr lang="en-US" smtClean="0"/>
              <a:pPr/>
              <a:t>‹#›</a:t>
            </a:fld>
            <a:endParaRPr lang="en-US"/>
          </a:p>
        </p:txBody>
      </p:sp>
    </p:spTree>
    <p:extLst>
      <p:ext uri="{BB962C8B-B14F-4D97-AF65-F5344CB8AC3E}">
        <p14:creationId xmlns:p14="http://schemas.microsoft.com/office/powerpoint/2010/main" val="376323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C18343ED-3762-4D46-A439-B4D407E13EF8}" type="slidenum">
              <a:rPr lang="en-US" smtClean="0"/>
              <a:pPr/>
              <a:t>1</a:t>
            </a:fld>
            <a:endParaRPr lang="en-US"/>
          </a:p>
        </p:txBody>
      </p:sp>
    </p:spTree>
    <p:extLst>
      <p:ext uri="{BB962C8B-B14F-4D97-AF65-F5344CB8AC3E}">
        <p14:creationId xmlns:p14="http://schemas.microsoft.com/office/powerpoint/2010/main" val="3894110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1385688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1098344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3061634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3178417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2657564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1560557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3209468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1211123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2894097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586796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2459937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3159338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87339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4279758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1804548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3262400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418794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4242482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1185191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0537" y="1340768"/>
            <a:ext cx="7388072"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580537" y="6362070"/>
            <a:ext cx="7879895"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537" y="534797"/>
            <a:ext cx="2632449" cy="483907"/>
          </a:xfrm>
          <a:prstGeom prst="rect">
            <a:avLst/>
          </a:prstGeom>
        </p:spPr>
      </p:pic>
      <p:sp>
        <p:nvSpPr>
          <p:cNvPr id="7" name="Text Placeholder 6"/>
          <p:cNvSpPr>
            <a:spLocks noGrp="1"/>
          </p:cNvSpPr>
          <p:nvPr>
            <p:ph type="body" sz="quarter" idx="10"/>
          </p:nvPr>
        </p:nvSpPr>
        <p:spPr>
          <a:xfrm>
            <a:off x="581025" y="2427288"/>
            <a:ext cx="7388225"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cSld>
  <p:clrMapOvr>
    <a:masterClrMapping/>
  </p:clrMapOvr>
  <p:extLst mod="1">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CodeSnippets">
    <p:spTree>
      <p:nvGrpSpPr>
        <p:cNvPr id="1" name=""/>
        <p:cNvGrpSpPr/>
        <p:nvPr/>
      </p:nvGrpSpPr>
      <p:grpSpPr>
        <a:xfrm>
          <a:off x="0" y="0"/>
          <a:ext cx="0" cy="0"/>
          <a:chOff x="0" y="0"/>
          <a:chExt cx="0" cy="0"/>
        </a:xfrm>
      </p:grpSpPr>
      <p:sp>
        <p:nvSpPr>
          <p:cNvPr id="20" name="Text Placeholder 12"/>
          <p:cNvSpPr>
            <a:spLocks noGrp="1"/>
          </p:cNvSpPr>
          <p:nvPr>
            <p:ph type="body" sz="quarter" idx="15"/>
          </p:nvPr>
        </p:nvSpPr>
        <p:spPr>
          <a:xfrm>
            <a:off x="611560" y="1494000"/>
            <a:ext cx="7992690" cy="1502952"/>
          </a:xfrm>
          <a:prstGeom prst="rect">
            <a:avLst/>
          </a:prstGeom>
          <a:solidFill>
            <a:schemeClr val="bg1">
              <a:alpha val="69000"/>
            </a:schemeClr>
          </a:solidFill>
        </p:spPr>
        <p:txBody>
          <a:bodyPr tIns="9000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21" name="Text Placeholder 14"/>
          <p:cNvSpPr>
            <a:spLocks noGrp="1"/>
          </p:cNvSpPr>
          <p:nvPr>
            <p:ph type="body" sz="quarter" idx="16"/>
          </p:nvPr>
        </p:nvSpPr>
        <p:spPr bwMode="blackWhite">
          <a:xfrm>
            <a:off x="602680" y="3140969"/>
            <a:ext cx="8001315" cy="3010450"/>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deSnippet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
        <p:nvSpPr>
          <p:cNvPr id="8" name="Text Placeholder 12"/>
          <p:cNvSpPr>
            <a:spLocks noGrp="1"/>
          </p:cNvSpPr>
          <p:nvPr>
            <p:ph type="body" sz="quarter" idx="15"/>
          </p:nvPr>
        </p:nvSpPr>
        <p:spPr>
          <a:xfrm>
            <a:off x="611560" y="1494177"/>
            <a:ext cx="8004764" cy="1070904"/>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9" name="Text Placeholder 14"/>
          <p:cNvSpPr>
            <a:spLocks noGrp="1"/>
          </p:cNvSpPr>
          <p:nvPr>
            <p:ph type="body" sz="quarter" idx="16"/>
          </p:nvPr>
        </p:nvSpPr>
        <p:spPr bwMode="blackWhite">
          <a:xfrm>
            <a:off x="611560" y="2630516"/>
            <a:ext cx="8013402" cy="1139423"/>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10" name="Text Placeholder 2"/>
          <p:cNvSpPr>
            <a:spLocks noGrp="1"/>
          </p:cNvSpPr>
          <p:nvPr>
            <p:ph type="body" sz="quarter" idx="17"/>
          </p:nvPr>
        </p:nvSpPr>
        <p:spPr>
          <a:xfrm>
            <a:off x="611262" y="3835374"/>
            <a:ext cx="8013700" cy="1073150"/>
          </a:xfrm>
          <a:prstGeom prst="rect">
            <a:avLst/>
          </a:prstGeom>
          <a:solidFill>
            <a:schemeClr val="bg1"/>
          </a:solidFill>
        </p:spPr>
        <p:txBody>
          <a:bodyPr/>
          <a:lstStyle>
            <a:lvl1pPr marL="0" indent="0">
              <a:buNone/>
              <a:defRPr lang="en-US" sz="2800" kern="1200" baseline="0" dirty="0">
                <a:solidFill>
                  <a:schemeClr val="tx1"/>
                </a:solidFill>
                <a:latin typeface="Segoe" panose="020B0502040504020203" pitchFamily="34" charset="0"/>
                <a:ea typeface="+mn-ea"/>
                <a:cs typeface="+mn-cs"/>
              </a:defRPr>
            </a:lvl1pPr>
            <a:lvl2pPr marL="342900" indent="-342900">
              <a:defRPr/>
            </a:lvl2pPr>
            <a:lvl3pPr marL="342900" indent="-342900">
              <a:defRPr/>
            </a:lvl3pPr>
            <a:lvl4pPr marL="342900" indent="-342900">
              <a:defRPr/>
            </a:lvl4pPr>
            <a:lvl5pPr marL="342900" indent="-342900">
              <a:defRPr/>
            </a:lvl5pPr>
          </a:lstStyle>
          <a:p>
            <a:pPr marL="342900" lvl="0" indent="-342900" algn="l" defTabSz="914400" rtl="0" eaLnBrk="1" latinLnBrk="0" hangingPunct="1">
              <a:spcBef>
                <a:spcPct val="20000"/>
              </a:spcBef>
              <a:buFontTx/>
              <a:buBlip>
                <a:blip r:embed="rId2"/>
              </a:buBlip>
            </a:pPr>
            <a:r>
              <a:rPr lang="en-US"/>
              <a:t>Click to edit Master text styles</a:t>
            </a:r>
          </a:p>
        </p:txBody>
      </p:sp>
      <p:sp>
        <p:nvSpPr>
          <p:cNvPr id="11" name="Text Placeholder 4"/>
          <p:cNvSpPr>
            <a:spLocks noGrp="1"/>
          </p:cNvSpPr>
          <p:nvPr>
            <p:ph type="body" sz="quarter" idx="18"/>
          </p:nvPr>
        </p:nvSpPr>
        <p:spPr>
          <a:xfrm>
            <a:off x="611262" y="4973959"/>
            <a:ext cx="8013700" cy="1119187"/>
          </a:xfrm>
          <a:prstGeom prst="rect">
            <a:avLst/>
          </a:prstGeom>
          <a:solidFill>
            <a:schemeClr val="accent1">
              <a:alpha val="50000"/>
            </a:schemeClr>
          </a:solidFill>
        </p:spPr>
        <p:txBody>
          <a:bodyPr/>
          <a:lstStyle>
            <a:lvl1pPr marL="0" indent="0">
              <a:defRPr lang="en-US" sz="1800" b="0" kern="1200" dirty="0" smtClean="0">
                <a:solidFill>
                  <a:schemeClr val="tx1"/>
                </a:solidFill>
                <a:latin typeface="Consolas" pitchFamily="49" charset="0"/>
                <a:ea typeface="+mn-ea"/>
                <a:cs typeface="Courier New" pitchFamily="49" charset="0"/>
              </a:defRPr>
            </a:lvl1pPr>
            <a:lvl2pPr marL="0" indent="0">
              <a:defRPr/>
            </a:lvl2pPr>
            <a:lvl3pPr marL="0" indent="0">
              <a:defRPr/>
            </a:lvl3pPr>
            <a:lvl4pPr marL="0" indent="0">
              <a:defRPr/>
            </a:lvl4pPr>
            <a:lvl5pPr marL="0" indent="0">
              <a:defRPr/>
            </a:lvl5pPr>
          </a:lstStyle>
          <a:p>
            <a:pPr marL="342900" lvl="0" indent="-342900" algn="l" defTabSz="914400" rtl="0" eaLnBrk="1" latinLnBrk="0" hangingPunct="1">
              <a:spcBef>
                <a:spcPct val="20000"/>
              </a:spcBef>
              <a:buFont typeface="Arial" pitchFamily="34" charset="0"/>
              <a:buNone/>
            </a:pPr>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TextBox 6"/>
          <p:cNvSpPr txBox="1"/>
          <p:nvPr userDrawn="1"/>
        </p:nvSpPr>
        <p:spPr>
          <a:xfrm>
            <a:off x="1403648" y="2492896"/>
            <a:ext cx="5545108"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1710" y="1988840"/>
            <a:ext cx="1532540" cy="2844235"/>
          </a:xfrm>
          <a:prstGeom prst="rect">
            <a:avLst/>
          </a:prstGeom>
          <a:effectLst>
            <a:outerShdw blurRad="50800" dist="12700" dir="2220000" sx="102000" sy="102000" algn="ctr" rotWithShape="0">
              <a:srgbClr val="000000">
                <a:alpha val="35000"/>
              </a:srgbClr>
            </a:outerShdw>
            <a:softEdge rad="0"/>
          </a:effectLst>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ps">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7380312" y="2348344"/>
            <a:ext cx="1655516" cy="3900056"/>
          </a:xfrm>
          <a:prstGeom prst="rect">
            <a:avLst/>
          </a:prstGeom>
          <a:solidFill>
            <a:schemeClr val="bg1">
              <a:alpha val="69000"/>
            </a:schemeClr>
          </a:solidFill>
        </p:spPr>
        <p:txBody>
          <a:bodyPr>
            <a:normAutofit/>
          </a:bodyPr>
          <a:lstStyle>
            <a:lvl1pPr marL="115888" indent="-115888" algn="l" rtl="0">
              <a:buFont typeface="Arial" pitchFamily="34" charset="0"/>
              <a:buChar char="•"/>
              <a:defRPr sz="1400"/>
            </a:lvl1pPr>
          </a:lstStyle>
          <a:p>
            <a:pPr lvl="0"/>
            <a:r>
              <a:rPr lang="en-US"/>
              <a:t>Click to edit Master text styles</a:t>
            </a:r>
          </a:p>
        </p:txBody>
      </p:sp>
      <p:sp>
        <p:nvSpPr>
          <p:cNvPr id="17" name="Text Placeholder 16"/>
          <p:cNvSpPr>
            <a:spLocks noGrp="1"/>
          </p:cNvSpPr>
          <p:nvPr>
            <p:ph type="body" sz="quarter" idx="16"/>
          </p:nvPr>
        </p:nvSpPr>
        <p:spPr>
          <a:xfrm>
            <a:off x="611560" y="1524000"/>
            <a:ext cx="6553200" cy="4724400"/>
          </a:xfrm>
          <a:prstGeom prst="rect">
            <a:avLst/>
          </a:prstGeom>
          <a:solidFill>
            <a:schemeClr val="bg1">
              <a:alpha val="69000"/>
            </a:schemeClr>
          </a:solidFill>
          <a:ln>
            <a:noFill/>
          </a:ln>
        </p:spPr>
        <p:txBody>
          <a:bodyPr/>
          <a:lstStyle>
            <a:lvl1pPr marL="342900" indent="-342900" algn="l" rtl="0">
              <a:buFontTx/>
              <a:buBlip>
                <a:blip r:embed="rId2"/>
              </a:buBlip>
              <a:defRPr/>
            </a:lvl1pPr>
            <a:lvl2pPr marL="742950" indent="-285750" algn="l" rtl="0">
              <a:buFontTx/>
              <a:buBlip>
                <a:blip r:embed="rId2"/>
              </a:buBlip>
              <a:defRPr/>
            </a:lvl2pPr>
            <a:lvl3pPr marL="1143000" indent="-228600" algn="l" rtl="0">
              <a:buFontTx/>
              <a:buBlip>
                <a:blip r:embed="rId2"/>
              </a:buBlip>
              <a:defRPr/>
            </a:lvl3pPr>
            <a:lvl4pPr marL="1600200" indent="-228600" algn="l" rtl="0">
              <a:buFontTx/>
              <a:buBlip>
                <a:blip r:embed="rId2"/>
              </a:buBlip>
              <a:defRPr/>
            </a:lvl4pPr>
            <a:lvl5pPr marL="2057400" indent="-228600" algn="l" rtl="0">
              <a:buFontTx/>
              <a:buBlip>
                <a:blip r:embed="rId2"/>
              </a:buBlip>
              <a:defRPr/>
            </a:lvl5pPr>
          </a:lstStyle>
          <a:p>
            <a:pPr lvl="0"/>
            <a:r>
              <a:rPr lang="en-US"/>
              <a:t>Click to edit Master text styles</a:t>
            </a:r>
          </a:p>
        </p:txBody>
      </p:sp>
      <p:sp>
        <p:nvSpPr>
          <p:cNvPr id="14" name="TextBox 13"/>
          <p:cNvSpPr txBox="1"/>
          <p:nvPr userDrawn="1"/>
        </p:nvSpPr>
        <p:spPr>
          <a:xfrm>
            <a:off x="7979692" y="1524000"/>
            <a:ext cx="976164" cy="615553"/>
          </a:xfrm>
          <a:prstGeom prst="rect">
            <a:avLst/>
          </a:prstGeom>
          <a:effectLst>
            <a:outerShdw blurRad="50800" dist="12700" dir="2220000" sx="102000" sy="102000" algn="ctr" rotWithShape="0">
              <a:srgbClr val="000000">
                <a:alpha val="35000"/>
              </a:srgbClr>
            </a:outerShdw>
            <a:softEdge rad="0"/>
          </a:effectLst>
        </p:spPr>
        <p:txBody>
          <a:bodyPr vert="horz" wrap="square" lIns="0" tIns="0" rIns="0" bIns="0" rtlCol="0" anchor="t" anchorCtr="0">
            <a:spAutoFit/>
          </a:bodyPr>
          <a:lstStyle>
            <a:lvl1pPr>
              <a:spcBef>
                <a:spcPct val="0"/>
              </a:spcBef>
              <a:buNone/>
              <a:defRPr lang="en-US" sz="4000" b="0" dirty="0" smtClean="0">
                <a:ln w="3175">
                  <a:noFill/>
                </a:ln>
                <a:solidFill>
                  <a:srgbClr val="F08E1B"/>
                </a:solidFill>
                <a:effectLst/>
                <a:latin typeface="Segoe Light" panose="020B0302040504020203" pitchFamily="34" charset="0"/>
                <a:cs typeface="Segoe UI" panose="020B0502040204020203" pitchFamily="34" charset="0"/>
              </a:defRPr>
            </a:lvl1pPr>
          </a:lstStyle>
          <a:p>
            <a:pPr lvl="0"/>
            <a:r>
              <a:rPr lang="en-US" sz="4000" b="1" dirty="0">
                <a:effectLst>
                  <a:outerShdw blurRad="38100" dist="38100" dir="2700000" algn="tl">
                    <a:srgbClr val="000000">
                      <a:alpha val="43137"/>
                    </a:srgbClr>
                  </a:outerShdw>
                </a:effectLst>
                <a:latin typeface="Segoe" panose="020B0502040504020203" pitchFamily="34" charset="0"/>
                <a:cs typeface="Consolas" panose="020B0609020204030204" pitchFamily="49" charset="0"/>
              </a:rPr>
              <a:t>tips</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9090" y="1414674"/>
            <a:ext cx="938110" cy="938110"/>
          </a:xfrm>
          <a:prstGeom prst="rect">
            <a:avLst/>
          </a:prstGeom>
          <a:effectLst>
            <a:outerShdw blurRad="50800" dist="12700" dir="2220000" sx="102000" sy="102000" algn="ctr" rotWithShape="0">
              <a:srgbClr val="000000">
                <a:alpha val="35000"/>
              </a:srgbClr>
            </a:outerShdw>
            <a:softEdge rad="0"/>
          </a:effectLst>
        </p:spPr>
      </p:pic>
      <p:sp>
        <p:nvSpPr>
          <p:cNvPr id="7" name="Title Placeholder 1"/>
          <p:cNvSpPr>
            <a:spLocks noGrp="1"/>
          </p:cNvSpPr>
          <p:nvPr>
            <p:ph type="title" hasCustomPrompt="1"/>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dirty="0"/>
              <a:t>Click to add tips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958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ypical page">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7992888" cy="720000"/>
          </a:xfrm>
        </p:spPr>
        <p:txBody>
          <a:bodyPr vert="horz" lIns="0" tIns="0" rIns="91440" bIns="45720" rtlCol="0" anchor="b" anchorCtr="0">
            <a:norm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idx="1"/>
          </p:nvPr>
        </p:nvSpPr>
        <p:spPr>
          <a:xfrm>
            <a:off x="611560" y="1492161"/>
            <a:ext cx="7992888"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4088" y="1124744"/>
            <a:ext cx="4132746"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475656"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475656" y="2492896"/>
            <a:ext cx="212590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sionLab">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1" name="TextBox 10"/>
          <p:cNvSpPr txBox="1"/>
          <p:nvPr userDrawn="1"/>
        </p:nvSpPr>
        <p:spPr>
          <a:xfrm>
            <a:off x="1547664" y="2492896"/>
            <a:ext cx="3934090" cy="1938992"/>
          </a:xfrm>
          <a:prstGeom prst="rect">
            <a:avLst/>
          </a:prstGeom>
          <a:noFill/>
        </p:spPr>
        <p:txBody>
          <a:bodyPr wrap="none" rtlCol="0">
            <a:spAutoFit/>
          </a:bodyPr>
          <a:lstStyle/>
          <a:p>
            <a:r>
              <a:rPr lang="en-US" sz="6000" b="1" dirty="0">
                <a:solidFill>
                  <a:schemeClr val="tx1">
                    <a:lumMod val="65000"/>
                    <a:lumOff val="35000"/>
                  </a:schemeClr>
                </a:solidFill>
                <a:latin typeface="Segoe Light" panose="020B0302040504020203" pitchFamily="34" charset="0"/>
              </a:rPr>
              <a:t>Conclusion </a:t>
            </a:r>
          </a:p>
          <a:p>
            <a:r>
              <a:rPr lang="en-US" sz="6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14:presetBounceEnd="42000">
                                      <p:stCondLst>
                                        <p:cond delay="500"/>
                                      </p:stCondLst>
                                      <p:childTnLst>
                                        <p:animMotion origin="layout" path="M 0.48837 -1.11111E-6 L -4.44444E-6 -1.11111E-6 " pathEditMode="relative" rAng="0" ptsTypes="AA" p14:bounceEnd="42000">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stCondLst>
                                        <p:cond delay="500"/>
                                      </p:stCondLst>
                                      <p:childTnLst>
                                        <p:animMotion origin="layout" path="M 0.48837 -1.11111E-6 L -4.44444E-6 -1.11111E-6 " pathEditMode="relative" rAng="0" ptsTypes="AA">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clusionLab">
    <p:spTree>
      <p:nvGrpSpPr>
        <p:cNvPr id="1" name=""/>
        <p:cNvGrpSpPr/>
        <p:nvPr/>
      </p:nvGrpSpPr>
      <p:grpSpPr>
        <a:xfrm>
          <a:off x="0" y="0"/>
          <a:ext cx="0" cy="0"/>
          <a:chOff x="0" y="0"/>
          <a:chExt cx="0" cy="0"/>
        </a:xfrm>
      </p:grpSpPr>
      <p:sp>
        <p:nvSpPr>
          <p:cNvPr id="13" name="TextBox 12"/>
          <p:cNvSpPr txBox="1"/>
          <p:nvPr userDrawn="1"/>
        </p:nvSpPr>
        <p:spPr>
          <a:xfrm>
            <a:off x="827584" y="2492896"/>
            <a:ext cx="492314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Final</a:t>
            </a:r>
            <a:r>
              <a:rPr lang="en-US" sz="10000" b="1" baseline="0" dirty="0">
                <a:solidFill>
                  <a:schemeClr val="tx1">
                    <a:lumMod val="65000"/>
                    <a:lumOff val="35000"/>
                  </a:schemeClr>
                </a:solidFill>
                <a:latin typeface="Segoe Light" panose="020B0302040504020203" pitchFamily="34" charset="0"/>
              </a:rPr>
              <a:t> </a:t>
            </a:r>
            <a:r>
              <a:rPr lang="en-US" sz="10000" b="1" dirty="0">
                <a:solidFill>
                  <a:schemeClr val="tx1">
                    <a:lumMod val="65000"/>
                    <a:lumOff val="35000"/>
                  </a:schemeClr>
                </a:solidFill>
                <a:latin typeface="Segoe Light" panose="020B0302040504020203" pitchFamily="34" charset="0"/>
              </a:rPr>
              <a:t>Lab</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48837 2.59259E-6 L -3.33333E-6 2.59259E-6 " pathEditMode="relative" rAng="0" ptsTypes="AA" p14:bounceEnd="42000">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48837 2.59259E-6 L -3.33333E-6 2.59259E-6 " pathEditMode="relative" rAng="0" ptsTypes="AA">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602680" y="1492161"/>
            <a:ext cx="8001315"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611560" y="1494000"/>
            <a:ext cx="799269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602680" y="3873731"/>
            <a:ext cx="8001315"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1560" y="476672"/>
            <a:ext cx="8424268" cy="1015489"/>
          </a:xfrm>
          <a:prstGeom prst="rect">
            <a:avLst/>
          </a:prstGeom>
          <a:ln>
            <a:noFill/>
          </a:ln>
          <a:effectLst/>
        </p:spPr>
        <p:txBody>
          <a:bodyPr vert="horz" lIns="0" tIns="0" rIns="91440" bIns="45720" rtlCol="0" anchor="t" anchorCtr="0">
            <a:normAutofit/>
          </a:bodyPr>
          <a:lstStyle/>
          <a:p>
            <a:endParaRPr lang="en-US" dirty="0"/>
          </a:p>
        </p:txBody>
      </p:sp>
      <p:cxnSp>
        <p:nvCxnSpPr>
          <p:cNvPr id="3" name="Straight Connector 2"/>
          <p:cNvCxnSpPr/>
          <p:nvPr userDrawn="1"/>
        </p:nvCxnSpPr>
        <p:spPr>
          <a:xfrm flipV="1">
            <a:off x="611188" y="6309320"/>
            <a:ext cx="7951904" cy="157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73" r:id="rId2"/>
    <p:sldLayoutId id="2147483650" r:id="rId3"/>
    <p:sldLayoutId id="2147483651" r:id="rId4"/>
    <p:sldLayoutId id="2147483668" r:id="rId5"/>
    <p:sldLayoutId id="2147483669" r:id="rId6"/>
    <p:sldLayoutId id="2147483672" r:id="rId7"/>
    <p:sldLayoutId id="2147483660" r:id="rId8"/>
    <p:sldLayoutId id="2147483661" r:id="rId9"/>
    <p:sldLayoutId id="2147483670" r:id="rId10"/>
    <p:sldLayoutId id="2147483671" r:id="rId11"/>
    <p:sldLayoutId id="2147483662" r:id="rId12"/>
    <p:sldLayoutId id="2147483663" r:id="rId13"/>
    <p:sldLayoutId id="2147483666" r:id="rId14"/>
    <p:sldLayoutId id="2147483665" r:id="rId15"/>
    <p:sldLayoutId id="2147483654" r:id="rId16"/>
  </p:sldLayoutIdLst>
  <p:hf hdr="0" dt="0"/>
  <p:txStyles>
    <p:titleStyle>
      <a:lvl1pPr algn="l" defTabSz="914400" rtl="1" eaLnBrk="1" latinLnBrk="0" hangingPunct="1">
        <a:spcBef>
          <a:spcPct val="0"/>
        </a:spcBef>
        <a:buNone/>
        <a:defRPr lang="en-US" sz="4000" b="0" kern="1200" dirty="0" smtClean="0">
          <a:ln w="3175">
            <a:noFill/>
          </a:ln>
          <a:solidFill>
            <a:srgbClr val="F08E1B"/>
          </a:solidFill>
          <a:effectLst/>
          <a:latin typeface="Segoe Light" panose="020B0302040504020203" pitchFamily="34" charset="0"/>
          <a:ea typeface="+mn-ea"/>
          <a:cs typeface="Segoe UI" panose="020B0502040204020203" pitchFamily="34" charset="0"/>
        </a:defRPr>
      </a:lvl1pPr>
    </p:titleStyle>
    <p:bodyStyle>
      <a:lvl1pPr marL="342900" indent="-34290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064" userDrawn="1">
          <p15:clr>
            <a:srgbClr val="F26B43"/>
          </p15:clr>
        </p15:guide>
        <p15:guide id="3" pos="54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docs.aws.amazon.com/lambda/latest/dg/current-supported-versions.ht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docs.aws.amazon.com/lambda/latest/dg/current-supported-versions.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wslabs/serverless-application-model/blob/master/versions/2016-10-31.md#api"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docs.aws.amazon.com/lambda/latest/dg/intro-permission-model.html#lambda-intro-execution-role" TargetMode="External"/><Relationship Id="rId4" Type="http://schemas.openxmlformats.org/officeDocument/2006/relationships/hyperlink" Target="https://github.com/awslabs/serverless-application-model/blob/master/versions/2016-10-31.md#event-source-typ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ws-samples/aws-serverless-workshops/blob/master/DevOps/2_ContinuousDeliveryPipeline/uni-api/buildspec.y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ws-samples/aws-serverless-workshops/blob/master/DevOps/2_ContinuousDeliveryPipeline/uni-api/buildspec.ym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docs.aws.amazon.com/cli/latest/reference/cloudformation/package.htm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1026"/>
          <p:cNvSpPr>
            <a:spLocks noGrp="1" noChangeArrowheads="1"/>
          </p:cNvSpPr>
          <p:nvPr>
            <p:ph type="ctrTitle"/>
          </p:nvPr>
        </p:nvSpPr>
        <p:spPr>
          <a:xfrm>
            <a:off x="580537" y="1340768"/>
            <a:ext cx="7388072" cy="1085850"/>
          </a:xfrm>
        </p:spPr>
        <p:txBody>
          <a:bodyPr>
            <a:normAutofit fontScale="90000"/>
          </a:bodyPr>
          <a:lstStyle/>
          <a:p>
            <a:r>
              <a:rPr lang="en-US" dirty="0"/>
              <a:t>Module 04:  Building a CI/CD pipeline for serverless applications within AWS (Lambda)</a:t>
            </a:r>
            <a:br>
              <a:rPr lang="en-US" dirty="0"/>
            </a:br>
            <a:br>
              <a:rPr lang="en-US" dirty="0"/>
            </a:br>
            <a:br>
              <a:rPr lang="en-US" dirty="0"/>
            </a:br>
            <a:endParaRPr lang="en-US" dirty="0"/>
          </a:p>
        </p:txBody>
      </p:sp>
    </p:spTree>
    <p:extLst>
      <p:ext uri="{BB962C8B-B14F-4D97-AF65-F5344CB8AC3E}">
        <p14:creationId xmlns:p14="http://schemas.microsoft.com/office/powerpoint/2010/main" val="249228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SAM</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a:bodyPr>
          <a:lstStyle/>
          <a:p>
            <a:r>
              <a:rPr lang="en-US" dirty="0"/>
              <a:t>The Unicorn API includes Amazon API Gateway HTTP endpoints that trigger AWS Lambda functions that read and write data to an Amazon DynamoDB database. </a:t>
            </a:r>
          </a:p>
          <a:p>
            <a:r>
              <a:rPr lang="en-US" dirty="0"/>
              <a:t>The SAM template for the Unicorn API describes a DynamoDB table with a hash key and Lambda functions to list, view and update Unicorns in the Wild </a:t>
            </a:r>
            <a:r>
              <a:rPr lang="en-US" dirty="0" err="1"/>
              <a:t>Rydes</a:t>
            </a:r>
            <a:r>
              <a:rPr lang="en-US" dirty="0"/>
              <a:t> stable.</a:t>
            </a:r>
            <a:br>
              <a:rPr lang="en-US" dirty="0"/>
            </a:br>
            <a:endParaRPr lang="en-US" dirty="0"/>
          </a:p>
          <a:p>
            <a:endParaRPr lang="en-US" dirty="0"/>
          </a:p>
        </p:txBody>
      </p:sp>
    </p:spTree>
    <p:extLst>
      <p:ext uri="{BB962C8B-B14F-4D97-AF65-F5344CB8AC3E}">
        <p14:creationId xmlns:p14="http://schemas.microsoft.com/office/powerpoint/2010/main" val="428191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SAM</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a:xfrm>
            <a:off x="611560" y="1492161"/>
            <a:ext cx="7992888" cy="1072743"/>
          </a:xfrm>
        </p:spPr>
        <p:txBody>
          <a:bodyPr>
            <a:normAutofit/>
          </a:bodyPr>
          <a:lstStyle/>
          <a:p>
            <a:r>
              <a:rPr lang="en-US" dirty="0"/>
              <a:t>The Unicorn API components are defined in the </a:t>
            </a:r>
            <a:r>
              <a:rPr lang="en-US" dirty="0" err="1"/>
              <a:t>template.yml</a:t>
            </a:r>
            <a:r>
              <a:rPr lang="en-US" dirty="0"/>
              <a:t> SAM template</a:t>
            </a:r>
          </a:p>
          <a:p>
            <a:pPr marL="0" indent="0" algn="just">
              <a:buNone/>
            </a:pPr>
            <a:endParaRPr lang="en-US" dirty="0"/>
          </a:p>
        </p:txBody>
      </p:sp>
      <p:sp>
        <p:nvSpPr>
          <p:cNvPr id="4" name="TextBox 3">
            <a:extLst>
              <a:ext uri="{FF2B5EF4-FFF2-40B4-BE49-F238E27FC236}">
                <a16:creationId xmlns:a16="http://schemas.microsoft.com/office/drawing/2014/main" id="{191BE244-1EFD-604F-9B78-3A63A849C0BF}"/>
              </a:ext>
            </a:extLst>
          </p:cNvPr>
          <p:cNvSpPr txBox="1"/>
          <p:nvPr/>
        </p:nvSpPr>
        <p:spPr>
          <a:xfrm>
            <a:off x="1259632" y="2420888"/>
            <a:ext cx="6336704" cy="4016484"/>
          </a:xfrm>
          <a:prstGeom prst="rect">
            <a:avLst/>
          </a:prstGeom>
          <a:noFill/>
        </p:spPr>
        <p:txBody>
          <a:bodyPr wrap="square" rtlCol="0">
            <a:spAutoFit/>
          </a:bodyPr>
          <a:lstStyle/>
          <a:p>
            <a:r>
              <a:rPr lang="en-US" sz="1500" dirty="0" err="1">
                <a:solidFill>
                  <a:srgbClr val="569CD6"/>
                </a:solidFill>
                <a:latin typeface="Menlo" panose="020B0609030804020204" pitchFamily="49" charset="0"/>
              </a:rPr>
              <a:t>ListFunction</a:t>
            </a:r>
            <a:r>
              <a:rPr lang="en-US" sz="1500" dirty="0">
                <a:solidFill>
                  <a:srgbClr val="D4D4D4"/>
                </a:solidFill>
                <a:latin typeface="Menlo" panose="020B0609030804020204" pitchFamily="49" charset="0"/>
              </a:rPr>
              <a:t>:</a:t>
            </a:r>
          </a:p>
          <a:p>
            <a:r>
              <a:rPr lang="en-US" sz="1500" dirty="0">
                <a:solidFill>
                  <a:srgbClr val="569CD6"/>
                </a:solidFill>
                <a:latin typeface="Menlo" panose="020B0609030804020204" pitchFamily="49" charset="0"/>
              </a:rPr>
              <a:t>Type</a:t>
            </a:r>
            <a:r>
              <a:rPr lang="en-US" sz="1500" dirty="0">
                <a:solidFill>
                  <a:srgbClr val="D4D4D4"/>
                </a:solidFill>
                <a:latin typeface="Menlo" panose="020B0609030804020204" pitchFamily="49" charset="0"/>
              </a:rPr>
              <a:t>: </a:t>
            </a:r>
            <a:r>
              <a:rPr lang="en-US" sz="1500" dirty="0">
                <a:solidFill>
                  <a:srgbClr val="CE9178"/>
                </a:solidFill>
                <a:latin typeface="Menlo" panose="020B0609030804020204" pitchFamily="49" charset="0"/>
              </a:rPr>
              <a:t>'AWS::Serverless::Function'</a:t>
            </a:r>
            <a:endParaRPr lang="en-US" sz="1500" dirty="0">
              <a:solidFill>
                <a:srgbClr val="D4D4D4"/>
              </a:solidFill>
              <a:latin typeface="Menlo" panose="020B0609030804020204" pitchFamily="49" charset="0"/>
            </a:endParaRPr>
          </a:p>
          <a:p>
            <a:r>
              <a:rPr lang="en-US" sz="1500" dirty="0">
                <a:solidFill>
                  <a:srgbClr val="569CD6"/>
                </a:solidFill>
                <a:latin typeface="Menlo" panose="020B0609030804020204" pitchFamily="49" charset="0"/>
              </a:rPr>
              <a:t>Properties</a:t>
            </a:r>
            <a:r>
              <a:rPr lang="en-US" sz="1500" dirty="0">
                <a:solidFill>
                  <a:srgbClr val="D4D4D4"/>
                </a:solidFill>
                <a:latin typeface="Menlo" panose="020B0609030804020204" pitchFamily="49" charset="0"/>
              </a:rPr>
              <a:t>:</a:t>
            </a:r>
          </a:p>
          <a:p>
            <a:pPr lvl="1"/>
            <a:r>
              <a:rPr lang="en-US" sz="1500" dirty="0" err="1">
                <a:solidFill>
                  <a:srgbClr val="569CD6"/>
                </a:solidFill>
                <a:latin typeface="Menlo" panose="020B0609030804020204" pitchFamily="49" charset="0"/>
              </a:rPr>
              <a:t>FunctionName</a:t>
            </a:r>
            <a:r>
              <a:rPr lang="en-US" sz="1500" dirty="0">
                <a:solidFill>
                  <a:srgbClr val="D4D4D4"/>
                </a:solidFill>
                <a:latin typeface="Menlo" panose="020B0609030804020204" pitchFamily="49" charset="0"/>
              </a:rPr>
              <a:t>: </a:t>
            </a:r>
            <a:r>
              <a:rPr lang="en-US" sz="1500" dirty="0">
                <a:solidFill>
                  <a:srgbClr val="CE9178"/>
                </a:solidFill>
                <a:latin typeface="Menlo" panose="020B0609030804020204" pitchFamily="49" charset="0"/>
              </a:rPr>
              <a:t>'</a:t>
            </a:r>
            <a:r>
              <a:rPr lang="en-US" sz="1500" dirty="0" err="1">
                <a:solidFill>
                  <a:srgbClr val="CE9178"/>
                </a:solidFill>
                <a:latin typeface="Menlo" panose="020B0609030804020204" pitchFamily="49" charset="0"/>
              </a:rPr>
              <a:t>uni</a:t>
            </a:r>
            <a:r>
              <a:rPr lang="en-US" sz="1500" dirty="0">
                <a:solidFill>
                  <a:srgbClr val="CE9178"/>
                </a:solidFill>
                <a:latin typeface="Menlo" panose="020B0609030804020204" pitchFamily="49" charset="0"/>
              </a:rPr>
              <a:t>-</a:t>
            </a:r>
            <a:r>
              <a:rPr lang="en-US" sz="1500" dirty="0" err="1">
                <a:solidFill>
                  <a:srgbClr val="CE9178"/>
                </a:solidFill>
                <a:latin typeface="Menlo" panose="020B0609030804020204" pitchFamily="49" charset="0"/>
              </a:rPr>
              <a:t>api</a:t>
            </a:r>
            <a:r>
              <a:rPr lang="en-US" sz="1500" dirty="0">
                <a:solidFill>
                  <a:srgbClr val="CE9178"/>
                </a:solidFill>
                <a:latin typeface="Menlo" panose="020B0609030804020204" pitchFamily="49" charset="0"/>
              </a:rPr>
              <a:t>-list'</a:t>
            </a:r>
            <a:endParaRPr lang="en-US" sz="1500" dirty="0">
              <a:solidFill>
                <a:srgbClr val="D4D4D4"/>
              </a:solidFill>
              <a:latin typeface="Menlo" panose="020B0609030804020204" pitchFamily="49" charset="0"/>
            </a:endParaRPr>
          </a:p>
          <a:p>
            <a:pPr lvl="1"/>
            <a:r>
              <a:rPr lang="en-US" sz="1500" dirty="0">
                <a:solidFill>
                  <a:srgbClr val="569CD6"/>
                </a:solidFill>
                <a:latin typeface="Menlo" panose="020B0609030804020204" pitchFamily="49" charset="0"/>
              </a:rPr>
              <a:t>Runtime</a:t>
            </a:r>
            <a:r>
              <a:rPr lang="en-US" sz="1500" dirty="0">
                <a:solidFill>
                  <a:srgbClr val="D4D4D4"/>
                </a:solidFill>
                <a:latin typeface="Menlo" panose="020B0609030804020204" pitchFamily="49" charset="0"/>
              </a:rPr>
              <a:t>: </a:t>
            </a:r>
            <a:r>
              <a:rPr lang="en-US" sz="1500" dirty="0">
                <a:solidFill>
                  <a:srgbClr val="CE9178"/>
                </a:solidFill>
                <a:latin typeface="Menlo" panose="020B0609030804020204" pitchFamily="49" charset="0"/>
              </a:rPr>
              <a:t>nodejs8.10</a:t>
            </a:r>
            <a:endParaRPr lang="en-US" sz="1500" dirty="0">
              <a:solidFill>
                <a:srgbClr val="D4D4D4"/>
              </a:solidFill>
              <a:latin typeface="Menlo" panose="020B0609030804020204" pitchFamily="49" charset="0"/>
            </a:endParaRPr>
          </a:p>
          <a:p>
            <a:pPr lvl="1"/>
            <a:r>
              <a:rPr lang="en-US" sz="1500" dirty="0" err="1">
                <a:solidFill>
                  <a:srgbClr val="569CD6"/>
                </a:solidFill>
                <a:latin typeface="Menlo" panose="020B0609030804020204" pitchFamily="49" charset="0"/>
              </a:rPr>
              <a:t>CodeUri</a:t>
            </a:r>
            <a:r>
              <a:rPr lang="en-US" sz="1500" dirty="0">
                <a:solidFill>
                  <a:srgbClr val="D4D4D4"/>
                </a:solidFill>
                <a:latin typeface="Menlo" panose="020B0609030804020204" pitchFamily="49" charset="0"/>
              </a:rPr>
              <a:t>: </a:t>
            </a:r>
            <a:r>
              <a:rPr lang="en-US" sz="1500" dirty="0">
                <a:solidFill>
                  <a:srgbClr val="CE9178"/>
                </a:solidFill>
                <a:latin typeface="Menlo" panose="020B0609030804020204" pitchFamily="49" charset="0"/>
              </a:rPr>
              <a:t>app</a:t>
            </a:r>
            <a:endParaRPr lang="en-US" sz="1500" dirty="0">
              <a:solidFill>
                <a:srgbClr val="D4D4D4"/>
              </a:solidFill>
              <a:latin typeface="Menlo" panose="020B0609030804020204" pitchFamily="49" charset="0"/>
            </a:endParaRPr>
          </a:p>
          <a:p>
            <a:pPr lvl="1"/>
            <a:r>
              <a:rPr lang="en-US" sz="1500" dirty="0">
                <a:solidFill>
                  <a:srgbClr val="569CD6"/>
                </a:solidFill>
                <a:latin typeface="Menlo" panose="020B0609030804020204" pitchFamily="49" charset="0"/>
              </a:rPr>
              <a:t>Handler</a:t>
            </a:r>
            <a:r>
              <a:rPr lang="en-US" sz="1500" dirty="0">
                <a:solidFill>
                  <a:srgbClr val="D4D4D4"/>
                </a:solidFill>
                <a:latin typeface="Menlo" panose="020B0609030804020204" pitchFamily="49" charset="0"/>
              </a:rPr>
              <a:t>: </a:t>
            </a:r>
            <a:r>
              <a:rPr lang="en-US" sz="1500" dirty="0" err="1">
                <a:solidFill>
                  <a:srgbClr val="CE9178"/>
                </a:solidFill>
                <a:latin typeface="Menlo" panose="020B0609030804020204" pitchFamily="49" charset="0"/>
              </a:rPr>
              <a:t>list.lambda_handler</a:t>
            </a:r>
            <a:endParaRPr lang="en-US" sz="1500" dirty="0">
              <a:solidFill>
                <a:srgbClr val="D4D4D4"/>
              </a:solidFill>
              <a:latin typeface="Menlo" panose="020B0609030804020204" pitchFamily="49" charset="0"/>
            </a:endParaRPr>
          </a:p>
          <a:p>
            <a:pPr lvl="1"/>
            <a:r>
              <a:rPr lang="en-US" sz="1500" dirty="0">
                <a:solidFill>
                  <a:srgbClr val="569CD6"/>
                </a:solidFill>
                <a:latin typeface="Menlo" panose="020B0609030804020204" pitchFamily="49" charset="0"/>
              </a:rPr>
              <a:t>Description</a:t>
            </a:r>
            <a:r>
              <a:rPr lang="en-US" sz="1500" dirty="0">
                <a:solidFill>
                  <a:srgbClr val="D4D4D4"/>
                </a:solidFill>
                <a:latin typeface="Menlo" panose="020B0609030804020204" pitchFamily="49" charset="0"/>
              </a:rPr>
              <a:t>: </a:t>
            </a:r>
            <a:r>
              <a:rPr lang="en-US" sz="1500" dirty="0">
                <a:solidFill>
                  <a:srgbClr val="CE9178"/>
                </a:solidFill>
                <a:latin typeface="Menlo" panose="020B0609030804020204" pitchFamily="49" charset="0"/>
              </a:rPr>
              <a:t>List Unicorns</a:t>
            </a:r>
            <a:endParaRPr lang="en-US" sz="1500" dirty="0">
              <a:solidFill>
                <a:srgbClr val="D4D4D4"/>
              </a:solidFill>
              <a:latin typeface="Menlo" panose="020B0609030804020204" pitchFamily="49" charset="0"/>
            </a:endParaRPr>
          </a:p>
          <a:p>
            <a:pPr lvl="1"/>
            <a:r>
              <a:rPr lang="en-US" sz="1500" dirty="0">
                <a:solidFill>
                  <a:srgbClr val="569CD6"/>
                </a:solidFill>
                <a:latin typeface="Menlo" panose="020B0609030804020204" pitchFamily="49" charset="0"/>
              </a:rPr>
              <a:t>Timeout</a:t>
            </a:r>
            <a:r>
              <a:rPr lang="en-US" sz="1500" dirty="0">
                <a:solidFill>
                  <a:srgbClr val="D4D4D4"/>
                </a:solidFill>
                <a:latin typeface="Menlo" panose="020B0609030804020204" pitchFamily="49" charset="0"/>
              </a:rPr>
              <a:t>: </a:t>
            </a:r>
            <a:r>
              <a:rPr lang="en-US" sz="1500" dirty="0">
                <a:solidFill>
                  <a:srgbClr val="B5CEA8"/>
                </a:solidFill>
                <a:latin typeface="Menlo" panose="020B0609030804020204" pitchFamily="49" charset="0"/>
              </a:rPr>
              <a:t>10</a:t>
            </a:r>
            <a:endParaRPr lang="en-US" sz="1500" dirty="0">
              <a:solidFill>
                <a:srgbClr val="D4D4D4"/>
              </a:solidFill>
              <a:latin typeface="Menlo" panose="020B0609030804020204" pitchFamily="49" charset="0"/>
            </a:endParaRPr>
          </a:p>
          <a:p>
            <a:pPr lvl="1"/>
            <a:r>
              <a:rPr lang="en-US" sz="1500" dirty="0">
                <a:solidFill>
                  <a:srgbClr val="569CD6"/>
                </a:solidFill>
                <a:latin typeface="Menlo" panose="020B0609030804020204" pitchFamily="49" charset="0"/>
              </a:rPr>
              <a:t>Events</a:t>
            </a:r>
            <a:r>
              <a:rPr lang="en-US" sz="1500" dirty="0">
                <a:solidFill>
                  <a:srgbClr val="D4D4D4"/>
                </a:solidFill>
                <a:latin typeface="Menlo" panose="020B0609030804020204" pitchFamily="49" charset="0"/>
              </a:rPr>
              <a:t>:</a:t>
            </a:r>
          </a:p>
          <a:p>
            <a:pPr lvl="2"/>
            <a:r>
              <a:rPr lang="en-US" sz="1500" dirty="0">
                <a:solidFill>
                  <a:srgbClr val="569CD6"/>
                </a:solidFill>
                <a:latin typeface="Menlo" panose="020B0609030804020204" pitchFamily="49" charset="0"/>
              </a:rPr>
              <a:t>GET</a:t>
            </a:r>
            <a:r>
              <a:rPr lang="en-US" sz="1500" dirty="0">
                <a:solidFill>
                  <a:srgbClr val="D4D4D4"/>
                </a:solidFill>
                <a:latin typeface="Menlo" panose="020B0609030804020204" pitchFamily="49" charset="0"/>
              </a:rPr>
              <a:t>:</a:t>
            </a:r>
          </a:p>
          <a:p>
            <a:pPr lvl="2"/>
            <a:r>
              <a:rPr lang="en-US" sz="1500" dirty="0">
                <a:solidFill>
                  <a:srgbClr val="569CD6"/>
                </a:solidFill>
                <a:latin typeface="Menlo" panose="020B0609030804020204" pitchFamily="49" charset="0"/>
              </a:rPr>
              <a:t>Type</a:t>
            </a:r>
            <a:r>
              <a:rPr lang="en-US" sz="1500" dirty="0">
                <a:solidFill>
                  <a:srgbClr val="D4D4D4"/>
                </a:solidFill>
                <a:latin typeface="Menlo" panose="020B0609030804020204" pitchFamily="49" charset="0"/>
              </a:rPr>
              <a:t>: </a:t>
            </a:r>
            <a:r>
              <a:rPr lang="en-US" sz="1500" dirty="0" err="1">
                <a:solidFill>
                  <a:srgbClr val="CE9178"/>
                </a:solidFill>
                <a:latin typeface="Menlo" panose="020B0609030804020204" pitchFamily="49" charset="0"/>
              </a:rPr>
              <a:t>Api</a:t>
            </a:r>
            <a:endParaRPr lang="en-US" sz="1500" dirty="0">
              <a:solidFill>
                <a:srgbClr val="D4D4D4"/>
              </a:solidFill>
              <a:latin typeface="Menlo" panose="020B0609030804020204" pitchFamily="49" charset="0"/>
            </a:endParaRPr>
          </a:p>
          <a:p>
            <a:pPr lvl="2"/>
            <a:r>
              <a:rPr lang="en-US" sz="1500" dirty="0">
                <a:solidFill>
                  <a:srgbClr val="569CD6"/>
                </a:solidFill>
                <a:latin typeface="Menlo" panose="020B0609030804020204" pitchFamily="49" charset="0"/>
              </a:rPr>
              <a:t>Properties</a:t>
            </a:r>
            <a:r>
              <a:rPr lang="en-US" sz="1500" dirty="0">
                <a:solidFill>
                  <a:srgbClr val="D4D4D4"/>
                </a:solidFill>
                <a:latin typeface="Menlo" panose="020B0609030804020204" pitchFamily="49" charset="0"/>
              </a:rPr>
              <a:t>:</a:t>
            </a:r>
          </a:p>
          <a:p>
            <a:pPr lvl="2"/>
            <a:r>
              <a:rPr lang="en-US" sz="1500" dirty="0">
                <a:solidFill>
                  <a:srgbClr val="569CD6"/>
                </a:solidFill>
                <a:latin typeface="Menlo" panose="020B0609030804020204" pitchFamily="49" charset="0"/>
              </a:rPr>
              <a:t>Path</a:t>
            </a:r>
            <a:r>
              <a:rPr lang="en-US" sz="1500" dirty="0">
                <a:solidFill>
                  <a:srgbClr val="D4D4D4"/>
                </a:solidFill>
                <a:latin typeface="Menlo" panose="020B0609030804020204" pitchFamily="49" charset="0"/>
              </a:rPr>
              <a:t>: </a:t>
            </a:r>
            <a:r>
              <a:rPr lang="en-US" sz="1500" dirty="0">
                <a:solidFill>
                  <a:srgbClr val="CE9178"/>
                </a:solidFill>
                <a:latin typeface="Menlo" panose="020B0609030804020204" pitchFamily="49" charset="0"/>
              </a:rPr>
              <a:t>/unicorns</a:t>
            </a:r>
            <a:endParaRPr lang="en-US" sz="1500" dirty="0">
              <a:solidFill>
                <a:srgbClr val="D4D4D4"/>
              </a:solidFill>
              <a:latin typeface="Menlo" panose="020B0609030804020204" pitchFamily="49" charset="0"/>
            </a:endParaRPr>
          </a:p>
          <a:p>
            <a:pPr lvl="2"/>
            <a:r>
              <a:rPr lang="en-US" sz="1500" dirty="0">
                <a:solidFill>
                  <a:srgbClr val="569CD6"/>
                </a:solidFill>
                <a:latin typeface="Menlo" panose="020B0609030804020204" pitchFamily="49" charset="0"/>
              </a:rPr>
              <a:t>Method</a:t>
            </a:r>
            <a:r>
              <a:rPr lang="en-US" sz="1500" dirty="0">
                <a:solidFill>
                  <a:srgbClr val="D4D4D4"/>
                </a:solidFill>
                <a:latin typeface="Menlo" panose="020B0609030804020204" pitchFamily="49" charset="0"/>
              </a:rPr>
              <a:t>: </a:t>
            </a:r>
            <a:r>
              <a:rPr lang="en-US" sz="1500" dirty="0">
                <a:solidFill>
                  <a:srgbClr val="CE9178"/>
                </a:solidFill>
                <a:latin typeface="Menlo" panose="020B0609030804020204" pitchFamily="49" charset="0"/>
              </a:rPr>
              <a:t>get</a:t>
            </a:r>
            <a:endParaRPr lang="en-US" sz="1500" dirty="0">
              <a:solidFill>
                <a:srgbClr val="D4D4D4"/>
              </a:solidFill>
              <a:latin typeface="Menlo" panose="020B0609030804020204" pitchFamily="49" charset="0"/>
            </a:endParaRPr>
          </a:p>
          <a:p>
            <a:pPr lvl="1"/>
            <a:r>
              <a:rPr lang="en-US" sz="1500" dirty="0">
                <a:solidFill>
                  <a:srgbClr val="569CD6"/>
                </a:solidFill>
                <a:latin typeface="Menlo" panose="020B0609030804020204" pitchFamily="49" charset="0"/>
              </a:rPr>
              <a:t>Role</a:t>
            </a:r>
            <a:r>
              <a:rPr lang="en-US" sz="1500" dirty="0">
                <a:solidFill>
                  <a:srgbClr val="D4D4D4"/>
                </a:solidFill>
                <a:latin typeface="Menlo" panose="020B0609030804020204" pitchFamily="49" charset="0"/>
              </a:rPr>
              <a:t>: </a:t>
            </a:r>
            <a:r>
              <a:rPr lang="en-US" sz="1500" dirty="0">
                <a:solidFill>
                  <a:srgbClr val="569CD6"/>
                </a:solidFill>
                <a:latin typeface="Menlo" panose="020B0609030804020204" pitchFamily="49" charset="0"/>
              </a:rPr>
              <a:t>!</a:t>
            </a:r>
            <a:r>
              <a:rPr lang="en-US" sz="1500" dirty="0" err="1">
                <a:solidFill>
                  <a:srgbClr val="569CD6"/>
                </a:solidFill>
                <a:latin typeface="Menlo" panose="020B0609030804020204" pitchFamily="49" charset="0"/>
              </a:rPr>
              <a:t>GetAtt</a:t>
            </a:r>
            <a:r>
              <a:rPr lang="en-US" sz="1500" dirty="0">
                <a:solidFill>
                  <a:srgbClr val="D4D4D4"/>
                </a:solidFill>
                <a:latin typeface="Menlo" panose="020B0609030804020204" pitchFamily="49" charset="0"/>
              </a:rPr>
              <a:t> </a:t>
            </a:r>
            <a:r>
              <a:rPr lang="en-US" sz="1500" dirty="0" err="1">
                <a:solidFill>
                  <a:srgbClr val="CE9178"/>
                </a:solidFill>
                <a:latin typeface="Menlo" panose="020B0609030804020204" pitchFamily="49" charset="0"/>
              </a:rPr>
              <a:t>LambdaExecutionRole.Arn</a:t>
            </a:r>
            <a:endParaRPr lang="en-US" sz="1500" dirty="0">
              <a:solidFill>
                <a:srgbClr val="D4D4D4"/>
              </a:solidFill>
              <a:latin typeface="Menlo" panose="020B0609030804020204" pitchFamily="49" charset="0"/>
            </a:endParaRPr>
          </a:p>
          <a:p>
            <a:endParaRPr lang="en-US" sz="1500" dirty="0"/>
          </a:p>
        </p:txBody>
      </p:sp>
    </p:spTree>
    <p:extLst>
      <p:ext uri="{BB962C8B-B14F-4D97-AF65-F5344CB8AC3E}">
        <p14:creationId xmlns:p14="http://schemas.microsoft.com/office/powerpoint/2010/main" val="1342117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SAM</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a:bodyPr>
          <a:lstStyle/>
          <a:p>
            <a:r>
              <a:rPr lang="en-US" b="1" dirty="0" err="1"/>
              <a:t>FunctionName</a:t>
            </a:r>
            <a:r>
              <a:rPr lang="en-US" b="1" dirty="0"/>
              <a:t> - </a:t>
            </a:r>
            <a:r>
              <a:rPr lang="en-US" dirty="0"/>
              <a:t>The </a:t>
            </a:r>
            <a:r>
              <a:rPr lang="en-US" b="1" dirty="0" err="1"/>
              <a:t>FunctionName</a:t>
            </a:r>
            <a:r>
              <a:rPr lang="en-US" dirty="0"/>
              <a:t> property defines a custom name for the Lambda function. If not specified, CloudFormation will generate a name using the CloudFormation Stack name, CloudFormation Resource name, and random ID.</a:t>
            </a:r>
          </a:p>
          <a:p>
            <a:r>
              <a:rPr lang="en-US" b="1" dirty="0"/>
              <a:t>Runtime - </a:t>
            </a:r>
            <a:r>
              <a:rPr lang="en-US" dirty="0"/>
              <a:t>The example API shown above is implemented in </a:t>
            </a:r>
            <a:r>
              <a:rPr lang="en-US" b="1" dirty="0"/>
              <a:t>Node.js 8.10</a:t>
            </a:r>
            <a:r>
              <a:rPr lang="en-US" dirty="0"/>
              <a:t>. Additional runtimes are available for AWS Lambda. Please refer to the </a:t>
            </a:r>
            <a:r>
              <a:rPr lang="en-US" dirty="0">
                <a:hlinkClick r:id="rId3"/>
              </a:rPr>
              <a:t>Lambda Execution Environment and Available Libraries</a:t>
            </a:r>
            <a:r>
              <a:rPr lang="en-US" dirty="0"/>
              <a:t> for the complete list.</a:t>
            </a:r>
          </a:p>
          <a:p>
            <a:endParaRPr lang="en-US" dirty="0"/>
          </a:p>
        </p:txBody>
      </p:sp>
    </p:spTree>
    <p:extLst>
      <p:ext uri="{BB962C8B-B14F-4D97-AF65-F5344CB8AC3E}">
        <p14:creationId xmlns:p14="http://schemas.microsoft.com/office/powerpoint/2010/main" val="65526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SAM</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a:bodyPr>
          <a:lstStyle/>
          <a:p>
            <a:r>
              <a:rPr lang="en-US" b="1" dirty="0" err="1"/>
              <a:t>FunctionName</a:t>
            </a:r>
            <a:r>
              <a:rPr lang="en-US" b="1" dirty="0"/>
              <a:t> - </a:t>
            </a:r>
            <a:r>
              <a:rPr lang="en-US" dirty="0"/>
              <a:t>The </a:t>
            </a:r>
            <a:r>
              <a:rPr lang="en-US" b="1" dirty="0" err="1"/>
              <a:t>FunctionName</a:t>
            </a:r>
            <a:r>
              <a:rPr lang="en-US" dirty="0"/>
              <a:t> property defines a custom name for the Lambda function. If not specified, CloudFormation will generate a name using the CloudFormation Stack name, CloudFormation Resource name, and random ID.</a:t>
            </a:r>
          </a:p>
          <a:p>
            <a:r>
              <a:rPr lang="en-US" b="1" dirty="0"/>
              <a:t>Runtime - </a:t>
            </a:r>
            <a:r>
              <a:rPr lang="en-US" dirty="0"/>
              <a:t>The example API shown above is implemented in </a:t>
            </a:r>
            <a:r>
              <a:rPr lang="en-US" b="1" dirty="0"/>
              <a:t>Node.js 8.10</a:t>
            </a:r>
            <a:r>
              <a:rPr lang="en-US" dirty="0"/>
              <a:t>. Additional runtimes are available for AWS Lambda. Please refer to the </a:t>
            </a:r>
            <a:r>
              <a:rPr lang="en-US" dirty="0">
                <a:hlinkClick r:id="rId3"/>
              </a:rPr>
              <a:t>Lambda Execution Environment and Available Libraries</a:t>
            </a:r>
            <a:r>
              <a:rPr lang="en-US" dirty="0"/>
              <a:t> for the complete list.</a:t>
            </a:r>
          </a:p>
          <a:p>
            <a:endParaRPr lang="en-US" dirty="0"/>
          </a:p>
        </p:txBody>
      </p:sp>
    </p:spTree>
    <p:extLst>
      <p:ext uri="{BB962C8B-B14F-4D97-AF65-F5344CB8AC3E}">
        <p14:creationId xmlns:p14="http://schemas.microsoft.com/office/powerpoint/2010/main" val="319785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SAM</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fontScale="92500" lnSpcReduction="10000"/>
          </a:bodyPr>
          <a:lstStyle/>
          <a:p>
            <a:r>
              <a:rPr lang="en-US" b="1" dirty="0" err="1"/>
              <a:t>CodeUri</a:t>
            </a:r>
            <a:r>
              <a:rPr lang="en-US" b="1" dirty="0"/>
              <a:t> - </a:t>
            </a:r>
            <a:r>
              <a:rPr lang="en-US" dirty="0"/>
              <a:t>The </a:t>
            </a:r>
            <a:r>
              <a:rPr lang="en-US" b="1" dirty="0" err="1"/>
              <a:t>CodeUri</a:t>
            </a:r>
            <a:r>
              <a:rPr lang="en-US" dirty="0"/>
              <a:t> property defines the location to the function code on your workstation relative to the SAM template. In this example, "</a:t>
            </a:r>
            <a:r>
              <a:rPr lang="en-US" b="1" dirty="0"/>
              <a:t>app</a:t>
            </a:r>
            <a:r>
              <a:rPr lang="en-US" dirty="0"/>
              <a:t>" is used for the property value because the function code is in the app directory relative to the SAM template.</a:t>
            </a:r>
          </a:p>
          <a:p>
            <a:r>
              <a:rPr lang="en-US" b="1" dirty="0"/>
              <a:t>Handler - </a:t>
            </a:r>
            <a:r>
              <a:rPr lang="en-US" dirty="0"/>
              <a:t>The </a:t>
            </a:r>
            <a:r>
              <a:rPr lang="en-US" b="1" dirty="0"/>
              <a:t>Handler</a:t>
            </a:r>
            <a:r>
              <a:rPr lang="en-US" dirty="0"/>
              <a:t> property defines the entry point for the Lambda function. For </a:t>
            </a:r>
            <a:r>
              <a:rPr lang="en-US" dirty="0" err="1"/>
              <a:t>Javascript</a:t>
            </a:r>
            <a:r>
              <a:rPr lang="en-US" dirty="0"/>
              <a:t>, This is formatted as "</a:t>
            </a:r>
            <a:r>
              <a:rPr lang="en-US" b="1" dirty="0" err="1"/>
              <a:t>file</a:t>
            </a:r>
            <a:r>
              <a:rPr lang="en-US" dirty="0" err="1"/>
              <a:t>.</a:t>
            </a:r>
            <a:r>
              <a:rPr lang="en-US" b="1" dirty="0" err="1"/>
              <a:t>function</a:t>
            </a:r>
            <a:r>
              <a:rPr lang="en-US" dirty="0"/>
              <a:t>", where </a:t>
            </a:r>
            <a:r>
              <a:rPr lang="en-US" b="1" dirty="0"/>
              <a:t>file</a:t>
            </a:r>
            <a:r>
              <a:rPr lang="en-US" dirty="0"/>
              <a:t> is the </a:t>
            </a:r>
            <a:r>
              <a:rPr lang="en-US" dirty="0" err="1"/>
              <a:t>Javascript</a:t>
            </a:r>
            <a:r>
              <a:rPr lang="en-US" dirty="0"/>
              <a:t> filename without the ".</a:t>
            </a:r>
            <a:r>
              <a:rPr lang="en-US" dirty="0" err="1"/>
              <a:t>js</a:t>
            </a:r>
            <a:r>
              <a:rPr lang="en-US" dirty="0"/>
              <a:t>" extension relative to the </a:t>
            </a:r>
            <a:r>
              <a:rPr lang="en-US" b="1" dirty="0" err="1"/>
              <a:t>CodeUri</a:t>
            </a:r>
            <a:r>
              <a:rPr lang="en-US" dirty="0"/>
              <a:t> path defined above and </a:t>
            </a:r>
            <a:r>
              <a:rPr lang="en-US" b="1" dirty="0"/>
              <a:t>function</a:t>
            </a:r>
            <a:r>
              <a:rPr lang="en-US" dirty="0"/>
              <a:t> is the name of the function in the file that will be executed with the Lambda function is invoked.</a:t>
            </a:r>
          </a:p>
          <a:p>
            <a:endParaRPr lang="en-US" dirty="0"/>
          </a:p>
        </p:txBody>
      </p:sp>
    </p:spTree>
    <p:extLst>
      <p:ext uri="{BB962C8B-B14F-4D97-AF65-F5344CB8AC3E}">
        <p14:creationId xmlns:p14="http://schemas.microsoft.com/office/powerpoint/2010/main" val="1801806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SAM</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fontScale="92500"/>
          </a:bodyPr>
          <a:lstStyle/>
          <a:p>
            <a:r>
              <a:rPr lang="en-US" b="1" dirty="0"/>
              <a:t>Events - </a:t>
            </a:r>
            <a:r>
              <a:rPr lang="en-US" dirty="0"/>
              <a:t>The </a:t>
            </a:r>
            <a:r>
              <a:rPr lang="en-US" b="1" dirty="0"/>
              <a:t>Events</a:t>
            </a:r>
            <a:r>
              <a:rPr lang="en-US" dirty="0"/>
              <a:t> property defines the sources that trigger the Lambda function invocation. An </a:t>
            </a:r>
            <a:r>
              <a:rPr lang="en-US" dirty="0">
                <a:hlinkClick r:id="rId3"/>
              </a:rPr>
              <a:t>Api</a:t>
            </a:r>
            <a:r>
              <a:rPr lang="en-US" dirty="0"/>
              <a:t> event source is defined to integrate the Lambda function with an API Gateway endpoint, however SAM supports </a:t>
            </a:r>
            <a:r>
              <a:rPr lang="en-US" dirty="0" err="1"/>
              <a:t>Lamdba</a:t>
            </a:r>
            <a:r>
              <a:rPr lang="en-US" dirty="0"/>
              <a:t> function triggers from a variety of </a:t>
            </a:r>
            <a:r>
              <a:rPr lang="en-US" dirty="0">
                <a:hlinkClick r:id="rId4"/>
              </a:rPr>
              <a:t>sources</a:t>
            </a:r>
            <a:r>
              <a:rPr lang="en-US" dirty="0"/>
              <a:t>.</a:t>
            </a:r>
          </a:p>
          <a:p>
            <a:r>
              <a:rPr lang="en-US" b="1" dirty="0"/>
              <a:t>Role - </a:t>
            </a:r>
            <a:r>
              <a:rPr lang="en-US" dirty="0"/>
              <a:t>The </a:t>
            </a:r>
            <a:r>
              <a:rPr lang="en-US" b="1" dirty="0"/>
              <a:t>Role</a:t>
            </a:r>
            <a:r>
              <a:rPr lang="en-US" dirty="0"/>
              <a:t> property defines the IAM Role that specifies the access permissions to AWS resources in the </a:t>
            </a:r>
            <a:r>
              <a:rPr lang="en-US" dirty="0">
                <a:hlinkClick r:id="rId5"/>
              </a:rPr>
              <a:t>Lambda execution policy</a:t>
            </a:r>
            <a:r>
              <a:rPr lang="en-US" dirty="0"/>
              <a:t>. For each project, CodeStar generates a Lambda execution role that has access to a default set of AWS resources. This role can be modified with additional policies.</a:t>
            </a:r>
          </a:p>
          <a:p>
            <a:pPr marL="0" indent="0">
              <a:buNone/>
            </a:pPr>
            <a:endParaRPr lang="en-US" dirty="0"/>
          </a:p>
        </p:txBody>
      </p:sp>
    </p:spTree>
    <p:extLst>
      <p:ext uri="{BB962C8B-B14F-4D97-AF65-F5344CB8AC3E}">
        <p14:creationId xmlns:p14="http://schemas.microsoft.com/office/powerpoint/2010/main" val="221380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 AWS SAM</a:t>
            </a:r>
          </a:p>
        </p:txBody>
      </p:sp>
      <p:sp>
        <p:nvSpPr>
          <p:cNvPr id="7" name="object 2">
            <a:extLst>
              <a:ext uri="{FF2B5EF4-FFF2-40B4-BE49-F238E27FC236}">
                <a16:creationId xmlns:a16="http://schemas.microsoft.com/office/drawing/2014/main" id="{78E4DFED-6995-4008-B935-BB168A28B722}"/>
              </a:ext>
            </a:extLst>
          </p:cNvPr>
          <p:cNvSpPr txBox="1"/>
          <p:nvPr/>
        </p:nvSpPr>
        <p:spPr>
          <a:xfrm>
            <a:off x="575556" y="5678306"/>
            <a:ext cx="8046895" cy="126958"/>
          </a:xfrm>
          <a:prstGeom prst="rect">
            <a:avLst/>
          </a:prstGeom>
        </p:spPr>
        <p:txBody>
          <a:bodyPr vert="horz" wrap="square" lIns="0" tIns="0" rIns="0" bIns="0" rtlCol="0">
            <a:spAutoFit/>
          </a:bodyPr>
          <a:lstStyle/>
          <a:p>
            <a:pPr marL="9525"/>
            <a:r>
              <a:rPr lang="en-US" sz="825" dirty="0">
                <a:solidFill>
                  <a:schemeClr val="tx1">
                    <a:lumMod val="85000"/>
                    <a:lumOff val="15000"/>
                  </a:schemeClr>
                </a:solidFill>
                <a:latin typeface="Segoe UI"/>
                <a:cs typeface="Segoe UI"/>
              </a:rPr>
              <a:t>© Copyright SELA Software &amp; Education Labs Ltd. | 14-18 Baruch Hirsch St </a:t>
            </a:r>
            <a:r>
              <a:rPr lang="en-US" sz="825" dirty="0" err="1">
                <a:solidFill>
                  <a:schemeClr val="tx1">
                    <a:lumMod val="85000"/>
                    <a:lumOff val="15000"/>
                  </a:schemeClr>
                </a:solidFill>
                <a:latin typeface="Segoe UI"/>
                <a:cs typeface="Segoe UI"/>
              </a:rPr>
              <a:t>Bnei</a:t>
            </a:r>
            <a:r>
              <a:rPr lang="en-US" sz="825" dirty="0">
                <a:solidFill>
                  <a:schemeClr val="tx1">
                    <a:lumMod val="85000"/>
                    <a:lumOff val="15000"/>
                  </a:schemeClr>
                </a:solidFill>
                <a:latin typeface="Segoe UI"/>
                <a:cs typeface="Segoe UI"/>
              </a:rPr>
              <a:t> </a:t>
            </a:r>
            <a:r>
              <a:rPr lang="en-US" sz="825" dirty="0" err="1">
                <a:solidFill>
                  <a:schemeClr val="tx1">
                    <a:lumMod val="85000"/>
                    <a:lumOff val="15000"/>
                  </a:schemeClr>
                </a:solidFill>
                <a:latin typeface="Segoe UI"/>
                <a:cs typeface="Segoe UI"/>
              </a:rPr>
              <a:t>Brak</a:t>
            </a:r>
            <a:r>
              <a:rPr lang="en-US" sz="825" dirty="0">
                <a:solidFill>
                  <a:schemeClr val="tx1">
                    <a:lumMod val="85000"/>
                    <a:lumOff val="15000"/>
                  </a:schemeClr>
                </a:solidFill>
                <a:latin typeface="Segoe UI"/>
                <a:cs typeface="Segoe UI"/>
              </a:rPr>
              <a:t>, 51202 Israel | www.selagroup.com | DevOps Course | Trainer Name – trainer@email.com</a:t>
            </a:r>
            <a:endParaRPr sz="825" dirty="0">
              <a:solidFill>
                <a:schemeClr val="tx1">
                  <a:lumMod val="85000"/>
                  <a:lumOff val="15000"/>
                </a:schemeClr>
              </a:solidFill>
              <a:latin typeface="Segoe UI"/>
              <a:cs typeface="Segoe UI"/>
            </a:endParaRPr>
          </a:p>
        </p:txBody>
      </p:sp>
    </p:spTree>
    <p:extLst>
      <p:ext uri="{BB962C8B-B14F-4D97-AF65-F5344CB8AC3E}">
        <p14:creationId xmlns:p14="http://schemas.microsoft.com/office/powerpoint/2010/main" val="3639382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Continuous Delivery Pipeline</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a:bodyPr>
          <a:lstStyle/>
          <a:p>
            <a:pPr marL="0" indent="0">
              <a:buNone/>
            </a:pPr>
            <a:r>
              <a:rPr lang="en-US" dirty="0"/>
              <a:t>In this module we will review the following AWS services</a:t>
            </a:r>
          </a:p>
          <a:p>
            <a:r>
              <a:rPr lang="en-US" b="1" dirty="0"/>
              <a:t>AWS CodePipeline</a:t>
            </a:r>
          </a:p>
          <a:p>
            <a:r>
              <a:rPr lang="en-US" b="1" dirty="0"/>
              <a:t>AWS CodeBuild</a:t>
            </a:r>
          </a:p>
          <a:p>
            <a:r>
              <a:rPr lang="en-US" b="1" dirty="0"/>
              <a:t>Amazon S3 Bucket</a:t>
            </a:r>
            <a:endParaRPr lang="en-US" dirty="0"/>
          </a:p>
        </p:txBody>
      </p:sp>
    </p:spTree>
    <p:extLst>
      <p:ext uri="{BB962C8B-B14F-4D97-AF65-F5344CB8AC3E}">
        <p14:creationId xmlns:p14="http://schemas.microsoft.com/office/powerpoint/2010/main" val="1509562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CodePipeline</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a:bodyPr>
          <a:lstStyle/>
          <a:p>
            <a:r>
              <a:rPr lang="en-US" dirty="0"/>
              <a:t>CodePipeline orchestrates the steps to build, test, and deploy your code changes. </a:t>
            </a:r>
          </a:p>
        </p:txBody>
      </p:sp>
    </p:spTree>
    <p:extLst>
      <p:ext uri="{BB962C8B-B14F-4D97-AF65-F5344CB8AC3E}">
        <p14:creationId xmlns:p14="http://schemas.microsoft.com/office/powerpoint/2010/main" val="3711344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B41317-E5D9-D740-9EC9-CCB0B0FED9B5}"/>
              </a:ext>
            </a:extLst>
          </p:cNvPr>
          <p:cNvPicPr>
            <a:picLocks noChangeAspect="1"/>
          </p:cNvPicPr>
          <p:nvPr/>
        </p:nvPicPr>
        <p:blipFill>
          <a:blip r:embed="rId3"/>
          <a:stretch>
            <a:fillRect/>
          </a:stretch>
        </p:blipFill>
        <p:spPr>
          <a:xfrm>
            <a:off x="2987824" y="260648"/>
            <a:ext cx="2774923" cy="5963132"/>
          </a:xfrm>
          <a:prstGeom prst="rect">
            <a:avLst/>
          </a:prstGeom>
        </p:spPr>
      </p:pic>
      <p:sp>
        <p:nvSpPr>
          <p:cNvPr id="8" name="Rectangle 7">
            <a:extLst>
              <a:ext uri="{FF2B5EF4-FFF2-40B4-BE49-F238E27FC236}">
                <a16:creationId xmlns:a16="http://schemas.microsoft.com/office/drawing/2014/main" id="{E4FB86AD-7470-CA42-BFE6-C53B03DF7BE0}"/>
              </a:ext>
            </a:extLst>
          </p:cNvPr>
          <p:cNvSpPr/>
          <p:nvPr/>
        </p:nvSpPr>
        <p:spPr>
          <a:xfrm>
            <a:off x="2771800" y="0"/>
            <a:ext cx="3240360" cy="54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Pipeline Demo</a:t>
            </a:r>
          </a:p>
        </p:txBody>
      </p:sp>
    </p:spTree>
    <p:extLst>
      <p:ext uri="{BB962C8B-B14F-4D97-AF65-F5344CB8AC3E}">
        <p14:creationId xmlns:p14="http://schemas.microsoft.com/office/powerpoint/2010/main" val="322539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5" name="Text Placeholder 4"/>
          <p:cNvSpPr>
            <a:spLocks noGrp="1"/>
          </p:cNvSpPr>
          <p:nvPr>
            <p:ph type="body" sz="quarter" idx="13"/>
          </p:nvPr>
        </p:nvSpPr>
        <p:spPr/>
        <p:txBody>
          <a:bodyPr>
            <a:normAutofit/>
          </a:bodyPr>
          <a:lstStyle/>
          <a:p>
            <a:r>
              <a:rPr lang="en-US" dirty="0"/>
              <a:t>Intro</a:t>
            </a:r>
          </a:p>
          <a:p>
            <a:r>
              <a:rPr lang="en-US" dirty="0"/>
              <a:t>AWS CodeStar</a:t>
            </a:r>
          </a:p>
          <a:p>
            <a:r>
              <a:rPr lang="en-US" dirty="0"/>
              <a:t>AWS SAM</a:t>
            </a:r>
          </a:p>
          <a:p>
            <a:r>
              <a:rPr lang="en-US" dirty="0"/>
              <a:t>Continuous Delivery Pipeline</a:t>
            </a:r>
          </a:p>
          <a:p>
            <a:r>
              <a:rPr lang="en-US" dirty="0"/>
              <a:t>AWS X-Ray </a:t>
            </a:r>
            <a:r>
              <a:rPr lang="en-US" dirty="0" err="1"/>
              <a:t>Integraion</a:t>
            </a:r>
            <a:endParaRPr lang="en-US" dirty="0"/>
          </a:p>
        </p:txBody>
      </p:sp>
    </p:spTree>
    <p:extLst>
      <p:ext uri="{BB962C8B-B14F-4D97-AF65-F5344CB8AC3E}">
        <p14:creationId xmlns:p14="http://schemas.microsoft.com/office/powerpoint/2010/main" val="89382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CodeBuild</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a:bodyPr>
          <a:lstStyle/>
          <a:p>
            <a:r>
              <a:rPr lang="en-US" dirty="0"/>
              <a:t>CodeBuild compiles source code, runs tests, and produces software packages that are ready to deploy to environments.</a:t>
            </a:r>
          </a:p>
          <a:p>
            <a:r>
              <a:rPr lang="en-US" dirty="0"/>
              <a:t>The </a:t>
            </a:r>
            <a:r>
              <a:rPr lang="en-US" u="sng" dirty="0">
                <a:hlinkClick r:id="rId3"/>
              </a:rPr>
              <a:t>buildspec.yml</a:t>
            </a:r>
            <a:r>
              <a:rPr lang="en-US" dirty="0"/>
              <a:t> defines the commands used to build the project and the output artifacts.</a:t>
            </a:r>
            <a:br>
              <a:rPr lang="en-US" dirty="0"/>
            </a:br>
            <a:endParaRPr lang="en-US" dirty="0"/>
          </a:p>
        </p:txBody>
      </p:sp>
    </p:spTree>
    <p:extLst>
      <p:ext uri="{BB962C8B-B14F-4D97-AF65-F5344CB8AC3E}">
        <p14:creationId xmlns:p14="http://schemas.microsoft.com/office/powerpoint/2010/main" val="2264023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CodeBuild</a:t>
            </a:r>
          </a:p>
        </p:txBody>
      </p:sp>
      <p:sp>
        <p:nvSpPr>
          <p:cNvPr id="6" name="TextBox 5">
            <a:extLst>
              <a:ext uri="{FF2B5EF4-FFF2-40B4-BE49-F238E27FC236}">
                <a16:creationId xmlns:a16="http://schemas.microsoft.com/office/drawing/2014/main" id="{0BC432C3-B373-4642-9091-D7143F88F6D1}"/>
              </a:ext>
            </a:extLst>
          </p:cNvPr>
          <p:cNvSpPr txBox="1"/>
          <p:nvPr/>
        </p:nvSpPr>
        <p:spPr>
          <a:xfrm>
            <a:off x="611560" y="3001040"/>
            <a:ext cx="7992888" cy="3139321"/>
          </a:xfrm>
          <a:prstGeom prst="rect">
            <a:avLst/>
          </a:prstGeom>
          <a:solidFill>
            <a:schemeClr val="bg1">
              <a:lumMod val="85000"/>
            </a:schemeClr>
          </a:solidFill>
        </p:spPr>
        <p:txBody>
          <a:bodyPr wrap="square" rtlCol="0">
            <a:spAutoFit/>
          </a:bodyPr>
          <a:lstStyle/>
          <a:p>
            <a:r>
              <a:rPr lang="en-US" dirty="0">
                <a:solidFill>
                  <a:srgbClr val="00B050"/>
                </a:solidFill>
              </a:rPr>
              <a:t>version</a:t>
            </a:r>
            <a:r>
              <a:rPr lang="en-US" dirty="0"/>
              <a:t>: 0.1</a:t>
            </a:r>
          </a:p>
          <a:p>
            <a:r>
              <a:rPr lang="en-US" dirty="0">
                <a:solidFill>
                  <a:srgbClr val="00B050"/>
                </a:solidFill>
              </a:rPr>
              <a:t>phases</a:t>
            </a:r>
            <a:r>
              <a:rPr lang="en-US" dirty="0"/>
              <a:t>: </a:t>
            </a:r>
          </a:p>
          <a:p>
            <a:r>
              <a:rPr lang="en-US" dirty="0"/>
              <a:t>  </a:t>
            </a:r>
            <a:r>
              <a:rPr lang="en-US" dirty="0">
                <a:solidFill>
                  <a:srgbClr val="00B050"/>
                </a:solidFill>
              </a:rPr>
              <a:t>build</a:t>
            </a:r>
            <a:r>
              <a:rPr lang="en-US" dirty="0"/>
              <a:t>: </a:t>
            </a:r>
          </a:p>
          <a:p>
            <a:r>
              <a:rPr lang="en-US" dirty="0"/>
              <a:t>    </a:t>
            </a:r>
            <a:r>
              <a:rPr lang="en-US" dirty="0">
                <a:solidFill>
                  <a:srgbClr val="00B050"/>
                </a:solidFill>
              </a:rPr>
              <a:t>commands</a:t>
            </a:r>
            <a:r>
              <a:rPr lang="en-US" dirty="0"/>
              <a:t>: - cd app &amp;&amp; npm install</a:t>
            </a:r>
          </a:p>
          <a:p>
            <a:r>
              <a:rPr lang="en-US" dirty="0"/>
              <a:t>                          - </a:t>
            </a:r>
            <a:r>
              <a:rPr lang="en-US" dirty="0" err="1"/>
              <a:t>aws</a:t>
            </a:r>
            <a:r>
              <a:rPr lang="en-US" dirty="0"/>
              <a:t> </a:t>
            </a:r>
            <a:r>
              <a:rPr lang="en-US" dirty="0" err="1"/>
              <a:t>cloudformation</a:t>
            </a:r>
            <a:r>
              <a:rPr lang="en-US" dirty="0"/>
              <a:t> package --template </a:t>
            </a:r>
            <a:r>
              <a:rPr lang="en-US" dirty="0" err="1"/>
              <a:t>template.yml</a:t>
            </a:r>
            <a:r>
              <a:rPr lang="en-US" dirty="0"/>
              <a:t> --s3-bucket 	           $S3_BUCKET --output-template template-</a:t>
            </a:r>
            <a:r>
              <a:rPr lang="en-US" dirty="0" err="1"/>
              <a:t>export.yml</a:t>
            </a:r>
            <a:r>
              <a:rPr lang="en-US" dirty="0"/>
              <a:t> </a:t>
            </a:r>
          </a:p>
          <a:p>
            <a:r>
              <a:rPr lang="en-US" dirty="0">
                <a:solidFill>
                  <a:srgbClr val="00B050"/>
                </a:solidFill>
              </a:rPr>
              <a:t>artifacts</a:t>
            </a:r>
            <a:r>
              <a:rPr lang="en-US" dirty="0"/>
              <a:t>: </a:t>
            </a:r>
          </a:p>
          <a:p>
            <a:r>
              <a:rPr lang="en-US" dirty="0"/>
              <a:t>  </a:t>
            </a:r>
            <a:r>
              <a:rPr lang="en-US" dirty="0">
                <a:solidFill>
                  <a:srgbClr val="00B050"/>
                </a:solidFill>
              </a:rPr>
              <a:t>type</a:t>
            </a:r>
            <a:r>
              <a:rPr lang="en-US" dirty="0"/>
              <a:t>: zip</a:t>
            </a:r>
          </a:p>
          <a:p>
            <a:r>
              <a:rPr lang="en-US" dirty="0"/>
              <a:t>  </a:t>
            </a:r>
            <a:r>
              <a:rPr lang="en-US" dirty="0">
                <a:solidFill>
                  <a:srgbClr val="00B050"/>
                </a:solidFill>
              </a:rPr>
              <a:t>files</a:t>
            </a:r>
            <a:r>
              <a:rPr lang="en-US" dirty="0"/>
              <a:t>: - template-</a:t>
            </a:r>
            <a:r>
              <a:rPr lang="en-US" dirty="0" err="1"/>
              <a:t>export.yml</a:t>
            </a:r>
            <a:endParaRPr lang="en-US" dirty="0"/>
          </a:p>
          <a:p>
            <a:br>
              <a:rPr lang="en-US" dirty="0"/>
            </a:br>
            <a:endParaRPr lang="en-US" dirty="0"/>
          </a:p>
        </p:txBody>
      </p:sp>
      <p:sp>
        <p:nvSpPr>
          <p:cNvPr id="7" name="Content Placeholder 4">
            <a:extLst>
              <a:ext uri="{FF2B5EF4-FFF2-40B4-BE49-F238E27FC236}">
                <a16:creationId xmlns:a16="http://schemas.microsoft.com/office/drawing/2014/main" id="{E7E4FB82-0726-224A-B827-AB74385322EE}"/>
              </a:ext>
            </a:extLst>
          </p:cNvPr>
          <p:cNvSpPr>
            <a:spLocks noGrp="1"/>
          </p:cNvSpPr>
          <p:nvPr>
            <p:ph idx="1"/>
          </p:nvPr>
        </p:nvSpPr>
        <p:spPr>
          <a:xfrm>
            <a:off x="611560" y="1492161"/>
            <a:ext cx="7992888" cy="4648200"/>
          </a:xfrm>
        </p:spPr>
        <p:txBody>
          <a:bodyPr>
            <a:normAutofit/>
          </a:bodyPr>
          <a:lstStyle/>
          <a:p>
            <a:r>
              <a:rPr lang="en-US" dirty="0"/>
              <a:t>The </a:t>
            </a:r>
            <a:r>
              <a:rPr lang="en-US" u="sng" dirty="0">
                <a:hlinkClick r:id="rId3"/>
              </a:rPr>
              <a:t>buildspec.yml</a:t>
            </a:r>
            <a:r>
              <a:rPr lang="en-US" dirty="0"/>
              <a:t> defines the commands used to build the project and the output artifacts.</a:t>
            </a:r>
          </a:p>
          <a:p>
            <a:pPr marL="0" indent="0">
              <a:buNone/>
            </a:pPr>
            <a:br>
              <a:rPr lang="en-US" dirty="0"/>
            </a:br>
            <a:endParaRPr lang="en-US" dirty="0"/>
          </a:p>
        </p:txBody>
      </p:sp>
    </p:spTree>
    <p:extLst>
      <p:ext uri="{BB962C8B-B14F-4D97-AF65-F5344CB8AC3E}">
        <p14:creationId xmlns:p14="http://schemas.microsoft.com/office/powerpoint/2010/main" val="1540772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CodeBuild</a:t>
            </a:r>
          </a:p>
        </p:txBody>
      </p:sp>
      <p:sp>
        <p:nvSpPr>
          <p:cNvPr id="7" name="Content Placeholder 4">
            <a:extLst>
              <a:ext uri="{FF2B5EF4-FFF2-40B4-BE49-F238E27FC236}">
                <a16:creationId xmlns:a16="http://schemas.microsoft.com/office/drawing/2014/main" id="{E7E4FB82-0726-224A-B827-AB74385322EE}"/>
              </a:ext>
            </a:extLst>
          </p:cNvPr>
          <p:cNvSpPr>
            <a:spLocks noGrp="1"/>
          </p:cNvSpPr>
          <p:nvPr>
            <p:ph idx="1"/>
          </p:nvPr>
        </p:nvSpPr>
        <p:spPr>
          <a:xfrm>
            <a:off x="611560" y="1492161"/>
            <a:ext cx="7992888" cy="4648200"/>
          </a:xfrm>
        </p:spPr>
        <p:txBody>
          <a:bodyPr>
            <a:normAutofit/>
          </a:bodyPr>
          <a:lstStyle/>
          <a:p>
            <a:r>
              <a:rPr lang="en-US" dirty="0"/>
              <a:t>The </a:t>
            </a:r>
            <a:r>
              <a:rPr lang="en-US" b="1" dirty="0"/>
              <a:t>CloudFormation </a:t>
            </a:r>
            <a:r>
              <a:rPr lang="en-US" b="1" dirty="0">
                <a:hlinkClick r:id="rId3"/>
              </a:rPr>
              <a:t>package</a:t>
            </a:r>
            <a:r>
              <a:rPr lang="en-US" dirty="0"/>
              <a:t> command zips the local source code, uploads it to S3, and returns a new CloudFormation template that has been modified to use the S3 references as the </a:t>
            </a:r>
            <a:r>
              <a:rPr lang="en-US" dirty="0" err="1"/>
              <a:t>CodeUri</a:t>
            </a:r>
            <a:r>
              <a:rPr lang="en-US" dirty="0"/>
              <a:t>.</a:t>
            </a:r>
          </a:p>
          <a:p>
            <a:r>
              <a:rPr lang="en-US" dirty="0"/>
              <a:t>the output artifact is a zip archive that includes only the template-</a:t>
            </a:r>
            <a:r>
              <a:rPr lang="en-US" dirty="0" err="1"/>
              <a:t>export.yml</a:t>
            </a:r>
            <a:r>
              <a:rPr lang="en-US" dirty="0"/>
              <a:t> file.</a:t>
            </a:r>
            <a:br>
              <a:rPr lang="en-US" dirty="0"/>
            </a:br>
            <a:endParaRPr lang="en-US" dirty="0"/>
          </a:p>
        </p:txBody>
      </p:sp>
    </p:spTree>
    <p:extLst>
      <p:ext uri="{BB962C8B-B14F-4D97-AF65-F5344CB8AC3E}">
        <p14:creationId xmlns:p14="http://schemas.microsoft.com/office/powerpoint/2010/main" val="1098514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80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a:t>
            </a:r>
          </a:p>
        </p:txBody>
      </p:sp>
      <p:sp>
        <p:nvSpPr>
          <p:cNvPr id="6" name="Content Placeholder 5">
            <a:extLst>
              <a:ext uri="{FF2B5EF4-FFF2-40B4-BE49-F238E27FC236}">
                <a16:creationId xmlns:a16="http://schemas.microsoft.com/office/drawing/2014/main" id="{F25032F0-73AE-1447-B075-150E525C114F}"/>
              </a:ext>
            </a:extLst>
          </p:cNvPr>
          <p:cNvSpPr>
            <a:spLocks noGrp="1"/>
          </p:cNvSpPr>
          <p:nvPr>
            <p:ph idx="1"/>
          </p:nvPr>
        </p:nvSpPr>
        <p:spPr/>
        <p:txBody>
          <a:bodyPr>
            <a:normAutofit/>
          </a:bodyPr>
          <a:lstStyle/>
          <a:p>
            <a:r>
              <a:rPr lang="en-US" dirty="0"/>
              <a:t>In module we will deploy a restful application “ Wild </a:t>
            </a:r>
            <a:r>
              <a:rPr lang="en-US" dirty="0" err="1"/>
              <a:t>Rydes</a:t>
            </a:r>
            <a:r>
              <a:rPr lang="en-US" dirty="0"/>
              <a:t> Unicorn”</a:t>
            </a:r>
          </a:p>
          <a:p>
            <a:r>
              <a:rPr lang="en-US" dirty="0"/>
              <a:t>Serverless Application Model (SAM) will be used  to deploy the API interfaces, business logic, and database.</a:t>
            </a:r>
          </a:p>
          <a:p>
            <a:r>
              <a:rPr lang="en-US" dirty="0"/>
              <a:t>The application architecture uses AWS Lambda, Amazon API Gateway, and Amazon DynamoDB. The API is built using Lambda and API Gateway, using DynamoDB as a persistent </a:t>
            </a:r>
            <a:br>
              <a:rPr lang="en-US" dirty="0"/>
            </a:br>
            <a:r>
              <a:rPr lang="en-US" dirty="0"/>
              <a:t>data store for unicorn data.</a:t>
            </a:r>
          </a:p>
        </p:txBody>
      </p:sp>
    </p:spTree>
    <p:extLst>
      <p:ext uri="{BB962C8B-B14F-4D97-AF65-F5344CB8AC3E}">
        <p14:creationId xmlns:p14="http://schemas.microsoft.com/office/powerpoint/2010/main" val="313881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a:t>
            </a:r>
          </a:p>
        </p:txBody>
      </p:sp>
      <p:sp>
        <p:nvSpPr>
          <p:cNvPr id="6" name="Content Placeholder 5">
            <a:extLst>
              <a:ext uri="{FF2B5EF4-FFF2-40B4-BE49-F238E27FC236}">
                <a16:creationId xmlns:a16="http://schemas.microsoft.com/office/drawing/2014/main" id="{F25032F0-73AE-1447-B075-150E525C114F}"/>
              </a:ext>
            </a:extLst>
          </p:cNvPr>
          <p:cNvSpPr>
            <a:spLocks noGrp="1"/>
          </p:cNvSpPr>
          <p:nvPr>
            <p:ph idx="1"/>
          </p:nvPr>
        </p:nvSpPr>
        <p:spPr/>
        <p:txBody>
          <a:bodyPr>
            <a:normAutofit/>
          </a:bodyPr>
          <a:lstStyle/>
          <a:p>
            <a:r>
              <a:rPr lang="en-US" dirty="0"/>
              <a:t>The application architecture uses AWS Lambda, Amazon API Gateway, and Amazon DynamoDB. The API is built using Lambda and API Gateway, using DynamoDB as a persistent </a:t>
            </a:r>
            <a:br>
              <a:rPr lang="en-US" dirty="0"/>
            </a:br>
            <a:r>
              <a:rPr lang="en-US" dirty="0"/>
              <a:t>data store for unicorn data.</a:t>
            </a:r>
          </a:p>
          <a:p>
            <a:pPr marL="0" indent="0">
              <a:buNone/>
            </a:pPr>
            <a:endParaRPr lang="en-US" dirty="0"/>
          </a:p>
        </p:txBody>
      </p:sp>
      <p:pic>
        <p:nvPicPr>
          <p:cNvPr id="4" name="Picture 3">
            <a:extLst>
              <a:ext uri="{FF2B5EF4-FFF2-40B4-BE49-F238E27FC236}">
                <a16:creationId xmlns:a16="http://schemas.microsoft.com/office/drawing/2014/main" id="{EA93738B-1507-5240-A612-54E8E8A458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54" y="4293096"/>
            <a:ext cx="8039100" cy="965200"/>
          </a:xfrm>
          <a:prstGeom prst="rect">
            <a:avLst/>
          </a:prstGeom>
        </p:spPr>
      </p:pic>
    </p:spTree>
    <p:extLst>
      <p:ext uri="{BB962C8B-B14F-4D97-AF65-F5344CB8AC3E}">
        <p14:creationId xmlns:p14="http://schemas.microsoft.com/office/powerpoint/2010/main" val="44811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a:t>
            </a:r>
          </a:p>
        </p:txBody>
      </p:sp>
      <p:sp>
        <p:nvSpPr>
          <p:cNvPr id="6" name="Content Placeholder 5">
            <a:extLst>
              <a:ext uri="{FF2B5EF4-FFF2-40B4-BE49-F238E27FC236}">
                <a16:creationId xmlns:a16="http://schemas.microsoft.com/office/drawing/2014/main" id="{F25032F0-73AE-1447-B075-150E525C114F}"/>
              </a:ext>
            </a:extLst>
          </p:cNvPr>
          <p:cNvSpPr>
            <a:spLocks noGrp="1"/>
          </p:cNvSpPr>
          <p:nvPr>
            <p:ph idx="1"/>
          </p:nvPr>
        </p:nvSpPr>
        <p:spPr/>
        <p:txBody>
          <a:bodyPr>
            <a:normAutofit/>
          </a:bodyPr>
          <a:lstStyle/>
          <a:p>
            <a:r>
              <a:rPr lang="en-US" dirty="0"/>
              <a:t>The DevOps Continuous Delivery Pipeline uses AWS CodePipeline, AWS CodeBuild, and Amazon S3. CodePipeline orchestrates the steps to build, test, and deploy your code changes. CodeBuild compiles source code, runs tests, and produces software packages that are ready to deploy to environments.</a:t>
            </a:r>
          </a:p>
        </p:txBody>
      </p:sp>
    </p:spTree>
    <p:extLst>
      <p:ext uri="{BB962C8B-B14F-4D97-AF65-F5344CB8AC3E}">
        <p14:creationId xmlns:p14="http://schemas.microsoft.com/office/powerpoint/2010/main" val="224098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CodeStar</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fontScale="92500" lnSpcReduction="10000"/>
          </a:bodyPr>
          <a:lstStyle/>
          <a:p>
            <a:r>
              <a:rPr lang="en-US" dirty="0"/>
              <a:t>AWS CodeStar is a cloud-based service for creating, managing, and working with software development projects on AWS. You can quickly develop, build, and deploy applications on AWS with an AWS CodeStar project. </a:t>
            </a:r>
          </a:p>
          <a:p>
            <a:r>
              <a:rPr lang="en-US" dirty="0"/>
              <a:t>An AWS CodeStar project creates and integrates AWS services for your project development toolchain. Depending on your choice of AWS CodeStar project template, that toolchain might include source control, build, deployment, virtual servers or serverless resources, and more.</a:t>
            </a:r>
            <a:br>
              <a:rPr lang="en-US" dirty="0"/>
            </a:br>
            <a:endParaRPr lang="en-US" dirty="0"/>
          </a:p>
        </p:txBody>
      </p:sp>
    </p:spTree>
    <p:extLst>
      <p:ext uri="{BB962C8B-B14F-4D97-AF65-F5344CB8AC3E}">
        <p14:creationId xmlns:p14="http://schemas.microsoft.com/office/powerpoint/2010/main" val="39448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 AWS CodeStar</a:t>
            </a:r>
          </a:p>
        </p:txBody>
      </p:sp>
      <p:sp>
        <p:nvSpPr>
          <p:cNvPr id="7" name="object 2">
            <a:extLst>
              <a:ext uri="{FF2B5EF4-FFF2-40B4-BE49-F238E27FC236}">
                <a16:creationId xmlns:a16="http://schemas.microsoft.com/office/drawing/2014/main" id="{78E4DFED-6995-4008-B935-BB168A28B722}"/>
              </a:ext>
            </a:extLst>
          </p:cNvPr>
          <p:cNvSpPr txBox="1"/>
          <p:nvPr/>
        </p:nvSpPr>
        <p:spPr>
          <a:xfrm>
            <a:off x="575556" y="5678306"/>
            <a:ext cx="8046895" cy="126958"/>
          </a:xfrm>
          <a:prstGeom prst="rect">
            <a:avLst/>
          </a:prstGeom>
        </p:spPr>
        <p:txBody>
          <a:bodyPr vert="horz" wrap="square" lIns="0" tIns="0" rIns="0" bIns="0" rtlCol="0">
            <a:spAutoFit/>
          </a:bodyPr>
          <a:lstStyle/>
          <a:p>
            <a:pPr marL="9525"/>
            <a:r>
              <a:rPr lang="en-US" sz="825" dirty="0">
                <a:solidFill>
                  <a:schemeClr val="tx1">
                    <a:lumMod val="85000"/>
                    <a:lumOff val="15000"/>
                  </a:schemeClr>
                </a:solidFill>
                <a:latin typeface="Segoe UI"/>
                <a:cs typeface="Segoe UI"/>
              </a:rPr>
              <a:t>© Copyright SELA Software &amp; Education Labs Ltd. | 14-18 Baruch Hirsch St </a:t>
            </a:r>
            <a:r>
              <a:rPr lang="en-US" sz="825" dirty="0" err="1">
                <a:solidFill>
                  <a:schemeClr val="tx1">
                    <a:lumMod val="85000"/>
                    <a:lumOff val="15000"/>
                  </a:schemeClr>
                </a:solidFill>
                <a:latin typeface="Segoe UI"/>
                <a:cs typeface="Segoe UI"/>
              </a:rPr>
              <a:t>Bnei</a:t>
            </a:r>
            <a:r>
              <a:rPr lang="en-US" sz="825" dirty="0">
                <a:solidFill>
                  <a:schemeClr val="tx1">
                    <a:lumMod val="85000"/>
                    <a:lumOff val="15000"/>
                  </a:schemeClr>
                </a:solidFill>
                <a:latin typeface="Segoe UI"/>
                <a:cs typeface="Segoe UI"/>
              </a:rPr>
              <a:t> </a:t>
            </a:r>
            <a:r>
              <a:rPr lang="en-US" sz="825" dirty="0" err="1">
                <a:solidFill>
                  <a:schemeClr val="tx1">
                    <a:lumMod val="85000"/>
                    <a:lumOff val="15000"/>
                  </a:schemeClr>
                </a:solidFill>
                <a:latin typeface="Segoe UI"/>
                <a:cs typeface="Segoe UI"/>
              </a:rPr>
              <a:t>Brak</a:t>
            </a:r>
            <a:r>
              <a:rPr lang="en-US" sz="825" dirty="0">
                <a:solidFill>
                  <a:schemeClr val="tx1">
                    <a:lumMod val="85000"/>
                    <a:lumOff val="15000"/>
                  </a:schemeClr>
                </a:solidFill>
                <a:latin typeface="Segoe UI"/>
                <a:cs typeface="Segoe UI"/>
              </a:rPr>
              <a:t>, 51202 Israel | www.selagroup.com | DevOps Course | Trainer Name – trainer@email.com</a:t>
            </a:r>
            <a:endParaRPr sz="825" dirty="0">
              <a:solidFill>
                <a:schemeClr val="tx1">
                  <a:lumMod val="85000"/>
                  <a:lumOff val="15000"/>
                </a:schemeClr>
              </a:solidFill>
              <a:latin typeface="Segoe UI"/>
              <a:cs typeface="Segoe UI"/>
            </a:endParaRPr>
          </a:p>
        </p:txBody>
      </p:sp>
    </p:spTree>
    <p:extLst>
      <p:ext uri="{BB962C8B-B14F-4D97-AF65-F5344CB8AC3E}">
        <p14:creationId xmlns:p14="http://schemas.microsoft.com/office/powerpoint/2010/main" val="105546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SAM</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a:bodyPr>
          <a:lstStyle/>
          <a:p>
            <a:r>
              <a:rPr lang="en-US" dirty="0"/>
              <a:t>AWS SAM is a model used to define serverless applications on AWS.</a:t>
            </a:r>
          </a:p>
          <a:p>
            <a:r>
              <a:rPr lang="en-US" dirty="0"/>
              <a:t>Serverless applications are applications composed of functions triggered by events.</a:t>
            </a:r>
          </a:p>
          <a:p>
            <a:r>
              <a:rPr lang="en-US" dirty="0"/>
              <a:t>A typical serverless application consists of one or more AWS Lambda functions triggered by events such as object uploads to Amazon S3, Amazon SNS notifications, and API actions. </a:t>
            </a:r>
          </a:p>
          <a:p>
            <a:r>
              <a:rPr lang="en-US" dirty="0"/>
              <a:t>.The most basic serverless application is simply a function.</a:t>
            </a:r>
          </a:p>
        </p:txBody>
      </p:sp>
    </p:spTree>
    <p:extLst>
      <p:ext uri="{BB962C8B-B14F-4D97-AF65-F5344CB8AC3E}">
        <p14:creationId xmlns:p14="http://schemas.microsoft.com/office/powerpoint/2010/main" val="243658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SAM</a:t>
            </a:r>
          </a:p>
        </p:txBody>
      </p:sp>
      <p:sp>
        <p:nvSpPr>
          <p:cNvPr id="5" name="Content Placeholder 4">
            <a:extLst>
              <a:ext uri="{FF2B5EF4-FFF2-40B4-BE49-F238E27FC236}">
                <a16:creationId xmlns:a16="http://schemas.microsoft.com/office/drawing/2014/main" id="{63F591BC-ACCE-834D-80A0-C88EB6FD5E33}"/>
              </a:ext>
            </a:extLst>
          </p:cNvPr>
          <p:cNvSpPr>
            <a:spLocks noGrp="1"/>
          </p:cNvSpPr>
          <p:nvPr>
            <p:ph idx="1"/>
          </p:nvPr>
        </p:nvSpPr>
        <p:spPr/>
        <p:txBody>
          <a:bodyPr>
            <a:normAutofit/>
          </a:bodyPr>
          <a:lstStyle/>
          <a:p>
            <a:r>
              <a:rPr lang="en-US" dirty="0"/>
              <a:t>AWS SAM is based on AWS CloudFormation.</a:t>
            </a:r>
          </a:p>
          <a:p>
            <a:r>
              <a:rPr lang="en-US" dirty="0"/>
              <a:t>A serverless application is defined in a CloudFormation template and deployed as a CloudFormation stack.</a:t>
            </a:r>
          </a:p>
          <a:p>
            <a:r>
              <a:rPr lang="en-US" dirty="0"/>
              <a:t>An AWS SAM template is a CloudFormation template.</a:t>
            </a:r>
          </a:p>
          <a:p>
            <a:r>
              <a:rPr lang="en-US" dirty="0"/>
              <a:t>AWS SAM defines a set of resources that describe common components of serverless applications</a:t>
            </a:r>
          </a:p>
        </p:txBody>
      </p:sp>
    </p:spTree>
    <p:extLst>
      <p:ext uri="{BB962C8B-B14F-4D97-AF65-F5344CB8AC3E}">
        <p14:creationId xmlns:p14="http://schemas.microsoft.com/office/powerpoint/2010/main" val="3198215516"/>
      </p:ext>
    </p:extLst>
  </p:cSld>
  <p:clrMapOvr>
    <a:masterClrMapping/>
  </p:clrMapOvr>
</p:sld>
</file>

<file path=ppt/theme/theme1.xml><?xml version="1.0" encoding="utf-8"?>
<a:theme xmlns:a="http://schemas.openxmlformats.org/drawingml/2006/main" name="Sela_Template_Ver_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lassroom Template V8 7.1.14" id="{D68E7503-3C58-4D1C-A283-433ED9674668}" vid="{8A6CDBD8-D271-41AF-B343-73D31C62B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Template V8 7.1.14</Template>
  <TotalTime>2624</TotalTime>
  <Words>678</Words>
  <Application>Microsoft Macintosh PowerPoint</Application>
  <PresentationFormat>On-screen Show (4:3)</PresentationFormat>
  <Paragraphs>111</Paragraphs>
  <Slides>23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Consolas</vt:lpstr>
      <vt:lpstr>Courier New</vt:lpstr>
      <vt:lpstr>Menlo</vt:lpstr>
      <vt:lpstr>Segoe</vt:lpstr>
      <vt:lpstr>Segoe Light</vt:lpstr>
      <vt:lpstr>Segoe UI</vt:lpstr>
      <vt:lpstr>Sela_Template_Ver_01</vt:lpstr>
      <vt:lpstr>Module 04:  Building a CI/CD pipeline for serverless applications within AWS (Lambda)   </vt:lpstr>
      <vt:lpstr>Agenda</vt:lpstr>
      <vt:lpstr>Intro</vt:lpstr>
      <vt:lpstr>Intro</vt:lpstr>
      <vt:lpstr>Intro</vt:lpstr>
      <vt:lpstr>AWS CodeStar</vt:lpstr>
      <vt:lpstr>Lab: AWS CodeStar</vt:lpstr>
      <vt:lpstr>AWS SAM</vt:lpstr>
      <vt:lpstr>AWS SAM</vt:lpstr>
      <vt:lpstr>AWS SAM</vt:lpstr>
      <vt:lpstr>AWS SAM</vt:lpstr>
      <vt:lpstr>AWS SAM</vt:lpstr>
      <vt:lpstr>AWS SAM</vt:lpstr>
      <vt:lpstr>AWS SAM</vt:lpstr>
      <vt:lpstr>AWS SAM</vt:lpstr>
      <vt:lpstr>Lab: AWS SAM</vt:lpstr>
      <vt:lpstr>Continuous Delivery Pipeline</vt:lpstr>
      <vt:lpstr>CodePipeline</vt:lpstr>
      <vt:lpstr>PowerPoint Presentation</vt:lpstr>
      <vt:lpstr>CodeBuild</vt:lpstr>
      <vt:lpstr>CodeBuild</vt:lpstr>
      <vt:lpstr>CodeBuild</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Automation Testing</dc:title>
  <dc:creator>אבי ברודנו</dc:creator>
  <cp:lastModifiedBy>ilia german</cp:lastModifiedBy>
  <cp:revision>39</cp:revision>
  <cp:lastPrinted>2013-09-11T13:44:00Z</cp:lastPrinted>
  <dcterms:created xsi:type="dcterms:W3CDTF">2014-06-10T19:06:38Z</dcterms:created>
  <dcterms:modified xsi:type="dcterms:W3CDTF">2019-08-03T10:13:50Z</dcterms:modified>
</cp:coreProperties>
</file>