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70" r:id="rId4"/>
    <p:sldId id="274" r:id="rId5"/>
    <p:sldId id="275" r:id="rId6"/>
    <p:sldId id="271"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autoAdjust="0"/>
    <p:restoredTop sz="47336" autoAdjust="0"/>
  </p:normalViewPr>
  <p:slideViewPr>
    <p:cSldViewPr showGuides="1">
      <p:cViewPr varScale="1">
        <p:scale>
          <a:sx n="70" d="100"/>
          <a:sy n="70" d="100"/>
        </p:scale>
        <p:origin x="4360" y="184"/>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8/2/19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3894110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38568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09834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306163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17841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65756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1560557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20946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21112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89409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58679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2459937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315933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535113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278001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As you can see, the basic X-Ray integration into Lambda requires only two changes. One new line of code to include the </a:t>
            </a:r>
            <a:r>
              <a:rPr lang="en-US" sz="1200" b="0" i="0" kern="1200" dirty="0" err="1">
                <a:solidFill>
                  <a:schemeClr val="tx1"/>
                </a:solidFill>
                <a:effectLst/>
                <a:latin typeface="+mn-lt"/>
                <a:ea typeface="+mn-ea"/>
                <a:cs typeface="+mn-cs"/>
              </a:rPr>
              <a:t>aws-xray-sdk</a:t>
            </a:r>
            <a:r>
              <a:rPr lang="en-US" sz="1200" b="0" i="0" kern="1200" dirty="0">
                <a:solidFill>
                  <a:schemeClr val="tx1"/>
                </a:solidFill>
                <a:effectLst/>
                <a:latin typeface="+mn-lt"/>
                <a:ea typeface="+mn-ea"/>
                <a:cs typeface="+mn-cs"/>
              </a:rPr>
              <a:t>, and a second modification to wrap the </a:t>
            </a:r>
            <a:r>
              <a:rPr lang="en-US" sz="1200" b="0" i="0" kern="1200" dirty="0" err="1">
                <a:solidFill>
                  <a:schemeClr val="tx1"/>
                </a:solidFill>
                <a:effectLst/>
                <a:latin typeface="+mn-lt"/>
                <a:ea typeface="+mn-ea"/>
                <a:cs typeface="+mn-cs"/>
              </a:rPr>
              <a:t>aws-sdk</a:t>
            </a:r>
            <a:r>
              <a:rPr lang="en-US" sz="1200" b="0" i="0" kern="1200" dirty="0">
                <a:solidFill>
                  <a:schemeClr val="tx1"/>
                </a:solidFill>
                <a:effectLst/>
                <a:latin typeface="+mn-lt"/>
                <a:ea typeface="+mn-ea"/>
                <a:cs typeface="+mn-cs"/>
              </a:rPr>
              <a:t> library with X-Ray. This causes all the AWS API calls to be wrapped by X-Ray for instrumentation without having to change the code further.</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310577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87339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2797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180454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26240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18794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24248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1185191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ocs.aws.amazon.com/lambda/latest/dg/current-supported-version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docs.aws.amazon.com/lambda/latest/dg/current-supported-version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wslabs/serverless-application-model/blob/master/versions/2016-10-31.md#api"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docs.aws.amazon.com/lambda/latest/dg/intro-permission-model.html#lambda-intro-execution-role" TargetMode="External"/><Relationship Id="rId4" Type="http://schemas.openxmlformats.org/officeDocument/2006/relationships/hyperlink" Target="https://github.com/awslabs/serverless-application-model/blob/master/versions/2016-10-31.md#event-source-ty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ws-samples/aws-serverless-workshops/blob/master/DevOps/2_ContinuousDeliveryPipeline/uni-api/buildspec.y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ws-samples/aws-serverless-workshops/blob/master/DevOps/2_ContinuousDeliveryPipeline/uni-api/buildspec.y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ocs.aws.amazon.com/cli/latest/reference/cloudformation/package.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xra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npmjs.com/package/aws-xray-sdk"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github.com/aws-samples/aws-serverless-workshops/blob/master/DevOps/3_XRay/uni-api/package.json" TargetMode="External"/><Relationship Id="rId4" Type="http://schemas.openxmlformats.org/officeDocument/2006/relationships/hyperlink" Target="https://www.npmjs.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npmjs.com/package/aws-xray-sdk"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1026"/>
          <p:cNvSpPr>
            <a:spLocks noGrp="1" noChangeArrowheads="1"/>
          </p:cNvSpPr>
          <p:nvPr>
            <p:ph type="ctrTitle"/>
          </p:nvPr>
        </p:nvSpPr>
        <p:spPr>
          <a:xfrm>
            <a:off x="580537" y="1340768"/>
            <a:ext cx="7388072" cy="1085850"/>
          </a:xfrm>
        </p:spPr>
        <p:txBody>
          <a:bodyPr>
            <a:normAutofit fontScale="90000"/>
          </a:bodyPr>
          <a:lstStyle/>
          <a:p>
            <a:r>
              <a:rPr lang="en-US" dirty="0"/>
              <a:t>Module 04:  Building a CI/CD pipeline for serverless applications within AWS (Lambda)</a:t>
            </a:r>
            <a:br>
              <a:rPr lang="en-US" dirty="0"/>
            </a:br>
            <a:br>
              <a:rPr lang="en-US" dirty="0"/>
            </a:br>
            <a:br>
              <a:rPr lang="en-US" dirty="0"/>
            </a:br>
            <a:endParaRPr lang="en-US" dirty="0"/>
          </a:p>
        </p:txBody>
      </p:sp>
    </p:spTree>
    <p:extLst>
      <p:ext uri="{BB962C8B-B14F-4D97-AF65-F5344CB8AC3E}">
        <p14:creationId xmlns:p14="http://schemas.microsoft.com/office/powerpoint/2010/main" val="249228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The Unicorn API includes Amazon API Gateway HTTP endpoints that trigger AWS Lambda functions that read and write data to an Amazon DynamoDB database. </a:t>
            </a:r>
          </a:p>
          <a:p>
            <a:r>
              <a:rPr lang="en-US" dirty="0"/>
              <a:t>The SAM template for the Unicorn API describes a DynamoDB table with a hash key and Lambda functions to list, view and update Unicorns in the Wild </a:t>
            </a:r>
            <a:r>
              <a:rPr lang="en-US" dirty="0" err="1"/>
              <a:t>Rydes</a:t>
            </a:r>
            <a:r>
              <a:rPr lang="en-US" dirty="0"/>
              <a:t> stable.</a:t>
            </a:r>
            <a:br>
              <a:rPr lang="en-US" dirty="0"/>
            </a:br>
            <a:endParaRPr lang="en-US" dirty="0"/>
          </a:p>
          <a:p>
            <a:endParaRPr lang="en-US" dirty="0"/>
          </a:p>
        </p:txBody>
      </p:sp>
    </p:spTree>
    <p:extLst>
      <p:ext uri="{BB962C8B-B14F-4D97-AF65-F5344CB8AC3E}">
        <p14:creationId xmlns:p14="http://schemas.microsoft.com/office/powerpoint/2010/main" val="428191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a:xfrm>
            <a:off x="611560" y="1492161"/>
            <a:ext cx="7992888" cy="1072743"/>
          </a:xfrm>
        </p:spPr>
        <p:txBody>
          <a:bodyPr>
            <a:normAutofit/>
          </a:bodyPr>
          <a:lstStyle/>
          <a:p>
            <a:r>
              <a:rPr lang="en-US" dirty="0"/>
              <a:t>The Unicorn API components are defined in the </a:t>
            </a:r>
            <a:r>
              <a:rPr lang="en-US" dirty="0" err="1"/>
              <a:t>template.yml</a:t>
            </a:r>
            <a:r>
              <a:rPr lang="en-US" dirty="0"/>
              <a:t> SAM template</a:t>
            </a:r>
          </a:p>
          <a:p>
            <a:pPr marL="0" indent="0" algn="just">
              <a:buNone/>
            </a:pPr>
            <a:endParaRPr lang="en-US" dirty="0"/>
          </a:p>
        </p:txBody>
      </p:sp>
      <p:sp>
        <p:nvSpPr>
          <p:cNvPr id="4" name="TextBox 3">
            <a:extLst>
              <a:ext uri="{FF2B5EF4-FFF2-40B4-BE49-F238E27FC236}">
                <a16:creationId xmlns:a16="http://schemas.microsoft.com/office/drawing/2014/main" id="{191BE244-1EFD-604F-9B78-3A63A849C0BF}"/>
              </a:ext>
            </a:extLst>
          </p:cNvPr>
          <p:cNvSpPr txBox="1"/>
          <p:nvPr/>
        </p:nvSpPr>
        <p:spPr>
          <a:xfrm>
            <a:off x="1259632" y="2420888"/>
            <a:ext cx="6336704" cy="4016484"/>
          </a:xfrm>
          <a:prstGeom prst="rect">
            <a:avLst/>
          </a:prstGeom>
          <a:noFill/>
        </p:spPr>
        <p:txBody>
          <a:bodyPr wrap="square" rtlCol="0">
            <a:spAutoFit/>
          </a:bodyPr>
          <a:lstStyle/>
          <a:p>
            <a:r>
              <a:rPr lang="en-US" sz="1500" dirty="0" err="1">
                <a:solidFill>
                  <a:srgbClr val="569CD6"/>
                </a:solidFill>
                <a:latin typeface="Menlo" panose="020B0609030804020204" pitchFamily="49" charset="0"/>
              </a:rPr>
              <a:t>ListFunction</a:t>
            </a:r>
            <a:r>
              <a:rPr lang="en-US" sz="1500" dirty="0">
                <a:solidFill>
                  <a:srgbClr val="D4D4D4"/>
                </a:solidFill>
                <a:latin typeface="Menlo" panose="020B0609030804020204" pitchFamily="49" charset="0"/>
              </a:rPr>
              <a:t>:</a:t>
            </a:r>
          </a:p>
          <a:p>
            <a:r>
              <a:rPr lang="en-US" sz="1500" dirty="0">
                <a:solidFill>
                  <a:srgbClr val="569CD6"/>
                </a:solidFill>
                <a:latin typeface="Menlo" panose="020B0609030804020204" pitchFamily="49" charset="0"/>
              </a:rPr>
              <a:t>Type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'AWS::Serverless::Function'</a:t>
            </a:r>
            <a:endParaRPr lang="en-US" sz="1500" dirty="0">
              <a:solidFill>
                <a:srgbClr val="D4D4D4"/>
              </a:solidFill>
              <a:latin typeface="Menlo" panose="020B0609030804020204" pitchFamily="49" charset="0"/>
            </a:endParaRPr>
          </a:p>
          <a:p>
            <a:r>
              <a:rPr lang="en-US" sz="1500" dirty="0">
                <a:solidFill>
                  <a:srgbClr val="569CD6"/>
                </a:solidFill>
                <a:latin typeface="Menlo" panose="020B0609030804020204" pitchFamily="49" charset="0"/>
              </a:rPr>
              <a:t>Properties</a:t>
            </a:r>
            <a:r>
              <a:rPr lang="en-US" sz="1500" dirty="0">
                <a:solidFill>
                  <a:srgbClr val="D4D4D4"/>
                </a:solidFill>
                <a:latin typeface="Menlo" panose="020B0609030804020204" pitchFamily="49" charset="0"/>
              </a:rPr>
              <a:t>:</a:t>
            </a:r>
          </a:p>
          <a:p>
            <a:pPr lvl="1"/>
            <a:r>
              <a:rPr lang="en-US" sz="1500" dirty="0" err="1">
                <a:solidFill>
                  <a:srgbClr val="569CD6"/>
                </a:solidFill>
                <a:latin typeface="Menlo" panose="020B0609030804020204" pitchFamily="49" charset="0"/>
              </a:rPr>
              <a:t>FunctionName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t>
            </a:r>
            <a:r>
              <a:rPr lang="en-US" sz="1500" dirty="0" err="1">
                <a:solidFill>
                  <a:srgbClr val="CE9178"/>
                </a:solidFill>
                <a:latin typeface="Menlo" panose="020B0609030804020204" pitchFamily="49" charset="0"/>
              </a:rPr>
              <a:t>uni</a:t>
            </a:r>
            <a:r>
              <a:rPr lang="en-US" sz="1500" dirty="0">
                <a:solidFill>
                  <a:srgbClr val="CE9178"/>
                </a:solidFill>
                <a:latin typeface="Menlo" panose="020B0609030804020204" pitchFamily="49" charset="0"/>
              </a:rPr>
              <a:t>-</a:t>
            </a:r>
            <a:r>
              <a:rPr lang="en-US" sz="1500" dirty="0" err="1">
                <a:solidFill>
                  <a:srgbClr val="CE9178"/>
                </a:solidFill>
                <a:latin typeface="Menlo" panose="020B0609030804020204" pitchFamily="49" charset="0"/>
              </a:rPr>
              <a:t>api</a:t>
            </a:r>
            <a:r>
              <a:rPr lang="en-US" sz="1500" dirty="0">
                <a:solidFill>
                  <a:srgbClr val="CE9178"/>
                </a:solidFill>
                <a:latin typeface="Menlo" panose="020B0609030804020204" pitchFamily="49" charset="0"/>
              </a:rPr>
              <a:t>-list'</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Runtime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nodejs8.10</a:t>
            </a:r>
            <a:endParaRPr lang="en-US" sz="1500" dirty="0">
              <a:solidFill>
                <a:srgbClr val="D4D4D4"/>
              </a:solidFill>
              <a:latin typeface="Menlo" panose="020B0609030804020204" pitchFamily="49" charset="0"/>
            </a:endParaRPr>
          </a:p>
          <a:p>
            <a:pPr lvl="1"/>
            <a:r>
              <a:rPr lang="en-US" sz="1500" dirty="0" err="1">
                <a:solidFill>
                  <a:srgbClr val="569CD6"/>
                </a:solidFill>
                <a:latin typeface="Menlo" panose="020B0609030804020204" pitchFamily="49" charset="0"/>
              </a:rPr>
              <a:t>CodeUri</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app</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Handler</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list.lambda_handler</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Description</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List Unicorns</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Timeout</a:t>
            </a:r>
            <a:r>
              <a:rPr lang="en-US" sz="1500" dirty="0">
                <a:solidFill>
                  <a:srgbClr val="D4D4D4"/>
                </a:solidFill>
                <a:latin typeface="Menlo" panose="020B0609030804020204" pitchFamily="49" charset="0"/>
              </a:rPr>
              <a:t>: </a:t>
            </a:r>
            <a:r>
              <a:rPr lang="en-US" sz="1500" dirty="0">
                <a:solidFill>
                  <a:srgbClr val="B5CEA8"/>
                </a:solidFill>
                <a:latin typeface="Menlo" panose="020B0609030804020204" pitchFamily="49" charset="0"/>
              </a:rPr>
              <a:t>10</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Events</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GET</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Type</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Api</a:t>
            </a:r>
            <a:endParaRPr lang="en-US" sz="1500" dirty="0">
              <a:solidFill>
                <a:srgbClr val="D4D4D4"/>
              </a:solidFill>
              <a:latin typeface="Menlo" panose="020B0609030804020204" pitchFamily="49" charset="0"/>
            </a:endParaRPr>
          </a:p>
          <a:p>
            <a:pPr lvl="2"/>
            <a:r>
              <a:rPr lang="en-US" sz="1500" dirty="0">
                <a:solidFill>
                  <a:srgbClr val="569CD6"/>
                </a:solidFill>
                <a:latin typeface="Menlo" panose="020B0609030804020204" pitchFamily="49" charset="0"/>
              </a:rPr>
              <a:t>Properties</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Path</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/unicorns</a:t>
            </a:r>
            <a:endParaRPr lang="en-US" sz="1500" dirty="0">
              <a:solidFill>
                <a:srgbClr val="D4D4D4"/>
              </a:solidFill>
              <a:latin typeface="Menlo" panose="020B0609030804020204" pitchFamily="49" charset="0"/>
            </a:endParaRPr>
          </a:p>
          <a:p>
            <a:pPr lvl="2"/>
            <a:r>
              <a:rPr lang="en-US" sz="1500" dirty="0">
                <a:solidFill>
                  <a:srgbClr val="569CD6"/>
                </a:solidFill>
                <a:latin typeface="Menlo" panose="020B0609030804020204" pitchFamily="49" charset="0"/>
              </a:rPr>
              <a:t>Method</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get</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Role</a:t>
            </a:r>
            <a:r>
              <a:rPr lang="en-US" sz="1500" dirty="0">
                <a:solidFill>
                  <a:srgbClr val="D4D4D4"/>
                </a:solidFill>
                <a:latin typeface="Menlo" panose="020B0609030804020204" pitchFamily="49" charset="0"/>
              </a:rPr>
              <a:t>: </a:t>
            </a:r>
            <a:r>
              <a:rPr lang="en-US" sz="1500" dirty="0">
                <a:solidFill>
                  <a:srgbClr val="569CD6"/>
                </a:solidFill>
                <a:latin typeface="Menlo" panose="020B0609030804020204" pitchFamily="49" charset="0"/>
              </a:rPr>
              <a:t>!</a:t>
            </a:r>
            <a:r>
              <a:rPr lang="en-US" sz="1500" dirty="0" err="1">
                <a:solidFill>
                  <a:srgbClr val="569CD6"/>
                </a:solidFill>
                <a:latin typeface="Menlo" panose="020B0609030804020204" pitchFamily="49" charset="0"/>
              </a:rPr>
              <a:t>GetAtt</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LambdaExecutionRole.Arn</a:t>
            </a:r>
            <a:endParaRPr lang="en-US" sz="1500" dirty="0">
              <a:solidFill>
                <a:srgbClr val="D4D4D4"/>
              </a:solidFill>
              <a:latin typeface="Menlo" panose="020B0609030804020204" pitchFamily="49" charset="0"/>
            </a:endParaRPr>
          </a:p>
          <a:p>
            <a:endParaRPr lang="en-US" sz="1500" dirty="0"/>
          </a:p>
        </p:txBody>
      </p:sp>
    </p:spTree>
    <p:extLst>
      <p:ext uri="{BB962C8B-B14F-4D97-AF65-F5344CB8AC3E}">
        <p14:creationId xmlns:p14="http://schemas.microsoft.com/office/powerpoint/2010/main" val="134211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b="1" dirty="0" err="1"/>
              <a:t>FunctionName</a:t>
            </a:r>
            <a:r>
              <a:rPr lang="en-US" b="1" dirty="0"/>
              <a:t> - </a:t>
            </a:r>
            <a:r>
              <a:rPr lang="en-US" dirty="0"/>
              <a:t>The </a:t>
            </a:r>
            <a:r>
              <a:rPr lang="en-US" b="1" dirty="0" err="1"/>
              <a:t>FunctionName</a:t>
            </a:r>
            <a:r>
              <a:rPr lang="en-US" dirty="0"/>
              <a:t> property defines a custom name for the Lambda function. If not specified, CloudFormation will generate a name using the CloudFormation Stack name, CloudFormation Resource name, and random ID.</a:t>
            </a:r>
          </a:p>
          <a:p>
            <a:r>
              <a:rPr lang="en-US" b="1" dirty="0"/>
              <a:t>Runtime - </a:t>
            </a:r>
            <a:r>
              <a:rPr lang="en-US" dirty="0"/>
              <a:t>The example API shown above is implemented in </a:t>
            </a:r>
            <a:r>
              <a:rPr lang="en-US" b="1" dirty="0"/>
              <a:t>Node.js 8.10</a:t>
            </a:r>
            <a:r>
              <a:rPr lang="en-US" dirty="0"/>
              <a:t>. Additional runtimes are available for AWS Lambda. Please refer to the </a:t>
            </a:r>
            <a:r>
              <a:rPr lang="en-US" dirty="0">
                <a:hlinkClick r:id="rId3"/>
              </a:rPr>
              <a:t>Lambda Execution Environment and Available Libraries</a:t>
            </a:r>
            <a:r>
              <a:rPr lang="en-US" dirty="0"/>
              <a:t> for the complete list.</a:t>
            </a:r>
          </a:p>
          <a:p>
            <a:endParaRPr lang="en-US" dirty="0"/>
          </a:p>
        </p:txBody>
      </p:sp>
    </p:spTree>
    <p:extLst>
      <p:ext uri="{BB962C8B-B14F-4D97-AF65-F5344CB8AC3E}">
        <p14:creationId xmlns:p14="http://schemas.microsoft.com/office/powerpoint/2010/main" val="65526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b="1" dirty="0" err="1"/>
              <a:t>FunctionName</a:t>
            </a:r>
            <a:r>
              <a:rPr lang="en-US" b="1" dirty="0"/>
              <a:t> - </a:t>
            </a:r>
            <a:r>
              <a:rPr lang="en-US" dirty="0"/>
              <a:t>The </a:t>
            </a:r>
            <a:r>
              <a:rPr lang="en-US" b="1" dirty="0" err="1"/>
              <a:t>FunctionName</a:t>
            </a:r>
            <a:r>
              <a:rPr lang="en-US" dirty="0"/>
              <a:t> property defines a custom name for the Lambda function. If not specified, CloudFormation will generate a name using the CloudFormation Stack name, CloudFormation Resource name, and random ID.</a:t>
            </a:r>
          </a:p>
          <a:p>
            <a:r>
              <a:rPr lang="en-US" b="1" dirty="0"/>
              <a:t>Runtime - </a:t>
            </a:r>
            <a:r>
              <a:rPr lang="en-US" dirty="0"/>
              <a:t>The example API shown above is implemented in </a:t>
            </a:r>
            <a:r>
              <a:rPr lang="en-US" b="1" dirty="0"/>
              <a:t>Node.js 8.10</a:t>
            </a:r>
            <a:r>
              <a:rPr lang="en-US" dirty="0"/>
              <a:t>. Additional runtimes are available for AWS Lambda. Please refer to the </a:t>
            </a:r>
            <a:r>
              <a:rPr lang="en-US" dirty="0">
                <a:hlinkClick r:id="rId3"/>
              </a:rPr>
              <a:t>Lambda Execution Environment and Available Libraries</a:t>
            </a:r>
            <a:r>
              <a:rPr lang="en-US" dirty="0"/>
              <a:t> for the complete list.</a:t>
            </a:r>
          </a:p>
          <a:p>
            <a:endParaRPr lang="en-US" dirty="0"/>
          </a:p>
        </p:txBody>
      </p:sp>
    </p:spTree>
    <p:extLst>
      <p:ext uri="{BB962C8B-B14F-4D97-AF65-F5344CB8AC3E}">
        <p14:creationId xmlns:p14="http://schemas.microsoft.com/office/powerpoint/2010/main" val="319785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lnSpcReduction="10000"/>
          </a:bodyPr>
          <a:lstStyle/>
          <a:p>
            <a:r>
              <a:rPr lang="en-US" b="1" dirty="0" err="1"/>
              <a:t>CodeUri</a:t>
            </a:r>
            <a:r>
              <a:rPr lang="en-US" b="1" dirty="0"/>
              <a:t> - </a:t>
            </a:r>
            <a:r>
              <a:rPr lang="en-US" dirty="0"/>
              <a:t>The </a:t>
            </a:r>
            <a:r>
              <a:rPr lang="en-US" b="1" dirty="0" err="1"/>
              <a:t>CodeUri</a:t>
            </a:r>
            <a:r>
              <a:rPr lang="en-US" dirty="0"/>
              <a:t> property defines the location to the function code on your workstation relative to the SAM template. In this example, "</a:t>
            </a:r>
            <a:r>
              <a:rPr lang="en-US" b="1" dirty="0"/>
              <a:t>app</a:t>
            </a:r>
            <a:r>
              <a:rPr lang="en-US" dirty="0"/>
              <a:t>" is used for the property value because the function code is in the app directory relative to the SAM template.</a:t>
            </a:r>
          </a:p>
          <a:p>
            <a:r>
              <a:rPr lang="en-US" b="1" dirty="0"/>
              <a:t>Handler - </a:t>
            </a:r>
            <a:r>
              <a:rPr lang="en-US" dirty="0"/>
              <a:t>The </a:t>
            </a:r>
            <a:r>
              <a:rPr lang="en-US" b="1" dirty="0"/>
              <a:t>Handler</a:t>
            </a:r>
            <a:r>
              <a:rPr lang="en-US" dirty="0"/>
              <a:t> property defines the entry point for the Lambda function. For </a:t>
            </a:r>
            <a:r>
              <a:rPr lang="en-US" dirty="0" err="1"/>
              <a:t>Javascript</a:t>
            </a:r>
            <a:r>
              <a:rPr lang="en-US" dirty="0"/>
              <a:t>, This is formatted as "</a:t>
            </a:r>
            <a:r>
              <a:rPr lang="en-US" b="1" dirty="0" err="1"/>
              <a:t>file</a:t>
            </a:r>
            <a:r>
              <a:rPr lang="en-US" dirty="0" err="1"/>
              <a:t>.</a:t>
            </a:r>
            <a:r>
              <a:rPr lang="en-US" b="1" dirty="0" err="1"/>
              <a:t>function</a:t>
            </a:r>
            <a:r>
              <a:rPr lang="en-US" dirty="0"/>
              <a:t>", where </a:t>
            </a:r>
            <a:r>
              <a:rPr lang="en-US" b="1" dirty="0"/>
              <a:t>file</a:t>
            </a:r>
            <a:r>
              <a:rPr lang="en-US" dirty="0"/>
              <a:t> is the </a:t>
            </a:r>
            <a:r>
              <a:rPr lang="en-US" dirty="0" err="1"/>
              <a:t>Javascript</a:t>
            </a:r>
            <a:r>
              <a:rPr lang="en-US" dirty="0"/>
              <a:t> filename without the ".</a:t>
            </a:r>
            <a:r>
              <a:rPr lang="en-US" dirty="0" err="1"/>
              <a:t>js</a:t>
            </a:r>
            <a:r>
              <a:rPr lang="en-US" dirty="0"/>
              <a:t>" extension relative to the </a:t>
            </a:r>
            <a:r>
              <a:rPr lang="en-US" b="1" dirty="0" err="1"/>
              <a:t>CodeUri</a:t>
            </a:r>
            <a:r>
              <a:rPr lang="en-US" dirty="0"/>
              <a:t> path defined above and </a:t>
            </a:r>
            <a:r>
              <a:rPr lang="en-US" b="1" dirty="0"/>
              <a:t>function</a:t>
            </a:r>
            <a:r>
              <a:rPr lang="en-US" dirty="0"/>
              <a:t> is the name of the function in the file that will be executed with the Lambda function is invoked.</a:t>
            </a:r>
          </a:p>
          <a:p>
            <a:endParaRPr lang="en-US" dirty="0"/>
          </a:p>
        </p:txBody>
      </p:sp>
    </p:spTree>
    <p:extLst>
      <p:ext uri="{BB962C8B-B14F-4D97-AF65-F5344CB8AC3E}">
        <p14:creationId xmlns:p14="http://schemas.microsoft.com/office/powerpoint/2010/main" val="180180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a:bodyPr>
          <a:lstStyle/>
          <a:p>
            <a:r>
              <a:rPr lang="en-US" b="1" dirty="0"/>
              <a:t>Events - </a:t>
            </a:r>
            <a:r>
              <a:rPr lang="en-US" dirty="0"/>
              <a:t>The </a:t>
            </a:r>
            <a:r>
              <a:rPr lang="en-US" b="1" dirty="0"/>
              <a:t>Events</a:t>
            </a:r>
            <a:r>
              <a:rPr lang="en-US" dirty="0"/>
              <a:t> property defines the sources that trigger the Lambda function invocation. An </a:t>
            </a:r>
            <a:r>
              <a:rPr lang="en-US" dirty="0">
                <a:hlinkClick r:id="rId3"/>
              </a:rPr>
              <a:t>Api</a:t>
            </a:r>
            <a:r>
              <a:rPr lang="en-US" dirty="0"/>
              <a:t> event source is defined to integrate the Lambda function with an API Gateway endpoint, however SAM supports </a:t>
            </a:r>
            <a:r>
              <a:rPr lang="en-US" dirty="0" err="1"/>
              <a:t>Lamdba</a:t>
            </a:r>
            <a:r>
              <a:rPr lang="en-US" dirty="0"/>
              <a:t> function triggers from a variety of </a:t>
            </a:r>
            <a:r>
              <a:rPr lang="en-US" dirty="0">
                <a:hlinkClick r:id="rId4"/>
              </a:rPr>
              <a:t>sources</a:t>
            </a:r>
            <a:r>
              <a:rPr lang="en-US" dirty="0"/>
              <a:t>.</a:t>
            </a:r>
          </a:p>
          <a:p>
            <a:r>
              <a:rPr lang="en-US" b="1" dirty="0"/>
              <a:t>Role - </a:t>
            </a:r>
            <a:r>
              <a:rPr lang="en-US" dirty="0"/>
              <a:t>The </a:t>
            </a:r>
            <a:r>
              <a:rPr lang="en-US" b="1" dirty="0"/>
              <a:t>Role</a:t>
            </a:r>
            <a:r>
              <a:rPr lang="en-US" dirty="0"/>
              <a:t> property defines the IAM Role that specifies the access permissions to AWS resources in the </a:t>
            </a:r>
            <a:r>
              <a:rPr lang="en-US" dirty="0">
                <a:hlinkClick r:id="rId5"/>
              </a:rPr>
              <a:t>Lambda execution policy</a:t>
            </a:r>
            <a:r>
              <a:rPr lang="en-US" dirty="0"/>
              <a:t>. For each project, CodeStar generates a Lambda execution role that has access to a default set of AWS resources. This role can be modified with additional policies.</a:t>
            </a:r>
          </a:p>
          <a:p>
            <a:pPr marL="0" indent="0">
              <a:buNone/>
            </a:pPr>
            <a:endParaRPr lang="en-US" dirty="0"/>
          </a:p>
        </p:txBody>
      </p:sp>
    </p:spTree>
    <p:extLst>
      <p:ext uri="{BB962C8B-B14F-4D97-AF65-F5344CB8AC3E}">
        <p14:creationId xmlns:p14="http://schemas.microsoft.com/office/powerpoint/2010/main" val="221380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SAM</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363938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Continuous Delivery Pipeline</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pPr marL="0" indent="0">
              <a:buNone/>
            </a:pPr>
            <a:r>
              <a:rPr lang="en-US" dirty="0"/>
              <a:t>In this module we will review the following AWS services</a:t>
            </a:r>
          </a:p>
          <a:p>
            <a:r>
              <a:rPr lang="en-US" b="1" dirty="0"/>
              <a:t>AWS CodePipeline</a:t>
            </a:r>
          </a:p>
          <a:p>
            <a:r>
              <a:rPr lang="en-US" b="1" dirty="0"/>
              <a:t>AWS CodeBuild</a:t>
            </a:r>
          </a:p>
        </p:txBody>
      </p:sp>
    </p:spTree>
    <p:extLst>
      <p:ext uri="{BB962C8B-B14F-4D97-AF65-F5344CB8AC3E}">
        <p14:creationId xmlns:p14="http://schemas.microsoft.com/office/powerpoint/2010/main" val="150956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CodePipeline</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CodePipeline orchestrates the steps to build, test, and deploy your code changes. </a:t>
            </a:r>
          </a:p>
        </p:txBody>
      </p:sp>
    </p:spTree>
    <p:extLst>
      <p:ext uri="{BB962C8B-B14F-4D97-AF65-F5344CB8AC3E}">
        <p14:creationId xmlns:p14="http://schemas.microsoft.com/office/powerpoint/2010/main" val="371134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B41317-E5D9-D740-9EC9-CCB0B0FED9B5}"/>
              </a:ext>
            </a:extLst>
          </p:cNvPr>
          <p:cNvPicPr>
            <a:picLocks noChangeAspect="1"/>
          </p:cNvPicPr>
          <p:nvPr/>
        </p:nvPicPr>
        <p:blipFill>
          <a:blip r:embed="rId3"/>
          <a:stretch>
            <a:fillRect/>
          </a:stretch>
        </p:blipFill>
        <p:spPr>
          <a:xfrm>
            <a:off x="2987824" y="260648"/>
            <a:ext cx="2774923" cy="5963132"/>
          </a:xfrm>
          <a:prstGeom prst="rect">
            <a:avLst/>
          </a:prstGeom>
        </p:spPr>
      </p:pic>
      <p:sp>
        <p:nvSpPr>
          <p:cNvPr id="8" name="Rectangle 7">
            <a:extLst>
              <a:ext uri="{FF2B5EF4-FFF2-40B4-BE49-F238E27FC236}">
                <a16:creationId xmlns:a16="http://schemas.microsoft.com/office/drawing/2014/main" id="{E4FB86AD-7470-CA42-BFE6-C53B03DF7BE0}"/>
              </a:ext>
            </a:extLst>
          </p:cNvPr>
          <p:cNvSpPr/>
          <p:nvPr/>
        </p:nvSpPr>
        <p:spPr>
          <a:xfrm>
            <a:off x="2771800" y="0"/>
            <a:ext cx="3240360" cy="54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Pipeline Demo</a:t>
            </a:r>
          </a:p>
        </p:txBody>
      </p:sp>
    </p:spTree>
    <p:extLst>
      <p:ext uri="{BB962C8B-B14F-4D97-AF65-F5344CB8AC3E}">
        <p14:creationId xmlns:p14="http://schemas.microsoft.com/office/powerpoint/2010/main" val="322539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Text Placeholder 4"/>
          <p:cNvSpPr>
            <a:spLocks noGrp="1"/>
          </p:cNvSpPr>
          <p:nvPr>
            <p:ph type="body" sz="quarter" idx="13"/>
          </p:nvPr>
        </p:nvSpPr>
        <p:spPr/>
        <p:txBody>
          <a:bodyPr>
            <a:normAutofit/>
          </a:bodyPr>
          <a:lstStyle/>
          <a:p>
            <a:r>
              <a:rPr lang="en-US" dirty="0"/>
              <a:t>Intro</a:t>
            </a:r>
          </a:p>
          <a:p>
            <a:r>
              <a:rPr lang="en-US" dirty="0"/>
              <a:t>AWS CodeStar</a:t>
            </a:r>
          </a:p>
          <a:p>
            <a:r>
              <a:rPr lang="en-US" dirty="0"/>
              <a:t>AWS SAM</a:t>
            </a:r>
          </a:p>
          <a:p>
            <a:r>
              <a:rPr lang="en-US" dirty="0"/>
              <a:t>Continuous Delivery Pipeline</a:t>
            </a:r>
          </a:p>
          <a:p>
            <a:r>
              <a:rPr lang="en-US" dirty="0"/>
              <a:t>AWS X-Ray Integration</a:t>
            </a:r>
          </a:p>
        </p:txBody>
      </p:sp>
    </p:spTree>
    <p:extLst>
      <p:ext uri="{BB962C8B-B14F-4D97-AF65-F5344CB8AC3E}">
        <p14:creationId xmlns:p14="http://schemas.microsoft.com/office/powerpoint/2010/main" val="8938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CodeBuild compiles source code, runs tests, and produces software packages that are ready to deploy to environments.</a:t>
            </a:r>
          </a:p>
          <a:p>
            <a:r>
              <a:rPr lang="en-US" dirty="0"/>
              <a:t>The </a:t>
            </a:r>
            <a:r>
              <a:rPr lang="en-US" u="sng" dirty="0">
                <a:hlinkClick r:id="rId3"/>
              </a:rPr>
              <a:t>buildspec.yml</a:t>
            </a:r>
            <a:r>
              <a:rPr lang="en-US" dirty="0"/>
              <a:t> defines the commands used to build the project and the output artifacts.</a:t>
            </a:r>
            <a:br>
              <a:rPr lang="en-US" dirty="0"/>
            </a:br>
            <a:endParaRPr lang="en-US" dirty="0"/>
          </a:p>
        </p:txBody>
      </p:sp>
    </p:spTree>
    <p:extLst>
      <p:ext uri="{BB962C8B-B14F-4D97-AF65-F5344CB8AC3E}">
        <p14:creationId xmlns:p14="http://schemas.microsoft.com/office/powerpoint/2010/main" val="226402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6" name="TextBox 5">
            <a:extLst>
              <a:ext uri="{FF2B5EF4-FFF2-40B4-BE49-F238E27FC236}">
                <a16:creationId xmlns:a16="http://schemas.microsoft.com/office/drawing/2014/main" id="{0BC432C3-B373-4642-9091-D7143F88F6D1}"/>
              </a:ext>
            </a:extLst>
          </p:cNvPr>
          <p:cNvSpPr txBox="1"/>
          <p:nvPr/>
        </p:nvSpPr>
        <p:spPr>
          <a:xfrm>
            <a:off x="611560" y="3001040"/>
            <a:ext cx="7992888" cy="3139321"/>
          </a:xfrm>
          <a:prstGeom prst="rect">
            <a:avLst/>
          </a:prstGeom>
          <a:solidFill>
            <a:schemeClr val="bg1">
              <a:lumMod val="85000"/>
            </a:schemeClr>
          </a:solidFill>
        </p:spPr>
        <p:txBody>
          <a:bodyPr wrap="square" rtlCol="0">
            <a:spAutoFit/>
          </a:bodyPr>
          <a:lstStyle/>
          <a:p>
            <a:r>
              <a:rPr lang="en-US" dirty="0">
                <a:solidFill>
                  <a:srgbClr val="00B050"/>
                </a:solidFill>
              </a:rPr>
              <a:t>version</a:t>
            </a:r>
            <a:r>
              <a:rPr lang="en-US" dirty="0"/>
              <a:t>: 0.1</a:t>
            </a:r>
          </a:p>
          <a:p>
            <a:r>
              <a:rPr lang="en-US" dirty="0">
                <a:solidFill>
                  <a:srgbClr val="00B050"/>
                </a:solidFill>
              </a:rPr>
              <a:t>phases</a:t>
            </a:r>
            <a:r>
              <a:rPr lang="en-US" dirty="0"/>
              <a:t>: </a:t>
            </a:r>
          </a:p>
          <a:p>
            <a:r>
              <a:rPr lang="en-US" dirty="0"/>
              <a:t>  </a:t>
            </a:r>
            <a:r>
              <a:rPr lang="en-US" dirty="0">
                <a:solidFill>
                  <a:srgbClr val="00B050"/>
                </a:solidFill>
              </a:rPr>
              <a:t>build</a:t>
            </a:r>
            <a:r>
              <a:rPr lang="en-US" dirty="0"/>
              <a:t>: </a:t>
            </a:r>
          </a:p>
          <a:p>
            <a:r>
              <a:rPr lang="en-US" dirty="0"/>
              <a:t>    </a:t>
            </a:r>
            <a:r>
              <a:rPr lang="en-US" dirty="0">
                <a:solidFill>
                  <a:srgbClr val="00B050"/>
                </a:solidFill>
              </a:rPr>
              <a:t>commands</a:t>
            </a:r>
            <a:r>
              <a:rPr lang="en-US" dirty="0"/>
              <a:t>: - cd app &amp;&amp; npm install</a:t>
            </a:r>
          </a:p>
          <a:p>
            <a:r>
              <a:rPr lang="en-US" dirty="0"/>
              <a:t>                          - </a:t>
            </a:r>
            <a:r>
              <a:rPr lang="en-US" dirty="0" err="1"/>
              <a:t>aws</a:t>
            </a:r>
            <a:r>
              <a:rPr lang="en-US" dirty="0"/>
              <a:t> </a:t>
            </a:r>
            <a:r>
              <a:rPr lang="en-US" dirty="0" err="1"/>
              <a:t>cloudformation</a:t>
            </a:r>
            <a:r>
              <a:rPr lang="en-US" dirty="0"/>
              <a:t> package --template </a:t>
            </a:r>
            <a:r>
              <a:rPr lang="en-US" dirty="0" err="1"/>
              <a:t>template.yml</a:t>
            </a:r>
            <a:r>
              <a:rPr lang="en-US" dirty="0"/>
              <a:t> --s3-bucket 	           $S3_BUCKET --output-template template-</a:t>
            </a:r>
            <a:r>
              <a:rPr lang="en-US" dirty="0" err="1"/>
              <a:t>export.yml</a:t>
            </a:r>
            <a:r>
              <a:rPr lang="en-US" dirty="0"/>
              <a:t> </a:t>
            </a:r>
          </a:p>
          <a:p>
            <a:r>
              <a:rPr lang="en-US" dirty="0">
                <a:solidFill>
                  <a:srgbClr val="00B050"/>
                </a:solidFill>
              </a:rPr>
              <a:t>artifacts</a:t>
            </a:r>
            <a:r>
              <a:rPr lang="en-US" dirty="0"/>
              <a:t>: </a:t>
            </a:r>
          </a:p>
          <a:p>
            <a:r>
              <a:rPr lang="en-US" dirty="0"/>
              <a:t>  </a:t>
            </a:r>
            <a:r>
              <a:rPr lang="en-US" dirty="0">
                <a:solidFill>
                  <a:srgbClr val="00B050"/>
                </a:solidFill>
              </a:rPr>
              <a:t>type</a:t>
            </a:r>
            <a:r>
              <a:rPr lang="en-US" dirty="0"/>
              <a:t>: zip</a:t>
            </a:r>
          </a:p>
          <a:p>
            <a:r>
              <a:rPr lang="en-US" dirty="0"/>
              <a:t>  </a:t>
            </a:r>
            <a:r>
              <a:rPr lang="en-US" dirty="0">
                <a:solidFill>
                  <a:srgbClr val="00B050"/>
                </a:solidFill>
              </a:rPr>
              <a:t>files</a:t>
            </a:r>
            <a:r>
              <a:rPr lang="en-US" dirty="0"/>
              <a:t>: - template-</a:t>
            </a:r>
            <a:r>
              <a:rPr lang="en-US" dirty="0" err="1"/>
              <a:t>export.yml</a:t>
            </a:r>
            <a:endParaRPr lang="en-US" dirty="0"/>
          </a:p>
          <a:p>
            <a:br>
              <a:rPr lang="en-US" dirty="0"/>
            </a:br>
            <a:endParaRPr lang="en-US" dirty="0"/>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dirty="0"/>
              <a:t>The </a:t>
            </a:r>
            <a:r>
              <a:rPr lang="en-US" u="sng" dirty="0">
                <a:hlinkClick r:id="rId3"/>
              </a:rPr>
              <a:t>buildspec.yml</a:t>
            </a:r>
            <a:r>
              <a:rPr lang="en-US" dirty="0"/>
              <a:t> defines the commands used to build the project and the output artifacts.</a:t>
            </a:r>
          </a:p>
          <a:p>
            <a:pPr marL="0" indent="0">
              <a:buNone/>
            </a:pPr>
            <a:br>
              <a:rPr lang="en-US" dirty="0"/>
            </a:br>
            <a:endParaRPr lang="en-US" dirty="0"/>
          </a:p>
        </p:txBody>
      </p:sp>
    </p:spTree>
    <p:extLst>
      <p:ext uri="{BB962C8B-B14F-4D97-AF65-F5344CB8AC3E}">
        <p14:creationId xmlns:p14="http://schemas.microsoft.com/office/powerpoint/2010/main" val="154077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dirty="0"/>
              <a:t>The </a:t>
            </a:r>
            <a:r>
              <a:rPr lang="en-US" b="1" dirty="0"/>
              <a:t>CloudFormation </a:t>
            </a:r>
            <a:r>
              <a:rPr lang="en-US" b="1" dirty="0">
                <a:hlinkClick r:id="rId3"/>
              </a:rPr>
              <a:t>package</a:t>
            </a:r>
            <a:r>
              <a:rPr lang="en-US" dirty="0"/>
              <a:t> command zips the local source code, uploads it to S3, and returns a new CloudFormation template that has been modified to use the S3 references as the </a:t>
            </a:r>
            <a:r>
              <a:rPr lang="en-US" dirty="0" err="1"/>
              <a:t>CodeUri</a:t>
            </a:r>
            <a:r>
              <a:rPr lang="en-US" dirty="0"/>
              <a:t>.</a:t>
            </a:r>
          </a:p>
          <a:p>
            <a:r>
              <a:rPr lang="en-US" dirty="0"/>
              <a:t>the output artifact is a zip archive that includes only the template-</a:t>
            </a:r>
            <a:r>
              <a:rPr lang="en-US" dirty="0" err="1"/>
              <a:t>export.yml</a:t>
            </a:r>
            <a:r>
              <a:rPr lang="en-US" dirty="0"/>
              <a:t> file.</a:t>
            </a:r>
            <a:br>
              <a:rPr lang="en-US" dirty="0"/>
            </a:br>
            <a:endParaRPr lang="en-US" dirty="0"/>
          </a:p>
        </p:txBody>
      </p:sp>
    </p:spTree>
    <p:extLst>
      <p:ext uri="{BB962C8B-B14F-4D97-AF65-F5344CB8AC3E}">
        <p14:creationId xmlns:p14="http://schemas.microsoft.com/office/powerpoint/2010/main" val="109851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CodeBuild</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352022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AWS X-Ray Integration</a:t>
            </a:r>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dirty="0">
                <a:hlinkClick r:id="rId3"/>
              </a:rPr>
              <a:t>AWS X-Ray</a:t>
            </a:r>
            <a:r>
              <a:rPr lang="en-US" dirty="0"/>
              <a:t> helps you analyze and debug production, distributed applications. </a:t>
            </a:r>
          </a:p>
          <a:p>
            <a:r>
              <a:rPr lang="en-US" dirty="0"/>
              <a:t>X-Ray provides an end-to-end view of requests as they travel through your application, and shows a map of your application's underlying components.</a:t>
            </a:r>
          </a:p>
          <a:p>
            <a:r>
              <a:rPr lang="en-US" dirty="0"/>
              <a:t>You can use X-Ray to analyze both applications in development and in production.</a:t>
            </a:r>
          </a:p>
        </p:txBody>
      </p:sp>
    </p:spTree>
    <p:extLst>
      <p:ext uri="{BB962C8B-B14F-4D97-AF65-F5344CB8AC3E}">
        <p14:creationId xmlns:p14="http://schemas.microsoft.com/office/powerpoint/2010/main" val="270259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AWS X-Ray Integration with AWS Lambda</a:t>
            </a:r>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b="1" dirty="0"/>
              <a:t>Enable Active Tracing on Lambda Functions - </a:t>
            </a:r>
            <a:r>
              <a:rPr lang="en-US" dirty="0"/>
              <a:t>Each Lambda Function must be enabled for active tracing for X-Ray by adding a Tracing property with a value of Active</a:t>
            </a:r>
          </a:p>
          <a:p>
            <a:r>
              <a:rPr lang="en-US" b="1" dirty="0"/>
              <a:t>Integrate AWS X-Ray SDK with Lambda Function - </a:t>
            </a:r>
            <a:r>
              <a:rPr lang="en-US" dirty="0"/>
              <a:t>To integrate the X-Ray SDK into the Node.js Unicorn API, the </a:t>
            </a:r>
            <a:r>
              <a:rPr lang="en-US" dirty="0">
                <a:hlinkClick r:id="rId3"/>
              </a:rPr>
              <a:t>aws-xray-sdk</a:t>
            </a:r>
            <a:r>
              <a:rPr lang="en-US" dirty="0"/>
              <a:t> node module is added as a project dependency using </a:t>
            </a:r>
            <a:r>
              <a:rPr lang="en-US" dirty="0">
                <a:hlinkClick r:id="rId4"/>
              </a:rPr>
              <a:t>npm</a:t>
            </a:r>
            <a:r>
              <a:rPr lang="en-US" dirty="0"/>
              <a:t>. This has already been included in the </a:t>
            </a:r>
            <a:r>
              <a:rPr lang="en-US" dirty="0">
                <a:hlinkClick r:id="rId5"/>
              </a:rPr>
              <a:t>package.json</a:t>
            </a:r>
            <a:r>
              <a:rPr lang="en-US" dirty="0"/>
              <a:t> file.</a:t>
            </a:r>
            <a:endParaRPr lang="en-US" b="1" dirty="0"/>
          </a:p>
        </p:txBody>
      </p:sp>
    </p:spTree>
    <p:extLst>
      <p:ext uri="{BB962C8B-B14F-4D97-AF65-F5344CB8AC3E}">
        <p14:creationId xmlns:p14="http://schemas.microsoft.com/office/powerpoint/2010/main" val="1714136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AWS X-Ray Integration with AWS Lambda</a:t>
            </a:r>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2296879"/>
          </a:xfrm>
        </p:spPr>
        <p:txBody>
          <a:bodyPr>
            <a:normAutofit/>
          </a:bodyPr>
          <a:lstStyle/>
          <a:p>
            <a:r>
              <a:rPr lang="en-US" dirty="0"/>
              <a:t>With the addition of the </a:t>
            </a:r>
            <a:r>
              <a:rPr lang="en-US" dirty="0">
                <a:hlinkClick r:id="rId3"/>
              </a:rPr>
              <a:t>aws-xray-sdk</a:t>
            </a:r>
            <a:r>
              <a:rPr lang="en-US" dirty="0"/>
              <a:t> library to the project, the library needs to be integrated into the application code. Below are the Lambda function initialization code snippets before and after the X-Ray integration.</a:t>
            </a:r>
          </a:p>
          <a:p>
            <a:endParaRPr lang="en-US" b="1" dirty="0"/>
          </a:p>
        </p:txBody>
      </p:sp>
      <p:sp>
        <p:nvSpPr>
          <p:cNvPr id="3" name="TextBox 2">
            <a:extLst>
              <a:ext uri="{FF2B5EF4-FFF2-40B4-BE49-F238E27FC236}">
                <a16:creationId xmlns:a16="http://schemas.microsoft.com/office/drawing/2014/main" id="{B237E316-91EF-1B4A-BDC3-537E307111BE}"/>
              </a:ext>
            </a:extLst>
          </p:cNvPr>
          <p:cNvSpPr txBox="1"/>
          <p:nvPr/>
        </p:nvSpPr>
        <p:spPr>
          <a:xfrm>
            <a:off x="899592" y="3789040"/>
            <a:ext cx="5627118" cy="923330"/>
          </a:xfrm>
          <a:prstGeom prst="rect">
            <a:avLst/>
          </a:prstGeom>
          <a:solidFill>
            <a:schemeClr val="tx1"/>
          </a:solidFill>
        </p:spPr>
        <p:txBody>
          <a:bodyPr wrap="none" rtlCol="0">
            <a:spAutoFit/>
          </a:bodyPr>
          <a:lstStyle/>
          <a:p>
            <a:r>
              <a:rPr lang="en-US" dirty="0" err="1">
                <a:solidFill>
                  <a:srgbClr val="B73999"/>
                </a:solidFill>
              </a:rPr>
              <a:t>const</a:t>
            </a:r>
            <a:r>
              <a:rPr lang="en-US" dirty="0"/>
              <a:t> </a:t>
            </a:r>
            <a:r>
              <a:rPr lang="en-US" dirty="0">
                <a:solidFill>
                  <a:srgbClr val="CF6A4C"/>
                </a:solidFill>
              </a:rPr>
              <a:t>AWS</a:t>
            </a:r>
            <a:r>
              <a:rPr lang="en-US" dirty="0"/>
              <a:t> </a:t>
            </a:r>
            <a:r>
              <a:rPr lang="en-US" dirty="0">
                <a:solidFill>
                  <a:srgbClr val="B73999"/>
                </a:solidFill>
              </a:rPr>
              <a:t>=</a:t>
            </a:r>
            <a:r>
              <a:rPr lang="en-US" dirty="0"/>
              <a:t> </a:t>
            </a:r>
            <a:r>
              <a:rPr lang="en-US" dirty="0">
                <a:solidFill>
                  <a:srgbClr val="CF6A4C"/>
                </a:solidFill>
              </a:rPr>
              <a:t>require</a:t>
            </a:r>
            <a:r>
              <a:rPr lang="en-US" dirty="0"/>
              <a:t>(</a:t>
            </a:r>
            <a:r>
              <a:rPr lang="en-US" dirty="0">
                <a:solidFill>
                  <a:srgbClr val="4078C0"/>
                </a:solidFill>
              </a:rPr>
              <a:t>'</a:t>
            </a:r>
            <a:r>
              <a:rPr lang="en-US" dirty="0" err="1">
                <a:solidFill>
                  <a:srgbClr val="4078C0"/>
                </a:solidFill>
              </a:rPr>
              <a:t>aws-sdk</a:t>
            </a:r>
            <a:r>
              <a:rPr lang="en-US" dirty="0">
                <a:solidFill>
                  <a:srgbClr val="4078C0"/>
                </a:solidFill>
              </a:rPr>
              <a:t>’</a:t>
            </a:r>
            <a:r>
              <a:rPr lang="en-US" dirty="0"/>
              <a:t>);</a:t>
            </a:r>
          </a:p>
          <a:p>
            <a:r>
              <a:rPr lang="en-US" dirty="0" err="1">
                <a:solidFill>
                  <a:srgbClr val="B73999"/>
                </a:solidFill>
              </a:rPr>
              <a:t>const</a:t>
            </a:r>
            <a:r>
              <a:rPr lang="en-US" dirty="0"/>
              <a:t> </a:t>
            </a:r>
            <a:r>
              <a:rPr lang="en-US" dirty="0" err="1">
                <a:solidFill>
                  <a:srgbClr val="CF6A4C"/>
                </a:solidFill>
              </a:rPr>
              <a:t>docClient</a:t>
            </a:r>
            <a:r>
              <a:rPr lang="en-US" dirty="0"/>
              <a:t> </a:t>
            </a:r>
            <a:r>
              <a:rPr lang="en-US" dirty="0">
                <a:solidFill>
                  <a:srgbClr val="B73999"/>
                </a:solidFill>
              </a:rPr>
              <a:t>=</a:t>
            </a:r>
            <a:r>
              <a:rPr lang="en-US" dirty="0"/>
              <a:t> </a:t>
            </a:r>
            <a:r>
              <a:rPr lang="en-US" dirty="0">
                <a:solidFill>
                  <a:srgbClr val="B73999"/>
                </a:solidFill>
              </a:rPr>
              <a:t>new</a:t>
            </a:r>
            <a:r>
              <a:rPr lang="en-US" dirty="0"/>
              <a:t> </a:t>
            </a:r>
            <a:r>
              <a:rPr lang="en-US" dirty="0" err="1">
                <a:solidFill>
                  <a:srgbClr val="AC885B"/>
                </a:solidFill>
              </a:rPr>
              <a:t>AWS.DynamoDB.DocumentClient</a:t>
            </a:r>
            <a:r>
              <a:rPr lang="en-US" dirty="0"/>
              <a:t>();</a:t>
            </a:r>
          </a:p>
          <a:p>
            <a:r>
              <a:rPr lang="en-US" dirty="0" err="1">
                <a:solidFill>
                  <a:srgbClr val="B73999"/>
                </a:solidFill>
              </a:rPr>
              <a:t>const</a:t>
            </a:r>
            <a:r>
              <a:rPr lang="en-US" dirty="0"/>
              <a:t> </a:t>
            </a:r>
            <a:r>
              <a:rPr lang="en-US" dirty="0" err="1">
                <a:solidFill>
                  <a:srgbClr val="CF6A4C"/>
                </a:solidFill>
              </a:rPr>
              <a:t>tableName</a:t>
            </a:r>
            <a:r>
              <a:rPr lang="en-US" dirty="0"/>
              <a:t> </a:t>
            </a:r>
            <a:r>
              <a:rPr lang="en-US" dirty="0">
                <a:solidFill>
                  <a:srgbClr val="B73999"/>
                </a:solidFill>
              </a:rPr>
              <a:t>=</a:t>
            </a:r>
            <a:r>
              <a:rPr lang="en-US" dirty="0"/>
              <a:t> </a:t>
            </a:r>
            <a:r>
              <a:rPr lang="en-US" dirty="0" err="1">
                <a:solidFill>
                  <a:srgbClr val="CF6A4C"/>
                </a:solidFill>
              </a:rPr>
              <a:t>process</a:t>
            </a:r>
            <a:r>
              <a:rPr lang="en-US" dirty="0" err="1"/>
              <a:t>.</a:t>
            </a:r>
            <a:r>
              <a:rPr lang="en-US" dirty="0" err="1">
                <a:solidFill>
                  <a:srgbClr val="BBBBBB"/>
                </a:solidFill>
              </a:rPr>
              <a:t>env</a:t>
            </a:r>
            <a:r>
              <a:rPr lang="en-US" dirty="0" err="1"/>
              <a:t>.</a:t>
            </a:r>
            <a:r>
              <a:rPr lang="en-US" dirty="0" err="1">
                <a:solidFill>
                  <a:srgbClr val="CF6A4C"/>
                </a:solidFill>
              </a:rPr>
              <a:t>TABLE_NAME</a:t>
            </a:r>
            <a:r>
              <a:rPr lang="en-US" dirty="0"/>
              <a:t>;</a:t>
            </a:r>
          </a:p>
        </p:txBody>
      </p:sp>
      <p:sp>
        <p:nvSpPr>
          <p:cNvPr id="5" name="TextBox 4">
            <a:extLst>
              <a:ext uri="{FF2B5EF4-FFF2-40B4-BE49-F238E27FC236}">
                <a16:creationId xmlns:a16="http://schemas.microsoft.com/office/drawing/2014/main" id="{9D691674-B9AB-244A-B1BB-AD6BE06D97F5}"/>
              </a:ext>
            </a:extLst>
          </p:cNvPr>
          <p:cNvSpPr txBox="1"/>
          <p:nvPr/>
        </p:nvSpPr>
        <p:spPr>
          <a:xfrm>
            <a:off x="899592" y="5013176"/>
            <a:ext cx="5494068" cy="1200329"/>
          </a:xfrm>
          <a:prstGeom prst="rect">
            <a:avLst/>
          </a:prstGeom>
          <a:solidFill>
            <a:schemeClr val="tx1"/>
          </a:solidFill>
        </p:spPr>
        <p:txBody>
          <a:bodyPr wrap="none" rtlCol="0">
            <a:spAutoFit/>
          </a:bodyPr>
          <a:lstStyle/>
          <a:p>
            <a:r>
              <a:rPr lang="en-US" dirty="0" err="1">
                <a:solidFill>
                  <a:srgbClr val="B73999"/>
                </a:solidFill>
              </a:rPr>
              <a:t>const</a:t>
            </a:r>
            <a:r>
              <a:rPr lang="en-US" dirty="0"/>
              <a:t> </a:t>
            </a:r>
            <a:r>
              <a:rPr lang="en-US" dirty="0" err="1">
                <a:solidFill>
                  <a:srgbClr val="CF6A4C"/>
                </a:solidFill>
              </a:rPr>
              <a:t>AWSXRay</a:t>
            </a:r>
            <a:r>
              <a:rPr lang="en-US" dirty="0"/>
              <a:t> </a:t>
            </a:r>
            <a:r>
              <a:rPr lang="en-US" dirty="0">
                <a:solidFill>
                  <a:srgbClr val="B73999"/>
                </a:solidFill>
              </a:rPr>
              <a:t>=</a:t>
            </a:r>
            <a:r>
              <a:rPr lang="en-US" dirty="0"/>
              <a:t> </a:t>
            </a:r>
            <a:r>
              <a:rPr lang="en-US" dirty="0">
                <a:solidFill>
                  <a:srgbClr val="CF6A4C"/>
                </a:solidFill>
              </a:rPr>
              <a:t>require</a:t>
            </a:r>
            <a:r>
              <a:rPr lang="en-US" dirty="0"/>
              <a:t>(</a:t>
            </a:r>
            <a:r>
              <a:rPr lang="en-US" dirty="0">
                <a:solidFill>
                  <a:srgbClr val="4078C0"/>
                </a:solidFill>
              </a:rPr>
              <a:t>'</a:t>
            </a:r>
            <a:r>
              <a:rPr lang="en-US" dirty="0" err="1">
                <a:solidFill>
                  <a:srgbClr val="4078C0"/>
                </a:solidFill>
              </a:rPr>
              <a:t>aws-xray-sdk</a:t>
            </a:r>
            <a:r>
              <a:rPr lang="en-US" dirty="0">
                <a:solidFill>
                  <a:srgbClr val="4078C0"/>
                </a:solidFill>
              </a:rPr>
              <a:t>’</a:t>
            </a:r>
            <a:r>
              <a:rPr lang="en-US" dirty="0"/>
              <a:t>)</a:t>
            </a:r>
          </a:p>
          <a:p>
            <a:r>
              <a:rPr lang="en-US" dirty="0" err="1">
                <a:solidFill>
                  <a:srgbClr val="B73999"/>
                </a:solidFill>
              </a:rPr>
              <a:t>const</a:t>
            </a:r>
            <a:r>
              <a:rPr lang="en-US" dirty="0"/>
              <a:t> </a:t>
            </a:r>
            <a:r>
              <a:rPr lang="en-US" dirty="0">
                <a:solidFill>
                  <a:srgbClr val="CF6A4C"/>
                </a:solidFill>
              </a:rPr>
              <a:t>AWS</a:t>
            </a:r>
            <a:r>
              <a:rPr lang="en-US" dirty="0"/>
              <a:t> </a:t>
            </a:r>
            <a:r>
              <a:rPr lang="en-US" dirty="0">
                <a:solidFill>
                  <a:srgbClr val="B73999"/>
                </a:solidFill>
              </a:rPr>
              <a:t>=</a:t>
            </a:r>
            <a:r>
              <a:rPr lang="en-US" dirty="0"/>
              <a:t> </a:t>
            </a:r>
            <a:r>
              <a:rPr lang="en-US" dirty="0" err="1">
                <a:solidFill>
                  <a:srgbClr val="BBBBBB"/>
                </a:solidFill>
              </a:rPr>
              <a:t>AWSXRay</a:t>
            </a:r>
            <a:r>
              <a:rPr lang="en-US" dirty="0" err="1"/>
              <a:t>.</a:t>
            </a:r>
            <a:r>
              <a:rPr lang="en-US" dirty="0" err="1">
                <a:solidFill>
                  <a:srgbClr val="AC885B"/>
                </a:solidFill>
              </a:rPr>
              <a:t>captureAWS</a:t>
            </a:r>
            <a:r>
              <a:rPr lang="en-US" dirty="0"/>
              <a:t>(</a:t>
            </a:r>
            <a:r>
              <a:rPr lang="en-US" dirty="0">
                <a:solidFill>
                  <a:srgbClr val="CF6A4C"/>
                </a:solidFill>
              </a:rPr>
              <a:t>require</a:t>
            </a:r>
            <a:r>
              <a:rPr lang="en-US" dirty="0"/>
              <a:t>(</a:t>
            </a:r>
            <a:r>
              <a:rPr lang="en-US" dirty="0">
                <a:solidFill>
                  <a:srgbClr val="4078C0"/>
                </a:solidFill>
              </a:rPr>
              <a:t>'</a:t>
            </a:r>
            <a:r>
              <a:rPr lang="en-US" dirty="0" err="1">
                <a:solidFill>
                  <a:srgbClr val="4078C0"/>
                </a:solidFill>
              </a:rPr>
              <a:t>aws-sdk</a:t>
            </a:r>
            <a:r>
              <a:rPr lang="en-US" dirty="0">
                <a:solidFill>
                  <a:srgbClr val="4078C0"/>
                </a:solidFill>
              </a:rPr>
              <a:t>’</a:t>
            </a:r>
            <a:r>
              <a:rPr lang="en-US" dirty="0"/>
              <a:t>) </a:t>
            </a:r>
          </a:p>
          <a:p>
            <a:r>
              <a:rPr lang="en-US" dirty="0" err="1">
                <a:solidFill>
                  <a:srgbClr val="B73999"/>
                </a:solidFill>
              </a:rPr>
              <a:t>const</a:t>
            </a:r>
            <a:r>
              <a:rPr lang="en-US" dirty="0"/>
              <a:t> </a:t>
            </a:r>
            <a:r>
              <a:rPr lang="en-US" dirty="0" err="1">
                <a:solidFill>
                  <a:srgbClr val="CF6A4C"/>
                </a:solidFill>
              </a:rPr>
              <a:t>docClient</a:t>
            </a:r>
            <a:r>
              <a:rPr lang="en-US" dirty="0"/>
              <a:t> </a:t>
            </a:r>
            <a:r>
              <a:rPr lang="en-US" dirty="0">
                <a:solidFill>
                  <a:srgbClr val="B73999"/>
                </a:solidFill>
              </a:rPr>
              <a:t>=</a:t>
            </a:r>
            <a:r>
              <a:rPr lang="en-US" dirty="0"/>
              <a:t> </a:t>
            </a:r>
            <a:r>
              <a:rPr lang="en-US" dirty="0">
                <a:solidFill>
                  <a:srgbClr val="B73999"/>
                </a:solidFill>
              </a:rPr>
              <a:t>new</a:t>
            </a:r>
            <a:r>
              <a:rPr lang="en-US" dirty="0"/>
              <a:t> </a:t>
            </a:r>
            <a:r>
              <a:rPr lang="en-US" dirty="0" err="1">
                <a:solidFill>
                  <a:srgbClr val="AC885B"/>
                </a:solidFill>
              </a:rPr>
              <a:t>AWS.DynamoDB.DocumentClient</a:t>
            </a:r>
            <a:r>
              <a:rPr lang="en-US" dirty="0"/>
              <a:t>(</a:t>
            </a:r>
          </a:p>
          <a:p>
            <a:r>
              <a:rPr lang="en-US" dirty="0" err="1">
                <a:solidFill>
                  <a:srgbClr val="B73999"/>
                </a:solidFill>
              </a:rPr>
              <a:t>const</a:t>
            </a:r>
            <a:r>
              <a:rPr lang="en-US" dirty="0"/>
              <a:t> </a:t>
            </a:r>
            <a:r>
              <a:rPr lang="en-US" dirty="0" err="1">
                <a:solidFill>
                  <a:srgbClr val="CF6A4C"/>
                </a:solidFill>
              </a:rPr>
              <a:t>tableName</a:t>
            </a:r>
            <a:r>
              <a:rPr lang="en-US" dirty="0"/>
              <a:t> </a:t>
            </a:r>
            <a:r>
              <a:rPr lang="en-US" dirty="0">
                <a:solidFill>
                  <a:srgbClr val="B73999"/>
                </a:solidFill>
              </a:rPr>
              <a:t>=</a:t>
            </a:r>
            <a:r>
              <a:rPr lang="en-US" dirty="0"/>
              <a:t> </a:t>
            </a:r>
            <a:r>
              <a:rPr lang="en-US" dirty="0" err="1">
                <a:solidFill>
                  <a:srgbClr val="CF6A4C"/>
                </a:solidFill>
              </a:rPr>
              <a:t>process</a:t>
            </a:r>
            <a:r>
              <a:rPr lang="en-US" dirty="0" err="1"/>
              <a:t>.</a:t>
            </a:r>
            <a:r>
              <a:rPr lang="en-US" dirty="0" err="1">
                <a:solidFill>
                  <a:srgbClr val="BBBBBB"/>
                </a:solidFill>
              </a:rPr>
              <a:t>env</a:t>
            </a:r>
            <a:r>
              <a:rPr lang="en-US" dirty="0" err="1"/>
              <a:t>.</a:t>
            </a:r>
            <a:r>
              <a:rPr lang="en-US" dirty="0" err="1">
                <a:solidFill>
                  <a:srgbClr val="CF6A4C"/>
                </a:solidFill>
              </a:rPr>
              <a:t>TABLE_NAME</a:t>
            </a:r>
            <a:r>
              <a:rPr lang="en-US" dirty="0"/>
              <a:t>;</a:t>
            </a:r>
          </a:p>
        </p:txBody>
      </p:sp>
    </p:spTree>
    <p:extLst>
      <p:ext uri="{BB962C8B-B14F-4D97-AF65-F5344CB8AC3E}">
        <p14:creationId xmlns:p14="http://schemas.microsoft.com/office/powerpoint/2010/main" val="31065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X-Ray</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165772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0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In module we will deploy a restful application “ Wild </a:t>
            </a:r>
            <a:r>
              <a:rPr lang="en-US" dirty="0" err="1"/>
              <a:t>Rydes</a:t>
            </a:r>
            <a:r>
              <a:rPr lang="en-US" dirty="0"/>
              <a:t> Unicorn”</a:t>
            </a:r>
          </a:p>
          <a:p>
            <a:r>
              <a:rPr lang="en-US" dirty="0"/>
              <a:t>Serverless Application Model (SAM) will be used  to deploy the API interfaces, business logic, and database.</a:t>
            </a:r>
          </a:p>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p:txBody>
      </p:sp>
    </p:spTree>
    <p:extLst>
      <p:ext uri="{BB962C8B-B14F-4D97-AF65-F5344CB8AC3E}">
        <p14:creationId xmlns:p14="http://schemas.microsoft.com/office/powerpoint/2010/main" val="313881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a:p>
            <a:pPr marL="0" indent="0">
              <a:buNone/>
            </a:pPr>
            <a:endParaRPr lang="en-US" dirty="0"/>
          </a:p>
        </p:txBody>
      </p:sp>
      <p:pic>
        <p:nvPicPr>
          <p:cNvPr id="4" name="Picture 3">
            <a:extLst>
              <a:ext uri="{FF2B5EF4-FFF2-40B4-BE49-F238E27FC236}">
                <a16:creationId xmlns:a16="http://schemas.microsoft.com/office/drawing/2014/main" id="{EA93738B-1507-5240-A612-54E8E8A45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4" y="4293096"/>
            <a:ext cx="8039100" cy="965200"/>
          </a:xfrm>
          <a:prstGeom prst="rect">
            <a:avLst/>
          </a:prstGeom>
        </p:spPr>
      </p:pic>
    </p:spTree>
    <p:extLst>
      <p:ext uri="{BB962C8B-B14F-4D97-AF65-F5344CB8AC3E}">
        <p14:creationId xmlns:p14="http://schemas.microsoft.com/office/powerpoint/2010/main" val="44811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DevOps Continuous Delivery Pipeline uses AWS CodePipeline, AWS CodeBuild, and Amazon S3. CodePipeline orchestrates the steps to build, test, and deploy your code changes. CodeBuild compiles source code, runs tests, and produces software packages that are ready to deploy to environments.</a:t>
            </a:r>
          </a:p>
        </p:txBody>
      </p:sp>
    </p:spTree>
    <p:extLst>
      <p:ext uri="{BB962C8B-B14F-4D97-AF65-F5344CB8AC3E}">
        <p14:creationId xmlns:p14="http://schemas.microsoft.com/office/powerpoint/2010/main" val="224098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CodeStar</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lnSpcReduction="10000"/>
          </a:bodyPr>
          <a:lstStyle/>
          <a:p>
            <a:r>
              <a:rPr lang="en-US" dirty="0"/>
              <a:t>AWS CodeStar is a cloud-based service for creating, managing, and working with software development projects on AWS. You can quickly develop, build, and deploy applications on AWS with an AWS CodeStar project. </a:t>
            </a:r>
          </a:p>
          <a:p>
            <a:r>
              <a:rPr lang="en-US" dirty="0"/>
              <a:t>An AWS CodeStar project creates and integrates AWS services for your project development toolchain. Depending on your choice of AWS CodeStar project template, that toolchain might include source control, build, deployment, virtual servers or serverless resources, and more.</a:t>
            </a:r>
            <a:br>
              <a:rPr lang="en-US" dirty="0"/>
            </a:br>
            <a:endParaRPr lang="en-US" dirty="0"/>
          </a:p>
        </p:txBody>
      </p:sp>
    </p:spTree>
    <p:extLst>
      <p:ext uri="{BB962C8B-B14F-4D97-AF65-F5344CB8AC3E}">
        <p14:creationId xmlns:p14="http://schemas.microsoft.com/office/powerpoint/2010/main" val="3944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CodeStar</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10554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AWS SAM is a model used to define serverless applications on AWS.</a:t>
            </a:r>
          </a:p>
          <a:p>
            <a:r>
              <a:rPr lang="en-US" dirty="0"/>
              <a:t>Serverless applications are applications composed of functions triggered by events.</a:t>
            </a:r>
          </a:p>
          <a:p>
            <a:r>
              <a:rPr lang="en-US" dirty="0"/>
              <a:t>A typical serverless application consists of one or more AWS Lambda functions triggered by events such as object uploads to Amazon S3, Amazon SNS notifications, and API actions. </a:t>
            </a:r>
          </a:p>
          <a:p>
            <a:r>
              <a:rPr lang="en-US" dirty="0"/>
              <a:t>.The most basic serverless application is simply a function.</a:t>
            </a:r>
          </a:p>
        </p:txBody>
      </p:sp>
    </p:spTree>
    <p:extLst>
      <p:ext uri="{BB962C8B-B14F-4D97-AF65-F5344CB8AC3E}">
        <p14:creationId xmlns:p14="http://schemas.microsoft.com/office/powerpoint/2010/main" val="243658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AWS SAM is based on AWS CloudFormation.</a:t>
            </a:r>
          </a:p>
          <a:p>
            <a:r>
              <a:rPr lang="en-US" dirty="0"/>
              <a:t>A serverless application is defined in a CloudFormation template and deployed as a CloudFormation stack.</a:t>
            </a:r>
          </a:p>
          <a:p>
            <a:r>
              <a:rPr lang="en-US" dirty="0"/>
              <a:t>An AWS SAM template is a CloudFormation template.</a:t>
            </a:r>
          </a:p>
          <a:p>
            <a:r>
              <a:rPr lang="en-US" dirty="0"/>
              <a:t>AWS SAM defines a set of resources that describe common components of serverless applications</a:t>
            </a:r>
          </a:p>
        </p:txBody>
      </p:sp>
    </p:spTree>
    <p:extLst>
      <p:ext uri="{BB962C8B-B14F-4D97-AF65-F5344CB8AC3E}">
        <p14:creationId xmlns:p14="http://schemas.microsoft.com/office/powerpoint/2010/main" val="3198215516"/>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ssroom Template V8 7.1.14" id="{D68E7503-3C58-4D1C-A283-433ED9674668}" vid="{8A6CDBD8-D271-41AF-B343-73D31C62B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2879</TotalTime>
  <Words>893</Words>
  <Application>Microsoft Macintosh PowerPoint</Application>
  <PresentationFormat>On-screen Show (4:3)</PresentationFormat>
  <Paragraphs>135</Paragraphs>
  <Slides>28</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Consolas</vt:lpstr>
      <vt:lpstr>Courier New</vt:lpstr>
      <vt:lpstr>Menlo</vt:lpstr>
      <vt:lpstr>Segoe</vt:lpstr>
      <vt:lpstr>Segoe Light</vt:lpstr>
      <vt:lpstr>Segoe UI</vt:lpstr>
      <vt:lpstr>Sela_Template_Ver_01</vt:lpstr>
      <vt:lpstr>Module 04:  Building a CI/CD pipeline for serverless applications within AWS (Lambda)   </vt:lpstr>
      <vt:lpstr>Agenda</vt:lpstr>
      <vt:lpstr>Intro</vt:lpstr>
      <vt:lpstr>Intro</vt:lpstr>
      <vt:lpstr>Intro</vt:lpstr>
      <vt:lpstr>AWS CodeStar</vt:lpstr>
      <vt:lpstr>Lab: AWS CodeStar</vt:lpstr>
      <vt:lpstr>AWS SAM</vt:lpstr>
      <vt:lpstr>AWS SAM</vt:lpstr>
      <vt:lpstr>AWS SAM</vt:lpstr>
      <vt:lpstr>AWS SAM</vt:lpstr>
      <vt:lpstr>AWS SAM</vt:lpstr>
      <vt:lpstr>AWS SAM</vt:lpstr>
      <vt:lpstr>AWS SAM</vt:lpstr>
      <vt:lpstr>AWS SAM</vt:lpstr>
      <vt:lpstr>Lab: AWS SAM</vt:lpstr>
      <vt:lpstr>Continuous Delivery Pipeline</vt:lpstr>
      <vt:lpstr>CodePipeline</vt:lpstr>
      <vt:lpstr>PowerPoint Presentation</vt:lpstr>
      <vt:lpstr>CodeBuild</vt:lpstr>
      <vt:lpstr>CodeBuild</vt:lpstr>
      <vt:lpstr>CodeBuild</vt:lpstr>
      <vt:lpstr>Lab: CodeBuild</vt:lpstr>
      <vt:lpstr>AWS X-Ray Integration</vt:lpstr>
      <vt:lpstr>AWS X-Ray Integration with AWS Lambda</vt:lpstr>
      <vt:lpstr>AWS X-Ray Integration with AWS Lambda</vt:lpstr>
      <vt:lpstr>Lab: AWS X-Ray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Automation Testing</dc:title>
  <dc:creator>אבי ברודנו</dc:creator>
  <cp:lastModifiedBy>ilia german</cp:lastModifiedBy>
  <cp:revision>40</cp:revision>
  <cp:lastPrinted>2013-09-11T13:44:00Z</cp:lastPrinted>
  <dcterms:created xsi:type="dcterms:W3CDTF">2014-06-10T19:06:38Z</dcterms:created>
  <dcterms:modified xsi:type="dcterms:W3CDTF">2019-08-03T14:28:58Z</dcterms:modified>
</cp:coreProperties>
</file>