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9" r:id="rId6"/>
    <p:sldId id="270" r:id="rId7"/>
    <p:sldId id="288" r:id="rId8"/>
    <p:sldId id="28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90" r:id="rId23"/>
    <p:sldId id="283" r:id="rId24"/>
    <p:sldId id="284" r:id="rId25"/>
    <p:sldId id="285" r:id="rId26"/>
    <p:sldId id="286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 autoAdjust="0"/>
    <p:restoredTop sz="78075" autoAdjust="0"/>
  </p:normalViewPr>
  <p:slideViewPr>
    <p:cSldViewPr showGuides="1">
      <p:cViewPr>
        <p:scale>
          <a:sx n="120" d="100"/>
          <a:sy n="120" d="100"/>
        </p:scale>
        <p:origin x="1720" y="160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Microservice. – has his own datastore and only it has access to it, so no other service will brake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6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7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1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9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4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0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Clients</a:t>
            </a:r>
            <a:r>
              <a:rPr lang="en-US" b="0" u="none" dirty="0"/>
              <a:t> - Small scale of users thousands, now it’s wide world</a:t>
            </a:r>
          </a:p>
          <a:p>
            <a:endParaRPr lang="en-US" b="0" u="none" dirty="0"/>
          </a:p>
          <a:p>
            <a:r>
              <a:rPr lang="en-US" b="1" u="sng" dirty="0"/>
              <a:t>Datacenter</a:t>
            </a:r>
            <a:r>
              <a:rPr lang="en-US" dirty="0"/>
              <a:t> – running on cloud competing for resources, “noisy neighbor”</a:t>
            </a:r>
          </a:p>
          <a:p>
            <a:endParaRPr lang="he-IL" b="0" u="none" dirty="0"/>
          </a:p>
          <a:p>
            <a:r>
              <a:rPr lang="he-IL" b="1" u="sng" dirty="0" err="1"/>
              <a:t>F</a:t>
            </a:r>
            <a:r>
              <a:rPr lang="en-US" b="1" u="sng" dirty="0" err="1"/>
              <a:t>ailure</a:t>
            </a:r>
            <a:r>
              <a:rPr lang="en-US" b="0" u="none" dirty="0"/>
              <a:t> – The more resilient the more expensive</a:t>
            </a:r>
            <a:endParaRPr lang="en-US" b="1" u="sng" dirty="0"/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catch exceptions because otherwise the application will crash.</a:t>
            </a:r>
          </a:p>
          <a:p>
            <a:endParaRPr lang="en-US" dirty="0"/>
          </a:p>
          <a:p>
            <a:r>
              <a:rPr lang="en-US" dirty="0"/>
              <a:t>Services running after unhandled exception could be using a corrupted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catch exceptions because otherwise the application will crash.</a:t>
            </a:r>
          </a:p>
          <a:p>
            <a:endParaRPr lang="en-US" dirty="0"/>
          </a:p>
          <a:p>
            <a:r>
              <a:rPr lang="en-US" dirty="0"/>
              <a:t>Services running after unhandled exception could be using a corrupted data.</a:t>
            </a:r>
          </a:p>
          <a:p>
            <a:endParaRPr lang="en-US" dirty="0"/>
          </a:p>
          <a:p>
            <a:r>
              <a:rPr lang="en-US" dirty="0"/>
              <a:t>Cadel vs pets avoid single point of failure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37" y="1340768"/>
            <a:ext cx="7388072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81025" y="2427288"/>
            <a:ext cx="7388225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177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11560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11262" y="3835374"/>
            <a:ext cx="8013700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1262" y="4973959"/>
            <a:ext cx="8013700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tips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5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68" r:id="rId5"/>
    <p:sldLayoutId id="2147483669" r:id="rId6"/>
    <p:sldLayoutId id="2147483672" r:id="rId7"/>
    <p:sldLayoutId id="2147483660" r:id="rId8"/>
    <p:sldLayoutId id="2147483661" r:id="rId9"/>
    <p:sldLayoutId id="2147483670" r:id="rId10"/>
    <p:sldLayoutId id="2147483671" r:id="rId11"/>
    <p:sldLayoutId id="2147483662" r:id="rId12"/>
    <p:sldLayoutId id="2147483663" r:id="rId13"/>
    <p:sldLayoutId id="2147483666" r:id="rId14"/>
    <p:sldLayoutId id="2147483665" r:id="rId15"/>
    <p:sldLayoutId id="2147483654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bobo.com/v1/products/us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i.bobo.com/products/users?api-version=2016-12-0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4922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Cloud Apps -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6A656-B5F8-C845-B50D-6384B09F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92272"/>
            <a:ext cx="7993062" cy="3648155"/>
          </a:xfrm>
        </p:spPr>
      </p:pic>
    </p:spTree>
    <p:extLst>
      <p:ext uri="{BB962C8B-B14F-4D97-AF65-F5344CB8AC3E}">
        <p14:creationId xmlns:p14="http://schemas.microsoft.com/office/powerpoint/2010/main" val="201842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Independently (Balance cost with speed)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Technology Stacks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1A5FB-3ADA-F74D-B983-5F5764CC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42926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9A8FA-F014-BE40-99A3-F839B7D38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6" y="4318662"/>
            <a:ext cx="4241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2+ Clients (Clients adopt new  features at will)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4B82B-BAB9-B248-BC56-7E9EC560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3695"/>
            <a:ext cx="42418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EDE73-9C88-4846-B2CD-141A4F41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3695"/>
            <a:ext cx="424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Conflicting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C75F8-8A3F-544E-B7F1-C7CE79A5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54" y="2420888"/>
            <a:ext cx="4457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AE82B-80EE-A047-BB71-3B7098D97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54" y="2414612"/>
            <a:ext cx="44577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0AC4D-820C-AE47-8450-DA79E9DA4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54" y="4697522"/>
            <a:ext cx="527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Microservices architecture </a:t>
            </a:r>
            <a:r>
              <a:rPr lang="en-US" strike="sngStrike" dirty="0"/>
              <a:t>benefits</a:t>
            </a:r>
            <a:r>
              <a:rPr lang="en-US" dirty="0"/>
              <a:t> myths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offer small, easy-to-understand/manage code bases</a:t>
            </a:r>
          </a:p>
          <a:p>
            <a:pPr lvl="1"/>
            <a:r>
              <a:rPr lang="en-US" dirty="0"/>
              <a:t>A monolith can use OOP &amp; libraries</a:t>
            </a:r>
          </a:p>
          <a:p>
            <a:pPr lvl="1"/>
            <a:r>
              <a:rPr lang="en-US" dirty="0"/>
              <a:t>Library changes cause build failures (not runtime)</a:t>
            </a:r>
          </a:p>
          <a:p>
            <a:r>
              <a:rPr lang="en-US" dirty="0"/>
              <a:t>Failing service doesn’t impact other services</a:t>
            </a:r>
          </a:p>
          <a:p>
            <a:pPr lvl="1"/>
            <a:r>
              <a:rPr lang="en-US" dirty="0"/>
              <a:t>Many services require dependencies to be fully functional</a:t>
            </a:r>
          </a:p>
          <a:p>
            <a:pPr lvl="1"/>
            <a:r>
              <a:rPr lang="en-US" dirty="0"/>
              <a:t>Hard to write/test code that gracefully recovers when dependency fails</a:t>
            </a:r>
          </a:p>
          <a:p>
            <a:pPr lvl="1"/>
            <a:r>
              <a:rPr lang="en-US" dirty="0"/>
              <a:t>We run multiple service instances so there is no “failure”</a:t>
            </a:r>
          </a:p>
          <a:p>
            <a:pPr lvl="1"/>
            <a:r>
              <a:rPr lang="en-US" dirty="0"/>
              <a:t>A monolith is up/down completely</a:t>
            </a:r>
          </a:p>
        </p:txBody>
      </p:sp>
    </p:spTree>
    <p:extLst>
      <p:ext uri="{BB962C8B-B14F-4D97-AF65-F5344CB8AC3E}">
        <p14:creationId xmlns:p14="http://schemas.microsoft.com/office/powerpoint/2010/main" val="74008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Microservices architecture </a:t>
            </a:r>
            <a:r>
              <a:rPr lang="en-US" strike="sngStrike" dirty="0"/>
              <a:t>benefits</a:t>
            </a:r>
            <a:r>
              <a:rPr lang="en-US" dirty="0"/>
              <a:t> myths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promoted benefits are really about forces discipline</a:t>
            </a:r>
          </a:p>
          <a:p>
            <a:pPr lvl="1"/>
            <a:r>
              <a:rPr lang="en-US" dirty="0"/>
              <a:t>A microservices architecture is </a:t>
            </a:r>
            <a:r>
              <a:rPr lang="en-US" b="1" i="1" dirty="0"/>
              <a:t>not </a:t>
            </a:r>
            <a:r>
              <a:rPr lang="en-US" dirty="0"/>
              <a:t>required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669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Periodically check queue length/resource usage</a:t>
            </a:r>
          </a:p>
          <a:p>
            <a:pPr lvl="1"/>
            <a:r>
              <a:rPr lang="en-US" i="1" dirty="0"/>
              <a:t>If growing -&gt; scale up; if shrinking -&gt; scale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3F24E4-13CB-BB4D-A1EF-15EF5639A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3" y="2780928"/>
            <a:ext cx="9144000" cy="2753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2CCF86-1F59-1845-A0BF-4B4B1F7DC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59" y="2780928"/>
            <a:ext cx="9144000" cy="2753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F8BE7-7506-F242-A1A4-71232D191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5" y="2780928"/>
            <a:ext cx="9144000" cy="35884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56DB24-F80E-7C47-9B41-028C6ECC2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5" y="2780928"/>
            <a:ext cx="9144000" cy="35884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04653B-CE86-1048-B94C-E28DC0F19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1" y="2780928"/>
            <a:ext cx="9144000" cy="27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Periodically check queue length/resource usage</a:t>
            </a:r>
          </a:p>
          <a:p>
            <a:pPr lvl="1"/>
            <a:r>
              <a:rPr lang="en-US" i="1" dirty="0"/>
              <a:t>If growing -&gt; scale up; if shrinking -&gt; scale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7EED8-E9A9-BB4F-B1D5-9574998EA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68975"/>
            <a:ext cx="51562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597DF-F97B-BE4F-B515-65318CF3A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6961"/>
            <a:ext cx="5156200" cy="307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13B90-4693-EB42-8DA6-06EB23B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48777"/>
            <a:ext cx="5156200" cy="307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F124-79D5-CC4B-B13F-C38E8FD9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6961"/>
            <a:ext cx="5156200" cy="307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B6970-31F5-364A-9E75-6D7E76ABD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42879"/>
            <a:ext cx="5156200" cy="307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4D6866-6030-6F4E-BC95-29FD2AA6F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3030593"/>
            <a:ext cx="5156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Scheduled (day/night, weekdays/weekend/holidays)</a:t>
            </a:r>
          </a:p>
          <a:p>
            <a:pPr lvl="1"/>
            <a:r>
              <a:rPr lang="en-US" i="1" dirty="0"/>
              <a:t>You’ re predicting load based on what you expect</a:t>
            </a:r>
          </a:p>
          <a:p>
            <a:pPr lvl="1"/>
            <a:r>
              <a:rPr lang="en-US" i="1" dirty="0"/>
              <a:t>Potentially dangerous as actual load may be different than predicted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816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12-factor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Single root repos; don’t share code with another service</a:t>
            </a:r>
          </a:p>
          <a:p>
            <a:r>
              <a:rPr lang="en-US" i="1" dirty="0"/>
              <a:t>Deploy dependent libs with service</a:t>
            </a:r>
          </a:p>
          <a:p>
            <a:r>
              <a:rPr lang="en-US" i="1" dirty="0"/>
              <a:t>No config in code; read from environment variables</a:t>
            </a:r>
          </a:p>
          <a:p>
            <a:r>
              <a:rPr lang="en-US" i="1" dirty="0"/>
              <a:t>Handle unresponsive service dependencies robustly</a:t>
            </a:r>
          </a:p>
          <a:p>
            <a:r>
              <a:rPr lang="en-US" i="1" dirty="0"/>
              <a:t>Strictly separate build, release &amp; run steps</a:t>
            </a:r>
          </a:p>
          <a:p>
            <a:pPr lvl="1"/>
            <a:r>
              <a:rPr lang="en-US" i="1" dirty="0"/>
              <a:t>Builds a version of the code repo &amp; gathers dependencies</a:t>
            </a:r>
          </a:p>
          <a:p>
            <a:pPr lvl="1"/>
            <a:r>
              <a:rPr lang="en-US" i="1" dirty="0"/>
              <a:t>Combines build with config -&gt; Release Id (immutable)</a:t>
            </a:r>
          </a:p>
          <a:p>
            <a:pPr lvl="1"/>
            <a:r>
              <a:rPr lang="en-US" i="1" dirty="0"/>
              <a:t>Runs service in execution environment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94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Cloud Apps?</a:t>
            </a:r>
          </a:p>
          <a:p>
            <a:r>
              <a:rPr lang="en-US" dirty="0"/>
              <a:t>Handling Failure</a:t>
            </a:r>
          </a:p>
          <a:p>
            <a:r>
              <a:rPr lang="en-US" dirty="0"/>
              <a:t>Regions, availability zones &amp; fault domains</a:t>
            </a:r>
          </a:p>
          <a:p>
            <a:r>
              <a:rPr lang="en-US" dirty="0"/>
              <a:t>Distributed Cloud Apps - Microservices</a:t>
            </a:r>
          </a:p>
          <a:p>
            <a:r>
              <a:rPr lang="en-US" dirty="0"/>
              <a:t>Reasons to split monolithic app to microservices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12-factor services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API Versioning</a:t>
            </a:r>
          </a:p>
        </p:txBody>
      </p:sp>
    </p:spTree>
    <p:extLst>
      <p:ext uri="{BB962C8B-B14F-4D97-AF65-F5344CB8AC3E}">
        <p14:creationId xmlns:p14="http://schemas.microsoft.com/office/powerpoint/2010/main" val="8938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12-factor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Service is stateless processes &amp; shares nothing</a:t>
            </a:r>
          </a:p>
          <a:p>
            <a:r>
              <a:rPr lang="en-US" i="1" dirty="0"/>
              <a:t>Service listens on ports; avoid (web) hosts</a:t>
            </a:r>
          </a:p>
          <a:p>
            <a:r>
              <a:rPr lang="en-US" i="1" dirty="0"/>
              <a:t>Use processes for isolation; multiple for concurrency</a:t>
            </a:r>
          </a:p>
          <a:p>
            <a:r>
              <a:rPr lang="en-US" i="1" dirty="0"/>
              <a:t>Processes can crash/be killed quickly &amp; start fast</a:t>
            </a:r>
          </a:p>
          <a:p>
            <a:r>
              <a:rPr lang="en-US" i="1" dirty="0"/>
              <a:t>Keep dev, staging &amp; prod environments similar</a:t>
            </a:r>
          </a:p>
          <a:p>
            <a:r>
              <a:rPr lang="en-US" i="1" dirty="0"/>
              <a:t>Log to stdout (dev=console; prod=file &amp; archive it)</a:t>
            </a:r>
          </a:p>
          <a:p>
            <a:r>
              <a:rPr lang="en-US" i="1" dirty="0"/>
              <a:t>Deploy &amp; run admin tasks (scripts) as processes</a:t>
            </a:r>
          </a:p>
        </p:txBody>
      </p:sp>
    </p:spTree>
    <p:extLst>
      <p:ext uri="{BB962C8B-B14F-4D97-AF65-F5344CB8AC3E}">
        <p14:creationId xmlns:p14="http://schemas.microsoft.com/office/powerpoint/2010/main" val="275632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container image </a:t>
            </a:r>
            <a:r>
              <a:rPr lang="en-US" dirty="0"/>
              <a:t>is immutable &amp; defines a version of a single service with its dependencies (runtimes, etc.)</a:t>
            </a:r>
          </a:p>
          <a:p>
            <a:pPr lvl="1"/>
            <a:r>
              <a:rPr lang="en-US" dirty="0"/>
              <a:t>Use same container image everywhere: dev, test , staging, production</a:t>
            </a:r>
          </a:p>
          <a:p>
            <a:r>
              <a:rPr lang="en-US" dirty="0"/>
              <a:t>A </a:t>
            </a:r>
            <a:r>
              <a:rPr lang="en-US" i="1" dirty="0"/>
              <a:t>container runs an image in an isolated environment.</a:t>
            </a:r>
          </a:p>
          <a:p>
            <a:pPr lvl="1"/>
            <a:r>
              <a:rPr lang="en-US" i="1" dirty="0"/>
              <a:t>Multiple </a:t>
            </a:r>
            <a:r>
              <a:rPr lang="en-US" dirty="0"/>
              <a:t>containers </a:t>
            </a:r>
            <a:r>
              <a:rPr lang="en-US" i="1" dirty="0"/>
              <a:t>(services) can run side-by-side within a single PC/VM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684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813FF2-0DF0-274C-A9B2-AF377E3D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08A5B-3C54-6E44-A1FD-4497BFB48EAE}"/>
              </a:ext>
            </a:extLst>
          </p:cNvPr>
          <p:cNvSpPr/>
          <p:nvPr/>
        </p:nvSpPr>
        <p:spPr>
          <a:xfrm>
            <a:off x="827584" y="2492896"/>
            <a:ext cx="2016224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4DCC1-A6B3-6B45-95EB-07F56026FFFF}"/>
              </a:ext>
            </a:extLst>
          </p:cNvPr>
          <p:cNvSpPr/>
          <p:nvPr/>
        </p:nvSpPr>
        <p:spPr>
          <a:xfrm>
            <a:off x="946852" y="3221145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Svc-A	     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3C3CE-B8E2-6449-93BB-1504CAF3A352}"/>
              </a:ext>
            </a:extLst>
          </p:cNvPr>
          <p:cNvSpPr/>
          <p:nvPr/>
        </p:nvSpPr>
        <p:spPr>
          <a:xfrm>
            <a:off x="946852" y="3858887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Lib-L	      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82F11-9C91-134D-B376-57656041E6AF}"/>
              </a:ext>
            </a:extLst>
          </p:cNvPr>
          <p:cNvSpPr/>
          <p:nvPr/>
        </p:nvSpPr>
        <p:spPr>
          <a:xfrm>
            <a:off x="946852" y="5308759"/>
            <a:ext cx="1824948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Runtime.        v5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9E026-54E6-F64B-935A-C2892E28D47C}"/>
              </a:ext>
            </a:extLst>
          </p:cNvPr>
          <p:cNvSpPr txBox="1"/>
          <p:nvPr/>
        </p:nvSpPr>
        <p:spPr>
          <a:xfrm>
            <a:off x="5868144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Container: svc-A v1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42607-B006-D242-8473-C3714D1BF119}"/>
              </a:ext>
            </a:extLst>
          </p:cNvPr>
          <p:cNvSpPr txBox="1"/>
          <p:nvPr/>
        </p:nvSpPr>
        <p:spPr>
          <a:xfrm>
            <a:off x="815210" y="257481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 Image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svc-A v1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FA24F-DF8C-0849-8956-EA1B59B25859}"/>
              </a:ext>
            </a:extLst>
          </p:cNvPr>
          <p:cNvSpPr/>
          <p:nvPr/>
        </p:nvSpPr>
        <p:spPr>
          <a:xfrm>
            <a:off x="3341677" y="2492211"/>
            <a:ext cx="2016224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39DB1E-ED77-F74B-B621-29DC5E0C2DA4}"/>
              </a:ext>
            </a:extLst>
          </p:cNvPr>
          <p:cNvSpPr/>
          <p:nvPr/>
        </p:nvSpPr>
        <p:spPr>
          <a:xfrm>
            <a:off x="3460945" y="3858202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Lib-L	      v8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9F51EA-EE6D-C143-BBB8-AEDDE2E1AB78}"/>
              </a:ext>
            </a:extLst>
          </p:cNvPr>
          <p:cNvSpPr/>
          <p:nvPr/>
        </p:nvSpPr>
        <p:spPr>
          <a:xfrm>
            <a:off x="3460945" y="5308074"/>
            <a:ext cx="1824948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Runtime.        v6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4429F7-E7E4-9C4D-9CD6-972F666C2EB6}"/>
              </a:ext>
            </a:extLst>
          </p:cNvPr>
          <p:cNvSpPr txBox="1"/>
          <p:nvPr/>
        </p:nvSpPr>
        <p:spPr>
          <a:xfrm>
            <a:off x="3329303" y="257412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 Image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svc-B v3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8C5BD2-6F8A-9849-ADDC-E77AE9FD9CAE}"/>
              </a:ext>
            </a:extLst>
          </p:cNvPr>
          <p:cNvSpPr/>
          <p:nvPr/>
        </p:nvSpPr>
        <p:spPr>
          <a:xfrm>
            <a:off x="5724128" y="2492109"/>
            <a:ext cx="2016224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1AAE53-BA8A-6A42-B8AA-CD0F8D877F13}"/>
              </a:ext>
            </a:extLst>
          </p:cNvPr>
          <p:cNvSpPr/>
          <p:nvPr/>
        </p:nvSpPr>
        <p:spPr>
          <a:xfrm>
            <a:off x="5843396" y="3858100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Lib-L	      v10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399A5D-CBBE-CF4B-BDB1-3129C087140B}"/>
              </a:ext>
            </a:extLst>
          </p:cNvPr>
          <p:cNvSpPr/>
          <p:nvPr/>
        </p:nvSpPr>
        <p:spPr>
          <a:xfrm>
            <a:off x="5843396" y="5307972"/>
            <a:ext cx="1824948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Runtime.        v8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9A436-BAB8-3544-B019-7D52D37AE845}"/>
              </a:ext>
            </a:extLst>
          </p:cNvPr>
          <p:cNvSpPr txBox="1"/>
          <p:nvPr/>
        </p:nvSpPr>
        <p:spPr>
          <a:xfrm>
            <a:off x="5711754" y="257402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 Image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svc-A v1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391037-B3B8-7C43-8A11-13C3B0C3845B}"/>
              </a:ext>
            </a:extLst>
          </p:cNvPr>
          <p:cNvSpPr/>
          <p:nvPr/>
        </p:nvSpPr>
        <p:spPr>
          <a:xfrm>
            <a:off x="3473319" y="3203250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Svc-B	      v1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E2FF08-F735-BE44-BA0A-59CCEE1907BF}"/>
              </a:ext>
            </a:extLst>
          </p:cNvPr>
          <p:cNvSpPr/>
          <p:nvPr/>
        </p:nvSpPr>
        <p:spPr>
          <a:xfrm>
            <a:off x="5831022" y="3212976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Svc-A	      v3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34957E-274D-AE43-B7C3-0DB3717D636A}"/>
              </a:ext>
            </a:extLst>
          </p:cNvPr>
          <p:cNvSpPr/>
          <p:nvPr/>
        </p:nvSpPr>
        <p:spPr>
          <a:xfrm>
            <a:off x="3473319" y="4526480"/>
            <a:ext cx="1752940" cy="4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Lib-L	      v4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628D4-C4B5-D347-92EE-67049779F34A}"/>
              </a:ext>
            </a:extLst>
          </p:cNvPr>
          <p:cNvSpPr/>
          <p:nvPr/>
        </p:nvSpPr>
        <p:spPr>
          <a:xfrm>
            <a:off x="671194" y="2007774"/>
            <a:ext cx="7233711" cy="44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6D9FED-4515-FE4B-98DA-D12F3C90FD31}"/>
              </a:ext>
            </a:extLst>
          </p:cNvPr>
          <p:cNvSpPr txBox="1"/>
          <p:nvPr/>
        </p:nvSpPr>
        <p:spPr>
          <a:xfrm>
            <a:off x="3643070" y="2063530"/>
            <a:ext cx="138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PC/VM</a:t>
            </a:r>
          </a:p>
        </p:txBody>
      </p:sp>
    </p:spTree>
    <p:extLst>
      <p:ext uri="{BB962C8B-B14F-4D97-AF65-F5344CB8AC3E}">
        <p14:creationId xmlns:p14="http://schemas.microsoft.com/office/powerpoint/2010/main" val="14577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35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12 factors are all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Services should be simple to build, test &amp; deploy</a:t>
            </a:r>
          </a:p>
          <a:p>
            <a:r>
              <a:rPr lang="en-US" i="1" dirty="0"/>
              <a:t>Services should be lightweight</a:t>
            </a:r>
          </a:p>
          <a:p>
            <a:pPr lvl="1"/>
            <a:r>
              <a:rPr lang="en-US" i="1" dirty="0"/>
              <a:t>Few dependencies, run fast &amp; use less RAM</a:t>
            </a:r>
          </a:p>
          <a:p>
            <a:pPr lvl="1"/>
            <a:r>
              <a:rPr lang="en-US" i="1" dirty="0"/>
              <a:t>Services should give reproducible results on developer PC as well as test, staging &amp; production clouds</a:t>
            </a:r>
          </a:p>
        </p:txBody>
      </p:sp>
    </p:spTree>
    <p:extLst>
      <p:ext uri="{BB962C8B-B14F-4D97-AF65-F5344CB8AC3E}">
        <p14:creationId xmlns:p14="http://schemas.microsoft.com/office/powerpoint/2010/main" val="156778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CI: Continues Integration</a:t>
            </a:r>
            <a:br>
              <a:rPr lang="en-US" dirty="0"/>
            </a:br>
            <a:r>
              <a:rPr lang="en-US" dirty="0"/>
              <a:t>CD: Continues Delivery &amp; Deployment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3F22F5-9F99-F74C-82E0-C5965292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69" y="1492250"/>
            <a:ext cx="5341099" cy="4648200"/>
          </a:xfrm>
        </p:spPr>
      </p:pic>
    </p:spTree>
    <p:extLst>
      <p:ext uri="{BB962C8B-B14F-4D97-AF65-F5344CB8AC3E}">
        <p14:creationId xmlns:p14="http://schemas.microsoft.com/office/powerpoint/2010/main" val="85857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CI: Continues Integration</a:t>
            </a:r>
            <a:br>
              <a:rPr lang="en-US" dirty="0"/>
            </a:br>
            <a:r>
              <a:rPr lang="en-US" dirty="0"/>
              <a:t>CD: Continues Delivery &amp;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68A6-DA71-4F47-9117-AD431169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DevOps is all about automation; any failures are sent back to developers &amp; stops further progress</a:t>
            </a:r>
          </a:p>
        </p:txBody>
      </p:sp>
    </p:spTree>
    <p:extLst>
      <p:ext uri="{BB962C8B-B14F-4D97-AF65-F5344CB8AC3E}">
        <p14:creationId xmlns:p14="http://schemas.microsoft.com/office/powerpoint/2010/main" val="71541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API Versioning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68A6-DA71-4F47-9117-AD431169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illusion; you must always be backward compatible</a:t>
            </a:r>
          </a:p>
          <a:p>
            <a:pPr lvl="1"/>
            <a:r>
              <a:rPr lang="en-US" dirty="0"/>
              <a:t>You’re really always adding new APIs &amp; stating that latest version is preferred</a:t>
            </a:r>
          </a:p>
          <a:p>
            <a:r>
              <a:rPr lang="en-US" dirty="0"/>
              <a:t>The required “version” indicated which API to call</a:t>
            </a:r>
          </a:p>
          <a:p>
            <a:pPr lvl="1"/>
            <a:r>
              <a:rPr lang="en-US" dirty="0">
                <a:hlinkClick r:id="rId3"/>
              </a:rPr>
              <a:t>http://api.bobo.com/v1/products/users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api.bobo.com</a:t>
            </a:r>
            <a:r>
              <a:rPr lang="en-US" dirty="0"/>
              <a:t>/products/</a:t>
            </a:r>
            <a:r>
              <a:rPr lang="en-US" dirty="0" err="1"/>
              <a:t>users?api-version</a:t>
            </a:r>
            <a:r>
              <a:rPr lang="en-US" dirty="0"/>
              <a:t>=1</a:t>
            </a:r>
          </a:p>
          <a:p>
            <a:pPr lvl="1"/>
            <a:r>
              <a:rPr lang="en-US" sz="2000" dirty="0">
                <a:hlinkClick r:id="rId4"/>
              </a:rPr>
              <a:t>http://api.bobo.com/products/users?api-version=2016-12-07</a:t>
            </a:r>
            <a:endParaRPr lang="en-US" sz="2000" dirty="0"/>
          </a:p>
          <a:p>
            <a:r>
              <a:rPr lang="en-US" sz="2400" dirty="0"/>
              <a:t>Add new API when changing </a:t>
            </a:r>
            <a:r>
              <a:rPr lang="en-US" sz="2400" dirty="0" err="1"/>
              <a:t>manadatory</a:t>
            </a:r>
            <a:r>
              <a:rPr lang="en-US" sz="2400" dirty="0"/>
              <a:t> parameters, payload format, error codes (fault contract), or behavior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Apps?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849607-25EC-BD49-8FA0-D97C5E8F3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33199"/>
              </p:ext>
            </p:extLst>
          </p:nvPr>
        </p:nvGraphicFramePr>
        <p:xfrm>
          <a:off x="611188" y="1492250"/>
          <a:ext cx="79930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54">
                  <a:extLst>
                    <a:ext uri="{9D8B030D-6E8A-4147-A177-3AD203B41FA5}">
                      <a16:colId xmlns:a16="http://schemas.microsoft.com/office/drawing/2014/main" val="1605657740"/>
                    </a:ext>
                  </a:extLst>
                </a:gridCol>
                <a:gridCol w="2664354">
                  <a:extLst>
                    <a:ext uri="{9D8B030D-6E8A-4147-A177-3AD203B41FA5}">
                      <a16:colId xmlns:a16="http://schemas.microsoft.com/office/drawing/2014/main" val="3632829061"/>
                    </a:ext>
                  </a:extLst>
                </a:gridCol>
                <a:gridCol w="2664354">
                  <a:extLst>
                    <a:ext uri="{9D8B030D-6E8A-4147-A177-3AD203B41FA5}">
                      <a16:colId xmlns:a16="http://schemas.microsoft.com/office/drawing/2014/main" val="230214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Enterprise/Internet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Public/Internet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Stable 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Dynamic (small &gt; massive)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9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Single 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Multi 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5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via few reliable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via many small 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Unlikely but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Very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6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Machine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Catastrophic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Normal (no big deal)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4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0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Must Be Done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0CAD-33A0-8F40-86A4-15D12139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2716"/>
              </p:ext>
            </p:extLst>
          </p:nvPr>
        </p:nvGraphicFramePr>
        <p:xfrm>
          <a:off x="1560004" y="2716441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4861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7135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04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5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Catch, swallow &amp; keep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Crash &amp; Restart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In order exactly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Out of order, Clients must retry &amp; server must be 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5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reasons why service instance may fail:</a:t>
            </a:r>
          </a:p>
          <a:p>
            <a:pPr lvl="1"/>
            <a:r>
              <a:rPr lang="en-US" dirty="0"/>
              <a:t>Developer: unhandled exception</a:t>
            </a:r>
          </a:p>
          <a:p>
            <a:pPr lvl="1"/>
            <a:r>
              <a:rPr lang="en-US" dirty="0"/>
              <a:t>DevOps: Scaling the number of services instances down</a:t>
            </a:r>
          </a:p>
          <a:p>
            <a:pPr lvl="1"/>
            <a:r>
              <a:rPr lang="en-US" dirty="0"/>
              <a:t>DevOps: Update service code to new version</a:t>
            </a:r>
          </a:p>
          <a:p>
            <a:pPr lvl="1"/>
            <a:r>
              <a:rPr lang="en-US" dirty="0"/>
              <a:t>Orchestrator: Moving service code to different machine</a:t>
            </a:r>
          </a:p>
          <a:p>
            <a:pPr lvl="1"/>
            <a:r>
              <a:rPr lang="en-US" dirty="0"/>
              <a:t>Force majeure: Hardware failure</a:t>
            </a:r>
          </a:p>
          <a:p>
            <a:pPr lvl="1"/>
            <a:r>
              <a:rPr lang="en-US" dirty="0"/>
              <a:t>Force majeure: Data center outages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failure is inevitable &amp; unavoidable, embrace it</a:t>
            </a:r>
          </a:p>
          <a:p>
            <a:pPr lvl="1"/>
            <a:r>
              <a:rPr lang="en-US" dirty="0"/>
              <a:t>Architect assuming failures will happen; thinks cattle, not pets</a:t>
            </a:r>
          </a:p>
          <a:p>
            <a:pPr lvl="1"/>
            <a:r>
              <a:rPr lang="en-US" dirty="0"/>
              <a:t>Use orchestrator that avoids single points of failure</a:t>
            </a:r>
          </a:p>
          <a:p>
            <a:pPr lvl="2"/>
            <a:r>
              <a:rPr lang="en-US" dirty="0"/>
              <a:t>Run multiple instances of services, replicate data, etc.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failure is inevitable &amp; unavoidable, embrace it</a:t>
            </a:r>
          </a:p>
          <a:p>
            <a:pPr lvl="1"/>
            <a:r>
              <a:rPr lang="en-US" dirty="0"/>
              <a:t>Architect assuming failures will happen; thinks cattle, not pets</a:t>
            </a:r>
          </a:p>
          <a:p>
            <a:pPr lvl="1"/>
            <a:r>
              <a:rPr lang="en-US" dirty="0"/>
              <a:t>Use orchestrator that avoids single points of failure</a:t>
            </a:r>
          </a:p>
          <a:p>
            <a:pPr lvl="2"/>
            <a:r>
              <a:rPr lang="en-US" dirty="0"/>
              <a:t>Run multiple instances of services, replicate data, etc.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0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a cluster’s (set of PC/VMs) lifecycle, networking, health, upgrades, scaling &amp; deploys/runs service code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F32F2E-A815-2544-9D6D-353A4782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140968"/>
            <a:ext cx="5177824" cy="24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Regions,  availability zones &amp; fault domain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15CD85-5352-124D-B7F0-CA2AE4A8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7993062" cy="2923613"/>
          </a:xfr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9CDB80-B434-BB48-9B1D-7A47430579A4}"/>
              </a:ext>
            </a:extLst>
          </p:cNvPr>
          <p:cNvSpPr txBox="1">
            <a:spLocks/>
          </p:cNvSpPr>
          <p:nvPr/>
        </p:nvSpPr>
        <p:spPr>
          <a:xfrm>
            <a:off x="755576" y="4850353"/>
            <a:ext cx="7992888" cy="1496407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 fault domain is a unit of failure</a:t>
            </a:r>
          </a:p>
          <a:p>
            <a:pPr lvl="2"/>
            <a:r>
              <a:rPr lang="en-US" dirty="0"/>
              <a:t>Hierarchy: Planet/Region/Availability Zone/Rack/PC/VM</a:t>
            </a:r>
          </a:p>
          <a:p>
            <a:pPr lvl="2"/>
            <a:r>
              <a:rPr lang="en-US" dirty="0"/>
              <a:t>Intra-service communication: More fault tolerance = higher latency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82415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room Template V8 7.1.14" id="{D68E7503-3C58-4D1C-A283-433ED9674668}" vid="{8A6CDBD8-D271-41AF-B343-73D31C62B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Template V8 7.1.14</Template>
  <TotalTime>2078</TotalTime>
  <Words>1080</Words>
  <Application>Microsoft Macintosh PowerPoint</Application>
  <PresentationFormat>On-screen Show (4:3)</PresentationFormat>
  <Paragraphs>215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Sela_Template_Ver_01</vt:lpstr>
      <vt:lpstr>Module 1: Microservices</vt:lpstr>
      <vt:lpstr>Agenda</vt:lpstr>
      <vt:lpstr>Why Cloud Apps?</vt:lpstr>
      <vt:lpstr>Things Must Be Done Differently</vt:lpstr>
      <vt:lpstr>Handling Failures</vt:lpstr>
      <vt:lpstr>Handling Failure</vt:lpstr>
      <vt:lpstr>Handling Failure</vt:lpstr>
      <vt:lpstr>Orchestrators</vt:lpstr>
      <vt:lpstr>Regions,  availability zones &amp; fault domain</vt:lpstr>
      <vt:lpstr>Distributed Cloud Apps - Microservices</vt:lpstr>
      <vt:lpstr>Reasons to split monolithic app to microservices</vt:lpstr>
      <vt:lpstr>Reasons to split monolithic app to microservices</vt:lpstr>
      <vt:lpstr>Reasons to split monolithic app to microservices</vt:lpstr>
      <vt:lpstr>Microservices architecture benefits myths</vt:lpstr>
      <vt:lpstr>Microservices architecture benefits myths</vt:lpstr>
      <vt:lpstr>Auto Scaling</vt:lpstr>
      <vt:lpstr>Auto Scaling</vt:lpstr>
      <vt:lpstr>Auto Scaling</vt:lpstr>
      <vt:lpstr>12-factor services</vt:lpstr>
      <vt:lpstr>12-factor services</vt:lpstr>
      <vt:lpstr>Containers</vt:lpstr>
      <vt:lpstr>Containers</vt:lpstr>
      <vt:lpstr>The 12 factors are all about…</vt:lpstr>
      <vt:lpstr>CI: Continues Integration CD: Continues Delivery &amp; Deployment</vt:lpstr>
      <vt:lpstr>CI: Continues Integration CD: Continues Delivery &amp; Deployment</vt:lpstr>
      <vt:lpstr>API Versioning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Automation Testing</dc:title>
  <dc:creator>אבי ברודנו</dc:creator>
  <cp:lastModifiedBy>ilia german</cp:lastModifiedBy>
  <cp:revision>34</cp:revision>
  <cp:lastPrinted>2013-09-11T13:44:00Z</cp:lastPrinted>
  <dcterms:created xsi:type="dcterms:W3CDTF">2014-06-10T19:06:38Z</dcterms:created>
  <dcterms:modified xsi:type="dcterms:W3CDTF">2019-08-07T03:44:29Z</dcterms:modified>
</cp:coreProperties>
</file>