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636"/>
    <a:srgbClr val="F08E1B"/>
    <a:srgbClr val="4B84C9"/>
    <a:srgbClr val="385D8A"/>
    <a:srgbClr val="B3C7EB"/>
    <a:srgbClr val="A6BEE8"/>
    <a:srgbClr val="385DA8"/>
    <a:srgbClr val="943C06"/>
    <a:srgbClr val="FFFFCC"/>
    <a:srgbClr val="DC8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3" autoAdjust="0"/>
    <p:restoredTop sz="47261" autoAdjust="0"/>
  </p:normalViewPr>
  <p:slideViewPr>
    <p:cSldViewPr showGuides="1">
      <p:cViewPr varScale="1">
        <p:scale>
          <a:sx n="72" d="100"/>
          <a:sy n="72" d="100"/>
        </p:scale>
        <p:origin x="3976" y="208"/>
      </p:cViewPr>
      <p:guideLst>
        <p:guide orient="horz" pos="2160"/>
        <p:guide orient="horz" pos="2304"/>
        <p:guide orient="horz" pos="270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91AA33BB-5012-4FA9-BC94-2423B0F96BF0}" type="datetimeFigureOut">
              <a:rPr lang="en-US" smtClean="0"/>
              <a:pPr/>
              <a:t>7/4/19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C18343ED-3762-4D46-A439-B4D407E13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0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3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5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5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7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9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7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0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Clients</a:t>
            </a:r>
            <a:r>
              <a:rPr lang="en-US" b="0" u="none" dirty="0"/>
              <a:t> - Small scale of users thousands, now it’s wide world</a:t>
            </a:r>
          </a:p>
          <a:p>
            <a:endParaRPr lang="en-US" b="0" u="none" dirty="0"/>
          </a:p>
          <a:p>
            <a:r>
              <a:rPr lang="en-US" b="1" u="sng" dirty="0"/>
              <a:t>Datacenter</a:t>
            </a:r>
            <a:r>
              <a:rPr lang="en-US" dirty="0"/>
              <a:t> – running on cloud competing for resources, “noisy neighbor”</a:t>
            </a:r>
          </a:p>
          <a:p>
            <a:endParaRPr lang="he-IL" b="0" u="none" dirty="0"/>
          </a:p>
          <a:p>
            <a:r>
              <a:rPr lang="he-IL" b="1" u="sng" dirty="0" err="1"/>
              <a:t>F</a:t>
            </a:r>
            <a:r>
              <a:rPr lang="en-US" b="1" u="sng" dirty="0" err="1"/>
              <a:t>ailure</a:t>
            </a:r>
            <a:r>
              <a:rPr lang="en-US" b="0" u="none" dirty="0"/>
              <a:t> – The more resilient the more expensive</a:t>
            </a:r>
            <a:endParaRPr lang="en-US" b="1" u="sng" dirty="0"/>
          </a:p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catch exceptions because otherwise the application will crash.</a:t>
            </a:r>
          </a:p>
          <a:p>
            <a:endParaRPr lang="en-US" dirty="0"/>
          </a:p>
          <a:p>
            <a:r>
              <a:rPr lang="en-US" dirty="0"/>
              <a:t>Services running after unhandled exception could be using a corrupted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catch exceptions because otherwise the application will crash.</a:t>
            </a:r>
          </a:p>
          <a:p>
            <a:endParaRPr lang="en-US" dirty="0"/>
          </a:p>
          <a:p>
            <a:r>
              <a:rPr lang="en-US" dirty="0"/>
              <a:t>Services running after unhandled exception could be using a corrupted data.</a:t>
            </a:r>
          </a:p>
          <a:p>
            <a:endParaRPr lang="en-US" dirty="0"/>
          </a:p>
          <a:p>
            <a:r>
              <a:rPr lang="en-US" dirty="0"/>
              <a:t>Cadel vs pets avoid single point of failure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Microservice. – has his own datastore and only it has access to it, so no other service will brake the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37" y="1340768"/>
            <a:ext cx="7388072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80537" y="6362070"/>
            <a:ext cx="7879895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" y="534797"/>
            <a:ext cx="2632449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81025" y="2427288"/>
            <a:ext cx="7388225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1502952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140969"/>
            <a:ext cx="8001315" cy="3010450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177"/>
            <a:ext cx="8004764" cy="1070904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3pPr>
            <a:lvl4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4pPr>
            <a:lvl5pPr algn="l" rtl="0">
              <a:buFontTx/>
              <a:buBlip>
                <a:blip r:embed="rId3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11560" y="2630516"/>
            <a:ext cx="8013402" cy="1139423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11262" y="3835374"/>
            <a:ext cx="8013700" cy="1073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lang="en-US" sz="2800" kern="1200" baseline="0" dirty="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342900" indent="-342900">
              <a:defRPr/>
            </a:lvl2pPr>
            <a:lvl3pPr marL="342900" indent="-342900">
              <a:defRPr/>
            </a:lvl3pPr>
            <a:lvl4pPr marL="342900" indent="-342900">
              <a:defRPr/>
            </a:lvl4pPr>
            <a:lvl5pPr marL="342900" indent="-34290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11262" y="4973959"/>
            <a:ext cx="8013700" cy="111918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 marL="0" indent="0"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0" indent="0">
              <a:defRPr/>
            </a:lvl2pPr>
            <a:lvl3pPr marL="0" indent="0">
              <a:defRPr/>
            </a:lvl3pPr>
            <a:lvl4pPr marL="0" indent="0">
              <a:defRPr/>
            </a:lvl4pPr>
            <a:lvl5pPr marL="0" indent="0">
              <a:defRPr/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03648" y="2492896"/>
            <a:ext cx="5545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710" y="1988840"/>
            <a:ext cx="1532540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11560" y="1492161"/>
            <a:ext cx="799269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380312" y="2348344"/>
            <a:ext cx="1655516" cy="3900056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115888" indent="-115888" algn="l" rtl="0">
              <a:buFont typeface="Arial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11560" y="1524000"/>
            <a:ext cx="6553200" cy="47244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/>
          <a:lstStyle>
            <a:lvl1pPr marL="342900" indent="-342900" algn="l" rtl="0">
              <a:buFontTx/>
              <a:buBlip>
                <a:blip r:embed="rId2"/>
              </a:buBlip>
              <a:defRPr/>
            </a:lvl1pPr>
            <a:lvl2pPr marL="742950" indent="-285750" algn="l" rtl="0">
              <a:buFontTx/>
              <a:buBlip>
                <a:blip r:embed="rId2"/>
              </a:buBlip>
              <a:defRPr/>
            </a:lvl2pPr>
            <a:lvl3pPr marL="1143000" indent="-228600" algn="l" rtl="0">
              <a:buFontTx/>
              <a:buBlip>
                <a:blip r:embed="rId2"/>
              </a:buBlip>
              <a:defRPr/>
            </a:lvl3pPr>
            <a:lvl4pPr marL="1600200" indent="-228600" algn="l" rtl="0">
              <a:buFontTx/>
              <a:buBlip>
                <a:blip r:embed="rId2"/>
              </a:buBlip>
              <a:defRPr/>
            </a:lvl4pPr>
            <a:lvl5pPr marL="2057400" indent="-228600" algn="l" rtl="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79692" y="1524000"/>
            <a:ext cx="976164" cy="615553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ct val="0"/>
              </a:spcBef>
              <a:buNone/>
              <a:defRPr lang="en-US" sz="4000" b="0" dirty="0" smtClean="0">
                <a:ln w="3175">
                  <a:noFill/>
                </a:ln>
                <a:solidFill>
                  <a:srgbClr val="F08E1B"/>
                </a:solidFill>
                <a:effectLst/>
                <a:latin typeface="Segoe Light" panose="020B03020405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anose="020B0502040504020203" pitchFamily="34" charset="0"/>
                <a:cs typeface="Consolas" panose="020B0609020204030204" pitchFamily="49" charset="0"/>
              </a:rPr>
              <a:t>tips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090" y="1414674"/>
            <a:ext cx="938110" cy="938110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tips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58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pic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92888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92161"/>
            <a:ext cx="7992888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124744"/>
            <a:ext cx="4132746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475656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475656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1" name="TextBox 10"/>
          <p:cNvSpPr txBox="1"/>
          <p:nvPr userDrawn="1"/>
        </p:nvSpPr>
        <p:spPr>
          <a:xfrm>
            <a:off x="1547664" y="2492896"/>
            <a:ext cx="3934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Conclusion </a:t>
            </a:r>
          </a:p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-1.11111E-6 L -4.44444E-6 -1.11111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1" grpId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827584" y="2492896"/>
            <a:ext cx="49231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Final</a:t>
            </a:r>
            <a:r>
              <a:rPr lang="en-US" sz="10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 </a:t>
            </a:r>
            <a:r>
              <a:rPr lang="en-US" sz="10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20888"/>
            <a:ext cx="3700697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3.33333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k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1492161"/>
            <a:ext cx="8001315" cy="4659258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11560" y="1494000"/>
            <a:ext cx="7992690" cy="2286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tIns="9000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 baseline="0"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 bwMode="blackWhite">
          <a:xfrm>
            <a:off x="602680" y="3873731"/>
            <a:ext cx="8001315" cy="2277687"/>
          </a:xfrm>
          <a:prstGeom prst="rect">
            <a:avLst/>
          </a:prstGeom>
          <a:solidFill>
            <a:srgbClr val="4B84C9">
              <a:alpha val="50000"/>
            </a:srgbClr>
          </a:solidFill>
        </p:spPr>
        <p:txBody>
          <a:bodyPr tIns="90000">
            <a:normAutofit/>
          </a:bodyPr>
          <a:lstStyle>
            <a:lvl1pPr algn="l" rtl="0">
              <a:buFont typeface="Arial" pitchFamily="34" charset="0"/>
              <a:buNone/>
              <a:defRPr lang="en-US" sz="18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1pPr>
            <a:lvl2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2pPr>
            <a:lvl3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3pPr>
            <a:lvl4pP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4pPr>
            <a:lvl5pPr>
              <a:buFont typeface="Arial" pitchFamily="34" charset="0"/>
              <a:buChar char="•"/>
              <a:defRPr lang="en-US" sz="1600" b="0" kern="1200" dirty="0">
                <a:solidFill>
                  <a:schemeClr val="tx1"/>
                </a:solidFill>
                <a:latin typeface="Consolas" pitchFamily="49" charset="0"/>
                <a:ea typeface="+mn-ea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20880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424268" cy="1015489"/>
          </a:xfrm>
          <a:prstGeom prst="rect">
            <a:avLst/>
          </a:prstGeom>
          <a:ln>
            <a:noFill/>
          </a:ln>
          <a:effectLst/>
        </p:spPr>
        <p:txBody>
          <a:bodyPr vert="horz" lIns="0" tIns="0" rIns="91440" bIns="45720" rtlCol="0" anchor="t" anchorCtr="0">
            <a:normAutofit/>
          </a:bodyPr>
          <a:lstStyle/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611188" y="6309320"/>
            <a:ext cx="7951904" cy="157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51" r:id="rId4"/>
    <p:sldLayoutId id="2147483668" r:id="rId5"/>
    <p:sldLayoutId id="2147483669" r:id="rId6"/>
    <p:sldLayoutId id="2147483672" r:id="rId7"/>
    <p:sldLayoutId id="2147483660" r:id="rId8"/>
    <p:sldLayoutId id="2147483661" r:id="rId9"/>
    <p:sldLayoutId id="2147483670" r:id="rId10"/>
    <p:sldLayoutId id="2147483671" r:id="rId11"/>
    <p:sldLayoutId id="2147483662" r:id="rId12"/>
    <p:sldLayoutId id="2147483663" r:id="rId13"/>
    <p:sldLayoutId id="2147483666" r:id="rId14"/>
    <p:sldLayoutId id="2147483665" r:id="rId15"/>
    <p:sldLayoutId id="2147483654" r:id="rId16"/>
  </p:sldLayoutIdLst>
  <p:hf hdr="0" dt="0"/>
  <p:txStyles>
    <p:titleStyle>
      <a:lvl1pPr algn="l" defTabSz="914400" rtl="1" eaLnBrk="1" latinLnBrk="0" hangingPunct="1">
        <a:spcBef>
          <a:spcPct val="0"/>
        </a:spcBef>
        <a:buNone/>
        <a:defRPr lang="en-US" sz="4000" b="0" kern="1200" dirty="0" smtClean="0">
          <a:ln w="3175">
            <a:noFill/>
          </a:ln>
          <a:solidFill>
            <a:srgbClr val="F08E1B"/>
          </a:solidFill>
          <a:effectLst/>
          <a:latin typeface="Segoe Light" panose="020B0302040504020203" pitchFamily="34" charset="0"/>
          <a:ea typeface="+mn-ea"/>
          <a:cs typeface="Segoe UI" panose="020B0502040204020203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064" userDrawn="1">
          <p15:clr>
            <a:srgbClr val="F26B43"/>
          </p15:clr>
        </p15:guide>
        <p15:guide id="3" pos="5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bobo.com/v1/products/us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api.bobo.com/products/users?api-version=2016-12-0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4922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Reasons to split monolithic app to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2+ Clients (Clients adopt new  features at will)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4B82B-BAB9-B248-BC56-7E9EC5606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3695"/>
            <a:ext cx="424180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EDE73-9C88-4846-B2CD-141A4F41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3695"/>
            <a:ext cx="4241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Reasons to split monolithic app to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Conflicting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C75F8-8A3F-544E-B7F1-C7CE79A55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54" y="2420888"/>
            <a:ext cx="4457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AE82B-80EE-A047-BB71-3B7098D97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54" y="2414612"/>
            <a:ext cx="44577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0AC4D-820C-AE47-8450-DA79E9DA4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54" y="4697522"/>
            <a:ext cx="5270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Microservices architecture </a:t>
            </a:r>
            <a:r>
              <a:rPr lang="en-US" strike="sngStrike" dirty="0"/>
              <a:t>benefits</a:t>
            </a:r>
            <a:r>
              <a:rPr lang="en-US" dirty="0"/>
              <a:t> myths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offer small, easy-to-understand/manage code bases</a:t>
            </a:r>
          </a:p>
          <a:p>
            <a:pPr lvl="1"/>
            <a:r>
              <a:rPr lang="en-US" dirty="0"/>
              <a:t>A monolith can use OOP &amp; libraries</a:t>
            </a:r>
          </a:p>
          <a:p>
            <a:pPr lvl="1"/>
            <a:r>
              <a:rPr lang="en-US" dirty="0"/>
              <a:t>Library changes cause build failures (not runtime)</a:t>
            </a:r>
          </a:p>
          <a:p>
            <a:r>
              <a:rPr lang="en-US" dirty="0"/>
              <a:t>Failing service doesn’t impact other services</a:t>
            </a:r>
          </a:p>
          <a:p>
            <a:pPr lvl="1"/>
            <a:r>
              <a:rPr lang="en-US" dirty="0"/>
              <a:t>Many services require dependencies to be fully functional</a:t>
            </a:r>
          </a:p>
          <a:p>
            <a:pPr lvl="1"/>
            <a:r>
              <a:rPr lang="en-US" dirty="0"/>
              <a:t>Hard to write/test code that gracefully recovers when dependency fails</a:t>
            </a:r>
          </a:p>
          <a:p>
            <a:pPr lvl="1"/>
            <a:r>
              <a:rPr lang="en-US" dirty="0"/>
              <a:t>We run multiple service instances so there is no “failure”</a:t>
            </a:r>
          </a:p>
          <a:p>
            <a:pPr lvl="1"/>
            <a:r>
              <a:rPr lang="en-US" dirty="0"/>
              <a:t>A monolith is up/down completely</a:t>
            </a:r>
          </a:p>
        </p:txBody>
      </p:sp>
    </p:spTree>
    <p:extLst>
      <p:ext uri="{BB962C8B-B14F-4D97-AF65-F5344CB8AC3E}">
        <p14:creationId xmlns:p14="http://schemas.microsoft.com/office/powerpoint/2010/main" val="74008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Microservices architecture </a:t>
            </a:r>
            <a:r>
              <a:rPr lang="en-US" strike="sngStrike" dirty="0"/>
              <a:t>benefits</a:t>
            </a:r>
            <a:r>
              <a:rPr lang="en-US" dirty="0"/>
              <a:t> myths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promoted benefits are really about forces discipline</a:t>
            </a:r>
          </a:p>
          <a:p>
            <a:pPr lvl="1"/>
            <a:r>
              <a:rPr lang="en-US" dirty="0"/>
              <a:t>A microservices architecture is </a:t>
            </a:r>
            <a:r>
              <a:rPr lang="en-US" b="1" i="1" dirty="0"/>
              <a:t>not </a:t>
            </a:r>
            <a:r>
              <a:rPr lang="en-US" dirty="0"/>
              <a:t>required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669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Periodically check queue length/resource usage</a:t>
            </a:r>
          </a:p>
          <a:p>
            <a:pPr lvl="1"/>
            <a:r>
              <a:rPr lang="en-US" i="1" dirty="0"/>
              <a:t>If growing -&gt; scale up; if shrinking -&gt; scale down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3F24E4-13CB-BB4D-A1EF-15EF5639A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3" y="2780928"/>
            <a:ext cx="9144000" cy="2753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2CCF86-1F59-1845-A0BF-4B4B1F7DC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59" y="2780928"/>
            <a:ext cx="9144000" cy="2753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F8BE7-7506-F242-A1A4-71232D191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5" y="2780928"/>
            <a:ext cx="9144000" cy="35884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56DB24-F80E-7C47-9B41-028C6ECC2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5" y="2780928"/>
            <a:ext cx="9144000" cy="35884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04653B-CE86-1048-B94C-E28DC0F19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1" y="2780928"/>
            <a:ext cx="9144000" cy="27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Periodically check queue length/resource usage</a:t>
            </a:r>
          </a:p>
          <a:p>
            <a:pPr lvl="1"/>
            <a:r>
              <a:rPr lang="en-US" i="1" dirty="0"/>
              <a:t>If growing -&gt; scale up; if shrinking -&gt; scale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7EED8-E9A9-BB4F-B1D5-9574998EA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68975"/>
            <a:ext cx="5156200" cy="295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597DF-F97B-BE4F-B515-65318CF3A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6961"/>
            <a:ext cx="5156200" cy="307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13B90-4693-EB42-8DA6-06EB23BB7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48777"/>
            <a:ext cx="5156200" cy="307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2F124-79D5-CC4B-B13F-C38E8FD9C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6961"/>
            <a:ext cx="5156200" cy="307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B6970-31F5-364A-9E75-6D7E76ABD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42879"/>
            <a:ext cx="5156200" cy="307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4D6866-6030-6F4E-BC95-29FD2AA6F5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4" y="3030593"/>
            <a:ext cx="5156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 Scaling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Scheduled (day/night, weekdays/weekend/holidays)</a:t>
            </a:r>
          </a:p>
          <a:p>
            <a:pPr lvl="1"/>
            <a:r>
              <a:rPr lang="en-US" i="1" dirty="0"/>
              <a:t>You’ re predicting load based on what you expect</a:t>
            </a:r>
          </a:p>
          <a:p>
            <a:pPr lvl="1"/>
            <a:r>
              <a:rPr lang="en-US" i="1" dirty="0"/>
              <a:t>Potentially dangerous as actual load may be different than predicted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816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12-factor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Single root repos; don’t share code with another service</a:t>
            </a:r>
          </a:p>
          <a:p>
            <a:r>
              <a:rPr lang="en-US" i="1" dirty="0"/>
              <a:t>Deploy dependent libs with service</a:t>
            </a:r>
          </a:p>
          <a:p>
            <a:r>
              <a:rPr lang="en-US" i="1" dirty="0"/>
              <a:t>No config in code; read from environment variables</a:t>
            </a:r>
          </a:p>
          <a:p>
            <a:r>
              <a:rPr lang="en-US" i="1" dirty="0"/>
              <a:t>Handle unresponsive service dependencies robustly</a:t>
            </a:r>
          </a:p>
          <a:p>
            <a:r>
              <a:rPr lang="en-US" i="1" dirty="0"/>
              <a:t>Strictly separate build, release &amp; run steps</a:t>
            </a:r>
          </a:p>
          <a:p>
            <a:pPr lvl="1"/>
            <a:r>
              <a:rPr lang="en-US" i="1" dirty="0"/>
              <a:t>Builds a version of the code repo &amp; gathers dependencies</a:t>
            </a:r>
          </a:p>
          <a:p>
            <a:pPr lvl="1"/>
            <a:r>
              <a:rPr lang="en-US" i="1" dirty="0"/>
              <a:t>Combines build with config -&gt; Release Id (immutable)</a:t>
            </a:r>
          </a:p>
          <a:p>
            <a:pPr lvl="1"/>
            <a:r>
              <a:rPr lang="en-US" i="1" dirty="0"/>
              <a:t>Runs service in execution environment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940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12-factor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Service is stateless processes &amp; shares nothing</a:t>
            </a:r>
          </a:p>
          <a:p>
            <a:r>
              <a:rPr lang="en-US" i="1" dirty="0"/>
              <a:t>Service listens on ports; avoid (web) hosts</a:t>
            </a:r>
          </a:p>
          <a:p>
            <a:r>
              <a:rPr lang="en-US" i="1" dirty="0"/>
              <a:t>Use processes for isolation; multiple for concurrency</a:t>
            </a:r>
          </a:p>
          <a:p>
            <a:r>
              <a:rPr lang="en-US" i="1" dirty="0"/>
              <a:t>Processes can crash/be killed quickly &amp; start fast</a:t>
            </a:r>
          </a:p>
          <a:p>
            <a:r>
              <a:rPr lang="en-US" i="1" dirty="0"/>
              <a:t>Keep dev, staging &amp; prod environments similar</a:t>
            </a:r>
          </a:p>
          <a:p>
            <a:r>
              <a:rPr lang="en-US" i="1" dirty="0"/>
              <a:t>Log to stdout (dev=console; prod=file &amp; archive it)</a:t>
            </a:r>
          </a:p>
          <a:p>
            <a:r>
              <a:rPr lang="en-US" i="1" dirty="0"/>
              <a:t>Deploy &amp; run admin tasks (scripts) as processes</a:t>
            </a:r>
          </a:p>
        </p:txBody>
      </p:sp>
    </p:spTree>
    <p:extLst>
      <p:ext uri="{BB962C8B-B14F-4D97-AF65-F5344CB8AC3E}">
        <p14:creationId xmlns:p14="http://schemas.microsoft.com/office/powerpoint/2010/main" val="275632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12 factors are all about…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Services should be simple to build, test &amp; deploy</a:t>
            </a:r>
          </a:p>
          <a:p>
            <a:r>
              <a:rPr lang="en-US" i="1" dirty="0"/>
              <a:t>Services should be lightweight</a:t>
            </a:r>
          </a:p>
          <a:p>
            <a:pPr lvl="1"/>
            <a:r>
              <a:rPr lang="en-US" i="1" dirty="0"/>
              <a:t>Few dependencies, run fast &amp; use less RAM</a:t>
            </a:r>
          </a:p>
          <a:p>
            <a:pPr lvl="1"/>
            <a:r>
              <a:rPr lang="en-US" i="1" dirty="0"/>
              <a:t>Services should give reproducible results on developer PC as well as test, staging &amp; production clouds</a:t>
            </a:r>
          </a:p>
        </p:txBody>
      </p:sp>
    </p:spTree>
    <p:extLst>
      <p:ext uri="{BB962C8B-B14F-4D97-AF65-F5344CB8AC3E}">
        <p14:creationId xmlns:p14="http://schemas.microsoft.com/office/powerpoint/2010/main" val="15677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Cloud Apps?</a:t>
            </a:r>
          </a:p>
          <a:p>
            <a:r>
              <a:rPr lang="en-US" dirty="0"/>
              <a:t>Handling Failure</a:t>
            </a:r>
          </a:p>
          <a:p>
            <a:r>
              <a:rPr lang="en-US" dirty="0"/>
              <a:t>Regions, availability zones &amp; fault domains</a:t>
            </a:r>
          </a:p>
          <a:p>
            <a:r>
              <a:rPr lang="en-US" dirty="0"/>
              <a:t>Distributed Cloud Apps - Microservices</a:t>
            </a:r>
          </a:p>
          <a:p>
            <a:r>
              <a:rPr lang="en-US" dirty="0"/>
              <a:t>Reasons to split monolithic app to microservices</a:t>
            </a:r>
          </a:p>
          <a:p>
            <a:r>
              <a:rPr lang="en-US" dirty="0"/>
              <a:t>Auto Scaling</a:t>
            </a:r>
          </a:p>
          <a:p>
            <a:r>
              <a:rPr lang="en-US" dirty="0"/>
              <a:t>12-factor services</a:t>
            </a:r>
          </a:p>
          <a:p>
            <a:r>
              <a:rPr lang="en-US" dirty="0"/>
              <a:t>CI/CD</a:t>
            </a:r>
          </a:p>
          <a:p>
            <a:r>
              <a:rPr lang="en-US" dirty="0"/>
              <a:t>API Versioning</a:t>
            </a:r>
          </a:p>
        </p:txBody>
      </p:sp>
    </p:spTree>
    <p:extLst>
      <p:ext uri="{BB962C8B-B14F-4D97-AF65-F5344CB8AC3E}">
        <p14:creationId xmlns:p14="http://schemas.microsoft.com/office/powerpoint/2010/main" val="8938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CI: Continues Integration</a:t>
            </a:r>
            <a:br>
              <a:rPr lang="en-US" dirty="0"/>
            </a:br>
            <a:r>
              <a:rPr lang="en-US" dirty="0"/>
              <a:t>CD: Continues Delivery &amp; Deployment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3F22F5-9F99-F74C-82E0-C5965292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69" y="1492250"/>
            <a:ext cx="5341099" cy="4648200"/>
          </a:xfrm>
        </p:spPr>
      </p:pic>
    </p:spTree>
    <p:extLst>
      <p:ext uri="{BB962C8B-B14F-4D97-AF65-F5344CB8AC3E}">
        <p14:creationId xmlns:p14="http://schemas.microsoft.com/office/powerpoint/2010/main" val="85857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CI: Continues Integration</a:t>
            </a:r>
            <a:br>
              <a:rPr lang="en-US" dirty="0"/>
            </a:br>
            <a:r>
              <a:rPr lang="en-US" dirty="0"/>
              <a:t>CD: Continues Delivery &amp;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68A6-DA71-4F47-9117-AD431169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DevOps is all about automation; any failures are sent back to developers &amp; stops further progress</a:t>
            </a:r>
          </a:p>
        </p:txBody>
      </p:sp>
    </p:spTree>
    <p:extLst>
      <p:ext uri="{BB962C8B-B14F-4D97-AF65-F5344CB8AC3E}">
        <p14:creationId xmlns:p14="http://schemas.microsoft.com/office/powerpoint/2010/main" val="71541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API Versioning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68A6-DA71-4F47-9117-AD431169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illusion; you must always be backward compatible</a:t>
            </a:r>
          </a:p>
          <a:p>
            <a:pPr lvl="1"/>
            <a:r>
              <a:rPr lang="en-US" dirty="0"/>
              <a:t>You’re really always adding new APIs &amp; stating that latest version is preferred</a:t>
            </a:r>
          </a:p>
          <a:p>
            <a:r>
              <a:rPr lang="en-US" dirty="0"/>
              <a:t>The required “version” indicated which API to call</a:t>
            </a:r>
          </a:p>
          <a:p>
            <a:pPr lvl="1"/>
            <a:r>
              <a:rPr lang="en-US" dirty="0">
                <a:hlinkClick r:id="rId3"/>
              </a:rPr>
              <a:t>http://api.bobo.com/v1/products/users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api.bobo.com</a:t>
            </a:r>
            <a:r>
              <a:rPr lang="en-US" dirty="0"/>
              <a:t>/products/</a:t>
            </a:r>
            <a:r>
              <a:rPr lang="en-US" dirty="0" err="1"/>
              <a:t>users?api-version</a:t>
            </a:r>
            <a:r>
              <a:rPr lang="en-US" dirty="0"/>
              <a:t>=1</a:t>
            </a:r>
          </a:p>
          <a:p>
            <a:pPr lvl="1"/>
            <a:r>
              <a:rPr lang="en-US" sz="2000" dirty="0">
                <a:hlinkClick r:id="rId4"/>
              </a:rPr>
              <a:t>http://api.bobo.com/products/users?api-version=2016-12-07</a:t>
            </a:r>
            <a:endParaRPr lang="en-US" sz="2000" dirty="0"/>
          </a:p>
          <a:p>
            <a:r>
              <a:rPr lang="en-US" sz="2400" dirty="0"/>
              <a:t>Add new API when changing </a:t>
            </a:r>
            <a:r>
              <a:rPr lang="en-US" sz="2400" dirty="0" err="1"/>
              <a:t>manadatory</a:t>
            </a:r>
            <a:r>
              <a:rPr lang="en-US" sz="2400" dirty="0"/>
              <a:t> parameters, payload format, error codes (fault contract), or behavior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0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Apps?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849607-25EC-BD49-8FA0-D97C5E8F3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33199"/>
              </p:ext>
            </p:extLst>
          </p:nvPr>
        </p:nvGraphicFramePr>
        <p:xfrm>
          <a:off x="611188" y="1492250"/>
          <a:ext cx="79930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354">
                  <a:extLst>
                    <a:ext uri="{9D8B030D-6E8A-4147-A177-3AD203B41FA5}">
                      <a16:colId xmlns:a16="http://schemas.microsoft.com/office/drawing/2014/main" val="1605657740"/>
                    </a:ext>
                  </a:extLst>
                </a:gridCol>
                <a:gridCol w="2664354">
                  <a:extLst>
                    <a:ext uri="{9D8B030D-6E8A-4147-A177-3AD203B41FA5}">
                      <a16:colId xmlns:a16="http://schemas.microsoft.com/office/drawing/2014/main" val="3632829061"/>
                    </a:ext>
                  </a:extLst>
                </a:gridCol>
                <a:gridCol w="2664354">
                  <a:extLst>
                    <a:ext uri="{9D8B030D-6E8A-4147-A177-3AD203B41FA5}">
                      <a16:colId xmlns:a16="http://schemas.microsoft.com/office/drawing/2014/main" val="2302141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7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Enterprise/Internet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Public/Internet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8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Demands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Stable (small)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Dynamic (small &gt; massive)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9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Single tenant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Multi tenant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5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5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via few reliable 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via many small PCs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5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Unlikely but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Very likely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96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Machine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Catastrophic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Normal (no big deal)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4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0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Must Be Done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20CAD-33A0-8F40-86A4-15D12139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52716"/>
              </p:ext>
            </p:extLst>
          </p:nvPr>
        </p:nvGraphicFramePr>
        <p:xfrm>
          <a:off x="1560004" y="2716441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44861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7135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04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5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Catch, swallow &amp; keep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Crash &amp; Restart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In order exactly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/>
                        <a:t>Out of order, Clients must retry &amp; server must be idempotent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5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32F0-73AE-1447-B075-150E525C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reasons why service instance may fail:</a:t>
            </a:r>
          </a:p>
          <a:p>
            <a:pPr lvl="1"/>
            <a:r>
              <a:rPr lang="en-US" dirty="0"/>
              <a:t>Developer: unhandled exception</a:t>
            </a:r>
          </a:p>
          <a:p>
            <a:pPr lvl="1"/>
            <a:r>
              <a:rPr lang="en-US" dirty="0"/>
              <a:t>DevOps: Scaling the number of services instances down</a:t>
            </a:r>
          </a:p>
          <a:p>
            <a:pPr lvl="1"/>
            <a:r>
              <a:rPr lang="en-US" dirty="0"/>
              <a:t>DevOps: Update service code to new version</a:t>
            </a:r>
          </a:p>
          <a:p>
            <a:pPr lvl="1"/>
            <a:r>
              <a:rPr lang="en-US" dirty="0"/>
              <a:t>Orchestrator: Moving service code to different machine</a:t>
            </a:r>
          </a:p>
          <a:p>
            <a:pPr lvl="1"/>
            <a:r>
              <a:rPr lang="en-US" dirty="0"/>
              <a:t>Force majeure: Hardware failure</a:t>
            </a:r>
          </a:p>
          <a:p>
            <a:pPr lvl="1"/>
            <a:r>
              <a:rPr lang="en-US" dirty="0"/>
              <a:t>Force majeure: Data center outages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Failure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32F0-73AE-1447-B075-150E525C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failure is inevitable &amp; unavoidable, embrace it</a:t>
            </a:r>
          </a:p>
          <a:p>
            <a:pPr lvl="1"/>
            <a:r>
              <a:rPr lang="en-US" dirty="0"/>
              <a:t>Architect assuming failures will happen; thinks cattle, not pets</a:t>
            </a:r>
          </a:p>
          <a:p>
            <a:pPr lvl="1"/>
            <a:r>
              <a:rPr lang="en-US" dirty="0"/>
              <a:t>Use orchestrator that avoids single points of failure</a:t>
            </a:r>
          </a:p>
          <a:p>
            <a:pPr lvl="2"/>
            <a:r>
              <a:rPr lang="en-US" dirty="0"/>
              <a:t>Run multiple instances of services, replicate data, etc.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Regions,  availability zones &amp; fault domain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15CD85-5352-124D-B7F0-CA2AE4A8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7993062" cy="2923613"/>
          </a:xfr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9CDB80-B434-BB48-9B1D-7A47430579A4}"/>
              </a:ext>
            </a:extLst>
          </p:cNvPr>
          <p:cNvSpPr txBox="1">
            <a:spLocks/>
          </p:cNvSpPr>
          <p:nvPr/>
        </p:nvSpPr>
        <p:spPr>
          <a:xfrm>
            <a:off x="755576" y="4850353"/>
            <a:ext cx="7992888" cy="1496407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Segoe" panose="020B0502040504020203" pitchFamily="34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 fault domain is a unit of failure</a:t>
            </a:r>
          </a:p>
          <a:p>
            <a:pPr lvl="2"/>
            <a:r>
              <a:rPr lang="en-US" dirty="0"/>
              <a:t>Hierarchy: Planet/Region/Availability Zone/Rack/PC/VM</a:t>
            </a:r>
          </a:p>
          <a:p>
            <a:pPr lvl="2"/>
            <a:r>
              <a:rPr lang="en-US" dirty="0"/>
              <a:t>Intra-service communication: More fault tolerance = higher latency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8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Cloud Apps - Microservices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96A656-B5F8-C845-B50D-6384B09F9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992272"/>
            <a:ext cx="7993062" cy="3648155"/>
          </a:xfrm>
        </p:spPr>
      </p:pic>
    </p:spTree>
    <p:extLst>
      <p:ext uri="{BB962C8B-B14F-4D97-AF65-F5344CB8AC3E}">
        <p14:creationId xmlns:p14="http://schemas.microsoft.com/office/powerpoint/2010/main" val="20184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Reasons to split monolithic app to microservices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D75-9058-C146-8AD9-1ABA51C4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Independently (Balance cost with speed)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Technology Stacks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1A5FB-3ADA-F74D-B983-5F5764CC2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42926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D9A8FA-F014-BE40-99A3-F839B7D38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6" y="4318662"/>
            <a:ext cx="4241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5795"/>
      </p:ext>
    </p:extLst>
  </p:cSld>
  <p:clrMapOvr>
    <a:masterClrMapping/>
  </p:clrMapOvr>
</p:sld>
</file>

<file path=ppt/theme/theme1.xml><?xml version="1.0" encoding="utf-8"?>
<a:theme xmlns:a="http://schemas.openxmlformats.org/drawingml/2006/main" name="Sela_Template_Ver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room Template V8 7.1.14" id="{D68E7503-3C58-4D1C-A283-433ED9674668}" vid="{8A6CDBD8-D271-41AF-B343-73D31C62B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Template V8 7.1.14</Template>
  <TotalTime>1461</TotalTime>
  <Words>913</Words>
  <Application>Microsoft Macintosh PowerPoint</Application>
  <PresentationFormat>On-screen Show (4:3)</PresentationFormat>
  <Paragraphs>178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</vt:lpstr>
      <vt:lpstr>Segoe Light</vt:lpstr>
      <vt:lpstr>Segoe UI</vt:lpstr>
      <vt:lpstr>Sela_Template_Ver_01</vt:lpstr>
      <vt:lpstr>Module 1: Microservices</vt:lpstr>
      <vt:lpstr>Agenda</vt:lpstr>
      <vt:lpstr>Why Cloud Apps?</vt:lpstr>
      <vt:lpstr>Things Must Be Done Differently</vt:lpstr>
      <vt:lpstr>Handling Failures</vt:lpstr>
      <vt:lpstr>Handling Failure</vt:lpstr>
      <vt:lpstr>Regions,  availability zones &amp; fault domain</vt:lpstr>
      <vt:lpstr>Distributed Cloud Apps - Microservices</vt:lpstr>
      <vt:lpstr>Reasons to split monolithic app to microservices</vt:lpstr>
      <vt:lpstr>Reasons to split monolithic app to microservices</vt:lpstr>
      <vt:lpstr>Reasons to split monolithic app to microservices</vt:lpstr>
      <vt:lpstr>Microservices architecture benefits myths</vt:lpstr>
      <vt:lpstr>Microservices architecture benefits myths</vt:lpstr>
      <vt:lpstr>Auto Scaling</vt:lpstr>
      <vt:lpstr>Auto Scaling</vt:lpstr>
      <vt:lpstr>Auto Scaling</vt:lpstr>
      <vt:lpstr>12-factor services</vt:lpstr>
      <vt:lpstr>12-factor services</vt:lpstr>
      <vt:lpstr>The 12 factors are all about…</vt:lpstr>
      <vt:lpstr>CI: Continues Integration CD: Continues Delivery &amp; Deployment</vt:lpstr>
      <vt:lpstr>CI: Continues Integration CD: Continues Delivery &amp; Deployment</vt:lpstr>
      <vt:lpstr>API Versioning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Automation Testing</dc:title>
  <dc:creator>אבי ברודנו</dc:creator>
  <cp:lastModifiedBy>ilia german</cp:lastModifiedBy>
  <cp:revision>29</cp:revision>
  <cp:lastPrinted>2013-09-11T13:44:00Z</cp:lastPrinted>
  <dcterms:created xsi:type="dcterms:W3CDTF">2014-06-10T19:06:38Z</dcterms:created>
  <dcterms:modified xsi:type="dcterms:W3CDTF">2019-07-05T17:46:05Z</dcterms:modified>
</cp:coreProperties>
</file>