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57" r:id="rId3"/>
    <p:sldId id="270" r:id="rId4"/>
    <p:sldId id="271" r:id="rId5"/>
    <p:sldId id="272" r:id="rId6"/>
    <p:sldId id="273" r:id="rId7"/>
    <p:sldId id="26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304">
          <p15:clr>
            <a:srgbClr val="A4A3A4"/>
          </p15:clr>
        </p15:guide>
        <p15:guide id="3" orient="horz" pos="2704" userDrawn="1">
          <p15:clr>
            <a:srgbClr val="A4A3A4"/>
          </p15:clr>
        </p15:guide>
        <p15:guide id="4"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9636"/>
    <a:srgbClr val="F08E1B"/>
    <a:srgbClr val="4B84C9"/>
    <a:srgbClr val="385D8A"/>
    <a:srgbClr val="B3C7EB"/>
    <a:srgbClr val="A6BEE8"/>
    <a:srgbClr val="385DA8"/>
    <a:srgbClr val="943C06"/>
    <a:srgbClr val="FFFFCC"/>
    <a:srgbClr val="DC85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autoAdjust="0"/>
    <p:restoredTop sz="47368" autoAdjust="0"/>
  </p:normalViewPr>
  <p:slideViewPr>
    <p:cSldViewPr showGuides="1">
      <p:cViewPr varScale="1">
        <p:scale>
          <a:sx n="73" d="100"/>
          <a:sy n="73" d="100"/>
        </p:scale>
        <p:origin x="5240" y="176"/>
      </p:cViewPr>
      <p:guideLst>
        <p:guide orient="horz" pos="2160"/>
        <p:guide orient="horz" pos="2304"/>
        <p:guide orient="horz" pos="2704"/>
        <p:guide pos="2880"/>
      </p:guideLst>
    </p:cSldViewPr>
  </p:slideViewPr>
  <p:notesTextViewPr>
    <p:cViewPr>
      <p:scale>
        <a:sx n="3" d="2"/>
        <a:sy n="3" d="2"/>
      </p:scale>
      <p:origin x="0" y="0"/>
    </p:cViewPr>
  </p:notesTextViewPr>
  <p:notesViewPr>
    <p:cSldViewPr showGuides="1">
      <p:cViewPr varScale="1">
        <p:scale>
          <a:sx n="86" d="100"/>
          <a:sy n="86" d="100"/>
        </p:scale>
        <p:origin x="-38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7200"/>
          </a:xfrm>
          <a:prstGeom prst="rect">
            <a:avLst/>
          </a:prstGeom>
        </p:spPr>
        <p:txBody>
          <a:bodyPr vert="horz" lIns="91431" tIns="45716" rIns="91431" bIns="45716" rtlCol="0"/>
          <a:lstStyle>
            <a:lvl1pPr algn="l">
              <a:defRPr sz="1200"/>
            </a:lvl1pPr>
          </a:lstStyle>
          <a:p>
            <a:endParaRPr lang="en-US"/>
          </a:p>
        </p:txBody>
      </p:sp>
      <p:sp>
        <p:nvSpPr>
          <p:cNvPr id="3" name="Date Placeholder 2"/>
          <p:cNvSpPr>
            <a:spLocks noGrp="1"/>
          </p:cNvSpPr>
          <p:nvPr>
            <p:ph type="dt" idx="1"/>
          </p:nvPr>
        </p:nvSpPr>
        <p:spPr>
          <a:xfrm>
            <a:off x="3884613" y="1"/>
            <a:ext cx="2971800" cy="457200"/>
          </a:xfrm>
          <a:prstGeom prst="rect">
            <a:avLst/>
          </a:prstGeom>
        </p:spPr>
        <p:txBody>
          <a:bodyPr vert="horz" lIns="91431" tIns="45716" rIns="91431" bIns="45716" rtlCol="0"/>
          <a:lstStyle>
            <a:lvl1pPr algn="r">
              <a:defRPr sz="1200"/>
            </a:lvl1pPr>
          </a:lstStyle>
          <a:p>
            <a:fld id="{91AA33BB-5012-4FA9-BC94-2423B0F96BF0}" type="datetimeFigureOut">
              <a:rPr lang="en-US" smtClean="0"/>
              <a:pPr/>
              <a:t>7/6/19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31" tIns="45716" rIns="91431" bIns="45716"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1" tIns="45716" rIns="91431" bIns="457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0" cy="457200"/>
          </a:xfrm>
          <a:prstGeom prst="rect">
            <a:avLst/>
          </a:prstGeom>
        </p:spPr>
        <p:txBody>
          <a:bodyPr vert="horz" lIns="91431" tIns="45716" rIns="91431"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7200"/>
          </a:xfrm>
          <a:prstGeom prst="rect">
            <a:avLst/>
          </a:prstGeom>
        </p:spPr>
        <p:txBody>
          <a:bodyPr vert="horz" lIns="91431" tIns="45716" rIns="91431" bIns="45716" rtlCol="0" anchor="b"/>
          <a:lstStyle>
            <a:lvl1pPr algn="r">
              <a:defRPr sz="1200"/>
            </a:lvl1pPr>
          </a:lstStyle>
          <a:p>
            <a:fld id="{C18343ED-3762-4D46-A439-B4D407E13EF8}" type="slidenum">
              <a:rPr lang="en-US" smtClean="0"/>
              <a:pPr/>
              <a:t>‹#›</a:t>
            </a:fld>
            <a:endParaRPr lang="en-US"/>
          </a:p>
        </p:txBody>
      </p:sp>
    </p:spTree>
    <p:extLst>
      <p:ext uri="{BB962C8B-B14F-4D97-AF65-F5344CB8AC3E}">
        <p14:creationId xmlns:p14="http://schemas.microsoft.com/office/powerpoint/2010/main" val="376323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aws.amazon.com/iam/" TargetMode="External"/><Relationship Id="rId3" Type="http://schemas.openxmlformats.org/officeDocument/2006/relationships/hyperlink" Target="https://aws.amazon.com/products/developer-tools/" TargetMode="External"/><Relationship Id="rId7" Type="http://schemas.openxmlformats.org/officeDocument/2006/relationships/hyperlink" Target="https://aws.amazon.com/km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ocs.aws.amazon.com/codebuild/latest/userguide/jenkins-plugin.html" TargetMode="External"/><Relationship Id="rId5" Type="http://schemas.openxmlformats.org/officeDocument/2006/relationships/hyperlink" Target="https://aws.amazon.com/devops/continuous-delivery/" TargetMode="External"/><Relationship Id="rId4" Type="http://schemas.openxmlformats.org/officeDocument/2006/relationships/hyperlink" Target="https://aws.amazon.com/devops/continuous-integratio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C18343ED-3762-4D46-A439-B4D407E13EF8}" type="slidenum">
              <a:rPr lang="en-US" smtClean="0"/>
              <a:pPr/>
              <a:t>1</a:t>
            </a:fld>
            <a:endParaRPr lang="en-US"/>
          </a:p>
        </p:txBody>
      </p:sp>
    </p:spTree>
    <p:extLst>
      <p:ext uri="{BB962C8B-B14F-4D97-AF65-F5344CB8AC3E}">
        <p14:creationId xmlns:p14="http://schemas.microsoft.com/office/powerpoint/2010/main" val="3894110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245993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i="0" u="sng" kern="1200" dirty="0">
                <a:solidFill>
                  <a:schemeClr val="tx1"/>
                </a:solidFill>
                <a:effectLst/>
                <a:latin typeface="+mn-lt"/>
                <a:ea typeface="+mn-ea"/>
                <a:cs typeface="+mn-cs"/>
              </a:rPr>
              <a:t>Fully managed</a:t>
            </a:r>
          </a:p>
          <a:p>
            <a:r>
              <a:rPr lang="en-US" sz="1200" b="0" i="0" kern="1200" dirty="0">
                <a:solidFill>
                  <a:schemeClr val="tx1"/>
                </a:solidFill>
                <a:effectLst/>
                <a:latin typeface="+mn-lt"/>
                <a:ea typeface="+mn-ea"/>
                <a:cs typeface="+mn-cs"/>
              </a:rPr>
              <a:t>AWS CodeCommit eliminates the need to host, maintain, back up, and scale your own source control servers. The service automatically scales to meet the growing needs of your project.</a:t>
            </a:r>
          </a:p>
          <a:p>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Secure</a:t>
            </a:r>
          </a:p>
          <a:p>
            <a:r>
              <a:rPr lang="en-US" sz="1200" b="0" i="0" kern="1200" dirty="0">
                <a:solidFill>
                  <a:schemeClr val="tx1"/>
                </a:solidFill>
                <a:effectLst/>
                <a:latin typeface="+mn-lt"/>
                <a:ea typeface="+mn-ea"/>
                <a:cs typeface="+mn-cs"/>
              </a:rPr>
              <a:t>AWS CodeCommit automatically encrypts your files in transit and at rest. CodeCommit is integrated with AWS Identity and Access Management (IAM) allowing you to customize user-specific access to your repositories.</a:t>
            </a:r>
          </a:p>
          <a:p>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High availability</a:t>
            </a:r>
          </a:p>
          <a:p>
            <a:r>
              <a:rPr lang="en-US" sz="1200" b="0" i="0" kern="1200" dirty="0">
                <a:solidFill>
                  <a:schemeClr val="tx1"/>
                </a:solidFill>
                <a:effectLst/>
                <a:latin typeface="+mn-lt"/>
                <a:ea typeface="+mn-ea"/>
                <a:cs typeface="+mn-cs"/>
              </a:rPr>
              <a:t>AWS CodeCommit has a highly scalable, redundant, and durable architecture. The service is designed to keep your repositories highly available and accessible.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Collaborate on code</a:t>
            </a:r>
          </a:p>
          <a:p>
            <a:r>
              <a:rPr lang="en-US" sz="1200" b="0" i="0" kern="1200" dirty="0">
                <a:solidFill>
                  <a:schemeClr val="tx1"/>
                </a:solidFill>
                <a:effectLst/>
                <a:latin typeface="+mn-lt"/>
                <a:ea typeface="+mn-ea"/>
                <a:cs typeface="+mn-cs"/>
              </a:rPr>
              <a:t>AWS CodeCommit helps you collaborate on code with teammates via pull requests, branching, and merging. You can implement workflows that include code reviews and feedback by default, and control who can make changes to specific branches.</a:t>
            </a:r>
          </a:p>
          <a:p>
            <a:endParaRPr lang="en-US" sz="1200" b="1" i="0" u="sng"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Faster development lifecycle</a:t>
            </a:r>
          </a:p>
          <a:p>
            <a:r>
              <a:rPr lang="en-US" sz="1200" b="0" i="0" kern="1200" dirty="0">
                <a:solidFill>
                  <a:schemeClr val="tx1"/>
                </a:solidFill>
                <a:effectLst/>
                <a:latin typeface="+mn-lt"/>
                <a:ea typeface="+mn-ea"/>
                <a:cs typeface="+mn-cs"/>
              </a:rPr>
              <a:t>AWS CodeCommit keeps your repositories close to your build, staging, and production environments in the AWS cloud. You can transfer incremental changes instead of the entire application. This allows you to increase the speed and frequency of your development lifecycle.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Use your existing tools</a:t>
            </a:r>
          </a:p>
          <a:p>
            <a:r>
              <a:rPr lang="en-US" sz="1200" b="0" i="0" kern="1200" dirty="0">
                <a:solidFill>
                  <a:schemeClr val="tx1"/>
                </a:solidFill>
                <a:effectLst/>
                <a:latin typeface="+mn-lt"/>
                <a:ea typeface="+mn-ea"/>
                <a:cs typeface="+mn-cs"/>
              </a:rPr>
              <a:t>AWS CodeCommit supports all Git commands and works with your existing Git tools. You can keep using your preferred development environment plugins, continuous integration/continuous delivery systems, and graphical clients with CodeCommit.</a:t>
            </a:r>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87339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u="sng" kern="1200" dirty="0">
                <a:solidFill>
                  <a:schemeClr val="tx1"/>
                </a:solidFill>
                <a:effectLst/>
                <a:latin typeface="+mn-lt"/>
                <a:ea typeface="+mn-ea"/>
                <a:cs typeface="+mn-cs"/>
              </a:rPr>
              <a:t>Rapid delivery</a:t>
            </a:r>
          </a:p>
          <a:p>
            <a:r>
              <a:rPr lang="en-US" sz="1200" b="0" i="0" kern="1200" dirty="0">
                <a:solidFill>
                  <a:schemeClr val="tx1"/>
                </a:solidFill>
                <a:effectLst/>
                <a:latin typeface="+mn-lt"/>
                <a:ea typeface="+mn-ea"/>
                <a:cs typeface="+mn-cs"/>
              </a:rPr>
              <a:t>AWS CodePipeline automates your software release process, allowing you to rapidly release new features to your users. With CodePipeline, you can quickly iterate on feedback and get new features to your users faster.</a:t>
            </a:r>
          </a:p>
          <a:p>
            <a:r>
              <a:rPr lang="en-US" sz="1200" b="0" i="0" kern="1200" dirty="0">
                <a:solidFill>
                  <a:schemeClr val="tx1"/>
                </a:solidFill>
                <a:effectLst/>
                <a:latin typeface="+mn-lt"/>
                <a:ea typeface="+mn-ea"/>
                <a:cs typeface="+mn-cs"/>
              </a:rPr>
              <a:t>Automating your build, test, and release process allows you to quickly and easily test each code change and catch bugs while they are small and simple to fix. You can ensure the quality of your application or infrastructure code by running each change through your staging and release process.</a:t>
            </a:r>
          </a:p>
          <a:p>
            <a:r>
              <a:rPr lang="en-US" sz="1200" b="1" i="0" u="sng" kern="1200" dirty="0">
                <a:solidFill>
                  <a:schemeClr val="tx1"/>
                </a:solidFill>
                <a:effectLst/>
                <a:latin typeface="+mn-lt"/>
                <a:ea typeface="+mn-ea"/>
                <a:cs typeface="+mn-cs"/>
              </a:rPr>
              <a:t>Configurable workflow</a:t>
            </a:r>
          </a:p>
          <a:p>
            <a:r>
              <a:rPr lang="en-US" sz="1200" b="0" i="0" kern="1200" dirty="0">
                <a:solidFill>
                  <a:schemeClr val="tx1"/>
                </a:solidFill>
                <a:effectLst/>
                <a:latin typeface="+mn-lt"/>
                <a:ea typeface="+mn-ea"/>
                <a:cs typeface="+mn-cs"/>
              </a:rPr>
              <a:t>AWS CodePipeline allows you to model the different stages of your software release process using the console interface, the AWS CLI, AWS CloudFormation, or the AWS SDKs. You can easily specify the tests to run and customize the steps to deploy your application and its dependencies.</a:t>
            </a:r>
          </a:p>
          <a:p>
            <a:r>
              <a:rPr lang="en-US" sz="1200" b="1" i="0" u="sng" kern="1200" dirty="0">
                <a:solidFill>
                  <a:schemeClr val="tx1"/>
                </a:solidFill>
                <a:effectLst/>
                <a:latin typeface="+mn-lt"/>
                <a:ea typeface="+mn-ea"/>
                <a:cs typeface="+mn-cs"/>
              </a:rPr>
              <a:t>Get started fast</a:t>
            </a:r>
          </a:p>
          <a:p>
            <a:r>
              <a:rPr lang="en-US" sz="1200" b="0" i="0" kern="1200" dirty="0">
                <a:solidFill>
                  <a:schemeClr val="tx1"/>
                </a:solidFill>
                <a:effectLst/>
                <a:latin typeface="+mn-lt"/>
                <a:ea typeface="+mn-ea"/>
                <a:cs typeface="+mn-cs"/>
              </a:rPr>
              <a:t>With AWS CodePipeline, you can immediately begin to model your software release process. There are no servers to provision or set up. CodePipeline is a fully managed continuous delivery service that connects to your existing tools and systems.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Easy to integrate</a:t>
            </a:r>
          </a:p>
          <a:p>
            <a:r>
              <a:rPr lang="en-US" sz="1200" b="0" i="0" kern="1200" dirty="0">
                <a:solidFill>
                  <a:schemeClr val="tx1"/>
                </a:solidFill>
                <a:effectLst/>
                <a:latin typeface="+mn-lt"/>
                <a:ea typeface="+mn-ea"/>
                <a:cs typeface="+mn-cs"/>
              </a:rPr>
              <a:t>AWS CodePipeline can easily be extended to adapt to your specific needs. You can use our pre-built plugins or your own custom plugins in any step of your release process. For example, you can pull your source code from GitHub, use your on-premises Jenkins build server, run load tests using a third-party service, or pass on deployment information to your custom operations dashboard.</a:t>
            </a:r>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3262400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1" i="0" u="sng" kern="1200" dirty="0">
                <a:solidFill>
                  <a:schemeClr val="tx1"/>
                </a:solidFill>
                <a:effectLst/>
                <a:latin typeface="+mn-lt"/>
                <a:ea typeface="+mn-ea"/>
                <a:cs typeface="+mn-cs"/>
              </a:rPr>
              <a:t>Fully managed build service</a:t>
            </a:r>
          </a:p>
          <a:p>
            <a:r>
              <a:rPr lang="en-US" sz="1200" b="0" i="0" kern="1200" dirty="0">
                <a:solidFill>
                  <a:schemeClr val="tx1"/>
                </a:solidFill>
                <a:effectLst/>
                <a:latin typeface="+mn-lt"/>
                <a:ea typeface="+mn-ea"/>
                <a:cs typeface="+mn-cs"/>
              </a:rPr>
              <a:t>AWS CodeBuild eliminates the need to set up, patch, update, and manage your own build servers and software. There is no software to install or manage.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Continuous scaling</a:t>
            </a:r>
          </a:p>
          <a:p>
            <a:r>
              <a:rPr lang="en-US" sz="1200" b="0" i="0" kern="1200" dirty="0">
                <a:solidFill>
                  <a:schemeClr val="tx1"/>
                </a:solidFill>
                <a:effectLst/>
                <a:latin typeface="+mn-lt"/>
                <a:ea typeface="+mn-ea"/>
                <a:cs typeface="+mn-cs"/>
              </a:rPr>
              <a:t>AWS CodeBuild scales up and down automatically to meet your build volume. It immediately processes each build you submit and can run separate builds concurrently, which means your builds are not left waiting in a queue.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Pay as you go</a:t>
            </a:r>
          </a:p>
          <a:p>
            <a:r>
              <a:rPr lang="en-US" sz="1200" b="0" i="0" kern="1200" dirty="0">
                <a:solidFill>
                  <a:schemeClr val="tx1"/>
                </a:solidFill>
                <a:effectLst/>
                <a:latin typeface="+mn-lt"/>
                <a:ea typeface="+mn-ea"/>
                <a:cs typeface="+mn-cs"/>
              </a:rPr>
              <a:t>With AWS CodeBuild, you are charged based on the number of minutes it takes to complete your build. This means you no longer have to worry about paying for idle build server capacity.</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Extensible</a:t>
            </a:r>
          </a:p>
          <a:p>
            <a:r>
              <a:rPr lang="en-US" sz="1200" b="0" i="0" kern="1200" dirty="0">
                <a:solidFill>
                  <a:schemeClr val="tx1"/>
                </a:solidFill>
                <a:effectLst/>
                <a:latin typeface="+mn-lt"/>
                <a:ea typeface="+mn-ea"/>
                <a:cs typeface="+mn-cs"/>
              </a:rPr>
              <a:t>You can bring your own build tools and programming runtimes to use with AWS CodeBuild by creating customized build environments in addition to the prepackaged build tools and runtimes supported by CodeBuild.</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Enables continuous integration and delivery</a:t>
            </a:r>
          </a:p>
          <a:p>
            <a:r>
              <a:rPr lang="en-US" sz="1200" b="0" i="0" kern="1200" dirty="0">
                <a:solidFill>
                  <a:schemeClr val="tx1"/>
                </a:solidFill>
                <a:effectLst/>
                <a:latin typeface="+mn-lt"/>
                <a:ea typeface="+mn-ea"/>
                <a:cs typeface="+mn-cs"/>
              </a:rPr>
              <a:t>AWS CodeBuild belongs to a family of </a:t>
            </a:r>
            <a:r>
              <a:rPr lang="en-US" sz="1200" b="0" i="0" u="none" strike="noStrike" kern="1200" dirty="0">
                <a:solidFill>
                  <a:schemeClr val="tx1"/>
                </a:solidFill>
                <a:effectLst/>
                <a:latin typeface="+mn-lt"/>
                <a:ea typeface="+mn-ea"/>
                <a:cs typeface="+mn-cs"/>
                <a:hlinkClick r:id="rId3"/>
              </a:rPr>
              <a:t>AWS Code Services</a:t>
            </a:r>
            <a:r>
              <a:rPr lang="en-US" sz="1200" b="0" i="0" kern="1200" dirty="0">
                <a:solidFill>
                  <a:schemeClr val="tx1"/>
                </a:solidFill>
                <a:effectLst/>
                <a:latin typeface="+mn-lt"/>
                <a:ea typeface="+mn-ea"/>
                <a:cs typeface="+mn-cs"/>
              </a:rPr>
              <a:t>, which you can use to create complete, automated software release workflows for </a:t>
            </a:r>
            <a:r>
              <a:rPr lang="en-US" sz="1200" b="0" i="0" u="none" strike="noStrike" kern="1200" dirty="0">
                <a:solidFill>
                  <a:schemeClr val="tx1"/>
                </a:solidFill>
                <a:effectLst/>
                <a:latin typeface="+mn-lt"/>
                <a:ea typeface="+mn-ea"/>
                <a:cs typeface="+mn-cs"/>
                <a:hlinkClick r:id="rId4"/>
              </a:rPr>
              <a:t>continuous </a:t>
            </a:r>
            <a:r>
              <a:rPr lang="en-US" sz="1200" b="0" i="0" u="none" strike="noStrike" kern="1200" dirty="0" err="1">
                <a:solidFill>
                  <a:schemeClr val="tx1"/>
                </a:solidFill>
                <a:effectLst/>
                <a:latin typeface="+mn-lt"/>
                <a:ea typeface="+mn-ea"/>
                <a:cs typeface="+mn-cs"/>
                <a:hlinkClick r:id="rId4"/>
              </a:rPr>
              <a:t>integration</a:t>
            </a:r>
            <a:r>
              <a:rPr lang="en-US" sz="1200" b="0" i="0" kern="1200" dirty="0" err="1">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delivery</a:t>
            </a:r>
            <a:r>
              <a:rPr lang="en-US" sz="1200" b="0" i="0" kern="1200" dirty="0">
                <a:solidFill>
                  <a:schemeClr val="tx1"/>
                </a:solidFill>
                <a:effectLst/>
                <a:latin typeface="+mn-lt"/>
                <a:ea typeface="+mn-ea"/>
                <a:cs typeface="+mn-cs"/>
              </a:rPr>
              <a:t> (CI/CD). You can also integrate CodeBuild into your existing CI/CD workflow. For example, you can use </a:t>
            </a:r>
            <a:r>
              <a:rPr lang="en-US" sz="1200" b="0" i="0" u="none" strike="noStrike" kern="1200" dirty="0">
                <a:solidFill>
                  <a:schemeClr val="tx1"/>
                </a:solidFill>
                <a:effectLst/>
                <a:latin typeface="+mn-lt"/>
                <a:ea typeface="+mn-ea"/>
                <a:cs typeface="+mn-cs"/>
                <a:hlinkClick r:id="rId6"/>
              </a:rPr>
              <a:t>CodeBuild as a worker node</a:t>
            </a:r>
            <a:r>
              <a:rPr lang="en-US" sz="1200" b="0" i="0" kern="1200" dirty="0">
                <a:solidFill>
                  <a:schemeClr val="tx1"/>
                </a:solidFill>
                <a:effectLst/>
                <a:latin typeface="+mn-lt"/>
                <a:ea typeface="+mn-ea"/>
                <a:cs typeface="+mn-cs"/>
              </a:rPr>
              <a:t> for your existing Jenkins server setup for distributed builds.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Secure</a:t>
            </a:r>
          </a:p>
          <a:p>
            <a:r>
              <a:rPr lang="en-US" sz="1200" b="0" i="0" kern="1200" dirty="0">
                <a:solidFill>
                  <a:schemeClr val="tx1"/>
                </a:solidFill>
                <a:effectLst/>
                <a:latin typeface="+mn-lt"/>
                <a:ea typeface="+mn-ea"/>
                <a:cs typeface="+mn-cs"/>
              </a:rPr>
              <a:t>With AWS CodeBuild, your build artifacts are encrypted with customer-specific keys that are managed by the </a:t>
            </a:r>
            <a:r>
              <a:rPr lang="en-US" sz="1200" b="0" i="0" u="none" strike="noStrike" kern="1200" dirty="0">
                <a:solidFill>
                  <a:schemeClr val="tx1"/>
                </a:solidFill>
                <a:effectLst/>
                <a:latin typeface="+mn-lt"/>
                <a:ea typeface="+mn-ea"/>
                <a:cs typeface="+mn-cs"/>
                <a:hlinkClick r:id="rId7"/>
              </a:rPr>
              <a:t>AWS Key Management Service</a:t>
            </a:r>
            <a:r>
              <a:rPr lang="en-US" sz="1200" b="0" i="0" kern="1200" dirty="0">
                <a:solidFill>
                  <a:schemeClr val="tx1"/>
                </a:solidFill>
                <a:effectLst/>
                <a:latin typeface="+mn-lt"/>
                <a:ea typeface="+mn-ea"/>
                <a:cs typeface="+mn-cs"/>
              </a:rPr>
              <a:t> (KMS). CodeBuild is integrated with </a:t>
            </a:r>
            <a:r>
              <a:rPr lang="en-US" sz="1200" b="0" i="0" u="none" strike="noStrike" kern="1200" dirty="0">
                <a:solidFill>
                  <a:schemeClr val="tx1"/>
                </a:solidFill>
                <a:effectLst/>
                <a:latin typeface="+mn-lt"/>
                <a:ea typeface="+mn-ea"/>
                <a:cs typeface="+mn-cs"/>
                <a:hlinkClick r:id="rId8"/>
              </a:rPr>
              <a:t>AWS Identity and Access Management</a:t>
            </a:r>
            <a:r>
              <a:rPr lang="en-US" sz="1200" b="0" i="0" kern="1200" dirty="0">
                <a:solidFill>
                  <a:schemeClr val="tx1"/>
                </a:solidFill>
                <a:effectLst/>
                <a:latin typeface="+mn-lt"/>
                <a:ea typeface="+mn-ea"/>
                <a:cs typeface="+mn-cs"/>
              </a:rPr>
              <a:t> (IAM), so you can assign user-specific permissions to your build projects.</a:t>
            </a:r>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1263062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i="0" u="sng" kern="1200" dirty="0">
                <a:solidFill>
                  <a:schemeClr val="tx1"/>
                </a:solidFill>
                <a:effectLst/>
                <a:latin typeface="+mn-lt"/>
                <a:ea typeface="+mn-ea"/>
                <a:cs typeface="+mn-cs"/>
              </a:rPr>
              <a:t>Automated deployments</a:t>
            </a:r>
          </a:p>
          <a:p>
            <a:r>
              <a:rPr lang="en-US" sz="1200" b="0" i="0" kern="1200" dirty="0">
                <a:solidFill>
                  <a:schemeClr val="tx1"/>
                </a:solidFill>
                <a:effectLst/>
                <a:latin typeface="+mn-lt"/>
                <a:ea typeface="+mn-ea"/>
                <a:cs typeface="+mn-cs"/>
              </a:rPr>
              <a:t>AWS CodeDeploy fully automates your software deployments, allowing you to deploy reliably and rapidly. You can consistently deploy your application across your development, test, and production environments whether deploying to Amazon EC2, AWS </a:t>
            </a:r>
            <a:r>
              <a:rPr lang="en-US" sz="1200" b="0" i="0" kern="1200" dirty="0" err="1">
                <a:solidFill>
                  <a:schemeClr val="tx1"/>
                </a:solidFill>
                <a:effectLst/>
                <a:latin typeface="+mn-lt"/>
                <a:ea typeface="+mn-ea"/>
                <a:cs typeface="+mn-cs"/>
              </a:rPr>
              <a:t>Fargate</a:t>
            </a:r>
            <a:r>
              <a:rPr lang="en-US" sz="1200" b="0" i="0" kern="1200" dirty="0">
                <a:solidFill>
                  <a:schemeClr val="tx1"/>
                </a:solidFill>
                <a:effectLst/>
                <a:latin typeface="+mn-lt"/>
                <a:ea typeface="+mn-ea"/>
                <a:cs typeface="+mn-cs"/>
              </a:rPr>
              <a:t>, AWS Lambda, or your on-premises servers. The service scales with your infrastructure.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Minimize downtime</a:t>
            </a:r>
          </a:p>
          <a:p>
            <a:r>
              <a:rPr lang="en-US" sz="1200" b="0" i="0" kern="1200" dirty="0">
                <a:solidFill>
                  <a:schemeClr val="tx1"/>
                </a:solidFill>
                <a:effectLst/>
                <a:latin typeface="+mn-lt"/>
                <a:ea typeface="+mn-ea"/>
                <a:cs typeface="+mn-cs"/>
              </a:rPr>
              <a:t>AWS CodeDeploy helps maximize your application availability during the software deployment process. It introduces changes incrementally and tracks application health according to configurable rules. Software deployments can easily be stopped and rolled back if there are errors.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Centralized control</a:t>
            </a:r>
          </a:p>
          <a:p>
            <a:r>
              <a:rPr lang="en-US" sz="1200" b="0" i="0" kern="1200" dirty="0">
                <a:solidFill>
                  <a:schemeClr val="tx1"/>
                </a:solidFill>
                <a:effectLst/>
                <a:latin typeface="+mn-lt"/>
                <a:ea typeface="+mn-ea"/>
                <a:cs typeface="+mn-cs"/>
              </a:rPr>
              <a:t>AWS CodeDeploy allows you to easily launch and track the status of your application deployments through the AWS Management Console or the AWS CLI. CodeDeploy gives you a detailed report allowing you to view when and to where each application revision was deployed. You can also create push notifications to receive live updates about your deployments.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Easy to adopt</a:t>
            </a:r>
          </a:p>
          <a:p>
            <a:r>
              <a:rPr lang="en-US" sz="1200" b="0" i="0" kern="1200" dirty="0">
                <a:solidFill>
                  <a:schemeClr val="tx1"/>
                </a:solidFill>
                <a:effectLst/>
                <a:latin typeface="+mn-lt"/>
                <a:ea typeface="+mn-ea"/>
                <a:cs typeface="+mn-cs"/>
              </a:rPr>
              <a:t>AWS CodeDeploy is platform and language agnostic, works with any application, and provides the same experience whether you’re deploying to Amazon EC2, AWS </a:t>
            </a:r>
            <a:r>
              <a:rPr lang="en-US" sz="1200" b="0" i="0" kern="1200" dirty="0" err="1">
                <a:solidFill>
                  <a:schemeClr val="tx1"/>
                </a:solidFill>
                <a:effectLst/>
                <a:latin typeface="+mn-lt"/>
                <a:ea typeface="+mn-ea"/>
                <a:cs typeface="+mn-cs"/>
              </a:rPr>
              <a:t>Fargate</a:t>
            </a:r>
            <a:r>
              <a:rPr lang="en-US" sz="1200" b="0" i="0" kern="1200" dirty="0">
                <a:solidFill>
                  <a:schemeClr val="tx1"/>
                </a:solidFill>
                <a:effectLst/>
                <a:latin typeface="+mn-lt"/>
                <a:ea typeface="+mn-ea"/>
                <a:cs typeface="+mn-cs"/>
              </a:rPr>
              <a:t>, or AWS Lambda. You can easily reuse your existing setup code. CodeDeploy can also integrate with your existing software release process or continuous delivery toolchain (e.g., AWS CodePipeline, GitHub, Jenkins).</a:t>
            </a: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253017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0537" y="1340768"/>
            <a:ext cx="7388072"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580537" y="6362070"/>
            <a:ext cx="7879895"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537" y="534797"/>
            <a:ext cx="2632449" cy="483907"/>
          </a:xfrm>
          <a:prstGeom prst="rect">
            <a:avLst/>
          </a:prstGeom>
        </p:spPr>
      </p:pic>
      <p:sp>
        <p:nvSpPr>
          <p:cNvPr id="7" name="Text Placeholder 6"/>
          <p:cNvSpPr>
            <a:spLocks noGrp="1"/>
          </p:cNvSpPr>
          <p:nvPr>
            <p:ph type="body" sz="quarter" idx="10"/>
          </p:nvPr>
        </p:nvSpPr>
        <p:spPr>
          <a:xfrm>
            <a:off x="581025" y="2427288"/>
            <a:ext cx="7388225"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cSld>
  <p:clrMapOvr>
    <a:masterClrMapping/>
  </p:clrMapOvr>
  <p:extLst mod="1">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CodeSnippets">
    <p:spTree>
      <p:nvGrpSpPr>
        <p:cNvPr id="1" name=""/>
        <p:cNvGrpSpPr/>
        <p:nvPr/>
      </p:nvGrpSpPr>
      <p:grpSpPr>
        <a:xfrm>
          <a:off x="0" y="0"/>
          <a:ext cx="0" cy="0"/>
          <a:chOff x="0" y="0"/>
          <a:chExt cx="0" cy="0"/>
        </a:xfrm>
      </p:grpSpPr>
      <p:sp>
        <p:nvSpPr>
          <p:cNvPr id="20" name="Text Placeholder 12"/>
          <p:cNvSpPr>
            <a:spLocks noGrp="1"/>
          </p:cNvSpPr>
          <p:nvPr>
            <p:ph type="body" sz="quarter" idx="15"/>
          </p:nvPr>
        </p:nvSpPr>
        <p:spPr>
          <a:xfrm>
            <a:off x="611560" y="1494000"/>
            <a:ext cx="7992690" cy="1502952"/>
          </a:xfrm>
          <a:prstGeom prst="rect">
            <a:avLst/>
          </a:prstGeom>
          <a:solidFill>
            <a:schemeClr val="bg1">
              <a:alpha val="69000"/>
            </a:schemeClr>
          </a:solidFill>
        </p:spPr>
        <p:txBody>
          <a:bodyPr tIns="9000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21" name="Text Placeholder 14"/>
          <p:cNvSpPr>
            <a:spLocks noGrp="1"/>
          </p:cNvSpPr>
          <p:nvPr>
            <p:ph type="body" sz="quarter" idx="16"/>
          </p:nvPr>
        </p:nvSpPr>
        <p:spPr bwMode="blackWhite">
          <a:xfrm>
            <a:off x="602680" y="3140969"/>
            <a:ext cx="8001315" cy="3010450"/>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deSnippet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
        <p:nvSpPr>
          <p:cNvPr id="8" name="Text Placeholder 12"/>
          <p:cNvSpPr>
            <a:spLocks noGrp="1"/>
          </p:cNvSpPr>
          <p:nvPr>
            <p:ph type="body" sz="quarter" idx="15"/>
          </p:nvPr>
        </p:nvSpPr>
        <p:spPr>
          <a:xfrm>
            <a:off x="611560" y="1494177"/>
            <a:ext cx="8004764" cy="1070904"/>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9" name="Text Placeholder 14"/>
          <p:cNvSpPr>
            <a:spLocks noGrp="1"/>
          </p:cNvSpPr>
          <p:nvPr>
            <p:ph type="body" sz="quarter" idx="16"/>
          </p:nvPr>
        </p:nvSpPr>
        <p:spPr bwMode="blackWhite">
          <a:xfrm>
            <a:off x="611560" y="2630516"/>
            <a:ext cx="8013402" cy="1139423"/>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10" name="Text Placeholder 2"/>
          <p:cNvSpPr>
            <a:spLocks noGrp="1"/>
          </p:cNvSpPr>
          <p:nvPr>
            <p:ph type="body" sz="quarter" idx="17"/>
          </p:nvPr>
        </p:nvSpPr>
        <p:spPr>
          <a:xfrm>
            <a:off x="611262" y="3835374"/>
            <a:ext cx="8013700" cy="1073150"/>
          </a:xfrm>
          <a:prstGeom prst="rect">
            <a:avLst/>
          </a:prstGeom>
          <a:solidFill>
            <a:schemeClr val="bg1"/>
          </a:solidFill>
        </p:spPr>
        <p:txBody>
          <a:bodyPr/>
          <a:lstStyle>
            <a:lvl1pPr marL="0" indent="0">
              <a:buNone/>
              <a:defRPr lang="en-US" sz="2800" kern="1200" baseline="0" dirty="0">
                <a:solidFill>
                  <a:schemeClr val="tx1"/>
                </a:solidFill>
                <a:latin typeface="Segoe" panose="020B0502040504020203" pitchFamily="34" charset="0"/>
                <a:ea typeface="+mn-ea"/>
                <a:cs typeface="+mn-cs"/>
              </a:defRPr>
            </a:lvl1pPr>
            <a:lvl2pPr marL="342900" indent="-342900">
              <a:defRPr/>
            </a:lvl2pPr>
            <a:lvl3pPr marL="342900" indent="-342900">
              <a:defRPr/>
            </a:lvl3pPr>
            <a:lvl4pPr marL="342900" indent="-342900">
              <a:defRPr/>
            </a:lvl4pPr>
            <a:lvl5pPr marL="342900" indent="-342900">
              <a:defRPr/>
            </a:lvl5pPr>
          </a:lstStyle>
          <a:p>
            <a:pPr marL="342900" lvl="0" indent="-342900" algn="l" defTabSz="914400" rtl="0" eaLnBrk="1" latinLnBrk="0" hangingPunct="1">
              <a:spcBef>
                <a:spcPct val="20000"/>
              </a:spcBef>
              <a:buFontTx/>
              <a:buBlip>
                <a:blip r:embed="rId2"/>
              </a:buBlip>
            </a:pPr>
            <a:r>
              <a:rPr lang="en-US"/>
              <a:t>Click to edit Master text styles</a:t>
            </a:r>
          </a:p>
        </p:txBody>
      </p:sp>
      <p:sp>
        <p:nvSpPr>
          <p:cNvPr id="11" name="Text Placeholder 4"/>
          <p:cNvSpPr>
            <a:spLocks noGrp="1"/>
          </p:cNvSpPr>
          <p:nvPr>
            <p:ph type="body" sz="quarter" idx="18"/>
          </p:nvPr>
        </p:nvSpPr>
        <p:spPr>
          <a:xfrm>
            <a:off x="611262" y="4973959"/>
            <a:ext cx="8013700" cy="1119187"/>
          </a:xfrm>
          <a:prstGeom prst="rect">
            <a:avLst/>
          </a:prstGeom>
          <a:solidFill>
            <a:schemeClr val="accent1">
              <a:alpha val="50000"/>
            </a:schemeClr>
          </a:solidFill>
        </p:spPr>
        <p:txBody>
          <a:bodyPr/>
          <a:lstStyle>
            <a:lvl1pPr marL="0" indent="0">
              <a:defRPr lang="en-US" sz="1800" b="0" kern="1200" dirty="0" smtClean="0">
                <a:solidFill>
                  <a:schemeClr val="tx1"/>
                </a:solidFill>
                <a:latin typeface="Consolas" pitchFamily="49" charset="0"/>
                <a:ea typeface="+mn-ea"/>
                <a:cs typeface="Courier New" pitchFamily="49" charset="0"/>
              </a:defRPr>
            </a:lvl1pPr>
            <a:lvl2pPr marL="0" indent="0">
              <a:defRPr/>
            </a:lvl2pPr>
            <a:lvl3pPr marL="0" indent="0">
              <a:defRPr/>
            </a:lvl3pPr>
            <a:lvl4pPr marL="0" indent="0">
              <a:defRPr/>
            </a:lvl4pPr>
            <a:lvl5pPr marL="0" indent="0">
              <a:defRPr/>
            </a:lvl5pPr>
          </a:lstStyle>
          <a:p>
            <a:pPr marL="342900" lvl="0" indent="-342900" algn="l" defTabSz="914400" rtl="0" eaLnBrk="1" latinLnBrk="0" hangingPunct="1">
              <a:spcBef>
                <a:spcPct val="20000"/>
              </a:spcBef>
              <a:buFont typeface="Arial" pitchFamily="34" charset="0"/>
              <a:buNone/>
            </a:pPr>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TextBox 6"/>
          <p:cNvSpPr txBox="1"/>
          <p:nvPr userDrawn="1"/>
        </p:nvSpPr>
        <p:spPr>
          <a:xfrm>
            <a:off x="1403648" y="2492896"/>
            <a:ext cx="5545108"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1710" y="1988840"/>
            <a:ext cx="1532540" cy="2844235"/>
          </a:xfrm>
          <a:prstGeom prst="rect">
            <a:avLst/>
          </a:prstGeom>
          <a:effectLst>
            <a:outerShdw blurRad="50800" dist="12700" dir="2220000" sx="102000" sy="102000" algn="ctr" rotWithShape="0">
              <a:srgbClr val="000000">
                <a:alpha val="35000"/>
              </a:srgbClr>
            </a:outerShdw>
            <a:softEdge rad="0"/>
          </a:effectLst>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ps">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7380312" y="2348344"/>
            <a:ext cx="1655516" cy="3900056"/>
          </a:xfrm>
          <a:prstGeom prst="rect">
            <a:avLst/>
          </a:prstGeom>
          <a:solidFill>
            <a:schemeClr val="bg1">
              <a:alpha val="69000"/>
            </a:schemeClr>
          </a:solidFill>
        </p:spPr>
        <p:txBody>
          <a:bodyPr>
            <a:normAutofit/>
          </a:bodyPr>
          <a:lstStyle>
            <a:lvl1pPr marL="115888" indent="-115888" algn="l" rtl="0">
              <a:buFont typeface="Arial" pitchFamily="34" charset="0"/>
              <a:buChar char="•"/>
              <a:defRPr sz="1400"/>
            </a:lvl1pPr>
          </a:lstStyle>
          <a:p>
            <a:pPr lvl="0"/>
            <a:r>
              <a:rPr lang="en-US"/>
              <a:t>Click to edit Master text styles</a:t>
            </a:r>
          </a:p>
        </p:txBody>
      </p:sp>
      <p:sp>
        <p:nvSpPr>
          <p:cNvPr id="17" name="Text Placeholder 16"/>
          <p:cNvSpPr>
            <a:spLocks noGrp="1"/>
          </p:cNvSpPr>
          <p:nvPr>
            <p:ph type="body" sz="quarter" idx="16"/>
          </p:nvPr>
        </p:nvSpPr>
        <p:spPr>
          <a:xfrm>
            <a:off x="611560" y="1524000"/>
            <a:ext cx="6553200" cy="4724400"/>
          </a:xfrm>
          <a:prstGeom prst="rect">
            <a:avLst/>
          </a:prstGeom>
          <a:solidFill>
            <a:schemeClr val="bg1">
              <a:alpha val="69000"/>
            </a:schemeClr>
          </a:solidFill>
          <a:ln>
            <a:noFill/>
          </a:ln>
        </p:spPr>
        <p:txBody>
          <a:bodyPr/>
          <a:lstStyle>
            <a:lvl1pPr marL="342900" indent="-342900" algn="l" rtl="0">
              <a:buFontTx/>
              <a:buBlip>
                <a:blip r:embed="rId2"/>
              </a:buBlip>
              <a:defRPr/>
            </a:lvl1pPr>
            <a:lvl2pPr marL="742950" indent="-285750" algn="l" rtl="0">
              <a:buFontTx/>
              <a:buBlip>
                <a:blip r:embed="rId2"/>
              </a:buBlip>
              <a:defRPr/>
            </a:lvl2pPr>
            <a:lvl3pPr marL="1143000" indent="-228600" algn="l" rtl="0">
              <a:buFontTx/>
              <a:buBlip>
                <a:blip r:embed="rId2"/>
              </a:buBlip>
              <a:defRPr/>
            </a:lvl3pPr>
            <a:lvl4pPr marL="1600200" indent="-228600" algn="l" rtl="0">
              <a:buFontTx/>
              <a:buBlip>
                <a:blip r:embed="rId2"/>
              </a:buBlip>
              <a:defRPr/>
            </a:lvl4pPr>
            <a:lvl5pPr marL="2057400" indent="-228600" algn="l" rtl="0">
              <a:buFontTx/>
              <a:buBlip>
                <a:blip r:embed="rId2"/>
              </a:buBlip>
              <a:defRPr/>
            </a:lvl5pPr>
          </a:lstStyle>
          <a:p>
            <a:pPr lvl="0"/>
            <a:r>
              <a:rPr lang="en-US"/>
              <a:t>Click to edit Master text styles</a:t>
            </a:r>
          </a:p>
        </p:txBody>
      </p:sp>
      <p:sp>
        <p:nvSpPr>
          <p:cNvPr id="14" name="TextBox 13"/>
          <p:cNvSpPr txBox="1"/>
          <p:nvPr userDrawn="1"/>
        </p:nvSpPr>
        <p:spPr>
          <a:xfrm>
            <a:off x="7979692" y="1524000"/>
            <a:ext cx="976164" cy="615553"/>
          </a:xfrm>
          <a:prstGeom prst="rect">
            <a:avLst/>
          </a:prstGeom>
          <a:effectLst>
            <a:outerShdw blurRad="50800" dist="12700" dir="2220000" sx="102000" sy="102000" algn="ctr" rotWithShape="0">
              <a:srgbClr val="000000">
                <a:alpha val="35000"/>
              </a:srgbClr>
            </a:outerShdw>
            <a:softEdge rad="0"/>
          </a:effectLst>
        </p:spPr>
        <p:txBody>
          <a:bodyPr vert="horz" wrap="square" lIns="0" tIns="0" rIns="0" bIns="0" rtlCol="0" anchor="t" anchorCtr="0">
            <a:spAutoFit/>
          </a:bodyPr>
          <a:lstStyle>
            <a:lvl1pPr>
              <a:spcBef>
                <a:spcPct val="0"/>
              </a:spcBef>
              <a:buNone/>
              <a:defRPr lang="en-US" sz="4000" b="0" dirty="0" smtClean="0">
                <a:ln w="3175">
                  <a:noFill/>
                </a:ln>
                <a:solidFill>
                  <a:srgbClr val="F08E1B"/>
                </a:solidFill>
                <a:effectLst/>
                <a:latin typeface="Segoe Light" panose="020B0302040504020203" pitchFamily="34" charset="0"/>
                <a:cs typeface="Segoe UI" panose="020B0502040204020203" pitchFamily="34" charset="0"/>
              </a:defRPr>
            </a:lvl1pPr>
          </a:lstStyle>
          <a:p>
            <a:pPr lvl="0"/>
            <a:r>
              <a:rPr lang="en-US" sz="4000" b="1" dirty="0">
                <a:effectLst>
                  <a:outerShdw blurRad="38100" dist="38100" dir="2700000" algn="tl">
                    <a:srgbClr val="000000">
                      <a:alpha val="43137"/>
                    </a:srgbClr>
                  </a:outerShdw>
                </a:effectLst>
                <a:latin typeface="Segoe" panose="020B0502040504020203" pitchFamily="34" charset="0"/>
                <a:cs typeface="Consolas" panose="020B0609020204030204" pitchFamily="49" charset="0"/>
              </a:rPr>
              <a:t>tips</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9090" y="1414674"/>
            <a:ext cx="938110" cy="938110"/>
          </a:xfrm>
          <a:prstGeom prst="rect">
            <a:avLst/>
          </a:prstGeom>
          <a:effectLst>
            <a:outerShdw blurRad="50800" dist="12700" dir="2220000" sx="102000" sy="102000" algn="ctr" rotWithShape="0">
              <a:srgbClr val="000000">
                <a:alpha val="35000"/>
              </a:srgbClr>
            </a:outerShdw>
            <a:softEdge rad="0"/>
          </a:effectLst>
        </p:spPr>
      </p:pic>
      <p:sp>
        <p:nvSpPr>
          <p:cNvPr id="7" name="Title Placeholder 1"/>
          <p:cNvSpPr>
            <a:spLocks noGrp="1"/>
          </p:cNvSpPr>
          <p:nvPr>
            <p:ph type="title" hasCustomPrompt="1"/>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dirty="0"/>
              <a:t>Click to add tips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958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ypical page">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7992888" cy="720000"/>
          </a:xfrm>
        </p:spPr>
        <p:txBody>
          <a:bodyPr vert="horz" lIns="0" tIns="0" rIns="91440" bIns="45720" rtlCol="0" anchor="b" anchorCtr="0">
            <a:norm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idx="1"/>
          </p:nvPr>
        </p:nvSpPr>
        <p:spPr>
          <a:xfrm>
            <a:off x="611560" y="1492161"/>
            <a:ext cx="7992888"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64088" y="1124744"/>
            <a:ext cx="4132746"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475656"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475656" y="2492896"/>
            <a:ext cx="212590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sionLab">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11" name="TextBox 10"/>
          <p:cNvSpPr txBox="1"/>
          <p:nvPr userDrawn="1"/>
        </p:nvSpPr>
        <p:spPr>
          <a:xfrm>
            <a:off x="1547664" y="2492896"/>
            <a:ext cx="3934090" cy="1938992"/>
          </a:xfrm>
          <a:prstGeom prst="rect">
            <a:avLst/>
          </a:prstGeom>
          <a:noFill/>
        </p:spPr>
        <p:txBody>
          <a:bodyPr wrap="none" rtlCol="0">
            <a:spAutoFit/>
          </a:bodyPr>
          <a:lstStyle/>
          <a:p>
            <a:r>
              <a:rPr lang="en-US" sz="6000" b="1" dirty="0">
                <a:solidFill>
                  <a:schemeClr val="tx1">
                    <a:lumMod val="65000"/>
                    <a:lumOff val="35000"/>
                  </a:schemeClr>
                </a:solidFill>
                <a:latin typeface="Segoe Light" panose="020B0302040504020203" pitchFamily="34" charset="0"/>
              </a:rPr>
              <a:t>Conclusion </a:t>
            </a:r>
          </a:p>
          <a:p>
            <a:r>
              <a:rPr lang="en-US" sz="6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14:presetBounceEnd="42000">
                                      <p:stCondLst>
                                        <p:cond delay="500"/>
                                      </p:stCondLst>
                                      <p:childTnLst>
                                        <p:animMotion origin="layout" path="M 0.48837 -1.11111E-6 L -4.44444E-6 -1.11111E-6 " pathEditMode="relative" rAng="0" ptsTypes="AA" p14:bounceEnd="42000">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stCondLst>
                                        <p:cond delay="500"/>
                                      </p:stCondLst>
                                      <p:childTnLst>
                                        <p:animMotion origin="layout" path="M 0.48837 -1.11111E-6 L -4.44444E-6 -1.11111E-6 " pathEditMode="relative" rAng="0" ptsTypes="AA">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clusionLab">
    <p:spTree>
      <p:nvGrpSpPr>
        <p:cNvPr id="1" name=""/>
        <p:cNvGrpSpPr/>
        <p:nvPr/>
      </p:nvGrpSpPr>
      <p:grpSpPr>
        <a:xfrm>
          <a:off x="0" y="0"/>
          <a:ext cx="0" cy="0"/>
          <a:chOff x="0" y="0"/>
          <a:chExt cx="0" cy="0"/>
        </a:xfrm>
      </p:grpSpPr>
      <p:sp>
        <p:nvSpPr>
          <p:cNvPr id="13" name="TextBox 12"/>
          <p:cNvSpPr txBox="1"/>
          <p:nvPr userDrawn="1"/>
        </p:nvSpPr>
        <p:spPr>
          <a:xfrm>
            <a:off x="827584" y="2492896"/>
            <a:ext cx="492314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Final</a:t>
            </a:r>
            <a:r>
              <a:rPr lang="en-US" sz="10000" b="1" baseline="0" dirty="0">
                <a:solidFill>
                  <a:schemeClr val="tx1">
                    <a:lumMod val="65000"/>
                    <a:lumOff val="35000"/>
                  </a:schemeClr>
                </a:solidFill>
                <a:latin typeface="Segoe Light" panose="020B0302040504020203" pitchFamily="34" charset="0"/>
              </a:rPr>
              <a:t> </a:t>
            </a:r>
            <a:r>
              <a:rPr lang="en-US" sz="10000" b="1" dirty="0">
                <a:solidFill>
                  <a:schemeClr val="tx1">
                    <a:lumMod val="65000"/>
                    <a:lumOff val="35000"/>
                  </a:schemeClr>
                </a:solidFill>
                <a:latin typeface="Segoe Light" panose="020B0302040504020203" pitchFamily="34" charset="0"/>
              </a:rPr>
              <a:t>Lab</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2160" y="2420888"/>
            <a:ext cx="3700697" cy="2132707"/>
          </a:xfrm>
          <a:prstGeom prst="rect">
            <a:avLst/>
          </a:prstGeom>
          <a:effectLst>
            <a:outerShdw blurRad="50800" dist="12700" dir="2220000" sx="102000" sy="102000" algn="ctr" rotWithShape="0">
              <a:srgbClr val="000000">
                <a:alpha val="35000"/>
              </a:srgbClr>
            </a:outerShdw>
            <a:softEdge rad="0"/>
          </a:effectLst>
        </p:spPr>
      </p:pic>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48837 2.59259E-6 L -3.33333E-6 2.59259E-6 " pathEditMode="relative" rAng="0" ptsTypes="AA" p14:bounceEnd="42000">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48837 2.59259E-6 L -3.33333E-6 2.59259E-6 " pathEditMode="relative" rAng="0" ptsTypes="AA">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602680" y="1492161"/>
            <a:ext cx="8001315"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611560" y="1494000"/>
            <a:ext cx="799269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602680" y="3873731"/>
            <a:ext cx="8001315"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1560" y="476672"/>
            <a:ext cx="8424268" cy="1015489"/>
          </a:xfrm>
          <a:prstGeom prst="rect">
            <a:avLst/>
          </a:prstGeom>
          <a:ln>
            <a:noFill/>
          </a:ln>
          <a:effectLst/>
        </p:spPr>
        <p:txBody>
          <a:bodyPr vert="horz" lIns="0" tIns="0" rIns="91440" bIns="45720" rtlCol="0" anchor="t" anchorCtr="0">
            <a:normAutofit/>
          </a:bodyPr>
          <a:lstStyle/>
          <a:p>
            <a:endParaRPr lang="en-US" dirty="0"/>
          </a:p>
        </p:txBody>
      </p:sp>
      <p:cxnSp>
        <p:nvCxnSpPr>
          <p:cNvPr id="3" name="Straight Connector 2"/>
          <p:cNvCxnSpPr/>
          <p:nvPr userDrawn="1"/>
        </p:nvCxnSpPr>
        <p:spPr>
          <a:xfrm flipV="1">
            <a:off x="611188" y="6309320"/>
            <a:ext cx="7951904" cy="157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73" r:id="rId2"/>
    <p:sldLayoutId id="2147483650" r:id="rId3"/>
    <p:sldLayoutId id="2147483651" r:id="rId4"/>
    <p:sldLayoutId id="2147483668" r:id="rId5"/>
    <p:sldLayoutId id="2147483669" r:id="rId6"/>
    <p:sldLayoutId id="2147483672" r:id="rId7"/>
    <p:sldLayoutId id="2147483660" r:id="rId8"/>
    <p:sldLayoutId id="2147483661" r:id="rId9"/>
    <p:sldLayoutId id="2147483670" r:id="rId10"/>
    <p:sldLayoutId id="2147483671" r:id="rId11"/>
    <p:sldLayoutId id="2147483662" r:id="rId12"/>
    <p:sldLayoutId id="2147483663" r:id="rId13"/>
    <p:sldLayoutId id="2147483666" r:id="rId14"/>
    <p:sldLayoutId id="2147483665" r:id="rId15"/>
    <p:sldLayoutId id="2147483654" r:id="rId16"/>
  </p:sldLayoutIdLst>
  <p:hf hdr="0" dt="0"/>
  <p:txStyles>
    <p:titleStyle>
      <a:lvl1pPr algn="l" defTabSz="914400" rtl="1" eaLnBrk="1" latinLnBrk="0" hangingPunct="1">
        <a:spcBef>
          <a:spcPct val="0"/>
        </a:spcBef>
        <a:buNone/>
        <a:defRPr lang="en-US" sz="4000" b="0" kern="1200" dirty="0" smtClean="0">
          <a:ln w="3175">
            <a:noFill/>
          </a:ln>
          <a:solidFill>
            <a:srgbClr val="F08E1B"/>
          </a:solidFill>
          <a:effectLst/>
          <a:latin typeface="Segoe Light" panose="020B0302040504020203" pitchFamily="34" charset="0"/>
          <a:ea typeface="+mn-ea"/>
          <a:cs typeface="Segoe UI" panose="020B0502040204020203" pitchFamily="34" charset="0"/>
        </a:defRPr>
      </a:lvl1pPr>
    </p:titleStyle>
    <p:bodyStyle>
      <a:lvl1pPr marL="342900" indent="-34290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064" userDrawn="1">
          <p15:clr>
            <a:srgbClr val="F26B43"/>
          </p15:clr>
        </p15:guide>
        <p15:guide id="3" pos="54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1026"/>
          <p:cNvSpPr>
            <a:spLocks noGrp="1" noChangeArrowheads="1"/>
          </p:cNvSpPr>
          <p:nvPr>
            <p:ph type="ctrTitle"/>
          </p:nvPr>
        </p:nvSpPr>
        <p:spPr/>
        <p:txBody>
          <a:bodyPr/>
          <a:lstStyle/>
          <a:p>
            <a:r>
              <a:rPr lang="en-US" dirty="0"/>
              <a:t>Module 03:  AWS DevOps Services Overview</a:t>
            </a:r>
          </a:p>
        </p:txBody>
      </p:sp>
    </p:spTree>
    <p:extLst>
      <p:ext uri="{BB962C8B-B14F-4D97-AF65-F5344CB8AC3E}">
        <p14:creationId xmlns:p14="http://schemas.microsoft.com/office/powerpoint/2010/main" val="249228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5" name="Text Placeholder 4"/>
          <p:cNvSpPr>
            <a:spLocks noGrp="1"/>
          </p:cNvSpPr>
          <p:nvPr>
            <p:ph type="body" sz="quarter" idx="13"/>
          </p:nvPr>
        </p:nvSpPr>
        <p:spPr/>
        <p:txBody>
          <a:bodyPr>
            <a:normAutofit/>
          </a:bodyPr>
          <a:lstStyle/>
          <a:p>
            <a:r>
              <a:rPr lang="en-US" dirty="0"/>
              <a:t>AWS CodeCommit</a:t>
            </a:r>
          </a:p>
          <a:p>
            <a:r>
              <a:rPr lang="en-US" dirty="0"/>
              <a:t>AWS CodePipeline</a:t>
            </a:r>
          </a:p>
          <a:p>
            <a:r>
              <a:rPr lang="en-US" dirty="0"/>
              <a:t>AWS CodeBuild</a:t>
            </a:r>
          </a:p>
          <a:p>
            <a:r>
              <a:rPr lang="en-US" dirty="0"/>
              <a:t>AWS CodeDeploy</a:t>
            </a:r>
          </a:p>
        </p:txBody>
      </p:sp>
    </p:spTree>
    <p:extLst>
      <p:ext uri="{BB962C8B-B14F-4D97-AF65-F5344CB8AC3E}">
        <p14:creationId xmlns:p14="http://schemas.microsoft.com/office/powerpoint/2010/main" val="8938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CodeCommit - Benefits</a:t>
            </a:r>
          </a:p>
        </p:txBody>
      </p:sp>
      <p:sp>
        <p:nvSpPr>
          <p:cNvPr id="6" name="Content Placeholder 5">
            <a:extLst>
              <a:ext uri="{FF2B5EF4-FFF2-40B4-BE49-F238E27FC236}">
                <a16:creationId xmlns:a16="http://schemas.microsoft.com/office/drawing/2014/main" id="{F25032F0-73AE-1447-B075-150E525C114F}"/>
              </a:ext>
            </a:extLst>
          </p:cNvPr>
          <p:cNvSpPr>
            <a:spLocks noGrp="1"/>
          </p:cNvSpPr>
          <p:nvPr>
            <p:ph idx="1"/>
          </p:nvPr>
        </p:nvSpPr>
        <p:spPr/>
        <p:txBody>
          <a:bodyPr>
            <a:normAutofit/>
          </a:bodyPr>
          <a:lstStyle/>
          <a:p>
            <a:r>
              <a:rPr lang="en-US" dirty="0"/>
              <a:t>AWS ecosystem integration</a:t>
            </a:r>
          </a:p>
          <a:p>
            <a:r>
              <a:rPr lang="en-US" dirty="0"/>
              <a:t>IAM integration</a:t>
            </a:r>
          </a:p>
          <a:p>
            <a:r>
              <a:rPr lang="en-US" dirty="0"/>
              <a:t>Fully managed</a:t>
            </a:r>
          </a:p>
          <a:p>
            <a:r>
              <a:rPr lang="en-US" dirty="0"/>
              <a:t>Secure</a:t>
            </a:r>
          </a:p>
          <a:p>
            <a:r>
              <a:rPr lang="en-US" dirty="0"/>
              <a:t>High availability</a:t>
            </a:r>
          </a:p>
          <a:p>
            <a:r>
              <a:rPr lang="en-US" dirty="0"/>
              <a:t>Collaborate on code</a:t>
            </a:r>
          </a:p>
          <a:p>
            <a:r>
              <a:rPr lang="en-US" dirty="0"/>
              <a:t>Faster development lifecycle</a:t>
            </a:r>
          </a:p>
          <a:p>
            <a:r>
              <a:rPr lang="en-US" dirty="0"/>
              <a:t>Use your existing tools?</a:t>
            </a:r>
          </a:p>
          <a:p>
            <a:r>
              <a:rPr lang="en-US" dirty="0"/>
              <a:t>Free private repos</a:t>
            </a:r>
          </a:p>
        </p:txBody>
      </p:sp>
    </p:spTree>
    <p:extLst>
      <p:ext uri="{BB962C8B-B14F-4D97-AF65-F5344CB8AC3E}">
        <p14:creationId xmlns:p14="http://schemas.microsoft.com/office/powerpoint/2010/main" val="313881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CodePipeline benefits</a:t>
            </a:r>
          </a:p>
        </p:txBody>
      </p:sp>
      <p:sp>
        <p:nvSpPr>
          <p:cNvPr id="6" name="Content Placeholder 5">
            <a:extLst>
              <a:ext uri="{FF2B5EF4-FFF2-40B4-BE49-F238E27FC236}">
                <a16:creationId xmlns:a16="http://schemas.microsoft.com/office/drawing/2014/main" id="{F25032F0-73AE-1447-B075-150E525C114F}"/>
              </a:ext>
            </a:extLst>
          </p:cNvPr>
          <p:cNvSpPr>
            <a:spLocks noGrp="1"/>
          </p:cNvSpPr>
          <p:nvPr>
            <p:ph idx="1"/>
          </p:nvPr>
        </p:nvSpPr>
        <p:spPr/>
        <p:txBody>
          <a:bodyPr>
            <a:normAutofit/>
          </a:bodyPr>
          <a:lstStyle/>
          <a:p>
            <a:r>
              <a:rPr lang="en-US" dirty="0"/>
              <a:t>Rapid delivery</a:t>
            </a:r>
          </a:p>
          <a:p>
            <a:r>
              <a:rPr lang="en-US" dirty="0"/>
              <a:t>Configurable workflow</a:t>
            </a:r>
          </a:p>
          <a:p>
            <a:r>
              <a:rPr lang="en-US" dirty="0"/>
              <a:t>Get started fast</a:t>
            </a:r>
          </a:p>
          <a:p>
            <a:r>
              <a:rPr lang="en-US" dirty="0"/>
              <a:t>Easy to integrate</a:t>
            </a:r>
          </a:p>
          <a:p>
            <a:pPr marL="0" indent="0">
              <a:buNone/>
            </a:pPr>
            <a:endParaRPr lang="en-US" dirty="0"/>
          </a:p>
        </p:txBody>
      </p:sp>
      <p:pic>
        <p:nvPicPr>
          <p:cNvPr id="3" name="Picture 2">
            <a:extLst>
              <a:ext uri="{FF2B5EF4-FFF2-40B4-BE49-F238E27FC236}">
                <a16:creationId xmlns:a16="http://schemas.microsoft.com/office/drawing/2014/main" id="{C9D4F0BD-0F87-084C-B15C-C5833875F210}"/>
              </a:ext>
            </a:extLst>
          </p:cNvPr>
          <p:cNvPicPr>
            <a:picLocks noChangeAspect="1"/>
          </p:cNvPicPr>
          <p:nvPr/>
        </p:nvPicPr>
        <p:blipFill>
          <a:blip r:embed="rId3"/>
          <a:stretch>
            <a:fillRect/>
          </a:stretch>
        </p:blipFill>
        <p:spPr>
          <a:xfrm>
            <a:off x="936104" y="3816261"/>
            <a:ext cx="7343800" cy="2181327"/>
          </a:xfrm>
          <a:prstGeom prst="rect">
            <a:avLst/>
          </a:prstGeom>
        </p:spPr>
      </p:pic>
    </p:spTree>
    <p:extLst>
      <p:ext uri="{BB962C8B-B14F-4D97-AF65-F5344CB8AC3E}">
        <p14:creationId xmlns:p14="http://schemas.microsoft.com/office/powerpoint/2010/main" val="394481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CodeBuild benefits</a:t>
            </a:r>
          </a:p>
        </p:txBody>
      </p:sp>
      <p:sp>
        <p:nvSpPr>
          <p:cNvPr id="6" name="Content Placeholder 5">
            <a:extLst>
              <a:ext uri="{FF2B5EF4-FFF2-40B4-BE49-F238E27FC236}">
                <a16:creationId xmlns:a16="http://schemas.microsoft.com/office/drawing/2014/main" id="{F25032F0-73AE-1447-B075-150E525C114F}"/>
              </a:ext>
            </a:extLst>
          </p:cNvPr>
          <p:cNvSpPr>
            <a:spLocks noGrp="1"/>
          </p:cNvSpPr>
          <p:nvPr>
            <p:ph idx="1"/>
          </p:nvPr>
        </p:nvSpPr>
        <p:spPr/>
        <p:txBody>
          <a:bodyPr>
            <a:normAutofit/>
          </a:bodyPr>
          <a:lstStyle/>
          <a:p>
            <a:r>
              <a:rPr lang="en-US" dirty="0"/>
              <a:t>Fully managed build service</a:t>
            </a:r>
          </a:p>
          <a:p>
            <a:r>
              <a:rPr lang="en-US" dirty="0"/>
              <a:t>Continuous scaling</a:t>
            </a:r>
          </a:p>
          <a:p>
            <a:r>
              <a:rPr lang="en-US" dirty="0"/>
              <a:t>Pay as you go</a:t>
            </a:r>
          </a:p>
          <a:p>
            <a:r>
              <a:rPr lang="en-US" dirty="0"/>
              <a:t>Easy to integrate</a:t>
            </a:r>
          </a:p>
          <a:p>
            <a:r>
              <a:rPr lang="en-US" dirty="0"/>
              <a:t>Extensible</a:t>
            </a:r>
          </a:p>
          <a:p>
            <a:r>
              <a:rPr lang="en-US" dirty="0"/>
              <a:t>Enables continuous integration and delivery</a:t>
            </a:r>
          </a:p>
          <a:p>
            <a:r>
              <a:rPr lang="en-US" dirty="0"/>
              <a:t>Secure</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106161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CodeDeploy benefits</a:t>
            </a:r>
          </a:p>
        </p:txBody>
      </p:sp>
      <p:sp>
        <p:nvSpPr>
          <p:cNvPr id="6" name="Content Placeholder 5">
            <a:extLst>
              <a:ext uri="{FF2B5EF4-FFF2-40B4-BE49-F238E27FC236}">
                <a16:creationId xmlns:a16="http://schemas.microsoft.com/office/drawing/2014/main" id="{F25032F0-73AE-1447-B075-150E525C114F}"/>
              </a:ext>
            </a:extLst>
          </p:cNvPr>
          <p:cNvSpPr>
            <a:spLocks noGrp="1"/>
          </p:cNvSpPr>
          <p:nvPr>
            <p:ph idx="1"/>
          </p:nvPr>
        </p:nvSpPr>
        <p:spPr/>
        <p:txBody>
          <a:bodyPr>
            <a:normAutofit/>
          </a:bodyPr>
          <a:lstStyle/>
          <a:p>
            <a:r>
              <a:rPr lang="en-US" dirty="0"/>
              <a:t>Automated deployments</a:t>
            </a:r>
          </a:p>
          <a:p>
            <a:r>
              <a:rPr lang="en-US" dirty="0"/>
              <a:t>Minimize downtime</a:t>
            </a:r>
          </a:p>
          <a:p>
            <a:r>
              <a:rPr lang="en-US" dirty="0"/>
              <a:t>Centralized control</a:t>
            </a:r>
          </a:p>
          <a:p>
            <a:r>
              <a:rPr lang="en-US" dirty="0"/>
              <a:t>Easy to adopt</a:t>
            </a:r>
          </a:p>
          <a:p>
            <a:pPr marL="0" indent="0">
              <a:buNone/>
            </a:pPr>
            <a:endParaRPr lang="en-US" dirty="0"/>
          </a:p>
        </p:txBody>
      </p:sp>
    </p:spTree>
    <p:extLst>
      <p:ext uri="{BB962C8B-B14F-4D97-AF65-F5344CB8AC3E}">
        <p14:creationId xmlns:p14="http://schemas.microsoft.com/office/powerpoint/2010/main" val="213732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801054"/>
      </p:ext>
    </p:extLst>
  </p:cSld>
  <p:clrMapOvr>
    <a:masterClrMapping/>
  </p:clrMapOvr>
</p:sld>
</file>

<file path=ppt/theme/theme1.xml><?xml version="1.0" encoding="utf-8"?>
<a:theme xmlns:a="http://schemas.openxmlformats.org/drawingml/2006/main" name="Sela_Template_Ver_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lassroom Template V8 7.1.14" id="{D68E7503-3C58-4D1C-A283-433ED9674668}" vid="{8A6CDBD8-D271-41AF-B343-73D31C62B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Template V8 7.1.14</Template>
  <TotalTime>1489</TotalTime>
  <Words>479</Words>
  <Application>Microsoft Macintosh PowerPoint</Application>
  <PresentationFormat>On-screen Show (4:3)</PresentationFormat>
  <Paragraphs>85</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Consolas</vt:lpstr>
      <vt:lpstr>Courier New</vt:lpstr>
      <vt:lpstr>Segoe</vt:lpstr>
      <vt:lpstr>Segoe Light</vt:lpstr>
      <vt:lpstr>Segoe UI</vt:lpstr>
      <vt:lpstr>Sela_Template_Ver_01</vt:lpstr>
      <vt:lpstr>Module 03:  AWS DevOps Services Overview</vt:lpstr>
      <vt:lpstr>Agenda</vt:lpstr>
      <vt:lpstr>AWS CodeCommit - Benefits</vt:lpstr>
      <vt:lpstr>AWS CodePipeline benefits</vt:lpstr>
      <vt:lpstr>AWS CodeBuild benefits</vt:lpstr>
      <vt:lpstr>AWS CodeDeploy benefits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Automation Testing</dc:title>
  <dc:creator>אבי ברודנו</dc:creator>
  <cp:lastModifiedBy>ilia german</cp:lastModifiedBy>
  <cp:revision>33</cp:revision>
  <cp:lastPrinted>2013-09-11T13:44:00Z</cp:lastPrinted>
  <dcterms:created xsi:type="dcterms:W3CDTF">2014-06-10T19:06:38Z</dcterms:created>
  <dcterms:modified xsi:type="dcterms:W3CDTF">2019-07-06T12:19:15Z</dcterms:modified>
</cp:coreProperties>
</file>