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68" r:id="rId2"/>
    <p:sldId id="258" r:id="rId3"/>
    <p:sldId id="269" r:id="rId4"/>
    <p:sldId id="270" r:id="rId5"/>
    <p:sldId id="271" r:id="rId6"/>
    <p:sldId id="272" r:id="rId7"/>
    <p:sldId id="275" r:id="rId8"/>
    <p:sldId id="277" r:id="rId9"/>
    <p:sldId id="276" r:id="rId10"/>
    <p:sldId id="278" r:id="rId11"/>
    <p:sldId id="504" r:id="rId12"/>
    <p:sldId id="280" r:id="rId13"/>
    <p:sldId id="273" r:id="rId14"/>
    <p:sldId id="274" r:id="rId15"/>
    <p:sldId id="505" r:id="rId16"/>
    <p:sldId id="259" r:id="rId17"/>
    <p:sldId id="506" r:id="rId18"/>
    <p:sldId id="510" r:id="rId19"/>
    <p:sldId id="511" r:id="rId20"/>
    <p:sldId id="507" r:id="rId21"/>
    <p:sldId id="512" r:id="rId22"/>
    <p:sldId id="508" r:id="rId23"/>
    <p:sldId id="513" r:id="rId24"/>
    <p:sldId id="514" r:id="rId25"/>
    <p:sldId id="516" r:id="rId26"/>
    <p:sldId id="517" r:id="rId27"/>
    <p:sldId id="518" r:id="rId28"/>
    <p:sldId id="519"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304" userDrawn="1">
          <p15:clr>
            <a:srgbClr val="A4A3A4"/>
          </p15:clr>
        </p15:guide>
        <p15:guide id="3" orient="horz" pos="2704" userDrawn="1">
          <p15:clr>
            <a:srgbClr val="A4A3A4"/>
          </p15:clr>
        </p15:guide>
        <p15:guide id="4"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636"/>
    <a:srgbClr val="F08E1B"/>
    <a:srgbClr val="4B84C9"/>
    <a:srgbClr val="385D8A"/>
    <a:srgbClr val="B3C7EB"/>
    <a:srgbClr val="A6BEE8"/>
    <a:srgbClr val="385DA8"/>
    <a:srgbClr val="943C06"/>
    <a:srgbClr val="FFFFCC"/>
    <a:srgbClr val="DC85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84" autoAdjust="0"/>
    <p:restoredTop sz="65091"/>
  </p:normalViewPr>
  <p:slideViewPr>
    <p:cSldViewPr showGuides="1">
      <p:cViewPr>
        <p:scale>
          <a:sx n="79" d="100"/>
          <a:sy n="79" d="100"/>
        </p:scale>
        <p:origin x="1760" y="600"/>
      </p:cViewPr>
      <p:guideLst>
        <p:guide orient="horz" pos="2160"/>
        <p:guide orient="horz" pos="2304"/>
        <p:guide orient="horz" pos="2704"/>
        <p:guide pos="3840"/>
      </p:guideLst>
    </p:cSldViewPr>
  </p:slideViewPr>
  <p:outlineViewPr>
    <p:cViewPr>
      <p:scale>
        <a:sx n="33" d="100"/>
        <a:sy n="33" d="100"/>
      </p:scale>
      <p:origin x="0" y="-21776"/>
    </p:cViewPr>
  </p:outlineViewPr>
  <p:notesTextViewPr>
    <p:cViewPr>
      <p:scale>
        <a:sx n="3" d="2"/>
        <a:sy n="3" d="2"/>
      </p:scale>
      <p:origin x="0" y="0"/>
    </p:cViewPr>
  </p:notesTextViewPr>
  <p:notesViewPr>
    <p:cSldViewPr showGuides="1">
      <p:cViewPr varScale="1">
        <p:scale>
          <a:sx n="65" d="100"/>
          <a:sy n="65" d="100"/>
        </p:scale>
        <p:origin x="3154"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DA0531-CE16-4AEE-9022-9E458FA8C9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a:extLst>
              <a:ext uri="{FF2B5EF4-FFF2-40B4-BE49-F238E27FC236}">
                <a16:creationId xmlns:a16="http://schemas.microsoft.com/office/drawing/2014/main" id="{BCB86B1D-7D2D-47A5-B401-CFBDB55282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2F873-66AC-46CC-AD1E-66157CE3195D}" type="datetimeFigureOut">
              <a:rPr lang="LID4096" smtClean="0"/>
              <a:t>11/24/19</a:t>
            </a:fld>
            <a:endParaRPr lang="LID4096"/>
          </a:p>
        </p:txBody>
      </p:sp>
      <p:sp>
        <p:nvSpPr>
          <p:cNvPr id="4" name="Footer Placeholder 3">
            <a:extLst>
              <a:ext uri="{FF2B5EF4-FFF2-40B4-BE49-F238E27FC236}">
                <a16:creationId xmlns:a16="http://schemas.microsoft.com/office/drawing/2014/main" id="{4CA0EA37-664F-41EE-B4FF-44CA4A1522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5" name="Slide Number Placeholder 4">
            <a:extLst>
              <a:ext uri="{FF2B5EF4-FFF2-40B4-BE49-F238E27FC236}">
                <a16:creationId xmlns:a16="http://schemas.microsoft.com/office/drawing/2014/main" id="{38CD2F17-818F-47BB-BCC5-1FDE924F97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8638F8-CB49-4B80-B4DB-D7ECEE4F3886}" type="slidenum">
              <a:rPr lang="LID4096" smtClean="0"/>
              <a:t>‹#›</a:t>
            </a:fld>
            <a:endParaRPr lang="LID4096"/>
          </a:p>
        </p:txBody>
      </p:sp>
    </p:spTree>
    <p:extLst>
      <p:ext uri="{BB962C8B-B14F-4D97-AF65-F5344CB8AC3E}">
        <p14:creationId xmlns:p14="http://schemas.microsoft.com/office/powerpoint/2010/main" val="1993688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91AA33BB-5012-4FA9-BC94-2423B0F96BF0}" type="datetimeFigureOut">
              <a:rPr lang="en-US" smtClean="0"/>
              <a:pPr/>
              <a:t>11/24/19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C18343ED-3762-4D46-A439-B4D407E13EF8}" type="slidenum">
              <a:rPr lang="en-US" smtClean="0"/>
              <a:pPr/>
              <a:t>‹#›</a:t>
            </a:fld>
            <a:endParaRPr lang="en-US"/>
          </a:p>
        </p:txBody>
      </p:sp>
    </p:spTree>
    <p:extLst>
      <p:ext uri="{BB962C8B-B14F-4D97-AF65-F5344CB8AC3E}">
        <p14:creationId xmlns:p14="http://schemas.microsoft.com/office/powerpoint/2010/main" val="37632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Envoy features:</a:t>
            </a:r>
          </a:p>
          <a:p>
            <a:endParaRPr lang="en-US" dirty="0"/>
          </a:p>
          <a:p>
            <a:pPr fontAlgn="base"/>
            <a:r>
              <a:rPr lang="en-US" sz="1200" i="0" u="none" strike="noStrike" kern="1200" dirty="0">
                <a:solidFill>
                  <a:schemeClr val="tx1"/>
                </a:solidFill>
                <a:effectLst/>
                <a:latin typeface="+mn-lt"/>
                <a:ea typeface="+mn-ea"/>
                <a:cs typeface="+mn-cs"/>
              </a:rPr>
              <a:t>Dynamic service discovery</a:t>
            </a:r>
          </a:p>
          <a:p>
            <a:pPr fontAlgn="base"/>
            <a:r>
              <a:rPr lang="en-US" sz="1200" i="0" u="none" strike="noStrike" kern="1200" dirty="0">
                <a:solidFill>
                  <a:schemeClr val="tx1"/>
                </a:solidFill>
                <a:effectLst/>
                <a:latin typeface="+mn-lt"/>
                <a:ea typeface="+mn-ea"/>
                <a:cs typeface="+mn-cs"/>
              </a:rPr>
              <a:t>Load balancing</a:t>
            </a:r>
          </a:p>
          <a:p>
            <a:pPr fontAlgn="base"/>
            <a:r>
              <a:rPr lang="en-US" sz="1200" i="0" u="none" strike="noStrike" kern="1200" dirty="0">
                <a:solidFill>
                  <a:schemeClr val="tx1"/>
                </a:solidFill>
                <a:effectLst/>
                <a:latin typeface="+mn-lt"/>
                <a:ea typeface="+mn-ea"/>
                <a:cs typeface="+mn-cs"/>
              </a:rPr>
              <a:t>TLS termination</a:t>
            </a:r>
          </a:p>
          <a:p>
            <a:pPr fontAlgn="base"/>
            <a:r>
              <a:rPr lang="en-US" sz="1200" i="0" u="none" strike="noStrike" kern="1200" dirty="0">
                <a:solidFill>
                  <a:schemeClr val="tx1"/>
                </a:solidFill>
                <a:effectLst/>
                <a:latin typeface="+mn-lt"/>
                <a:ea typeface="+mn-ea"/>
                <a:cs typeface="+mn-cs"/>
              </a:rPr>
              <a:t>HTTP/2 and </a:t>
            </a:r>
            <a:r>
              <a:rPr lang="en-US" sz="1200" i="0" u="none" strike="noStrike" kern="1200" dirty="0" err="1">
                <a:solidFill>
                  <a:schemeClr val="tx1"/>
                </a:solidFill>
                <a:effectLst/>
                <a:latin typeface="+mn-lt"/>
                <a:ea typeface="+mn-ea"/>
                <a:cs typeface="+mn-cs"/>
              </a:rPr>
              <a:t>gRPC</a:t>
            </a:r>
            <a:r>
              <a:rPr lang="en-US" sz="1200" i="0" u="none" strike="noStrike" kern="1200" dirty="0">
                <a:solidFill>
                  <a:schemeClr val="tx1"/>
                </a:solidFill>
                <a:effectLst/>
                <a:latin typeface="+mn-lt"/>
                <a:ea typeface="+mn-ea"/>
                <a:cs typeface="+mn-cs"/>
              </a:rPr>
              <a:t> proxies</a:t>
            </a:r>
          </a:p>
          <a:p>
            <a:pPr fontAlgn="base"/>
            <a:r>
              <a:rPr lang="en-US" sz="1200" i="0" u="none" strike="noStrike" kern="1200" dirty="0">
                <a:solidFill>
                  <a:schemeClr val="tx1"/>
                </a:solidFill>
                <a:effectLst/>
                <a:latin typeface="+mn-lt"/>
                <a:ea typeface="+mn-ea"/>
                <a:cs typeface="+mn-cs"/>
              </a:rPr>
              <a:t>Circuit breakers</a:t>
            </a:r>
          </a:p>
          <a:p>
            <a:pPr fontAlgn="base"/>
            <a:r>
              <a:rPr lang="en-US" sz="1200" i="0" u="none" strike="noStrike" kern="1200" dirty="0">
                <a:solidFill>
                  <a:schemeClr val="tx1"/>
                </a:solidFill>
                <a:effectLst/>
                <a:latin typeface="+mn-lt"/>
                <a:ea typeface="+mn-ea"/>
                <a:cs typeface="+mn-cs"/>
              </a:rPr>
              <a:t>Health checks</a:t>
            </a:r>
          </a:p>
          <a:p>
            <a:pPr fontAlgn="base"/>
            <a:r>
              <a:rPr lang="en-US" sz="1200" i="0" u="none" strike="noStrike" kern="1200" dirty="0">
                <a:solidFill>
                  <a:schemeClr val="tx1"/>
                </a:solidFill>
                <a:effectLst/>
                <a:latin typeface="+mn-lt"/>
                <a:ea typeface="+mn-ea"/>
                <a:cs typeface="+mn-cs"/>
              </a:rPr>
              <a:t>Staged rollouts with %-based traffic split</a:t>
            </a:r>
          </a:p>
          <a:p>
            <a:pPr fontAlgn="base"/>
            <a:r>
              <a:rPr lang="en-US" sz="1200" i="0" u="none" strike="noStrike" kern="1200" dirty="0">
                <a:solidFill>
                  <a:schemeClr val="tx1"/>
                </a:solidFill>
                <a:effectLst/>
                <a:latin typeface="+mn-lt"/>
                <a:ea typeface="+mn-ea"/>
                <a:cs typeface="+mn-cs"/>
              </a:rPr>
              <a:t>Fault injection</a:t>
            </a:r>
          </a:p>
          <a:p>
            <a:pPr fontAlgn="base"/>
            <a:r>
              <a:rPr lang="en-US" sz="1200" i="0" u="none" strike="noStrike" kern="1200" dirty="0">
                <a:solidFill>
                  <a:schemeClr val="tx1"/>
                </a:solidFill>
                <a:effectLst/>
                <a:latin typeface="+mn-lt"/>
                <a:ea typeface="+mn-ea"/>
                <a:cs typeface="+mn-cs"/>
              </a:rPr>
              <a:t>Rich metrics</a:t>
            </a:r>
          </a:p>
          <a:p>
            <a:pPr fontAlgn="base"/>
            <a:endParaRPr lang="en-US" sz="1200" i="0" u="none" strike="noStrike" kern="1200" dirty="0">
              <a:solidFill>
                <a:schemeClr val="tx1"/>
              </a:solidFill>
              <a:effectLst/>
              <a:latin typeface="+mn-lt"/>
              <a:ea typeface="+mn-ea"/>
              <a:cs typeface="+mn-cs"/>
            </a:endParaRPr>
          </a:p>
          <a:p>
            <a:pPr fontAlgn="base"/>
            <a:r>
              <a:rPr lang="en-US" sz="1200" b="1" i="0" u="sng" strike="noStrike" kern="1200" dirty="0">
                <a:solidFill>
                  <a:schemeClr val="tx1"/>
                </a:solidFill>
                <a:effectLst/>
                <a:latin typeface="+mn-lt"/>
                <a:ea typeface="+mn-ea"/>
                <a:cs typeface="+mn-cs"/>
              </a:rPr>
              <a:t>Traffic control features</a:t>
            </a:r>
            <a:r>
              <a:rPr lang="en-US" sz="1200" i="0" u="none" strike="noStrike" kern="1200" dirty="0">
                <a:solidFill>
                  <a:schemeClr val="tx1"/>
                </a:solidFill>
                <a:effectLst/>
                <a:latin typeface="+mn-lt"/>
                <a:ea typeface="+mn-ea"/>
                <a:cs typeface="+mn-cs"/>
              </a:rPr>
              <a:t>: enforce fine-grained traffic control with rich routing rules for HTTP, </a:t>
            </a:r>
            <a:r>
              <a:rPr lang="en-US" sz="1200" i="0" u="none" strike="noStrike" kern="1200" dirty="0" err="1">
                <a:solidFill>
                  <a:schemeClr val="tx1"/>
                </a:solidFill>
                <a:effectLst/>
                <a:latin typeface="+mn-lt"/>
                <a:ea typeface="+mn-ea"/>
                <a:cs typeface="+mn-cs"/>
              </a:rPr>
              <a:t>gRPC</a:t>
            </a:r>
            <a:r>
              <a:rPr lang="en-US" sz="1200" i="0" u="none" strike="noStrike" kern="1200" dirty="0">
                <a:solidFill>
                  <a:schemeClr val="tx1"/>
                </a:solidFill>
                <a:effectLst/>
                <a:latin typeface="+mn-lt"/>
                <a:ea typeface="+mn-ea"/>
                <a:cs typeface="+mn-cs"/>
              </a:rPr>
              <a:t>, WebSocket, and TCP traffic.</a:t>
            </a:r>
          </a:p>
          <a:p>
            <a:pPr fontAlgn="base"/>
            <a:r>
              <a:rPr lang="en-US" sz="1200" b="1" i="0" u="sng" strike="noStrike" kern="1200" dirty="0">
                <a:solidFill>
                  <a:schemeClr val="tx1"/>
                </a:solidFill>
                <a:effectLst/>
                <a:latin typeface="+mn-lt"/>
                <a:ea typeface="+mn-ea"/>
                <a:cs typeface="+mn-cs"/>
              </a:rPr>
              <a:t>Network resiliency features</a:t>
            </a:r>
            <a:r>
              <a:rPr lang="en-US" sz="1200" i="0" u="none" strike="noStrike" kern="1200" dirty="0">
                <a:solidFill>
                  <a:schemeClr val="tx1"/>
                </a:solidFill>
                <a:effectLst/>
                <a:latin typeface="+mn-lt"/>
                <a:ea typeface="+mn-ea"/>
                <a:cs typeface="+mn-cs"/>
              </a:rPr>
              <a:t>: setup retries, failovers, circuit breakers, and fault injection.</a:t>
            </a:r>
          </a:p>
          <a:p>
            <a:pPr fontAlgn="base"/>
            <a:r>
              <a:rPr lang="en-US" sz="1200" b="1" i="0" u="sng" strike="noStrike" kern="1200" dirty="0">
                <a:solidFill>
                  <a:schemeClr val="tx1"/>
                </a:solidFill>
                <a:effectLst/>
                <a:latin typeface="+mn-lt"/>
                <a:ea typeface="+mn-ea"/>
                <a:cs typeface="+mn-cs"/>
              </a:rPr>
              <a:t>Security and authentication features</a:t>
            </a:r>
            <a:r>
              <a:rPr lang="en-US" sz="1200" i="0" u="none" strike="noStrike" kern="1200" dirty="0">
                <a:solidFill>
                  <a:schemeClr val="tx1"/>
                </a:solidFill>
                <a:effectLst/>
                <a:latin typeface="+mn-lt"/>
                <a:ea typeface="+mn-ea"/>
                <a:cs typeface="+mn-cs"/>
              </a:rPr>
              <a:t>: enforce security policies and enforce access control and rate limiting defined through the configuration API.</a:t>
            </a:r>
          </a:p>
          <a:p>
            <a:pPr fontAlgn="base"/>
            <a:endParaRPr lang="en-US" sz="120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624127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4244853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u="none" strike="noStrike" kern="1200" dirty="0">
                <a:solidFill>
                  <a:schemeClr val="tx1"/>
                </a:solidFill>
                <a:effectLst/>
                <a:latin typeface="+mn-lt"/>
                <a:ea typeface="+mn-ea"/>
                <a:cs typeface="+mn-cs"/>
              </a:rPr>
              <a:t>Understanding the metrics configuration</a:t>
            </a:r>
          </a:p>
          <a:p>
            <a:pPr fontAlgn="base"/>
            <a:r>
              <a:rPr lang="en-US" sz="1200" i="0" u="none" strike="noStrike" kern="1200" dirty="0">
                <a:solidFill>
                  <a:schemeClr val="tx1"/>
                </a:solidFill>
                <a:effectLst/>
                <a:latin typeface="+mn-lt"/>
                <a:ea typeface="+mn-ea"/>
                <a:cs typeface="+mn-cs"/>
              </a:rPr>
              <a:t>In this task, you added Istio configuration that instructed Mixer to automatically generate and report a new metric for all traffic within the mesh.</a:t>
            </a:r>
          </a:p>
          <a:p>
            <a:pPr fontAlgn="base"/>
            <a:r>
              <a:rPr lang="en-US" sz="1200" i="0" u="none" strike="noStrike" kern="1200" dirty="0">
                <a:solidFill>
                  <a:schemeClr val="tx1"/>
                </a:solidFill>
                <a:effectLst/>
                <a:latin typeface="+mn-lt"/>
                <a:ea typeface="+mn-ea"/>
                <a:cs typeface="+mn-cs"/>
              </a:rPr>
              <a:t>The added configuration controlled three pieces of Mixer functionality:</a:t>
            </a:r>
          </a:p>
          <a:p>
            <a:pPr fontAlgn="base"/>
            <a:r>
              <a:rPr lang="en-US" sz="1200" i="0" u="none" strike="noStrike" kern="1200" dirty="0">
                <a:solidFill>
                  <a:schemeClr val="tx1"/>
                </a:solidFill>
                <a:effectLst/>
                <a:latin typeface="+mn-lt"/>
                <a:ea typeface="+mn-ea"/>
                <a:cs typeface="+mn-cs"/>
              </a:rPr>
              <a:t>Generation of </a:t>
            </a:r>
            <a:r>
              <a:rPr lang="en-US" sz="1200" i="1" u="none" strike="noStrike" kern="1200" dirty="0">
                <a:solidFill>
                  <a:schemeClr val="tx1"/>
                </a:solidFill>
                <a:effectLst/>
                <a:latin typeface="+mn-lt"/>
                <a:ea typeface="+mn-ea"/>
                <a:cs typeface="+mn-cs"/>
              </a:rPr>
              <a:t>instances</a:t>
            </a:r>
            <a:r>
              <a:rPr lang="en-US" sz="1200" i="0" u="none" strike="noStrike" kern="1200" dirty="0">
                <a:solidFill>
                  <a:schemeClr val="tx1"/>
                </a:solidFill>
                <a:effectLst/>
                <a:latin typeface="+mn-lt"/>
                <a:ea typeface="+mn-ea"/>
                <a:cs typeface="+mn-cs"/>
              </a:rPr>
              <a:t> (in this example, metric values) from Istio attributes</a:t>
            </a:r>
          </a:p>
          <a:p>
            <a:pPr fontAlgn="base"/>
            <a:r>
              <a:rPr lang="en-US" sz="1200" i="0" u="none" strike="noStrike" kern="1200" dirty="0">
                <a:solidFill>
                  <a:schemeClr val="tx1"/>
                </a:solidFill>
                <a:effectLst/>
                <a:latin typeface="+mn-lt"/>
                <a:ea typeface="+mn-ea"/>
                <a:cs typeface="+mn-cs"/>
              </a:rPr>
              <a:t>Creation of </a:t>
            </a:r>
            <a:r>
              <a:rPr lang="en-US" sz="1200" i="1" u="none" strike="noStrike" kern="1200" dirty="0">
                <a:solidFill>
                  <a:schemeClr val="tx1"/>
                </a:solidFill>
                <a:effectLst/>
                <a:latin typeface="+mn-lt"/>
                <a:ea typeface="+mn-ea"/>
                <a:cs typeface="+mn-cs"/>
              </a:rPr>
              <a:t>handlers</a:t>
            </a:r>
            <a:r>
              <a:rPr lang="en-US" sz="1200" i="0" u="none" strike="noStrike" kern="1200" dirty="0">
                <a:solidFill>
                  <a:schemeClr val="tx1"/>
                </a:solidFill>
                <a:effectLst/>
                <a:latin typeface="+mn-lt"/>
                <a:ea typeface="+mn-ea"/>
                <a:cs typeface="+mn-cs"/>
              </a:rPr>
              <a:t> (configured Mixer adapters) capable of processing generated </a:t>
            </a:r>
            <a:r>
              <a:rPr lang="en-US" sz="1200" i="1" u="none" strike="noStrike" kern="1200" dirty="0">
                <a:solidFill>
                  <a:schemeClr val="tx1"/>
                </a:solidFill>
                <a:effectLst/>
                <a:latin typeface="+mn-lt"/>
                <a:ea typeface="+mn-ea"/>
                <a:cs typeface="+mn-cs"/>
              </a:rPr>
              <a:t>instances</a:t>
            </a:r>
            <a:endParaRPr lang="en-US" sz="1200" i="0" u="none" strike="noStrike" kern="1200" dirty="0">
              <a:solidFill>
                <a:schemeClr val="tx1"/>
              </a:solidFill>
              <a:effectLst/>
              <a:latin typeface="+mn-lt"/>
              <a:ea typeface="+mn-ea"/>
              <a:cs typeface="+mn-cs"/>
            </a:endParaRPr>
          </a:p>
          <a:p>
            <a:pPr fontAlgn="base"/>
            <a:r>
              <a:rPr lang="en-US" sz="1200" i="0" u="none" strike="noStrike" kern="1200" dirty="0">
                <a:solidFill>
                  <a:schemeClr val="tx1"/>
                </a:solidFill>
                <a:effectLst/>
                <a:latin typeface="+mn-lt"/>
                <a:ea typeface="+mn-ea"/>
                <a:cs typeface="+mn-cs"/>
              </a:rPr>
              <a:t>Dispatch of </a:t>
            </a:r>
            <a:r>
              <a:rPr lang="en-US" sz="1200" i="1" u="none" strike="noStrike" kern="1200" dirty="0">
                <a:solidFill>
                  <a:schemeClr val="tx1"/>
                </a:solidFill>
                <a:effectLst/>
                <a:latin typeface="+mn-lt"/>
                <a:ea typeface="+mn-ea"/>
                <a:cs typeface="+mn-cs"/>
              </a:rPr>
              <a:t>instances</a:t>
            </a:r>
            <a:r>
              <a:rPr lang="en-US" sz="1200" i="0" u="none" strike="noStrike" kern="1200" dirty="0">
                <a:solidFill>
                  <a:schemeClr val="tx1"/>
                </a:solidFill>
                <a:effectLst/>
                <a:latin typeface="+mn-lt"/>
                <a:ea typeface="+mn-ea"/>
                <a:cs typeface="+mn-cs"/>
              </a:rPr>
              <a:t> to </a:t>
            </a:r>
            <a:r>
              <a:rPr lang="en-US" sz="1200" i="1" u="none" strike="noStrike" kern="1200" dirty="0">
                <a:solidFill>
                  <a:schemeClr val="tx1"/>
                </a:solidFill>
                <a:effectLst/>
                <a:latin typeface="+mn-lt"/>
                <a:ea typeface="+mn-ea"/>
                <a:cs typeface="+mn-cs"/>
              </a:rPr>
              <a:t>handlers</a:t>
            </a:r>
            <a:r>
              <a:rPr lang="en-US" sz="1200" i="0" u="none" strike="noStrike" kern="1200" dirty="0">
                <a:solidFill>
                  <a:schemeClr val="tx1"/>
                </a:solidFill>
                <a:effectLst/>
                <a:latin typeface="+mn-lt"/>
                <a:ea typeface="+mn-ea"/>
                <a:cs typeface="+mn-cs"/>
              </a:rPr>
              <a:t> according to a set of </a:t>
            </a:r>
            <a:r>
              <a:rPr lang="en-US" sz="1200" i="1" u="none" strike="noStrike" kern="1200" dirty="0">
                <a:solidFill>
                  <a:schemeClr val="tx1"/>
                </a:solidFill>
                <a:effectLst/>
                <a:latin typeface="+mn-lt"/>
                <a:ea typeface="+mn-ea"/>
                <a:cs typeface="+mn-cs"/>
              </a:rPr>
              <a:t>rules</a:t>
            </a:r>
            <a:endParaRPr lang="en-US" sz="1200" i="0" u="none" strike="noStrike" kern="1200" dirty="0">
              <a:solidFill>
                <a:schemeClr val="tx1"/>
              </a:solidFill>
              <a:effectLst/>
              <a:latin typeface="+mn-lt"/>
              <a:ea typeface="+mn-ea"/>
              <a:cs typeface="+mn-cs"/>
            </a:endParaRPr>
          </a:p>
          <a:p>
            <a:pPr fontAlgn="base"/>
            <a:r>
              <a:rPr lang="en-US" sz="1200" i="0" u="none" strike="noStrike" kern="1200" dirty="0">
                <a:solidFill>
                  <a:schemeClr val="tx1"/>
                </a:solidFill>
                <a:effectLst/>
                <a:latin typeface="+mn-lt"/>
                <a:ea typeface="+mn-ea"/>
                <a:cs typeface="+mn-cs"/>
              </a:rPr>
              <a:t>The metrics configuration directs Mixer to send metric values to Prometheus. It uses three stanzas (or blocks) of configuration: </a:t>
            </a:r>
            <a:r>
              <a:rPr lang="en-US" sz="1200" i="1" u="none" strike="noStrike" kern="1200" dirty="0">
                <a:solidFill>
                  <a:schemeClr val="tx1"/>
                </a:solidFill>
                <a:effectLst/>
                <a:latin typeface="+mn-lt"/>
                <a:ea typeface="+mn-ea"/>
                <a:cs typeface="+mn-cs"/>
              </a:rPr>
              <a:t>instance</a:t>
            </a:r>
            <a:r>
              <a:rPr lang="en-US" sz="1200" i="0" u="none" strike="noStrike" kern="1200" dirty="0">
                <a:solidFill>
                  <a:schemeClr val="tx1"/>
                </a:solidFill>
                <a:effectLst/>
                <a:latin typeface="+mn-lt"/>
                <a:ea typeface="+mn-ea"/>
                <a:cs typeface="+mn-cs"/>
              </a:rPr>
              <a:t> configuration, </a:t>
            </a:r>
            <a:r>
              <a:rPr lang="en-US" sz="1200" i="1" u="none" strike="noStrike" kern="1200" dirty="0">
                <a:solidFill>
                  <a:schemeClr val="tx1"/>
                </a:solidFill>
                <a:effectLst/>
                <a:latin typeface="+mn-lt"/>
                <a:ea typeface="+mn-ea"/>
                <a:cs typeface="+mn-cs"/>
              </a:rPr>
              <a:t>handler</a:t>
            </a:r>
            <a:r>
              <a:rPr lang="en-US" sz="1200" i="0" u="none" strike="noStrike" kern="1200" dirty="0">
                <a:solidFill>
                  <a:schemeClr val="tx1"/>
                </a:solidFill>
                <a:effectLst/>
                <a:latin typeface="+mn-lt"/>
                <a:ea typeface="+mn-ea"/>
                <a:cs typeface="+mn-cs"/>
              </a:rPr>
              <a:t> configuration, and </a:t>
            </a:r>
            <a:r>
              <a:rPr lang="en-US" sz="1200" i="1" u="none" strike="noStrike" kern="1200" dirty="0">
                <a:solidFill>
                  <a:schemeClr val="tx1"/>
                </a:solidFill>
                <a:effectLst/>
                <a:latin typeface="+mn-lt"/>
                <a:ea typeface="+mn-ea"/>
                <a:cs typeface="+mn-cs"/>
              </a:rPr>
              <a:t>rule</a:t>
            </a:r>
            <a:r>
              <a:rPr lang="en-US" sz="1200" i="0" u="none" strike="noStrike" kern="1200" dirty="0">
                <a:solidFill>
                  <a:schemeClr val="tx1"/>
                </a:solidFill>
                <a:effectLst/>
                <a:latin typeface="+mn-lt"/>
                <a:ea typeface="+mn-ea"/>
                <a:cs typeface="+mn-cs"/>
              </a:rPr>
              <a:t> configuration.</a:t>
            </a:r>
          </a:p>
          <a:p>
            <a:pPr fontAlgn="base"/>
            <a:r>
              <a:rPr lang="en-US" sz="1200" i="0" u="none" strike="noStrike" kern="1200" dirty="0">
                <a:solidFill>
                  <a:schemeClr val="tx1"/>
                </a:solidFill>
                <a:effectLst/>
                <a:latin typeface="+mn-lt"/>
                <a:ea typeface="+mn-ea"/>
                <a:cs typeface="+mn-cs"/>
              </a:rPr>
              <a:t>The kind: instance stanza of configuration defines a schema for generated metric values (or </a:t>
            </a:r>
            <a:r>
              <a:rPr lang="en-US" sz="1200" i="1" u="none" strike="noStrike" kern="1200" dirty="0">
                <a:solidFill>
                  <a:schemeClr val="tx1"/>
                </a:solidFill>
                <a:effectLst/>
                <a:latin typeface="+mn-lt"/>
                <a:ea typeface="+mn-ea"/>
                <a:cs typeface="+mn-cs"/>
              </a:rPr>
              <a:t>instances</a:t>
            </a:r>
            <a:r>
              <a:rPr lang="en-US" sz="1200" i="0" u="none" strike="noStrike" kern="1200" dirty="0">
                <a:solidFill>
                  <a:schemeClr val="tx1"/>
                </a:solidFill>
                <a:effectLst/>
                <a:latin typeface="+mn-lt"/>
                <a:ea typeface="+mn-ea"/>
                <a:cs typeface="+mn-cs"/>
              </a:rPr>
              <a:t>) for a new metric named </a:t>
            </a:r>
            <a:r>
              <a:rPr lang="en-US" sz="1200" i="0" u="none" strike="noStrike" kern="1200" dirty="0" err="1">
                <a:solidFill>
                  <a:schemeClr val="tx1"/>
                </a:solidFill>
                <a:effectLst/>
                <a:latin typeface="+mn-lt"/>
                <a:ea typeface="+mn-ea"/>
                <a:cs typeface="+mn-cs"/>
              </a:rPr>
              <a:t>doublerequestcount</a:t>
            </a:r>
            <a:r>
              <a:rPr lang="en-US" sz="1200" i="0" u="none" strike="noStrike" kern="1200" dirty="0">
                <a:solidFill>
                  <a:schemeClr val="tx1"/>
                </a:solidFill>
                <a:effectLst/>
                <a:latin typeface="+mn-lt"/>
                <a:ea typeface="+mn-ea"/>
                <a:cs typeface="+mn-cs"/>
              </a:rPr>
              <a:t>. This instance configuration tells Mixer </a:t>
            </a:r>
            <a:r>
              <a:rPr lang="en-US" sz="1200" i="1" u="none" strike="noStrike" kern="1200" dirty="0">
                <a:solidFill>
                  <a:schemeClr val="tx1"/>
                </a:solidFill>
                <a:effectLst/>
                <a:latin typeface="+mn-lt"/>
                <a:ea typeface="+mn-ea"/>
                <a:cs typeface="+mn-cs"/>
              </a:rPr>
              <a:t>how</a:t>
            </a:r>
            <a:r>
              <a:rPr lang="en-US" sz="1200" i="0" u="none" strike="noStrike" kern="1200" dirty="0">
                <a:solidFill>
                  <a:schemeClr val="tx1"/>
                </a:solidFill>
                <a:effectLst/>
                <a:latin typeface="+mn-lt"/>
                <a:ea typeface="+mn-ea"/>
                <a:cs typeface="+mn-cs"/>
              </a:rPr>
              <a:t> to generate metric values for any given request, based on the attributes reported by Envoy (and generated by Mixer itself).</a:t>
            </a:r>
          </a:p>
          <a:p>
            <a:pPr fontAlgn="base"/>
            <a:r>
              <a:rPr lang="en-US" sz="1200" i="0" u="none" strike="noStrike" kern="1200" dirty="0">
                <a:solidFill>
                  <a:schemeClr val="tx1"/>
                </a:solidFill>
                <a:effectLst/>
                <a:latin typeface="+mn-lt"/>
                <a:ea typeface="+mn-ea"/>
                <a:cs typeface="+mn-cs"/>
              </a:rPr>
              <a:t>For each instance of </a:t>
            </a:r>
            <a:r>
              <a:rPr lang="en-US" sz="1200" i="0" u="none" strike="noStrike" kern="1200" dirty="0" err="1">
                <a:solidFill>
                  <a:schemeClr val="tx1"/>
                </a:solidFill>
                <a:effectLst/>
                <a:latin typeface="+mn-lt"/>
                <a:ea typeface="+mn-ea"/>
                <a:cs typeface="+mn-cs"/>
              </a:rPr>
              <a:t>doublerequestcount</a:t>
            </a:r>
            <a:r>
              <a:rPr lang="en-US" sz="1200" i="0" u="none" strike="noStrike" kern="1200" dirty="0">
                <a:solidFill>
                  <a:schemeClr val="tx1"/>
                </a:solidFill>
                <a:effectLst/>
                <a:latin typeface="+mn-lt"/>
                <a:ea typeface="+mn-ea"/>
                <a:cs typeface="+mn-cs"/>
              </a:rPr>
              <a:t>, the configuration directs Mixer to supply a value of 2 for the instance. Because Istio generates an instance for each request, this means that this metric records a value equal to twice the total number of requests received.</a:t>
            </a:r>
          </a:p>
          <a:p>
            <a:pPr fontAlgn="base"/>
            <a:r>
              <a:rPr lang="en-US" sz="1200" i="0" u="none" strike="noStrike" kern="1200" dirty="0">
                <a:solidFill>
                  <a:schemeClr val="tx1"/>
                </a:solidFill>
                <a:effectLst/>
                <a:latin typeface="+mn-lt"/>
                <a:ea typeface="+mn-ea"/>
                <a:cs typeface="+mn-cs"/>
              </a:rPr>
              <a:t>A set of dimensions are specified for each </a:t>
            </a:r>
            <a:r>
              <a:rPr lang="en-US" sz="1200" i="0" u="none" strike="noStrike" kern="1200" dirty="0" err="1">
                <a:solidFill>
                  <a:schemeClr val="tx1"/>
                </a:solidFill>
                <a:effectLst/>
                <a:latin typeface="+mn-lt"/>
                <a:ea typeface="+mn-ea"/>
                <a:cs typeface="+mn-cs"/>
              </a:rPr>
              <a:t>doublerequestcount</a:t>
            </a:r>
            <a:r>
              <a:rPr lang="en-US" sz="1200" i="0" u="none" strike="noStrike" kern="1200" dirty="0">
                <a:solidFill>
                  <a:schemeClr val="tx1"/>
                </a:solidFill>
                <a:effectLst/>
                <a:latin typeface="+mn-lt"/>
                <a:ea typeface="+mn-ea"/>
                <a:cs typeface="+mn-cs"/>
              </a:rPr>
              <a:t> instance. Dimensions provide a way to slice, aggregate, and analyze metric data according to different needs and directions of inquiry. For instance, it may be desirable to only consider requests for a certain destination service when troubleshooting application behavior.</a:t>
            </a:r>
          </a:p>
          <a:p>
            <a:pPr fontAlgn="base"/>
            <a:r>
              <a:rPr lang="en-US" sz="1200" i="0" u="none" strike="noStrike" kern="1200" dirty="0">
                <a:solidFill>
                  <a:schemeClr val="tx1"/>
                </a:solidFill>
                <a:effectLst/>
                <a:latin typeface="+mn-lt"/>
                <a:ea typeface="+mn-ea"/>
                <a:cs typeface="+mn-cs"/>
              </a:rPr>
              <a:t>The configuration instructs Mixer to populate values for these dimensions based on attribute values and literal values. For instance, for the source dimension, the new configuration requests that the value be taken from the </a:t>
            </a:r>
            <a:r>
              <a:rPr lang="en-US" sz="1200" i="0" u="none" strike="noStrike" kern="1200" dirty="0" err="1">
                <a:solidFill>
                  <a:schemeClr val="tx1"/>
                </a:solidFill>
                <a:effectLst/>
                <a:latin typeface="+mn-lt"/>
                <a:ea typeface="+mn-ea"/>
                <a:cs typeface="+mn-cs"/>
              </a:rPr>
              <a:t>source.workload.nameattribute</a:t>
            </a:r>
            <a:r>
              <a:rPr lang="en-US" sz="1200" i="0" u="none" strike="noStrike" kern="1200" dirty="0">
                <a:solidFill>
                  <a:schemeClr val="tx1"/>
                </a:solidFill>
                <a:effectLst/>
                <a:latin typeface="+mn-lt"/>
                <a:ea typeface="+mn-ea"/>
                <a:cs typeface="+mn-cs"/>
              </a:rPr>
              <a:t>. If that attribute value is not populated, the rule instructs Mixer to use a default value of "unknown". For the </a:t>
            </a:r>
            <a:r>
              <a:rPr lang="en-US" sz="1200" i="0" u="none" strike="noStrike" kern="1200" dirty="0" err="1">
                <a:solidFill>
                  <a:schemeClr val="tx1"/>
                </a:solidFill>
                <a:effectLst/>
                <a:latin typeface="+mn-lt"/>
                <a:ea typeface="+mn-ea"/>
                <a:cs typeface="+mn-cs"/>
              </a:rPr>
              <a:t>messagedimension</a:t>
            </a:r>
            <a:r>
              <a:rPr lang="en-US" sz="1200" i="0" u="none" strike="noStrike" kern="1200" dirty="0">
                <a:solidFill>
                  <a:schemeClr val="tx1"/>
                </a:solidFill>
                <a:effectLst/>
                <a:latin typeface="+mn-lt"/>
                <a:ea typeface="+mn-ea"/>
                <a:cs typeface="+mn-cs"/>
              </a:rPr>
              <a:t>, a literal value of "twice the fun!" will be used for all instances.</a:t>
            </a:r>
          </a:p>
          <a:p>
            <a:pPr fontAlgn="base"/>
            <a:r>
              <a:rPr lang="en-US" sz="1200" i="0" u="none" strike="noStrike" kern="1200" dirty="0">
                <a:solidFill>
                  <a:schemeClr val="tx1"/>
                </a:solidFill>
                <a:effectLst/>
                <a:latin typeface="+mn-lt"/>
                <a:ea typeface="+mn-ea"/>
                <a:cs typeface="+mn-cs"/>
              </a:rPr>
              <a:t>The kind: handler stanza of configuration defines a </a:t>
            </a:r>
            <a:r>
              <a:rPr lang="en-US" sz="1200" i="1" u="none" strike="noStrike" kern="1200" dirty="0">
                <a:solidFill>
                  <a:schemeClr val="tx1"/>
                </a:solidFill>
                <a:effectLst/>
                <a:latin typeface="+mn-lt"/>
                <a:ea typeface="+mn-ea"/>
                <a:cs typeface="+mn-cs"/>
              </a:rPr>
              <a:t>handler</a:t>
            </a:r>
            <a:r>
              <a:rPr lang="en-US" sz="1200" i="0" u="none" strike="noStrike" kern="1200" dirty="0">
                <a:solidFill>
                  <a:schemeClr val="tx1"/>
                </a:solidFill>
                <a:effectLst/>
                <a:latin typeface="+mn-lt"/>
                <a:ea typeface="+mn-ea"/>
                <a:cs typeface="+mn-cs"/>
              </a:rPr>
              <a:t> named </a:t>
            </a:r>
            <a:r>
              <a:rPr lang="en-US" sz="1200" i="0" u="none" strike="noStrike" kern="1200" dirty="0" err="1">
                <a:solidFill>
                  <a:schemeClr val="tx1"/>
                </a:solidFill>
                <a:effectLst/>
                <a:latin typeface="+mn-lt"/>
                <a:ea typeface="+mn-ea"/>
                <a:cs typeface="+mn-cs"/>
              </a:rPr>
              <a:t>doublehandler</a:t>
            </a:r>
            <a:r>
              <a:rPr lang="en-US" sz="1200" i="0" u="none" strike="noStrike" kern="1200" dirty="0">
                <a:solidFill>
                  <a:schemeClr val="tx1"/>
                </a:solidFill>
                <a:effectLst/>
                <a:latin typeface="+mn-lt"/>
                <a:ea typeface="+mn-ea"/>
                <a:cs typeface="+mn-cs"/>
              </a:rPr>
              <a:t>. The handler spec configures how the Prometheus adapter code translates received metric instances into Prometheus-formatted values that can be processed by a Prometheus backend. This configuration specified a new Prometheus metric named </a:t>
            </a:r>
            <a:r>
              <a:rPr lang="en-US" sz="1200" i="0" u="none" strike="noStrike" kern="1200" dirty="0" err="1">
                <a:solidFill>
                  <a:schemeClr val="tx1"/>
                </a:solidFill>
                <a:effectLst/>
                <a:latin typeface="+mn-lt"/>
                <a:ea typeface="+mn-ea"/>
                <a:cs typeface="+mn-cs"/>
              </a:rPr>
              <a:t>double_request_count</a:t>
            </a:r>
            <a:r>
              <a:rPr lang="en-US" sz="1200" i="0" u="none" strike="noStrike" kern="1200" dirty="0">
                <a:solidFill>
                  <a:schemeClr val="tx1"/>
                </a:solidFill>
                <a:effectLst/>
                <a:latin typeface="+mn-lt"/>
                <a:ea typeface="+mn-ea"/>
                <a:cs typeface="+mn-cs"/>
              </a:rPr>
              <a:t>. The Prometheus adapter prepends the </a:t>
            </a:r>
            <a:r>
              <a:rPr lang="en-US" sz="1200" i="0" u="none" strike="noStrike" kern="1200" dirty="0" err="1">
                <a:solidFill>
                  <a:schemeClr val="tx1"/>
                </a:solidFill>
                <a:effectLst/>
                <a:latin typeface="+mn-lt"/>
                <a:ea typeface="+mn-ea"/>
                <a:cs typeface="+mn-cs"/>
              </a:rPr>
              <a:t>istio</a:t>
            </a:r>
            <a:r>
              <a:rPr lang="en-US" sz="1200" i="0" u="none" strike="noStrike" kern="1200" dirty="0">
                <a:solidFill>
                  <a:schemeClr val="tx1"/>
                </a:solidFill>
                <a:effectLst/>
                <a:latin typeface="+mn-lt"/>
                <a:ea typeface="+mn-ea"/>
                <a:cs typeface="+mn-cs"/>
              </a:rPr>
              <a:t>_ namespace to all metric names, therefore this metric will show up in Prometheus as </a:t>
            </a:r>
            <a:r>
              <a:rPr lang="en-US" sz="1200" i="0" u="none" strike="noStrike" kern="1200" dirty="0" err="1">
                <a:solidFill>
                  <a:schemeClr val="tx1"/>
                </a:solidFill>
                <a:effectLst/>
                <a:latin typeface="+mn-lt"/>
                <a:ea typeface="+mn-ea"/>
                <a:cs typeface="+mn-cs"/>
              </a:rPr>
              <a:t>istio_double_request_count</a:t>
            </a:r>
            <a:r>
              <a:rPr lang="en-US" sz="1200" i="0" u="none" strike="noStrike" kern="1200" dirty="0">
                <a:solidFill>
                  <a:schemeClr val="tx1"/>
                </a:solidFill>
                <a:effectLst/>
                <a:latin typeface="+mn-lt"/>
                <a:ea typeface="+mn-ea"/>
                <a:cs typeface="+mn-cs"/>
              </a:rPr>
              <a:t>. The metric has three labels matching the dimensions configured for </a:t>
            </a:r>
            <a:r>
              <a:rPr lang="en-US" sz="1200" i="0" u="none" strike="noStrike" kern="1200" dirty="0" err="1">
                <a:solidFill>
                  <a:schemeClr val="tx1"/>
                </a:solidFill>
                <a:effectLst/>
                <a:latin typeface="+mn-lt"/>
                <a:ea typeface="+mn-ea"/>
                <a:cs typeface="+mn-cs"/>
              </a:rPr>
              <a:t>doublerequestcount</a:t>
            </a:r>
            <a:r>
              <a:rPr lang="en-US" sz="1200" i="0" u="none" strike="noStrike" kern="1200" dirty="0">
                <a:solidFill>
                  <a:schemeClr val="tx1"/>
                </a:solidFill>
                <a:effectLst/>
                <a:latin typeface="+mn-lt"/>
                <a:ea typeface="+mn-ea"/>
                <a:cs typeface="+mn-cs"/>
              </a:rPr>
              <a:t> instances.</a:t>
            </a:r>
          </a:p>
          <a:p>
            <a:pPr fontAlgn="base"/>
            <a:r>
              <a:rPr lang="en-US" sz="1200" i="0" u="none" strike="noStrike" kern="1200" dirty="0">
                <a:solidFill>
                  <a:schemeClr val="tx1"/>
                </a:solidFill>
                <a:effectLst/>
                <a:latin typeface="+mn-lt"/>
                <a:ea typeface="+mn-ea"/>
                <a:cs typeface="+mn-cs"/>
              </a:rPr>
              <a:t>Mixer instances are matched to Prometheus metrics via the </a:t>
            </a:r>
            <a:r>
              <a:rPr lang="en-US" sz="1200" i="0" u="none" strike="noStrike" kern="1200" dirty="0" err="1">
                <a:solidFill>
                  <a:schemeClr val="tx1"/>
                </a:solidFill>
                <a:effectLst/>
                <a:latin typeface="+mn-lt"/>
                <a:ea typeface="+mn-ea"/>
                <a:cs typeface="+mn-cs"/>
              </a:rPr>
              <a:t>instance_name</a:t>
            </a:r>
            <a:r>
              <a:rPr lang="en-US" sz="1200" i="0" u="none" strike="noStrike" kern="1200" dirty="0">
                <a:solidFill>
                  <a:schemeClr val="tx1"/>
                </a:solidFill>
                <a:effectLst/>
                <a:latin typeface="+mn-lt"/>
                <a:ea typeface="+mn-ea"/>
                <a:cs typeface="+mn-cs"/>
              </a:rPr>
              <a:t> parameter. The </a:t>
            </a:r>
            <a:r>
              <a:rPr lang="en-US" sz="1200" i="0" u="none" strike="noStrike" kern="1200" dirty="0" err="1">
                <a:solidFill>
                  <a:schemeClr val="tx1"/>
                </a:solidFill>
                <a:effectLst/>
                <a:latin typeface="+mn-lt"/>
                <a:ea typeface="+mn-ea"/>
                <a:cs typeface="+mn-cs"/>
              </a:rPr>
              <a:t>instance_name</a:t>
            </a:r>
            <a:r>
              <a:rPr lang="en-US" sz="1200" i="0" u="none" strike="noStrike" kern="1200" dirty="0">
                <a:solidFill>
                  <a:schemeClr val="tx1"/>
                </a:solidFill>
                <a:effectLst/>
                <a:latin typeface="+mn-lt"/>
                <a:ea typeface="+mn-ea"/>
                <a:cs typeface="+mn-cs"/>
              </a:rPr>
              <a:t> values must be the fully-qualified name for Mixer instances (example: </a:t>
            </a:r>
            <a:r>
              <a:rPr lang="en-US" sz="1200" i="0" u="none" strike="noStrike" kern="1200" dirty="0" err="1">
                <a:solidFill>
                  <a:schemeClr val="tx1"/>
                </a:solidFill>
                <a:effectLst/>
                <a:latin typeface="+mn-lt"/>
                <a:ea typeface="+mn-ea"/>
                <a:cs typeface="+mn-cs"/>
              </a:rPr>
              <a:t>doublerequestcount.instance.istio</a:t>
            </a:r>
            <a:r>
              <a:rPr lang="en-US" sz="1200" i="0" u="none" strike="noStrike" kern="1200" dirty="0">
                <a:solidFill>
                  <a:schemeClr val="tx1"/>
                </a:solidFill>
                <a:effectLst/>
                <a:latin typeface="+mn-lt"/>
                <a:ea typeface="+mn-ea"/>
                <a:cs typeface="+mn-cs"/>
              </a:rPr>
              <a:t>-system).</a:t>
            </a:r>
          </a:p>
          <a:p>
            <a:pPr fontAlgn="base"/>
            <a:r>
              <a:rPr lang="en-US" sz="1200" i="0" u="none" strike="noStrike" kern="1200" dirty="0">
                <a:solidFill>
                  <a:schemeClr val="tx1"/>
                </a:solidFill>
                <a:effectLst/>
                <a:latin typeface="+mn-lt"/>
                <a:ea typeface="+mn-ea"/>
                <a:cs typeface="+mn-cs"/>
              </a:rPr>
              <a:t>The kind: rule stanza of configuration defines a new </a:t>
            </a:r>
            <a:r>
              <a:rPr lang="en-US" sz="1200" i="1" u="none" strike="noStrike" kern="1200" dirty="0">
                <a:solidFill>
                  <a:schemeClr val="tx1"/>
                </a:solidFill>
                <a:effectLst/>
                <a:latin typeface="+mn-lt"/>
                <a:ea typeface="+mn-ea"/>
                <a:cs typeface="+mn-cs"/>
              </a:rPr>
              <a:t>rule</a:t>
            </a:r>
            <a:r>
              <a:rPr lang="en-US" sz="1200" i="0" u="none" strike="noStrike" kern="1200" dirty="0">
                <a:solidFill>
                  <a:schemeClr val="tx1"/>
                </a:solidFill>
                <a:effectLst/>
                <a:latin typeface="+mn-lt"/>
                <a:ea typeface="+mn-ea"/>
                <a:cs typeface="+mn-cs"/>
              </a:rPr>
              <a:t> named </a:t>
            </a:r>
            <a:r>
              <a:rPr lang="en-US" sz="1200" i="0" u="none" strike="noStrike" kern="1200" dirty="0" err="1">
                <a:solidFill>
                  <a:schemeClr val="tx1"/>
                </a:solidFill>
                <a:effectLst/>
                <a:latin typeface="+mn-lt"/>
                <a:ea typeface="+mn-ea"/>
                <a:cs typeface="+mn-cs"/>
              </a:rPr>
              <a:t>doubleprom</a:t>
            </a:r>
            <a:r>
              <a:rPr lang="en-US" sz="1200" i="0" u="none" strike="noStrike" kern="1200" dirty="0">
                <a:solidFill>
                  <a:schemeClr val="tx1"/>
                </a:solidFill>
                <a:effectLst/>
                <a:latin typeface="+mn-lt"/>
                <a:ea typeface="+mn-ea"/>
                <a:cs typeface="+mn-cs"/>
              </a:rPr>
              <a:t>. The rule directs Mixer to send all </a:t>
            </a:r>
            <a:r>
              <a:rPr lang="en-US" sz="1200" i="0" u="none" strike="noStrike" kern="1200" dirty="0" err="1">
                <a:solidFill>
                  <a:schemeClr val="tx1"/>
                </a:solidFill>
                <a:effectLst/>
                <a:latin typeface="+mn-lt"/>
                <a:ea typeface="+mn-ea"/>
                <a:cs typeface="+mn-cs"/>
              </a:rPr>
              <a:t>doublerequestcount</a:t>
            </a:r>
            <a:r>
              <a:rPr lang="en-US" sz="1200" i="0" u="none" strike="noStrike" kern="1200" dirty="0">
                <a:solidFill>
                  <a:schemeClr val="tx1"/>
                </a:solidFill>
                <a:effectLst/>
                <a:latin typeface="+mn-lt"/>
                <a:ea typeface="+mn-ea"/>
                <a:cs typeface="+mn-cs"/>
              </a:rPr>
              <a:t> instances to the </a:t>
            </a:r>
            <a:r>
              <a:rPr lang="en-US" sz="1200" i="0" u="none" strike="noStrike" kern="1200" dirty="0" err="1">
                <a:solidFill>
                  <a:schemeClr val="tx1"/>
                </a:solidFill>
                <a:effectLst/>
                <a:latin typeface="+mn-lt"/>
                <a:ea typeface="+mn-ea"/>
                <a:cs typeface="+mn-cs"/>
              </a:rPr>
              <a:t>doublehandler</a:t>
            </a:r>
            <a:r>
              <a:rPr lang="en-US" sz="1200" i="0" u="none" strike="noStrike" kern="1200" dirty="0">
                <a:solidFill>
                  <a:schemeClr val="tx1"/>
                </a:solidFill>
                <a:effectLst/>
                <a:latin typeface="+mn-lt"/>
                <a:ea typeface="+mn-ea"/>
                <a:cs typeface="+mn-cs"/>
              </a:rPr>
              <a:t> handler. Because there is no match clause in the rule, and because the rule is in the configured default configuration namespace (</a:t>
            </a:r>
            <a:r>
              <a:rPr lang="en-US" sz="1200" i="0" u="none" strike="noStrike" kern="1200" dirty="0" err="1">
                <a:solidFill>
                  <a:schemeClr val="tx1"/>
                </a:solidFill>
                <a:effectLst/>
                <a:latin typeface="+mn-lt"/>
                <a:ea typeface="+mn-ea"/>
                <a:cs typeface="+mn-cs"/>
              </a:rPr>
              <a:t>istio</a:t>
            </a:r>
            <a:r>
              <a:rPr lang="en-US" sz="1200" i="0" u="none" strike="noStrike" kern="1200" dirty="0">
                <a:solidFill>
                  <a:schemeClr val="tx1"/>
                </a:solidFill>
                <a:effectLst/>
                <a:latin typeface="+mn-lt"/>
                <a:ea typeface="+mn-ea"/>
                <a:cs typeface="+mn-cs"/>
              </a:rPr>
              <a:t>-system), the rule is executed for all requests in the mesh.</a:t>
            </a:r>
          </a:p>
          <a:p>
            <a:endParaRPr lang="en-US" dirty="0"/>
          </a:p>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2876008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rtl="1" eaLnBrk="1" latinLnBrk="0" hangingPunct="1"/>
            <a:r>
              <a:rPr lang="en-US" dirty="0"/>
              <a:t>Istio-mesh-dashboard</a:t>
            </a:r>
            <a:endParaRPr lang="he-IL" dirty="0"/>
          </a:p>
          <a:p>
            <a:pPr marL="0" algn="l" defTabSz="914400" rtl="1" eaLnBrk="1" latinLnBrk="0" hangingPunct="1"/>
            <a:r>
              <a:rPr lang="en-US" dirty="0"/>
              <a:t>Istio-service-dashboard</a:t>
            </a:r>
          </a:p>
        </p:txBody>
      </p:sp>
      <p:sp>
        <p:nvSpPr>
          <p:cNvPr id="4" name="Slide Number Placeholder 3"/>
          <p:cNvSpPr>
            <a:spLocks noGrp="1"/>
          </p:cNvSpPr>
          <p:nvPr>
            <p:ph type="sldNum" sz="quarter" idx="5"/>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2748204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rtl="1" eaLnBrk="1" latinLnBrk="0" hangingPunct="1"/>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1712552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799612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rtl="1" eaLnBrk="1" latinLnBrk="0" hangingPunct="1"/>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28</a:t>
            </a:fld>
            <a:endParaRPr lang="en-US"/>
          </a:p>
        </p:txBody>
      </p:sp>
    </p:spTree>
    <p:extLst>
      <p:ext uri="{BB962C8B-B14F-4D97-AF65-F5344CB8AC3E}">
        <p14:creationId xmlns:p14="http://schemas.microsoft.com/office/powerpoint/2010/main" val="263391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01" name="Google Shape;1201;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7108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50487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kubectl get </a:t>
            </a:r>
            <a:r>
              <a:rPr lang="en-US" dirty="0" err="1"/>
              <a:t>destinationrules</a:t>
            </a:r>
            <a:r>
              <a:rPr lang="en-US" dirty="0"/>
              <a:t> -o </a:t>
            </a:r>
            <a:r>
              <a:rPr lang="en-US" dirty="0" err="1"/>
              <a:t>json</a:t>
            </a:r>
            <a:r>
              <a:rPr lang="en-US" dirty="0"/>
              <a:t> | code -</a:t>
            </a:r>
          </a:p>
        </p:txBody>
      </p:sp>
      <p:sp>
        <p:nvSpPr>
          <p:cNvPr id="4" name="Slide Number Placeholder 3"/>
          <p:cNvSpPr>
            <a:spLocks noGrp="1"/>
          </p:cNvSpPr>
          <p:nvPr>
            <p:ph type="sldNum" sz="quarter" idx="5"/>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3769958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3274565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kubectl get </a:t>
            </a:r>
            <a:r>
              <a:rPr lang="en-US" dirty="0" err="1"/>
              <a:t>destinationrules</a:t>
            </a:r>
            <a:r>
              <a:rPr lang="en-US" dirty="0"/>
              <a:t> -o </a:t>
            </a:r>
            <a:r>
              <a:rPr lang="en-US" dirty="0" err="1"/>
              <a:t>json</a:t>
            </a:r>
            <a:r>
              <a:rPr lang="en-US" dirty="0"/>
              <a:t> | code -</a:t>
            </a:r>
          </a:p>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75569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kubectl get </a:t>
            </a:r>
            <a:r>
              <a:rPr lang="en-US" dirty="0" err="1"/>
              <a:t>destinationrules</a:t>
            </a:r>
            <a:r>
              <a:rPr lang="en-US" dirty="0"/>
              <a:t> -o </a:t>
            </a:r>
            <a:r>
              <a:rPr lang="en-US" dirty="0" err="1"/>
              <a:t>json</a:t>
            </a:r>
            <a:r>
              <a:rPr lang="en-US" dirty="0"/>
              <a:t> | code -</a:t>
            </a:r>
          </a:p>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642473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kubectl get </a:t>
            </a:r>
            <a:r>
              <a:rPr lang="en-US" dirty="0" err="1"/>
              <a:t>destinationrules</a:t>
            </a:r>
            <a:r>
              <a:rPr lang="en-US" dirty="0"/>
              <a:t> -o </a:t>
            </a:r>
            <a:r>
              <a:rPr lang="en-US" dirty="0" err="1"/>
              <a:t>json</a:t>
            </a:r>
            <a:r>
              <a:rPr lang="en-US" dirty="0"/>
              <a:t> | code -</a:t>
            </a:r>
          </a:p>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123461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2767385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Box 10"/>
          <p:cNvSpPr txBox="1"/>
          <p:nvPr userDrawn="1"/>
        </p:nvSpPr>
        <p:spPr>
          <a:xfrm>
            <a:off x="774051"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1" y="534800"/>
            <a:ext cx="3017693" cy="483907"/>
          </a:xfrm>
          <a:prstGeom prst="rect">
            <a:avLst/>
          </a:prstGeom>
        </p:spPr>
      </p:pic>
      <p:grpSp>
        <p:nvGrpSpPr>
          <p:cNvPr id="2" name="Group 1"/>
          <p:cNvGrpSpPr/>
          <p:nvPr userDrawn="1"/>
        </p:nvGrpSpPr>
        <p:grpSpPr>
          <a:xfrm>
            <a:off x="6130112" y="548680"/>
            <a:ext cx="4150880" cy="759857"/>
            <a:chOff x="6130112" y="548680"/>
            <a:chExt cx="4150880" cy="759857"/>
          </a:xfrm>
        </p:grpSpPr>
        <p:grpSp>
          <p:nvGrpSpPr>
            <p:cNvPr id="8" name="Group 7"/>
            <p:cNvGrpSpPr/>
            <p:nvPr userDrawn="1"/>
          </p:nvGrpSpPr>
          <p:grpSpPr>
            <a:xfrm>
              <a:off x="6130112" y="548680"/>
              <a:ext cx="4150880" cy="492443"/>
              <a:chOff x="751782" y="609600"/>
              <a:chExt cx="3113160" cy="492443"/>
            </a:xfrm>
          </p:grpSpPr>
          <p:sp>
            <p:nvSpPr>
              <p:cNvPr id="10" name="TextBox 9"/>
              <p:cNvSpPr txBox="1"/>
              <p:nvPr/>
            </p:nvSpPr>
            <p:spPr>
              <a:xfrm>
                <a:off x="751782" y="609600"/>
                <a:ext cx="3113160" cy="492443"/>
              </a:xfrm>
              <a:prstGeom prst="rect">
                <a:avLst/>
              </a:prstGeom>
              <a:noFill/>
            </p:spPr>
            <p:txBody>
              <a:bodyPr wrap="none" rtlCol="1">
                <a:spAutoFit/>
              </a:bodyPr>
              <a:lstStyle/>
              <a:p>
                <a:pPr algn="l" rtl="0"/>
                <a:r>
                  <a:rPr lang="en-US" sz="2600" dirty="0">
                    <a:solidFill>
                      <a:srgbClr val="262E64"/>
                    </a:solidFill>
                    <a:latin typeface="Segoe UI Light" panose="020B0502040204020203" pitchFamily="34" charset="0"/>
                    <a:cs typeface="Segoe UI Light" panose="020B0502040204020203" pitchFamily="34" charset="0"/>
                  </a:rPr>
                  <a:t>SELA DEVELOPER PRACTICE</a:t>
                </a:r>
                <a:endParaRPr lang="he-IL" sz="2600" dirty="0">
                  <a:solidFill>
                    <a:srgbClr val="262E64"/>
                  </a:solidFill>
                  <a:latin typeface="Segoe UI Light" panose="020B0502040204020203" pitchFamily="34" charset="0"/>
                  <a:cs typeface="Segoe UI Light" panose="020B0502040204020203" pitchFamily="34" charset="0"/>
                </a:endParaRPr>
              </a:p>
            </p:txBody>
          </p:sp>
          <p:cxnSp>
            <p:nvCxnSpPr>
              <p:cNvPr id="12" name="Straight Connector 11"/>
              <p:cNvCxnSpPr/>
              <p:nvPr/>
            </p:nvCxnSpPr>
            <p:spPr>
              <a:xfrm>
                <a:off x="1374270" y="727075"/>
                <a:ext cx="0" cy="273050"/>
              </a:xfrm>
              <a:prstGeom prst="line">
                <a:avLst/>
              </a:prstGeom>
              <a:ln w="12700">
                <a:solidFill>
                  <a:srgbClr val="F08E1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70414" y="727075"/>
                <a:ext cx="0" cy="273050"/>
              </a:xfrm>
              <a:prstGeom prst="line">
                <a:avLst/>
              </a:prstGeom>
              <a:ln w="12700">
                <a:solidFill>
                  <a:srgbClr val="F08E1B"/>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userDrawn="1"/>
          </p:nvSpPr>
          <p:spPr>
            <a:xfrm>
              <a:off x="7388632" y="939205"/>
              <a:ext cx="2214068" cy="369332"/>
            </a:xfrm>
            <a:prstGeom prst="rect">
              <a:avLst/>
            </a:prstGeom>
            <a:noFill/>
          </p:spPr>
          <p:txBody>
            <a:bodyPr wrap="none" rtlCol="1">
              <a:spAutoFit/>
            </a:bodyPr>
            <a:lstStyle/>
            <a:p>
              <a:pPr algn="l" rtl="0"/>
              <a:r>
                <a:rPr lang="en-US" sz="1800" dirty="0">
                  <a:solidFill>
                    <a:srgbClr val="F08E1B"/>
                  </a:solidFill>
                  <a:latin typeface="Segoe UI Light" panose="020B0502040204020203" pitchFamily="34" charset="0"/>
                  <a:cs typeface="Segoe UI Light" panose="020B0502040204020203" pitchFamily="34" charset="0"/>
                </a:rPr>
                <a:t>December </a:t>
              </a:r>
              <a:r>
                <a:rPr lang="en-US" sz="1800" baseline="0" dirty="0">
                  <a:solidFill>
                    <a:srgbClr val="F08E1B"/>
                  </a:solidFill>
                  <a:latin typeface="Segoe UI Light" panose="020B0502040204020203" pitchFamily="34" charset="0"/>
                  <a:cs typeface="Segoe UI Light" panose="020B0502040204020203" pitchFamily="34" charset="0"/>
                </a:rPr>
                <a:t>9-12,</a:t>
              </a:r>
              <a:r>
                <a:rPr lang="en-US" sz="1800" dirty="0">
                  <a:solidFill>
                    <a:srgbClr val="F08E1B"/>
                  </a:solidFill>
                  <a:latin typeface="Segoe UI Light" panose="020B0502040204020203" pitchFamily="34" charset="0"/>
                  <a:cs typeface="Segoe UI Light" panose="020B0502040204020203" pitchFamily="34" charset="0"/>
                </a:rPr>
                <a:t> 2019</a:t>
              </a:r>
              <a:endParaRPr lang="he-IL" sz="1800" dirty="0">
                <a:solidFill>
                  <a:srgbClr val="F08E1B"/>
                </a:solidFill>
                <a:latin typeface="Segoe UI Light" panose="020B0502040204020203" pitchFamily="34" charset="0"/>
                <a:cs typeface="Segoe UI Light" panose="020B0502040204020203" pitchFamily="34" charset="0"/>
              </a:endParaRPr>
            </a:p>
          </p:txBody>
        </p:sp>
      </p:grpSp>
      <p:sp>
        <p:nvSpPr>
          <p:cNvPr id="15" name="Title 16"/>
          <p:cNvSpPr>
            <a:spLocks noGrp="1"/>
          </p:cNvSpPr>
          <p:nvPr userDrawn="1">
            <p:ph type="title" hasCustomPrompt="1"/>
          </p:nvPr>
        </p:nvSpPr>
        <p:spPr>
          <a:xfrm>
            <a:off x="1007435" y="2420891"/>
            <a:ext cx="7391400" cy="583441"/>
          </a:xfrm>
        </p:spPr>
        <p:txBody>
          <a:bodyPr/>
          <a:lstStyle>
            <a:lvl1pPr>
              <a:defRPr lang="en-US" sz="2600" baseline="0">
                <a:latin typeface="Segoe UI" panose="020B0502040204020203" pitchFamily="34" charset="0"/>
              </a:defRPr>
            </a:lvl1pPr>
          </a:lstStyle>
          <a:p>
            <a:pPr marL="0" lvl="0" indent="0">
              <a:spcBef>
                <a:spcPct val="20000"/>
              </a:spcBef>
              <a:buFont typeface="Arial" pitchFamily="34" charset="0"/>
            </a:pPr>
            <a:r>
              <a:rPr lang="en-US" dirty="0"/>
              <a:t>Speaker Name</a:t>
            </a:r>
          </a:p>
        </p:txBody>
      </p:sp>
      <p:sp>
        <p:nvSpPr>
          <p:cNvPr id="16" name="Text Placeholder 20"/>
          <p:cNvSpPr>
            <a:spLocks noGrp="1"/>
          </p:cNvSpPr>
          <p:nvPr userDrawn="1">
            <p:ph type="body" sz="quarter" idx="10" hasCustomPrompt="1"/>
          </p:nvPr>
        </p:nvSpPr>
        <p:spPr>
          <a:xfrm>
            <a:off x="1007535" y="3068638"/>
            <a:ext cx="7391301" cy="914400"/>
          </a:xfrm>
          <a:prstGeom prst="rect">
            <a:avLst/>
          </a:prstGeom>
        </p:spPr>
        <p:txBody>
          <a:bodyPr/>
          <a:lstStyle>
            <a:lvl1pPr marL="0" indent="0" algn="l" rtl="0">
              <a:buNone/>
              <a:defRPr lang="en-US" sz="3400" kern="1200" dirty="0">
                <a:solidFill>
                  <a:srgbClr val="262E64"/>
                </a:solidFill>
                <a:latin typeface="Segoe UI Semilight" panose="020B0402040204020203" pitchFamily="34" charset="0"/>
                <a:ea typeface="+mn-ea"/>
                <a:cs typeface="Segoe UI Semilight" panose="020B0402040204020203" pitchFamily="34" charset="0"/>
              </a:defRPr>
            </a:lvl1pPr>
            <a:lvl2pPr>
              <a:defRPr b="0" cap="none" spc="0">
                <a:ln w="0"/>
                <a:solidFill>
                  <a:schemeClr val="accent1"/>
                </a:solidFill>
                <a:effectLst>
                  <a:outerShdw blurRad="38100" dist="25400" dir="5400000" algn="ctr" rotWithShape="0">
                    <a:srgbClr val="6E747A">
                      <a:alpha val="43000"/>
                    </a:srgbClr>
                  </a:outerShdw>
                </a:effectLst>
              </a:defRPr>
            </a:lvl2pPr>
            <a:lvl3pPr>
              <a:defRPr b="0" cap="none" spc="0">
                <a:ln w="0"/>
                <a:solidFill>
                  <a:schemeClr val="accent1"/>
                </a:solidFill>
                <a:effectLst>
                  <a:outerShdw blurRad="38100" dist="25400" dir="5400000" algn="ctr" rotWithShape="0">
                    <a:srgbClr val="6E747A">
                      <a:alpha val="43000"/>
                    </a:srgbClr>
                  </a:outerShdw>
                </a:effectLst>
              </a:defRPr>
            </a:lvl3pPr>
            <a:lvl4pPr>
              <a:defRPr b="0" cap="none" spc="0">
                <a:ln w="0"/>
                <a:solidFill>
                  <a:schemeClr val="accent1"/>
                </a:solidFill>
                <a:effectLst>
                  <a:outerShdw blurRad="38100" dist="25400" dir="5400000" algn="ctr" rotWithShape="0">
                    <a:srgbClr val="6E747A">
                      <a:alpha val="43000"/>
                    </a:srgbClr>
                  </a:outerShdw>
                </a:effectLst>
              </a:defRPr>
            </a:lvl4pPr>
            <a:lvl5pPr>
              <a:defRPr b="0" cap="none" spc="0">
                <a:ln w="0"/>
                <a:solidFill>
                  <a:schemeClr val="accent1"/>
                </a:solidFill>
                <a:effectLst>
                  <a:outerShdw blurRad="38100" dist="25400" dir="5400000" algn="ctr" rotWithShape="0">
                    <a:srgbClr val="6E747A">
                      <a:alpha val="43000"/>
                    </a:srgbClr>
                  </a:outerShdw>
                </a:effectLst>
              </a:defRPr>
            </a:lvl5pPr>
          </a:lstStyle>
          <a:p>
            <a:pPr lvl="0"/>
            <a:r>
              <a:rPr lang="en-US" sz="3400" dirty="0">
                <a:solidFill>
                  <a:srgbClr val="262E64"/>
                </a:solidFill>
                <a:latin typeface="Segoe UI Semilight" panose="020B0402040204020203" pitchFamily="34" charset="0"/>
                <a:cs typeface="Segoe UI Semilight" panose="020B0402040204020203" pitchFamily="34" charset="0"/>
              </a:rPr>
              <a:t>Session Title</a:t>
            </a:r>
            <a:endParaRPr lang="en-US" dirty="0"/>
          </a:p>
        </p:txBody>
      </p:sp>
    </p:spTree>
  </p:cSld>
  <p:clrMapOvr>
    <a:masterClrMapping/>
  </p:clrMapOvr>
  <p:extLst>
    <p:ext uri="{DCECCB84-F9BA-43D5-87BE-67443E8EF086}">
      <p15:sldGuideLst xmlns:p15="http://schemas.microsoft.com/office/powerpoint/2012/main">
        <p15:guide id="1" orient="horz" pos="789" userDrawn="1">
          <p15:clr>
            <a:srgbClr val="FBAE40"/>
          </p15:clr>
        </p15:guide>
        <p15:guide id="2" pos="8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CodeSnippets">
    <p:spTree>
      <p:nvGrpSpPr>
        <p:cNvPr id="1" name=""/>
        <p:cNvGrpSpPr/>
        <p:nvPr/>
      </p:nvGrpSpPr>
      <p:grpSpPr>
        <a:xfrm>
          <a:off x="0" y="0"/>
          <a:ext cx="0" cy="0"/>
          <a:chOff x="0" y="0"/>
          <a:chExt cx="0" cy="0"/>
        </a:xfrm>
      </p:grpSpPr>
      <p:sp>
        <p:nvSpPr>
          <p:cNvPr id="20" name="Text Placeholder 12"/>
          <p:cNvSpPr>
            <a:spLocks noGrp="1"/>
          </p:cNvSpPr>
          <p:nvPr>
            <p:ph type="body" sz="quarter" idx="15"/>
          </p:nvPr>
        </p:nvSpPr>
        <p:spPr>
          <a:xfrm>
            <a:off x="815413" y="1494000"/>
            <a:ext cx="10656920" cy="1502952"/>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Edit Master text styles</a:t>
            </a:r>
          </a:p>
        </p:txBody>
      </p:sp>
      <p:sp>
        <p:nvSpPr>
          <p:cNvPr id="21" name="Text Placeholder 14"/>
          <p:cNvSpPr>
            <a:spLocks noGrp="1"/>
          </p:cNvSpPr>
          <p:nvPr>
            <p:ph type="body" sz="quarter" idx="16"/>
          </p:nvPr>
        </p:nvSpPr>
        <p:spPr bwMode="blackWhite">
          <a:xfrm>
            <a:off x="803575" y="3140969"/>
            <a:ext cx="10668420" cy="3010450"/>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Edit Master text styles</a:t>
            </a:r>
          </a:p>
        </p:txBody>
      </p:sp>
      <p:sp>
        <p:nvSpPr>
          <p:cNvPr id="5" name="Title Placeholder 1"/>
          <p:cNvSpPr>
            <a:spLocks noGrp="1"/>
          </p:cNvSpPr>
          <p:nvPr>
            <p:ph type="title"/>
          </p:nvPr>
        </p:nvSpPr>
        <p:spPr>
          <a:xfrm>
            <a:off x="815415"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deSnippets">
    <p:spTree>
      <p:nvGrpSpPr>
        <p:cNvPr id="1" name=""/>
        <p:cNvGrpSpPr/>
        <p:nvPr/>
      </p:nvGrpSpPr>
      <p:grpSpPr>
        <a:xfrm>
          <a:off x="0" y="0"/>
          <a:ext cx="0" cy="0"/>
          <a:chOff x="0" y="0"/>
          <a:chExt cx="0" cy="0"/>
        </a:xfrm>
      </p:grpSpPr>
      <p:sp>
        <p:nvSpPr>
          <p:cNvPr id="22" name="Text Placeholder 12"/>
          <p:cNvSpPr>
            <a:spLocks noGrp="1"/>
          </p:cNvSpPr>
          <p:nvPr>
            <p:ph type="body" sz="quarter" idx="15"/>
          </p:nvPr>
        </p:nvSpPr>
        <p:spPr>
          <a:xfrm>
            <a:off x="815413" y="1494177"/>
            <a:ext cx="10673019"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Edit Master text styles</a:t>
            </a:r>
          </a:p>
        </p:txBody>
      </p:sp>
      <p:sp>
        <p:nvSpPr>
          <p:cNvPr id="23" name="Text Placeholder 14"/>
          <p:cNvSpPr>
            <a:spLocks noGrp="1"/>
          </p:cNvSpPr>
          <p:nvPr>
            <p:ph type="body" sz="quarter" idx="16"/>
          </p:nvPr>
        </p:nvSpPr>
        <p:spPr bwMode="blackWhite">
          <a:xfrm>
            <a:off x="815413" y="2630519"/>
            <a:ext cx="10684536"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Edit Master text styles</a:t>
            </a:r>
          </a:p>
        </p:txBody>
      </p:sp>
      <p:sp>
        <p:nvSpPr>
          <p:cNvPr id="7" name="Title Placeholder 1"/>
          <p:cNvSpPr>
            <a:spLocks noGrp="1"/>
          </p:cNvSpPr>
          <p:nvPr>
            <p:ph type="title"/>
          </p:nvPr>
        </p:nvSpPr>
        <p:spPr>
          <a:xfrm>
            <a:off x="815415"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3" name="Text Placeholder 2"/>
          <p:cNvSpPr>
            <a:spLocks noGrp="1"/>
          </p:cNvSpPr>
          <p:nvPr>
            <p:ph type="body" sz="quarter" idx="17"/>
          </p:nvPr>
        </p:nvSpPr>
        <p:spPr>
          <a:xfrm>
            <a:off x="815016" y="3835374"/>
            <a:ext cx="10684933" cy="1073150"/>
          </a:xfrm>
          <a:prstGeom prst="rect">
            <a:avLst/>
          </a:prstGeom>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Edit Master text styles</a:t>
            </a:r>
          </a:p>
        </p:txBody>
      </p:sp>
      <p:sp>
        <p:nvSpPr>
          <p:cNvPr id="5" name="Text Placeholder 4"/>
          <p:cNvSpPr>
            <a:spLocks noGrp="1"/>
          </p:cNvSpPr>
          <p:nvPr>
            <p:ph type="body" sz="quarter" idx="18"/>
          </p:nvPr>
        </p:nvSpPr>
        <p:spPr>
          <a:xfrm>
            <a:off x="815016" y="4973962"/>
            <a:ext cx="10684933"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70220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8948" y="1988843"/>
            <a:ext cx="2043387" cy="2844235"/>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815413" y="1492164"/>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Edit Master text styles</a:t>
            </a:r>
          </a:p>
        </p:txBody>
      </p:sp>
      <p:sp>
        <p:nvSpPr>
          <p:cNvPr id="5" name="Title Placeholder 1"/>
          <p:cNvSpPr>
            <a:spLocks noGrp="1"/>
          </p:cNvSpPr>
          <p:nvPr>
            <p:ph type="title"/>
          </p:nvPr>
        </p:nvSpPr>
        <p:spPr>
          <a:xfrm>
            <a:off x="815415"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4"/>
            <a:ext cx="10656920" cy="4673143"/>
          </a:xfrm>
          <a:prstGeom prst="rect">
            <a:avLst/>
          </a:prstGeom>
          <a:no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Edit Master text styles</a:t>
            </a:r>
          </a:p>
        </p:txBody>
      </p:sp>
      <p:sp>
        <p:nvSpPr>
          <p:cNvPr id="4" name="Title Placeholder 1"/>
          <p:cNvSpPr>
            <a:spLocks noGrp="1"/>
          </p:cNvSpPr>
          <p:nvPr>
            <p:ph type="title" hasCustomPrompt="1"/>
          </p:nvPr>
        </p:nvSpPr>
        <p:spPr>
          <a:xfrm>
            <a:off x="815415" y="548680"/>
            <a:ext cx="10561173" cy="720000"/>
          </a:xfrm>
          <a:prstGeom prst="rect">
            <a:avLst/>
          </a:prstGeom>
        </p:spPr>
        <p:txBody>
          <a:bodyPr vert="horz" lIns="0" tIns="0" rIns="91440" bIns="45720" rtlCol="0" anchor="b" anchorCtr="0">
            <a:normAutofit/>
          </a:bodyPr>
          <a:lstStyle>
            <a:lvl1pPr>
              <a:defRPr baseline="0"/>
            </a:lvl1pPr>
          </a:lstStyle>
          <a:p>
            <a:r>
              <a:rPr lang="en-US" dirty="0"/>
              <a:t>Agenda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ps">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9840417" y="2348344"/>
            <a:ext cx="2207355" cy="3900056"/>
          </a:xfrm>
          <a:prstGeom prst="rect">
            <a:avLst/>
          </a:prstGeom>
          <a:solidFill>
            <a:schemeClr val="bg1">
              <a:alpha val="69000"/>
            </a:schemeClr>
          </a:solidFill>
        </p:spPr>
        <p:txBody>
          <a:bodyPr>
            <a:normAutofit/>
          </a:bodyPr>
          <a:lstStyle>
            <a:lvl1pPr marL="115888" indent="-115888" algn="l" rtl="0">
              <a:buFont typeface="Arial" pitchFamily="34" charset="0"/>
              <a:buChar char="•"/>
              <a:defRPr sz="1400"/>
            </a:lvl1pPr>
          </a:lstStyle>
          <a:p>
            <a:pPr lvl="0"/>
            <a:r>
              <a:rPr lang="en-US"/>
              <a:t>Edit Master text styles</a:t>
            </a:r>
          </a:p>
        </p:txBody>
      </p:sp>
      <p:sp>
        <p:nvSpPr>
          <p:cNvPr id="17" name="Text Placeholder 16"/>
          <p:cNvSpPr>
            <a:spLocks noGrp="1"/>
          </p:cNvSpPr>
          <p:nvPr>
            <p:ph type="body" sz="quarter" idx="16"/>
          </p:nvPr>
        </p:nvSpPr>
        <p:spPr>
          <a:xfrm>
            <a:off x="815413" y="1524000"/>
            <a:ext cx="8737600" cy="4724400"/>
          </a:xfrm>
          <a:prstGeom prst="rect">
            <a:avLst/>
          </a:prstGeom>
          <a:solidFill>
            <a:schemeClr val="bg1">
              <a:alpha val="69000"/>
            </a:schemeClr>
          </a:solidFill>
          <a:ln>
            <a:noFill/>
          </a:ln>
        </p:spPr>
        <p:txBody>
          <a:bodyPr/>
          <a:lstStyle>
            <a:lvl1pPr marL="342900" indent="-342900" algn="l" rtl="0">
              <a:buFontTx/>
              <a:buBlip>
                <a:blip r:embed="rId2"/>
              </a:buBlip>
              <a:defRPr/>
            </a:lvl1pPr>
            <a:lvl2pPr marL="742950" indent="-285750" algn="l" rtl="0">
              <a:buFontTx/>
              <a:buBlip>
                <a:blip r:embed="rId2"/>
              </a:buBlip>
              <a:defRPr/>
            </a:lvl2pPr>
            <a:lvl3pPr marL="1143000" indent="-228600" algn="l" rtl="0">
              <a:buFontTx/>
              <a:buBlip>
                <a:blip r:embed="rId2"/>
              </a:buBlip>
              <a:defRPr/>
            </a:lvl3pPr>
            <a:lvl4pPr marL="1600200" indent="-228600" algn="l" rtl="0">
              <a:buFontTx/>
              <a:buBlip>
                <a:blip r:embed="rId2"/>
              </a:buBlip>
              <a:defRPr/>
            </a:lvl4pPr>
            <a:lvl5pPr marL="2057400" indent="-228600" algn="l" rtl="0">
              <a:buFontTx/>
              <a:buBlip>
                <a:blip r:embed="rId2"/>
              </a:buBlip>
              <a:defRPr/>
            </a:lvl5pPr>
          </a:lstStyle>
          <a:p>
            <a:pPr lvl="0"/>
            <a:r>
              <a:rPr lang="en-US"/>
              <a:t>Edit Master text styles</a:t>
            </a:r>
          </a:p>
        </p:txBody>
      </p:sp>
      <p:sp>
        <p:nvSpPr>
          <p:cNvPr id="14" name="TextBox 13"/>
          <p:cNvSpPr txBox="1"/>
          <p:nvPr userDrawn="1"/>
        </p:nvSpPr>
        <p:spPr>
          <a:xfrm>
            <a:off x="10639589" y="1524001"/>
            <a:ext cx="1301552" cy="615553"/>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4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18788" y="1414674"/>
            <a:ext cx="1250813" cy="938110"/>
          </a:xfrm>
          <a:prstGeom prst="rect">
            <a:avLst/>
          </a:prstGeom>
          <a:effectLst>
            <a:outerShdw blurRad="50800" dist="12700" dir="2220000" sx="102000" sy="102000" algn="ctr" rotWithShape="0">
              <a:srgbClr val="000000">
                <a:alpha val="35000"/>
              </a:srgbClr>
            </a:outerShdw>
            <a:softEdge rad="0"/>
          </a:effectLst>
        </p:spPr>
      </p:pic>
      <p:sp>
        <p:nvSpPr>
          <p:cNvPr id="7" name="Title Placeholder 1"/>
          <p:cNvSpPr>
            <a:spLocks noGrp="1"/>
          </p:cNvSpPr>
          <p:nvPr>
            <p:ph type="title" hasCustomPrompt="1"/>
          </p:nvPr>
        </p:nvSpPr>
        <p:spPr>
          <a:xfrm>
            <a:off x="815415" y="548680"/>
            <a:ext cx="10561173" cy="720000"/>
          </a:xfrm>
          <a:prstGeom prst="rect">
            <a:avLst/>
          </a:prstGeom>
        </p:spPr>
        <p:txBody>
          <a:bodyPr vert="horz" lIns="0" tIns="0" rIns="91440" bIns="45720" rtlCol="0" anchor="b" anchorCtr="0">
            <a:normAutofit/>
          </a:bodyPr>
          <a:lstStyle>
            <a:lvl1pPr>
              <a:defRPr baseline="0"/>
            </a:lvl1pPr>
          </a:lstStyle>
          <a:p>
            <a:r>
              <a:rPr lang="en-US" dirty="0"/>
              <a:t>Click to add tips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815415"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58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5"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2117" y="1124747"/>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3" y="2492896"/>
            <a:ext cx="353975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215"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1" y="2492896"/>
            <a:ext cx="2159566"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5"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sionLab">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215"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userDrawn="1"/>
        </p:nvSpPr>
        <p:spPr>
          <a:xfrm>
            <a:off x="2063554" y="2492896"/>
            <a:ext cx="4035079" cy="1938992"/>
          </a:xfrm>
          <a:prstGeom prst="rect">
            <a:avLst/>
          </a:prstGeom>
          <a:noFill/>
        </p:spPr>
        <p:txBody>
          <a:bodyPr wrap="none" rtlCol="0">
            <a:spAutoFit/>
          </a:bodyPr>
          <a:lstStyle/>
          <a:p>
            <a:r>
              <a:rPr lang="en-US" sz="6000" b="1" dirty="0">
                <a:solidFill>
                  <a:schemeClr val="tx1">
                    <a:lumMod val="65000"/>
                    <a:lumOff val="35000"/>
                  </a:schemeClr>
                </a:solidFill>
                <a:latin typeface="Segoe Light" panose="020B0302040504020203" pitchFamily="34" charset="0"/>
              </a:rPr>
              <a:t>Conclusion </a:t>
            </a:r>
          </a:p>
          <a:p>
            <a:r>
              <a:rPr lang="en-US" sz="6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5"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clusionLab">
    <p:spTree>
      <p:nvGrpSpPr>
        <p:cNvPr id="1" name=""/>
        <p:cNvGrpSpPr/>
        <p:nvPr/>
      </p:nvGrpSpPr>
      <p:grpSpPr>
        <a:xfrm>
          <a:off x="0" y="0"/>
          <a:ext cx="0" cy="0"/>
          <a:chOff x="0" y="0"/>
          <a:chExt cx="0" cy="0"/>
        </a:xfrm>
      </p:grpSpPr>
      <p:sp>
        <p:nvSpPr>
          <p:cNvPr id="13" name="TextBox 12"/>
          <p:cNvSpPr txBox="1"/>
          <p:nvPr userDrawn="1"/>
        </p:nvSpPr>
        <p:spPr>
          <a:xfrm>
            <a:off x="1103447" y="2492896"/>
            <a:ext cx="5048177"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Final</a:t>
            </a:r>
            <a:r>
              <a:rPr lang="en-US" sz="10000" b="1" baseline="0" dirty="0">
                <a:solidFill>
                  <a:schemeClr val="tx1">
                    <a:lumMod val="65000"/>
                    <a:lumOff val="35000"/>
                  </a:schemeClr>
                </a:solidFill>
                <a:latin typeface="Segoe Light" panose="020B0302040504020203" pitchFamily="34" charset="0"/>
              </a:rPr>
              <a:t> </a:t>
            </a:r>
            <a:r>
              <a:rPr lang="en-US" sz="10000" b="1" dirty="0">
                <a:solidFill>
                  <a:schemeClr val="tx1">
                    <a:lumMod val="65000"/>
                    <a:lumOff val="35000"/>
                  </a:schemeClr>
                </a:solidFill>
                <a:latin typeface="Segoe Light" panose="020B0302040504020203" pitchFamily="34" charset="0"/>
              </a:rPr>
              <a:t>Lab</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215"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5" name="Title Placeholder 1"/>
          <p:cNvSpPr>
            <a:spLocks noGrp="1"/>
          </p:cNvSpPr>
          <p:nvPr>
            <p:ph type="title"/>
          </p:nvPr>
        </p:nvSpPr>
        <p:spPr>
          <a:xfrm>
            <a:off x="815415"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5"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Edit Master text styles</a:t>
            </a:r>
          </a:p>
        </p:txBody>
      </p:sp>
      <p:sp>
        <p:nvSpPr>
          <p:cNvPr id="4" name="Title Placeholder 1"/>
          <p:cNvSpPr>
            <a:spLocks noGrp="1"/>
          </p:cNvSpPr>
          <p:nvPr>
            <p:ph type="title"/>
          </p:nvPr>
        </p:nvSpPr>
        <p:spPr>
          <a:xfrm>
            <a:off x="815415"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Edit Master text styles</a:t>
            </a:r>
          </a:p>
        </p:txBody>
      </p:sp>
      <p:sp>
        <p:nvSpPr>
          <p:cNvPr id="15" name="Text Placeholder 14"/>
          <p:cNvSpPr>
            <a:spLocks noGrp="1"/>
          </p:cNvSpPr>
          <p:nvPr>
            <p:ph type="body" sz="quarter" idx="16"/>
          </p:nvPr>
        </p:nvSpPr>
        <p:spPr bwMode="blackWhite">
          <a:xfrm>
            <a:off x="803575" y="3873734"/>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Edit Master text styles</a:t>
            </a:r>
          </a:p>
        </p:txBody>
      </p:sp>
      <p:sp>
        <p:nvSpPr>
          <p:cNvPr id="5" name="Title Placeholder 1"/>
          <p:cNvSpPr>
            <a:spLocks noGrp="1"/>
          </p:cNvSpPr>
          <p:nvPr>
            <p:ph type="title"/>
          </p:nvPr>
        </p:nvSpPr>
        <p:spPr>
          <a:xfrm>
            <a:off x="815415"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5415" y="476673"/>
            <a:ext cx="11232357" cy="1015489"/>
          </a:xfrm>
          <a:prstGeom prst="rect">
            <a:avLst/>
          </a:prstGeom>
          <a:ln>
            <a:noFill/>
          </a:ln>
          <a:effectLst/>
        </p:spPr>
        <p:txBody>
          <a:bodyPr vert="horz" lIns="0" tIns="0" rIns="91440" bIns="45720" rtlCol="0" anchor="t" anchorCtr="0">
            <a:normAutofit/>
          </a:bodyPr>
          <a:lstStyle/>
          <a:p>
            <a:endParaRPr lang="en-US" dirty="0"/>
          </a:p>
        </p:txBody>
      </p:sp>
      <p:cxnSp>
        <p:nvCxnSpPr>
          <p:cNvPr id="3" name="Straight Connector 2"/>
          <p:cNvCxnSpPr/>
          <p:nvPr userDrawn="1"/>
        </p:nvCxnSpPr>
        <p:spPr>
          <a:xfrm flipV="1">
            <a:off x="814917" y="6309320"/>
            <a:ext cx="10602539"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50" r:id="rId3"/>
    <p:sldLayoutId id="2147483651" r:id="rId4"/>
    <p:sldLayoutId id="2147483668" r:id="rId5"/>
    <p:sldLayoutId id="2147483669" r:id="rId6"/>
    <p:sldLayoutId id="2147483672" r:id="rId7"/>
    <p:sldLayoutId id="2147483660" r:id="rId8"/>
    <p:sldLayoutId id="2147483661" r:id="rId9"/>
    <p:sldLayoutId id="2147483670" r:id="rId10"/>
    <p:sldLayoutId id="2147483671" r:id="rId11"/>
    <p:sldLayoutId id="2147483662" r:id="rId12"/>
    <p:sldLayoutId id="2147483663" r:id="rId13"/>
    <p:sldLayoutId id="2147483666" r:id="rId14"/>
    <p:sldLayoutId id="2147483665" r:id="rId15"/>
    <p:sldLayoutId id="2147483654" r:id="rId16"/>
  </p:sldLayoutIdLst>
  <p:hf hdr="0" dt="0"/>
  <p:txStyles>
    <p:titleStyle>
      <a:lvl1pPr algn="l" defTabSz="914400" rtl="1" eaLnBrk="1" latinLnBrk="0" hangingPunct="1">
        <a:spcBef>
          <a:spcPct val="0"/>
        </a:spcBef>
        <a:buNone/>
        <a:defRPr lang="en-US" sz="4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419" userDrawn="1">
          <p15:clr>
            <a:srgbClr val="F26B43"/>
          </p15:clr>
        </p15:guide>
        <p15:guide id="3" pos="722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hyperlink" Target="mailto:iliag@sela.co.i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istio.io/docs/tasks/observability/distributed-tracing/overview/#trace-context-propagati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4537" y="2055118"/>
            <a:ext cx="7388072" cy="1085850"/>
          </a:xfrm>
        </p:spPr>
        <p:txBody>
          <a:bodyPr/>
          <a:lstStyle/>
          <a:p>
            <a:r>
              <a:rPr lang="en-US" dirty="0"/>
              <a:t>Ilia German</a:t>
            </a:r>
            <a:endParaRPr lang="he-IL" dirty="0"/>
          </a:p>
        </p:txBody>
      </p:sp>
      <p:sp>
        <p:nvSpPr>
          <p:cNvPr id="3" name="Text Placeholder 2"/>
          <p:cNvSpPr>
            <a:spLocks noGrp="1"/>
          </p:cNvSpPr>
          <p:nvPr>
            <p:ph type="body" sz="quarter" idx="4294967295"/>
          </p:nvPr>
        </p:nvSpPr>
        <p:spPr>
          <a:xfrm>
            <a:off x="1991547" y="2852939"/>
            <a:ext cx="7388225" cy="1362075"/>
          </a:xfrm>
          <a:prstGeom prst="rect">
            <a:avLst/>
          </a:prstGeom>
        </p:spPr>
        <p:txBody>
          <a:bodyPr/>
          <a:lstStyle/>
          <a:p>
            <a:pPr marL="0" indent="0" algn="l" rtl="0">
              <a:buNone/>
            </a:pPr>
            <a:r>
              <a:rPr lang="en-US" sz="3400" dirty="0">
                <a:solidFill>
                  <a:srgbClr val="262E64"/>
                </a:solidFill>
                <a:latin typeface="Segoe UI Semilight" panose="020B0402040204020203" pitchFamily="34" charset="0"/>
                <a:cs typeface="Segoe UI Semilight" panose="020B0402040204020203" pitchFamily="34" charset="0"/>
              </a:rPr>
              <a:t>Introduction to Istio</a:t>
            </a:r>
            <a:endParaRPr lang="he-IL" sz="3400" dirty="0">
              <a:solidFill>
                <a:srgbClr val="262E64"/>
              </a:solidFill>
              <a:latin typeface="Segoe UI Semilight" panose="020B0402040204020203" pitchFamily="34" charset="0"/>
              <a:cs typeface="Segoe UI Semilight" panose="020B0402040204020203" pitchFamily="34" charset="0"/>
            </a:endParaRPr>
          </a:p>
        </p:txBody>
      </p:sp>
      <p:sp>
        <p:nvSpPr>
          <p:cNvPr id="4" name="TextBox 3">
            <a:extLst>
              <a:ext uri="{FF2B5EF4-FFF2-40B4-BE49-F238E27FC236}">
                <a16:creationId xmlns:a16="http://schemas.microsoft.com/office/drawing/2014/main" id="{118484B1-81D5-8D46-A7CD-939BC5184D7D}"/>
              </a:ext>
            </a:extLst>
          </p:cNvPr>
          <p:cNvSpPr txBox="1"/>
          <p:nvPr/>
        </p:nvSpPr>
        <p:spPr>
          <a:xfrm>
            <a:off x="911424" y="5373216"/>
            <a:ext cx="5112568" cy="646331"/>
          </a:xfrm>
          <a:prstGeom prst="rect">
            <a:avLst/>
          </a:prstGeom>
          <a:noFill/>
        </p:spPr>
        <p:txBody>
          <a:bodyPr wrap="square" rtlCol="0">
            <a:spAutoFit/>
          </a:bodyPr>
          <a:lstStyle/>
          <a:p>
            <a:r>
              <a:rPr lang="en-US" dirty="0"/>
              <a:t>Email: </a:t>
            </a:r>
            <a:r>
              <a:rPr lang="en-US" dirty="0">
                <a:hlinkClick r:id="rId2"/>
              </a:rPr>
              <a:t>iliag@sela.co.il</a:t>
            </a:r>
            <a:endParaRPr lang="en-US" dirty="0"/>
          </a:p>
          <a:p>
            <a:r>
              <a:rPr lang="en-US" dirty="0" err="1"/>
              <a:t>Linkedin</a:t>
            </a:r>
            <a:r>
              <a:rPr lang="en-US" dirty="0"/>
              <a:t>: https://</a:t>
            </a:r>
            <a:r>
              <a:rPr lang="en-US" dirty="0" err="1"/>
              <a:t>www.linkedin.com</a:t>
            </a:r>
            <a:r>
              <a:rPr lang="en-US" dirty="0"/>
              <a:t>/in/</a:t>
            </a:r>
            <a:r>
              <a:rPr lang="en-US" dirty="0" err="1"/>
              <a:t>iliagerman</a:t>
            </a:r>
            <a:r>
              <a:rPr lang="en-US" dirty="0"/>
              <a:t>/</a:t>
            </a:r>
          </a:p>
        </p:txBody>
      </p:sp>
      <p:pic>
        <p:nvPicPr>
          <p:cNvPr id="7" name="Picture 6">
            <a:extLst>
              <a:ext uri="{FF2B5EF4-FFF2-40B4-BE49-F238E27FC236}">
                <a16:creationId xmlns:a16="http://schemas.microsoft.com/office/drawing/2014/main" id="{14CB3221-4318-6F4A-AD1A-300F9CAEE5AC}"/>
              </a:ext>
            </a:extLst>
          </p:cNvPr>
          <p:cNvPicPr>
            <a:picLocks noChangeAspect="1"/>
          </p:cNvPicPr>
          <p:nvPr/>
        </p:nvPicPr>
        <p:blipFill>
          <a:blip r:embed="rId3"/>
          <a:stretch>
            <a:fillRect/>
          </a:stretch>
        </p:blipFill>
        <p:spPr>
          <a:xfrm>
            <a:off x="5150672" y="3533976"/>
            <a:ext cx="4229100" cy="1905000"/>
          </a:xfrm>
          <a:prstGeom prst="rect">
            <a:avLst/>
          </a:prstGeom>
        </p:spPr>
      </p:pic>
    </p:spTree>
    <p:extLst>
      <p:ext uri="{BB962C8B-B14F-4D97-AF65-F5344CB8AC3E}">
        <p14:creationId xmlns:p14="http://schemas.microsoft.com/office/powerpoint/2010/main" val="3041998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Istio’s architecture - Envoy</a:t>
            </a:r>
          </a:p>
        </p:txBody>
      </p:sp>
      <p:sp>
        <p:nvSpPr>
          <p:cNvPr id="3" name="Content Placeholder 2"/>
          <p:cNvSpPr>
            <a:spLocks noGrp="1"/>
          </p:cNvSpPr>
          <p:nvPr>
            <p:ph idx="1"/>
          </p:nvPr>
        </p:nvSpPr>
        <p:spPr/>
        <p:txBody>
          <a:bodyPr>
            <a:normAutofit/>
          </a:bodyPr>
          <a:lstStyle/>
          <a:p>
            <a:pPr>
              <a:spcBef>
                <a:spcPts val="1200"/>
              </a:spcBef>
            </a:pPr>
            <a:r>
              <a:rPr lang="en-US" dirty="0">
                <a:sym typeface="Quattrocento Sans"/>
              </a:rPr>
              <a:t>Envoy </a:t>
            </a:r>
            <a:r>
              <a:rPr lang="en-US" dirty="0"/>
              <a:t>is a high-performance proxy to mediate all inbound and outbound traffic for all services in the service mesh. </a:t>
            </a:r>
          </a:p>
          <a:p>
            <a:pPr>
              <a:spcBef>
                <a:spcPts val="1200"/>
              </a:spcBef>
            </a:pPr>
            <a:r>
              <a:rPr lang="en-US" dirty="0"/>
              <a:t>Envoy is deployed as a sidecar to all. The sidecar proxy model also allows you to add Istio capabilities to an existing deployment with no need to rearchitect or rewrite code.</a:t>
            </a:r>
          </a:p>
          <a:p>
            <a:pPr>
              <a:spcBef>
                <a:spcPts val="1200"/>
              </a:spcBef>
            </a:pPr>
            <a:r>
              <a:rPr lang="en-US" dirty="0"/>
              <a:t>Some of the Istio features and tasks enabled by Envoy proxies include:</a:t>
            </a:r>
          </a:p>
          <a:p>
            <a:pPr lvl="1">
              <a:spcBef>
                <a:spcPts val="1200"/>
              </a:spcBef>
            </a:pPr>
            <a:r>
              <a:rPr lang="en-US" dirty="0"/>
              <a:t>Network resiliency features</a:t>
            </a:r>
          </a:p>
          <a:p>
            <a:pPr lvl="1">
              <a:spcBef>
                <a:spcPts val="1200"/>
              </a:spcBef>
            </a:pPr>
            <a:r>
              <a:rPr lang="en-US" dirty="0"/>
              <a:t>Security and authentication features</a:t>
            </a:r>
          </a:p>
          <a:p>
            <a:pPr lvl="1">
              <a:spcBef>
                <a:spcPts val="1200"/>
              </a:spcBef>
            </a:pPr>
            <a:r>
              <a:rPr lang="en-US" dirty="0"/>
              <a:t>Traffic control features</a:t>
            </a:r>
            <a:endParaRPr lang="en-US" dirty="0">
              <a:sym typeface="Quattrocento Sans"/>
            </a:endParaRPr>
          </a:p>
        </p:txBody>
      </p:sp>
    </p:spTree>
    <p:extLst>
      <p:ext uri="{BB962C8B-B14F-4D97-AF65-F5344CB8AC3E}">
        <p14:creationId xmlns:p14="http://schemas.microsoft.com/office/powerpoint/2010/main" val="360879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67"/>
          <p:cNvSpPr txBox="1">
            <a:spLocks noGrp="1"/>
          </p:cNvSpPr>
          <p:nvPr>
            <p:ph type="title"/>
          </p:nvPr>
        </p:nvSpPr>
        <p:spPr>
          <a:xfrm>
            <a:off x="815413" y="476673"/>
            <a:ext cx="10657184" cy="1015489"/>
          </a:xfrm>
          <a:prstGeom prst="rect">
            <a:avLst/>
          </a:prstGeom>
          <a:noFill/>
          <a:ln>
            <a:noFill/>
          </a:ln>
          <a:effectLst/>
        </p:spPr>
        <p:txBody>
          <a:bodyPr spcFirstLastPara="1" vert="horz" wrap="square" lIns="0" tIns="0" rIns="91425" bIns="45700" rtlCol="0" anchor="ctr" anchorCtr="0">
            <a:noAutofit/>
          </a:bodyPr>
          <a:lstStyle/>
          <a:p>
            <a:pPr>
              <a:spcBef>
                <a:spcPts val="0"/>
              </a:spcBef>
              <a:buClr>
                <a:srgbClr val="F08E1B"/>
              </a:buClr>
              <a:buSzPts val="4000"/>
              <a:buFont typeface="Quattrocento Sans"/>
            </a:pPr>
            <a:r>
              <a:rPr lang="en-US" dirty="0">
                <a:sym typeface="Quattrocento Sans"/>
              </a:rPr>
              <a:t>Architecture (mixer &amp; citadel)</a:t>
            </a:r>
            <a:endParaRPr dirty="0"/>
          </a:p>
        </p:txBody>
      </p:sp>
      <p:sp>
        <p:nvSpPr>
          <p:cNvPr id="1205" name="Google Shape;1205;p167"/>
          <p:cNvSpPr txBox="1"/>
          <p:nvPr/>
        </p:nvSpPr>
        <p:spPr>
          <a:xfrm>
            <a:off x="767406" y="1484784"/>
            <a:ext cx="9793090" cy="4608512"/>
          </a:xfrm>
          <a:prstGeom prst="rect">
            <a:avLst/>
          </a:prstGeom>
          <a:noFill/>
          <a:ln>
            <a:noFill/>
          </a:ln>
        </p:spPr>
        <p:txBody>
          <a:bodyPr spcFirstLastPara="1" wrap="square" lIns="0" tIns="45700" rIns="91425" bIns="45700" anchor="t" anchorCtr="0">
            <a:noAutofit/>
          </a:bodyPr>
          <a:lstStyle>
            <a:lvl1pPr marL="342900" marR="700405" indent="-342900">
              <a:lnSpc>
                <a:spcPct val="110000"/>
              </a:lnSpc>
              <a:spcBef>
                <a:spcPts val="1800"/>
              </a:spcBef>
              <a:buClr>
                <a:schemeClr val="dk1"/>
              </a:buClr>
              <a:buSzPts val="2400"/>
              <a:buFont typeface="Arial"/>
              <a:buChar char="•"/>
              <a:defRPr sz="2400">
                <a:solidFill>
                  <a:schemeClr val="dk1"/>
                </a:solidFill>
                <a:latin typeface="Segoe UI" panose="020B0502040204020203" pitchFamily="34" charset="0"/>
                <a:ea typeface="Quattrocento Sans"/>
                <a:cs typeface="Segoe UI" panose="020B0502040204020203" pitchFamily="34" charset="0"/>
              </a:defRPr>
            </a:lvl1pPr>
            <a:lvl2pPr marL="742950" marR="700405" lvl="1" indent="-285750">
              <a:lnSpc>
                <a:spcPct val="110000"/>
              </a:lnSpc>
              <a:spcBef>
                <a:spcPts val="600"/>
              </a:spcBef>
              <a:buClr>
                <a:schemeClr val="dk1"/>
              </a:buClr>
              <a:buSzPts val="2400"/>
              <a:buFont typeface="Arial"/>
              <a:buChar char="•"/>
              <a:defRPr sz="2000">
                <a:solidFill>
                  <a:schemeClr val="dk1"/>
                </a:solidFill>
                <a:latin typeface="Segoe UI" panose="020B0502040204020203" pitchFamily="34" charset="0"/>
                <a:ea typeface="Quattrocento Sans"/>
                <a:cs typeface="Segoe UI" panose="020B0502040204020203" pitchFamily="34" charset="0"/>
              </a:defRPr>
            </a:lvl2pPr>
            <a:lvl3pPr marL="1143000" indent="-228600">
              <a:spcBef>
                <a:spcPct val="20000"/>
              </a:spcBef>
              <a:buFontTx/>
              <a:buBlip>
                <a:blip r:embed="rId3"/>
              </a:buBlip>
              <a:defRPr sz="2000">
                <a:latin typeface="Segoe" panose="020B0502040504020203" pitchFamily="34" charset="0"/>
              </a:defRPr>
            </a:lvl3pPr>
            <a:lvl4pPr marL="1600200" indent="-228600">
              <a:spcBef>
                <a:spcPct val="20000"/>
              </a:spcBef>
              <a:buFontTx/>
              <a:buBlip>
                <a:blip r:embed="rId3"/>
              </a:buBlip>
              <a:defRPr>
                <a:latin typeface="Segoe" panose="020B0502040504020203" pitchFamily="34" charset="0"/>
              </a:defRPr>
            </a:lvl4pPr>
            <a:lvl5pPr marL="2057400" indent="-228600">
              <a:spcBef>
                <a:spcPct val="20000"/>
              </a:spcBef>
              <a:buFontTx/>
              <a:buBlip>
                <a:blip r:embed="rId3"/>
              </a:buBlip>
              <a:defRPr>
                <a:latin typeface="Segoe" panose="020B0502040504020203" pitchFamily="34" charset="0"/>
              </a:defRPr>
            </a:lvl5pPr>
            <a:lvl6pPr marL="2514600" indent="-228600" algn="r" rtl="1">
              <a:spcBef>
                <a:spcPct val="20000"/>
              </a:spcBef>
              <a:buFont typeface="Arial" pitchFamily="34" charset="0"/>
              <a:buChar char="•"/>
              <a:defRPr sz="2000"/>
            </a:lvl6pPr>
            <a:lvl7pPr marL="2971800" indent="-228600" algn="r" rtl="1">
              <a:spcBef>
                <a:spcPct val="20000"/>
              </a:spcBef>
              <a:buFont typeface="Arial" pitchFamily="34" charset="0"/>
              <a:buChar char="•"/>
              <a:defRPr sz="2000"/>
            </a:lvl7pPr>
            <a:lvl8pPr marL="3429000" indent="-228600" algn="r" rtl="1">
              <a:spcBef>
                <a:spcPct val="20000"/>
              </a:spcBef>
              <a:buFont typeface="Arial" pitchFamily="34" charset="0"/>
              <a:buChar char="•"/>
              <a:defRPr sz="2000"/>
            </a:lvl8pPr>
            <a:lvl9pPr marL="3886200" indent="-228600" algn="r" rtl="1">
              <a:spcBef>
                <a:spcPct val="20000"/>
              </a:spcBef>
              <a:buFont typeface="Arial" pitchFamily="34" charset="0"/>
              <a:buChar char="•"/>
              <a:defRPr sz="2000"/>
            </a:lvl9pPr>
          </a:lstStyle>
          <a:p>
            <a:pPr>
              <a:spcBef>
                <a:spcPts val="1000"/>
              </a:spcBef>
            </a:pPr>
            <a:r>
              <a:rPr lang="en-US" b="1" dirty="0">
                <a:sym typeface="Quattrocento Sans"/>
              </a:rPr>
              <a:t>Mixer</a:t>
            </a:r>
            <a:r>
              <a:rPr lang="en-US" dirty="0">
                <a:sym typeface="Quattrocento Sans"/>
              </a:rPr>
              <a:t> </a:t>
            </a:r>
          </a:p>
          <a:p>
            <a:pPr lvl="1">
              <a:spcBef>
                <a:spcPts val="1000"/>
              </a:spcBef>
            </a:pPr>
            <a:r>
              <a:rPr lang="en-US" sz="2200" dirty="0">
                <a:sym typeface="Quattrocento Sans"/>
              </a:rPr>
              <a:t>Manages Access Control and Policies</a:t>
            </a:r>
          </a:p>
          <a:p>
            <a:pPr lvl="1">
              <a:spcBef>
                <a:spcPts val="1000"/>
              </a:spcBef>
            </a:pPr>
            <a:r>
              <a:rPr lang="en-US" sz="2200" dirty="0">
                <a:sym typeface="Quattrocento Sans"/>
              </a:rPr>
              <a:t>Extract request attributes</a:t>
            </a:r>
          </a:p>
          <a:p>
            <a:pPr lvl="1">
              <a:spcBef>
                <a:spcPts val="1000"/>
              </a:spcBef>
            </a:pPr>
            <a:r>
              <a:rPr lang="en-US" sz="2200" dirty="0">
                <a:sym typeface="Quattrocento Sans"/>
              </a:rPr>
              <a:t>Collects Telemetry and metrics </a:t>
            </a:r>
          </a:p>
          <a:p>
            <a:pPr marL="0" indent="0">
              <a:spcBef>
                <a:spcPts val="1000"/>
              </a:spcBef>
              <a:buNone/>
            </a:pPr>
            <a:endParaRPr lang="en-US" sz="1300" dirty="0">
              <a:sym typeface="Quattrocento Sans"/>
            </a:endParaRPr>
          </a:p>
          <a:p>
            <a:pPr>
              <a:spcBef>
                <a:spcPts val="1000"/>
              </a:spcBef>
            </a:pPr>
            <a:r>
              <a:rPr lang="en-US" sz="2200" b="1" dirty="0">
                <a:sym typeface="Quattrocento Sans"/>
              </a:rPr>
              <a:t>Citadel</a:t>
            </a:r>
            <a:r>
              <a:rPr lang="en-US" sz="2200" dirty="0">
                <a:sym typeface="Quattrocento Sans"/>
              </a:rPr>
              <a:t> </a:t>
            </a:r>
          </a:p>
          <a:p>
            <a:pPr lvl="1">
              <a:spcBef>
                <a:spcPts val="1000"/>
              </a:spcBef>
            </a:pPr>
            <a:r>
              <a:rPr lang="en-US" sz="2200" dirty="0">
                <a:sym typeface="Quattrocento Sans"/>
              </a:rPr>
              <a:t>Service-to-service authentication and Mutual TLS</a:t>
            </a:r>
          </a:p>
          <a:p>
            <a:pPr lvl="1">
              <a:spcBef>
                <a:spcPts val="1000"/>
              </a:spcBef>
            </a:pPr>
            <a:r>
              <a:rPr lang="en-US" sz="2200" dirty="0">
                <a:sym typeface="Quattrocento Sans"/>
              </a:rPr>
              <a:t>Supports RBAC (Role-Based Access Control) - like Kubernetes</a:t>
            </a:r>
          </a:p>
          <a:p>
            <a:pPr lvl="1">
              <a:spcBef>
                <a:spcPts val="1000"/>
              </a:spcBef>
            </a:pPr>
            <a:r>
              <a:rPr lang="en-US" sz="2200" dirty="0">
                <a:sym typeface="Quattrocento Sans"/>
              </a:rPr>
              <a:t>Automatically manages credentials and certificates</a:t>
            </a:r>
          </a:p>
        </p:txBody>
      </p:sp>
      <p:sp>
        <p:nvSpPr>
          <p:cNvPr id="5" name="object 2"/>
          <p:cNvSpPr txBox="1"/>
          <p:nvPr/>
        </p:nvSpPr>
        <p:spPr>
          <a:xfrm>
            <a:off x="767407" y="6428075"/>
            <a:ext cx="10647165" cy="169277"/>
          </a:xfrm>
          <a:prstGeom prst="rect">
            <a:avLst/>
          </a:prstGeom>
        </p:spPr>
        <p:txBody>
          <a:bodyPr vert="horz" wrap="square" lIns="0" tIns="0" rIns="0" bIns="0" rtlCol="0">
            <a:spAutoFit/>
          </a:bodyPr>
          <a:lstStyle/>
          <a:p>
            <a:pPr marL="12700">
              <a:lnSpc>
                <a:spcPct val="100000"/>
              </a:lnSpc>
            </a:pPr>
            <a:r>
              <a:rPr lang="en-US" sz="1100" dirty="0">
                <a:solidFill>
                  <a:schemeClr val="tx1">
                    <a:lumMod val="85000"/>
                    <a:lumOff val="15000"/>
                  </a:schemeClr>
                </a:solidFill>
                <a:latin typeface="Segoe UI"/>
                <a:cs typeface="Segoe UI"/>
              </a:rPr>
              <a:t>© Copyright SELA Software &amp; Education Labs Ltd. | 14-18 Baruch Hirsch St </a:t>
            </a:r>
            <a:r>
              <a:rPr lang="en-US" sz="1100" dirty="0" err="1">
                <a:solidFill>
                  <a:schemeClr val="tx1">
                    <a:lumMod val="85000"/>
                    <a:lumOff val="15000"/>
                  </a:schemeClr>
                </a:solidFill>
                <a:latin typeface="Segoe UI"/>
                <a:cs typeface="Segoe UI"/>
              </a:rPr>
              <a:t>Bnei</a:t>
            </a:r>
            <a:r>
              <a:rPr lang="en-US" sz="1100" dirty="0">
                <a:solidFill>
                  <a:schemeClr val="tx1">
                    <a:lumMod val="85000"/>
                    <a:lumOff val="15000"/>
                  </a:schemeClr>
                </a:solidFill>
                <a:latin typeface="Segoe UI"/>
                <a:cs typeface="Segoe UI"/>
              </a:rPr>
              <a:t> </a:t>
            </a:r>
            <a:r>
              <a:rPr lang="en-US" sz="1100" dirty="0" err="1">
                <a:solidFill>
                  <a:schemeClr val="tx1">
                    <a:lumMod val="85000"/>
                    <a:lumOff val="15000"/>
                  </a:schemeClr>
                </a:solidFill>
                <a:latin typeface="Segoe UI"/>
                <a:cs typeface="Segoe UI"/>
              </a:rPr>
              <a:t>Brak</a:t>
            </a:r>
            <a:r>
              <a:rPr lang="en-US" sz="1100" dirty="0">
                <a:solidFill>
                  <a:schemeClr val="tx1">
                    <a:lumMod val="85000"/>
                    <a:lumOff val="15000"/>
                  </a:schemeClr>
                </a:solidFill>
                <a:latin typeface="Segoe UI"/>
                <a:cs typeface="Segoe UI"/>
              </a:rPr>
              <a:t>, 51202 Israel | www.selagroup.com | Leon Jalfon - Blog: http://blogs.microsoft.co.il/leonj</a:t>
            </a:r>
            <a:endParaRPr sz="1100" dirty="0">
              <a:solidFill>
                <a:schemeClr val="tx1">
                  <a:lumMod val="85000"/>
                  <a:lumOff val="15000"/>
                </a:schemeClr>
              </a:solidFill>
              <a:latin typeface="Segoe UI"/>
              <a:cs typeface="Segoe UI"/>
            </a:endParaRPr>
          </a:p>
        </p:txBody>
      </p:sp>
    </p:spTree>
    <p:extLst>
      <p:ext uri="{BB962C8B-B14F-4D97-AF65-F5344CB8AC3E}">
        <p14:creationId xmlns:p14="http://schemas.microsoft.com/office/powerpoint/2010/main" val="248546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Istio’s architecture - Pilot</a:t>
            </a:r>
          </a:p>
        </p:txBody>
      </p:sp>
      <p:sp>
        <p:nvSpPr>
          <p:cNvPr id="3" name="Content Placeholder 2"/>
          <p:cNvSpPr>
            <a:spLocks noGrp="1"/>
          </p:cNvSpPr>
          <p:nvPr>
            <p:ph idx="1"/>
          </p:nvPr>
        </p:nvSpPr>
        <p:spPr/>
        <p:txBody>
          <a:bodyPr>
            <a:normAutofit/>
          </a:bodyPr>
          <a:lstStyle/>
          <a:p>
            <a:pPr>
              <a:spcBef>
                <a:spcPts val="1000"/>
              </a:spcBef>
            </a:pPr>
            <a:r>
              <a:rPr lang="en-US" dirty="0">
                <a:sym typeface="Quattrocento Sans"/>
              </a:rPr>
              <a:t>Provides traffic management capabilities for intelligent routing </a:t>
            </a:r>
          </a:p>
          <a:p>
            <a:r>
              <a:rPr lang="en-US" dirty="0">
                <a:sym typeface="Quattrocento Sans"/>
              </a:rPr>
              <a:t>Provides service discovery for Envoy sidecars</a:t>
            </a:r>
          </a:p>
          <a:p>
            <a:pPr lvl="1">
              <a:spcBef>
                <a:spcPts val="1000"/>
              </a:spcBef>
            </a:pPr>
            <a:r>
              <a:rPr lang="en-US" sz="2200" dirty="0">
                <a:sym typeface="Quattrocento Sans"/>
              </a:rPr>
              <a:t>A/B tests</a:t>
            </a:r>
          </a:p>
          <a:p>
            <a:pPr lvl="1">
              <a:spcBef>
                <a:spcPts val="1000"/>
              </a:spcBef>
            </a:pPr>
            <a:r>
              <a:rPr lang="en-US" sz="2200" dirty="0">
                <a:sym typeface="Quattrocento Sans"/>
              </a:rPr>
              <a:t>canary deployments</a:t>
            </a:r>
          </a:p>
          <a:p>
            <a:r>
              <a:rPr lang="en-US" dirty="0">
                <a:sym typeface="Quattrocento Sans"/>
              </a:rPr>
              <a:t>Provides resiliency</a:t>
            </a:r>
          </a:p>
          <a:p>
            <a:pPr lvl="1">
              <a:spcBef>
                <a:spcPts val="1000"/>
              </a:spcBef>
            </a:pPr>
            <a:r>
              <a:rPr lang="en-US" sz="2200" dirty="0">
                <a:sym typeface="Quattrocento Sans"/>
              </a:rPr>
              <a:t>Timeouts</a:t>
            </a:r>
          </a:p>
          <a:p>
            <a:pPr lvl="1">
              <a:spcBef>
                <a:spcPts val="1000"/>
              </a:spcBef>
            </a:pPr>
            <a:r>
              <a:rPr lang="en-US" sz="2200" dirty="0">
                <a:sym typeface="Quattrocento Sans"/>
              </a:rPr>
              <a:t>Retries</a:t>
            </a:r>
          </a:p>
          <a:p>
            <a:pPr lvl="1">
              <a:spcBef>
                <a:spcPts val="1000"/>
              </a:spcBef>
            </a:pPr>
            <a:r>
              <a:rPr lang="en-US" sz="2200" dirty="0">
                <a:sym typeface="Quattrocento Sans"/>
              </a:rPr>
              <a:t>circuit breakers</a:t>
            </a:r>
          </a:p>
          <a:p>
            <a:pPr>
              <a:spcBef>
                <a:spcPts val="1200"/>
              </a:spcBef>
            </a:pPr>
            <a:endParaRPr lang="en-US" dirty="0">
              <a:sym typeface="Quattrocento Sans"/>
            </a:endParaRPr>
          </a:p>
        </p:txBody>
      </p:sp>
      <p:pic>
        <p:nvPicPr>
          <p:cNvPr id="4" name="Google Shape;2219;p289">
            <a:extLst>
              <a:ext uri="{FF2B5EF4-FFF2-40B4-BE49-F238E27FC236}">
                <a16:creationId xmlns:a16="http://schemas.microsoft.com/office/drawing/2014/main" id="{9195EBA6-4B51-C24B-8F97-ECE72FC9B127}"/>
              </a:ext>
            </a:extLst>
          </p:cNvPr>
          <p:cNvPicPr preferRelativeResize="0"/>
          <p:nvPr/>
        </p:nvPicPr>
        <p:blipFill rotWithShape="1">
          <a:blip r:embed="rId3">
            <a:alphaModFix/>
          </a:blip>
          <a:srcRect/>
          <a:stretch/>
        </p:blipFill>
        <p:spPr>
          <a:xfrm>
            <a:off x="6456040" y="2996952"/>
            <a:ext cx="4026945" cy="2899907"/>
          </a:xfrm>
          <a:prstGeom prst="rect">
            <a:avLst/>
          </a:prstGeom>
          <a:noFill/>
          <a:ln>
            <a:noFill/>
          </a:ln>
        </p:spPr>
      </p:pic>
    </p:spTree>
    <p:extLst>
      <p:ext uri="{BB962C8B-B14F-4D97-AF65-F5344CB8AC3E}">
        <p14:creationId xmlns:p14="http://schemas.microsoft.com/office/powerpoint/2010/main" val="44770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management</a:t>
            </a:r>
          </a:p>
        </p:txBody>
      </p:sp>
      <p:sp>
        <p:nvSpPr>
          <p:cNvPr id="3" name="Content Placeholder 2"/>
          <p:cNvSpPr>
            <a:spLocks noGrp="1"/>
          </p:cNvSpPr>
          <p:nvPr>
            <p:ph idx="1"/>
          </p:nvPr>
        </p:nvSpPr>
        <p:spPr/>
        <p:txBody>
          <a:bodyPr>
            <a:normAutofit/>
          </a:bodyPr>
          <a:lstStyle/>
          <a:p>
            <a:r>
              <a:rPr lang="en-US" dirty="0"/>
              <a:t>Istio’s traffic routing rules let you easily control the flow of traffic and API calls between services.</a:t>
            </a:r>
          </a:p>
          <a:p>
            <a:r>
              <a:rPr lang="en-US" dirty="0"/>
              <a:t>Istio’s traffic management model relies on the Envoy proxies that are deployed along with your services.</a:t>
            </a:r>
          </a:p>
          <a:p>
            <a:r>
              <a:rPr lang="en-US" dirty="0"/>
              <a:t>To populate its own service registry, Istio connects to a service discovery system. </a:t>
            </a:r>
          </a:p>
        </p:txBody>
      </p:sp>
    </p:spTree>
    <p:extLst>
      <p:ext uri="{BB962C8B-B14F-4D97-AF65-F5344CB8AC3E}">
        <p14:creationId xmlns:p14="http://schemas.microsoft.com/office/powerpoint/2010/main" val="416801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management – Virtual Services</a:t>
            </a:r>
          </a:p>
        </p:txBody>
      </p:sp>
      <p:sp>
        <p:nvSpPr>
          <p:cNvPr id="4" name="Title 1">
            <a:extLst>
              <a:ext uri="{FF2B5EF4-FFF2-40B4-BE49-F238E27FC236}">
                <a16:creationId xmlns:a16="http://schemas.microsoft.com/office/drawing/2014/main" id="{2A993008-9267-7F46-9730-FC026F989E61}"/>
              </a:ext>
            </a:extLst>
          </p:cNvPr>
          <p:cNvSpPr>
            <a:spLocks noGrp="1"/>
          </p:cNvSpPr>
          <p:nvPr>
            <p:ph idx="1"/>
          </p:nvPr>
        </p:nvSpPr>
        <p:spPr/>
        <p:txBody>
          <a:bodyPr/>
          <a:lstStyle/>
          <a:p>
            <a:r>
              <a:rPr lang="en-US" dirty="0"/>
              <a:t>Virtual services combined with destination rules allows grained control over the cluster internal &amp; external communication.</a:t>
            </a:r>
          </a:p>
          <a:p>
            <a:r>
              <a:rPr lang="en-US" dirty="0"/>
              <a:t>Each virtual service contains it’s own routing rules</a:t>
            </a:r>
          </a:p>
          <a:p>
            <a:r>
              <a:rPr lang="en-US" dirty="0"/>
              <a:t>Virtual service allows decoupling where clients send their requests from the destination workloads that actually implement them.</a:t>
            </a:r>
          </a:p>
          <a:p>
            <a:endParaRPr lang="en-US" dirty="0"/>
          </a:p>
        </p:txBody>
      </p:sp>
    </p:spTree>
    <p:extLst>
      <p:ext uri="{BB962C8B-B14F-4D97-AF65-F5344CB8AC3E}">
        <p14:creationId xmlns:p14="http://schemas.microsoft.com/office/powerpoint/2010/main" val="336248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Traffic management – Destination rules</a:t>
            </a:r>
          </a:p>
        </p:txBody>
      </p:sp>
      <p:sp>
        <p:nvSpPr>
          <p:cNvPr id="4" name="Title 1">
            <a:extLst>
              <a:ext uri="{FF2B5EF4-FFF2-40B4-BE49-F238E27FC236}">
                <a16:creationId xmlns:a16="http://schemas.microsoft.com/office/drawing/2014/main" id="{2A993008-9267-7F46-9730-FC026F989E61}"/>
              </a:ext>
            </a:extLst>
          </p:cNvPr>
          <p:cNvSpPr>
            <a:spLocks noGrp="1"/>
          </p:cNvSpPr>
          <p:nvPr>
            <p:ph idx="1"/>
          </p:nvPr>
        </p:nvSpPr>
        <p:spPr/>
        <p:txBody>
          <a:bodyPr/>
          <a:lstStyle/>
          <a:p>
            <a:r>
              <a:rPr lang="en-US" dirty="0"/>
              <a:t>Destination rules used to specify named service subsets, such as grouping all a given service’s instances by version.</a:t>
            </a:r>
          </a:p>
          <a:p>
            <a:r>
              <a:rPr lang="en-US" dirty="0"/>
              <a:t>Destination rules also let you customize Envoy’s traffic policies when calling the entire destination service or a particular service subset.</a:t>
            </a:r>
          </a:p>
        </p:txBody>
      </p:sp>
    </p:spTree>
    <p:extLst>
      <p:ext uri="{BB962C8B-B14F-4D97-AF65-F5344CB8AC3E}">
        <p14:creationId xmlns:p14="http://schemas.microsoft.com/office/powerpoint/2010/main" val="133250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normAutofit fontScale="77500" lnSpcReduction="20000"/>
          </a:bodyPr>
          <a:lstStyle/>
          <a:p>
            <a:r>
              <a:rPr lang="en-US" dirty="0" err="1"/>
              <a:t>apiVersion</a:t>
            </a:r>
            <a:r>
              <a:rPr lang="en-US" dirty="0"/>
              <a:t>: </a:t>
            </a:r>
            <a:r>
              <a:rPr lang="en-US" dirty="0" err="1"/>
              <a:t>networking.istio.io</a:t>
            </a:r>
            <a:r>
              <a:rPr lang="en-US" dirty="0"/>
              <a:t>/v1alpha3</a:t>
            </a:r>
          </a:p>
          <a:p>
            <a:r>
              <a:rPr lang="en-US" dirty="0"/>
              <a:t>kind: </a:t>
            </a:r>
            <a:r>
              <a:rPr lang="en-US" dirty="0" err="1"/>
              <a:t>VirtualService</a:t>
            </a:r>
            <a:endParaRPr lang="en-US" dirty="0"/>
          </a:p>
          <a:p>
            <a:r>
              <a:rPr lang="en-US" dirty="0"/>
              <a:t>metadata:</a:t>
            </a:r>
          </a:p>
          <a:p>
            <a:r>
              <a:rPr lang="en-US" dirty="0"/>
              <a:t>  name: reviews</a:t>
            </a:r>
          </a:p>
          <a:p>
            <a:r>
              <a:rPr lang="en-US" dirty="0"/>
              <a:t>spec:</a:t>
            </a:r>
          </a:p>
          <a:p>
            <a:r>
              <a:rPr lang="en-US" dirty="0"/>
              <a:t>  hosts:</a:t>
            </a:r>
          </a:p>
          <a:p>
            <a:r>
              <a:rPr lang="en-US" dirty="0"/>
              <a:t>  - reviews</a:t>
            </a:r>
          </a:p>
          <a:p>
            <a:r>
              <a:rPr lang="en-US" dirty="0"/>
              <a:t>  http:</a:t>
            </a:r>
          </a:p>
          <a:p>
            <a:r>
              <a:rPr lang="en-US" dirty="0"/>
              <a:t>  - match:</a:t>
            </a:r>
          </a:p>
          <a:p>
            <a:r>
              <a:rPr lang="en-US" dirty="0"/>
              <a:t>    - headers:</a:t>
            </a:r>
          </a:p>
          <a:p>
            <a:r>
              <a:rPr lang="en-US" dirty="0"/>
              <a:t>        end-user:</a:t>
            </a:r>
          </a:p>
          <a:p>
            <a:r>
              <a:rPr lang="en-US" dirty="0"/>
              <a:t>          exact: bobo</a:t>
            </a:r>
          </a:p>
          <a:p>
            <a:r>
              <a:rPr lang="en-US" dirty="0"/>
              <a:t>    route:</a:t>
            </a:r>
          </a:p>
          <a:p>
            <a:r>
              <a:rPr lang="en-US" dirty="0"/>
              <a:t>    - destination:</a:t>
            </a:r>
          </a:p>
          <a:p>
            <a:r>
              <a:rPr lang="en-US" dirty="0"/>
              <a:t>        host: reviews</a:t>
            </a:r>
          </a:p>
          <a:p>
            <a:r>
              <a:rPr lang="en-US" dirty="0"/>
              <a:t>        subset: v2</a:t>
            </a:r>
          </a:p>
          <a:p>
            <a:r>
              <a:rPr lang="en-US" dirty="0"/>
              <a:t>  - route:</a:t>
            </a:r>
          </a:p>
          <a:p>
            <a:r>
              <a:rPr lang="en-US" dirty="0"/>
              <a:t>    - destination:</a:t>
            </a:r>
          </a:p>
          <a:p>
            <a:r>
              <a:rPr lang="en-US" dirty="0"/>
              <a:t>        host: reviews</a:t>
            </a:r>
          </a:p>
          <a:p>
            <a:r>
              <a:rPr lang="en-US" dirty="0"/>
              <a:t>        subset: v3</a:t>
            </a:r>
          </a:p>
          <a:p>
            <a:endParaRPr lang="en-US" dirty="0"/>
          </a:p>
          <a:p>
            <a:endParaRPr lang="he-IL" dirty="0"/>
          </a:p>
        </p:txBody>
      </p:sp>
      <p:sp>
        <p:nvSpPr>
          <p:cNvPr id="4" name="Title 3"/>
          <p:cNvSpPr>
            <a:spLocks noGrp="1"/>
          </p:cNvSpPr>
          <p:nvPr>
            <p:ph type="title"/>
          </p:nvPr>
        </p:nvSpPr>
        <p:spPr/>
        <p:txBody>
          <a:bodyPr/>
          <a:lstStyle/>
          <a:p>
            <a:pPr rtl="0"/>
            <a:r>
              <a:rPr lang="en-US" dirty="0"/>
              <a:t>Traffic management</a:t>
            </a:r>
            <a:endParaRPr lang="he-IL" dirty="0"/>
          </a:p>
        </p:txBody>
      </p:sp>
    </p:spTree>
    <p:extLst>
      <p:ext uri="{BB962C8B-B14F-4D97-AF65-F5344CB8AC3E}">
        <p14:creationId xmlns:p14="http://schemas.microsoft.com/office/powerpoint/2010/main" val="284625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rtl="0"/>
            <a:r>
              <a:rPr lang="en-US" dirty="0"/>
              <a:t>Request Routing</a:t>
            </a:r>
            <a:endParaRPr lang="he-IL" dirty="0"/>
          </a:p>
        </p:txBody>
      </p:sp>
    </p:spTree>
    <p:extLst>
      <p:ext uri="{BB962C8B-B14F-4D97-AF65-F5344CB8AC3E}">
        <p14:creationId xmlns:p14="http://schemas.microsoft.com/office/powerpoint/2010/main" val="117519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3" y="1494000"/>
            <a:ext cx="10656920" cy="638856"/>
          </a:xfrm>
        </p:spPr>
        <p:txBody>
          <a:bodyPr>
            <a:normAutofit fontScale="62500" lnSpcReduction="20000"/>
          </a:bodyPr>
          <a:lstStyle/>
          <a:p>
            <a:r>
              <a:rPr lang="en-US" dirty="0"/>
              <a:t>Apply service rules</a:t>
            </a:r>
          </a:p>
          <a:p>
            <a:r>
              <a:rPr lang="en-US" dirty="0"/>
              <a:t>Display the defined routes:</a:t>
            </a:r>
            <a:endParaRPr lang="he-IL" dirty="0"/>
          </a:p>
        </p:txBody>
      </p:sp>
      <p:sp>
        <p:nvSpPr>
          <p:cNvPr id="6" name="Text Placeholder 5"/>
          <p:cNvSpPr>
            <a:spLocks noGrp="1"/>
          </p:cNvSpPr>
          <p:nvPr>
            <p:ph type="body" sz="quarter" idx="16"/>
          </p:nvPr>
        </p:nvSpPr>
        <p:spPr>
          <a:xfrm>
            <a:off x="803575" y="2358176"/>
            <a:ext cx="10668420" cy="3793243"/>
          </a:xfrm>
        </p:spPr>
        <p:txBody>
          <a:bodyPr>
            <a:normAutofit fontScale="85000" lnSpcReduction="20000"/>
          </a:bodyPr>
          <a:lstStyle/>
          <a:p>
            <a:r>
              <a:rPr lang="en-US" dirty="0"/>
              <a:t>---</a:t>
            </a:r>
          </a:p>
          <a:p>
            <a:r>
              <a:rPr lang="en-US" dirty="0" err="1"/>
              <a:t>apiVersion</a:t>
            </a:r>
            <a:r>
              <a:rPr lang="en-US" dirty="0"/>
              <a:t>: </a:t>
            </a:r>
            <a:r>
              <a:rPr lang="en-US" dirty="0" err="1"/>
              <a:t>networking.istio.io</a:t>
            </a:r>
            <a:r>
              <a:rPr lang="en-US" dirty="0"/>
              <a:t>/v1alpha3</a:t>
            </a:r>
          </a:p>
          <a:p>
            <a:r>
              <a:rPr lang="en-US" dirty="0"/>
              <a:t>kind: </a:t>
            </a:r>
            <a:r>
              <a:rPr lang="en-US" dirty="0" err="1"/>
              <a:t>VirtualService</a:t>
            </a:r>
            <a:endParaRPr lang="en-US" dirty="0"/>
          </a:p>
          <a:p>
            <a:r>
              <a:rPr lang="en-US" dirty="0"/>
              <a:t>metadata:</a:t>
            </a:r>
          </a:p>
          <a:p>
            <a:r>
              <a:rPr lang="en-US" dirty="0"/>
              <a:t>  name: reviews</a:t>
            </a:r>
          </a:p>
          <a:p>
            <a:r>
              <a:rPr lang="en-US" dirty="0"/>
              <a:t>  ...</a:t>
            </a:r>
          </a:p>
          <a:p>
            <a:r>
              <a:rPr lang="en-US" dirty="0"/>
              <a:t>spec:</a:t>
            </a:r>
          </a:p>
          <a:p>
            <a:r>
              <a:rPr lang="en-US" dirty="0"/>
              <a:t>  hosts:</a:t>
            </a:r>
          </a:p>
          <a:p>
            <a:r>
              <a:rPr lang="en-US" dirty="0"/>
              <a:t>  - reviews</a:t>
            </a:r>
          </a:p>
          <a:p>
            <a:r>
              <a:rPr lang="en-US" dirty="0"/>
              <a:t>  http:</a:t>
            </a:r>
          </a:p>
          <a:p>
            <a:r>
              <a:rPr lang="en-US" dirty="0"/>
              <a:t>  - route:</a:t>
            </a:r>
          </a:p>
          <a:p>
            <a:r>
              <a:rPr lang="en-US" dirty="0"/>
              <a:t>    - destination:</a:t>
            </a:r>
          </a:p>
          <a:p>
            <a:r>
              <a:rPr lang="en-US" dirty="0"/>
              <a:t>        host: reviews</a:t>
            </a:r>
          </a:p>
          <a:p>
            <a:r>
              <a:rPr lang="en-US" dirty="0"/>
              <a:t>        subset: v1</a:t>
            </a:r>
          </a:p>
          <a:p>
            <a:r>
              <a:rPr lang="en-US" dirty="0"/>
              <a:t>---</a:t>
            </a:r>
            <a:endParaRPr lang="he-IL" dirty="0"/>
          </a:p>
        </p:txBody>
      </p:sp>
      <p:sp>
        <p:nvSpPr>
          <p:cNvPr id="4" name="Title 3"/>
          <p:cNvSpPr>
            <a:spLocks noGrp="1"/>
          </p:cNvSpPr>
          <p:nvPr>
            <p:ph type="title"/>
          </p:nvPr>
        </p:nvSpPr>
        <p:spPr/>
        <p:txBody>
          <a:bodyPr/>
          <a:lstStyle/>
          <a:p>
            <a:pPr rtl="0"/>
            <a:r>
              <a:rPr lang="en-US" dirty="0"/>
              <a:t>Request Routing</a:t>
            </a:r>
            <a:endParaRPr lang="he-IL" dirty="0"/>
          </a:p>
        </p:txBody>
      </p:sp>
    </p:spTree>
    <p:extLst>
      <p:ext uri="{BB962C8B-B14F-4D97-AF65-F5344CB8AC3E}">
        <p14:creationId xmlns:p14="http://schemas.microsoft.com/office/powerpoint/2010/main" val="4042548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3" y="1494000"/>
            <a:ext cx="10656920" cy="638856"/>
          </a:xfrm>
        </p:spPr>
        <p:txBody>
          <a:bodyPr>
            <a:normAutofit fontScale="62500" lnSpcReduction="20000"/>
          </a:bodyPr>
          <a:lstStyle/>
          <a:p>
            <a:r>
              <a:rPr lang="en-US" dirty="0"/>
              <a:t>Apply service rules</a:t>
            </a:r>
          </a:p>
          <a:p>
            <a:r>
              <a:rPr lang="en-US" dirty="0"/>
              <a:t>Display the defined routes:</a:t>
            </a:r>
            <a:endParaRPr lang="he-IL" dirty="0"/>
          </a:p>
        </p:txBody>
      </p:sp>
      <p:sp>
        <p:nvSpPr>
          <p:cNvPr id="6" name="Text Placeholder 5"/>
          <p:cNvSpPr>
            <a:spLocks noGrp="1"/>
          </p:cNvSpPr>
          <p:nvPr>
            <p:ph type="body" sz="quarter" idx="16"/>
          </p:nvPr>
        </p:nvSpPr>
        <p:spPr>
          <a:xfrm>
            <a:off x="803575" y="2358176"/>
            <a:ext cx="10668420" cy="3793243"/>
          </a:xfrm>
        </p:spPr>
        <p:txBody>
          <a:bodyPr>
            <a:normAutofit fontScale="62500" lnSpcReduction="20000"/>
          </a:bodyPr>
          <a:lstStyle/>
          <a:p>
            <a:r>
              <a:rPr lang="en-US" dirty="0" err="1"/>
              <a:t>apiVersion</a:t>
            </a:r>
            <a:r>
              <a:rPr lang="en-US" dirty="0"/>
              <a:t>: </a:t>
            </a:r>
            <a:r>
              <a:rPr lang="en-US" dirty="0" err="1"/>
              <a:t>networking.istio.io</a:t>
            </a:r>
            <a:r>
              <a:rPr lang="en-US" dirty="0"/>
              <a:t>/v1alpha3</a:t>
            </a:r>
          </a:p>
          <a:p>
            <a:r>
              <a:rPr lang="en-US" dirty="0"/>
              <a:t>kind: </a:t>
            </a:r>
            <a:r>
              <a:rPr lang="en-US" dirty="0" err="1"/>
              <a:t>VirtualService</a:t>
            </a:r>
            <a:endParaRPr lang="en-US" dirty="0"/>
          </a:p>
          <a:p>
            <a:r>
              <a:rPr lang="en-US" dirty="0"/>
              <a:t>metadata:</a:t>
            </a:r>
          </a:p>
          <a:p>
            <a:r>
              <a:rPr lang="en-US" dirty="0"/>
              <a:t>  name: reviews	</a:t>
            </a:r>
          </a:p>
          <a:p>
            <a:r>
              <a:rPr lang="en-US" dirty="0"/>
              <a:t>spec:</a:t>
            </a:r>
          </a:p>
          <a:p>
            <a:r>
              <a:rPr lang="en-US" dirty="0"/>
              <a:t>  hosts:</a:t>
            </a:r>
          </a:p>
          <a:p>
            <a:r>
              <a:rPr lang="en-US" dirty="0"/>
              <a:t>  - reviews</a:t>
            </a:r>
          </a:p>
          <a:p>
            <a:r>
              <a:rPr lang="en-US" dirty="0"/>
              <a:t>  http:</a:t>
            </a:r>
          </a:p>
          <a:p>
            <a:r>
              <a:rPr lang="en-US" dirty="0"/>
              <a:t>  - match:</a:t>
            </a:r>
          </a:p>
          <a:p>
            <a:r>
              <a:rPr lang="en-US" dirty="0"/>
              <a:t>    - headers:</a:t>
            </a:r>
          </a:p>
          <a:p>
            <a:r>
              <a:rPr lang="en-US" dirty="0"/>
              <a:t>        end-user:</a:t>
            </a:r>
          </a:p>
          <a:p>
            <a:r>
              <a:rPr lang="en-US" dirty="0"/>
              <a:t>          exact: </a:t>
            </a:r>
            <a:r>
              <a:rPr lang="en-US" dirty="0" err="1"/>
              <a:t>jason</a:t>
            </a:r>
            <a:endParaRPr lang="en-US" dirty="0"/>
          </a:p>
          <a:p>
            <a:r>
              <a:rPr lang="en-US" dirty="0"/>
              <a:t>    route:</a:t>
            </a:r>
          </a:p>
          <a:p>
            <a:r>
              <a:rPr lang="en-US" dirty="0"/>
              <a:t>    - destination:</a:t>
            </a:r>
          </a:p>
          <a:p>
            <a:r>
              <a:rPr lang="en-US" dirty="0"/>
              <a:t>        host: reviews</a:t>
            </a:r>
          </a:p>
          <a:p>
            <a:r>
              <a:rPr lang="en-US" dirty="0"/>
              <a:t>        subset: v2</a:t>
            </a:r>
          </a:p>
          <a:p>
            <a:r>
              <a:rPr lang="en-US" dirty="0"/>
              <a:t>  - route:</a:t>
            </a:r>
          </a:p>
          <a:p>
            <a:r>
              <a:rPr lang="en-US" dirty="0"/>
              <a:t>    - destination:</a:t>
            </a:r>
          </a:p>
          <a:p>
            <a:r>
              <a:rPr lang="en-US" dirty="0"/>
              <a:t>        host: reviews</a:t>
            </a:r>
          </a:p>
          <a:p>
            <a:r>
              <a:rPr lang="en-US" dirty="0"/>
              <a:t>        subset: v1</a:t>
            </a:r>
            <a:endParaRPr lang="he-IL" dirty="0"/>
          </a:p>
        </p:txBody>
      </p:sp>
      <p:sp>
        <p:nvSpPr>
          <p:cNvPr id="4" name="Title 3"/>
          <p:cNvSpPr>
            <a:spLocks noGrp="1"/>
          </p:cNvSpPr>
          <p:nvPr>
            <p:ph type="title"/>
          </p:nvPr>
        </p:nvSpPr>
        <p:spPr/>
        <p:txBody>
          <a:bodyPr>
            <a:normAutofit/>
          </a:bodyPr>
          <a:lstStyle/>
          <a:p>
            <a:pPr rtl="0"/>
            <a:r>
              <a:rPr lang="en-US" dirty="0"/>
              <a:t>Request Routing - based on user identity</a:t>
            </a:r>
            <a:endParaRPr lang="he-IL" dirty="0"/>
          </a:p>
        </p:txBody>
      </p:sp>
    </p:spTree>
    <p:extLst>
      <p:ext uri="{BB962C8B-B14F-4D97-AF65-F5344CB8AC3E}">
        <p14:creationId xmlns:p14="http://schemas.microsoft.com/office/powerpoint/2010/main" val="420228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rtl="0" eaLnBrk="1" latinLnBrk="0" hangingPunct="1">
              <a:spcBef>
                <a:spcPct val="0"/>
              </a:spcBef>
              <a:buNone/>
            </a:pPr>
            <a:r>
              <a:rPr lang="en-US" dirty="0"/>
              <a:t>What is Istio?</a:t>
            </a:r>
            <a:endParaRPr lang="he-IL" dirty="0"/>
          </a:p>
        </p:txBody>
      </p:sp>
      <p:sp>
        <p:nvSpPr>
          <p:cNvPr id="3" name="Content Placeholder 2"/>
          <p:cNvSpPr>
            <a:spLocks noGrp="1"/>
          </p:cNvSpPr>
          <p:nvPr>
            <p:ph idx="1"/>
          </p:nvPr>
        </p:nvSpPr>
        <p:spPr/>
        <p:txBody>
          <a:bodyPr/>
          <a:lstStyle/>
          <a:p>
            <a:r>
              <a:rPr lang="en-US" dirty="0"/>
              <a:t>Open source service mesh that layers transparently onto existing distributed applications.</a:t>
            </a:r>
          </a:p>
          <a:p>
            <a:r>
              <a:rPr lang="en-US" dirty="0">
                <a:sym typeface="Quattrocento Sans"/>
              </a:rPr>
              <a:t>Built for Kubernetes (but also supports Nomad and Consul).</a:t>
            </a:r>
          </a:p>
          <a:p>
            <a:r>
              <a:rPr lang="en-US" dirty="0">
                <a:sym typeface="Quattrocento Sans"/>
              </a:rPr>
              <a:t>Provides a uniform way to connect, manage, and secure microservices.</a:t>
            </a:r>
          </a:p>
          <a:p>
            <a:r>
              <a:rPr lang="en-US" dirty="0"/>
              <a:t>It is a platform, including APIs that let it integrate into any logging platform, or telemetry or policy system.</a:t>
            </a:r>
            <a:endParaRPr lang="en-US" dirty="0">
              <a:sym typeface="Quattrocento Sans"/>
            </a:endParaRPr>
          </a:p>
          <a:p>
            <a:endParaRPr lang="en-US" dirty="0"/>
          </a:p>
          <a:p>
            <a:pPr marL="0" indent="0">
              <a:buNone/>
            </a:pPr>
            <a:endParaRPr lang="he-IL" dirty="0"/>
          </a:p>
        </p:txBody>
      </p:sp>
    </p:spTree>
    <p:extLst>
      <p:ext uri="{BB962C8B-B14F-4D97-AF65-F5344CB8AC3E}">
        <p14:creationId xmlns:p14="http://schemas.microsoft.com/office/powerpoint/2010/main" val="4037577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rtl="0"/>
            <a:r>
              <a:rPr lang="en-US" dirty="0"/>
              <a:t>Fault Injection</a:t>
            </a:r>
            <a:endParaRPr lang="he-IL" dirty="0"/>
          </a:p>
        </p:txBody>
      </p:sp>
    </p:spTree>
    <p:extLst>
      <p:ext uri="{BB962C8B-B14F-4D97-AF65-F5344CB8AC3E}">
        <p14:creationId xmlns:p14="http://schemas.microsoft.com/office/powerpoint/2010/main" val="1495181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3" y="1494000"/>
            <a:ext cx="10656920" cy="638856"/>
          </a:xfrm>
        </p:spPr>
        <p:txBody>
          <a:bodyPr>
            <a:normAutofit fontScale="85000" lnSpcReduction="10000"/>
          </a:bodyPr>
          <a:lstStyle/>
          <a:p>
            <a:r>
              <a:rPr lang="en-US" dirty="0"/>
              <a:t>inject a 7s delay between the reviews:v2 and ratings microservices for user bobo</a:t>
            </a:r>
            <a:endParaRPr lang="he-IL" dirty="0"/>
          </a:p>
        </p:txBody>
      </p:sp>
      <p:sp>
        <p:nvSpPr>
          <p:cNvPr id="6" name="Text Placeholder 5"/>
          <p:cNvSpPr>
            <a:spLocks noGrp="1"/>
          </p:cNvSpPr>
          <p:nvPr>
            <p:ph type="body" sz="quarter" idx="16"/>
          </p:nvPr>
        </p:nvSpPr>
        <p:spPr>
          <a:xfrm>
            <a:off x="803575" y="2358176"/>
            <a:ext cx="10668420" cy="3793243"/>
          </a:xfrm>
        </p:spPr>
        <p:txBody>
          <a:bodyPr>
            <a:normAutofit fontScale="47500" lnSpcReduction="20000"/>
          </a:bodyPr>
          <a:lstStyle/>
          <a:p>
            <a:r>
              <a:rPr lang="en-US" dirty="0" err="1"/>
              <a:t>apiVersion</a:t>
            </a:r>
            <a:r>
              <a:rPr lang="en-US" dirty="0"/>
              <a:t>: </a:t>
            </a:r>
            <a:r>
              <a:rPr lang="en-US" dirty="0" err="1"/>
              <a:t>networking.istio.io</a:t>
            </a:r>
            <a:r>
              <a:rPr lang="en-US" dirty="0"/>
              <a:t>/v1alpha3</a:t>
            </a:r>
          </a:p>
          <a:p>
            <a:r>
              <a:rPr lang="en-US" dirty="0"/>
              <a:t>kind: </a:t>
            </a:r>
            <a:r>
              <a:rPr lang="en-US" dirty="0" err="1"/>
              <a:t>VirtualService</a:t>
            </a:r>
            <a:endParaRPr lang="en-US" dirty="0"/>
          </a:p>
          <a:p>
            <a:r>
              <a:rPr lang="en-US" dirty="0"/>
              <a:t>metadata:</a:t>
            </a:r>
          </a:p>
          <a:p>
            <a:r>
              <a:rPr lang="en-US" dirty="0"/>
              <a:t>  name: ratings</a:t>
            </a:r>
          </a:p>
          <a:p>
            <a:r>
              <a:rPr lang="en-US" dirty="0"/>
              <a:t>spec:</a:t>
            </a:r>
          </a:p>
          <a:p>
            <a:r>
              <a:rPr lang="en-US" dirty="0"/>
              <a:t>  hosts:</a:t>
            </a:r>
          </a:p>
          <a:p>
            <a:r>
              <a:rPr lang="en-US" dirty="0"/>
              <a:t>  - ratings</a:t>
            </a:r>
          </a:p>
          <a:p>
            <a:r>
              <a:rPr lang="en-US" dirty="0"/>
              <a:t>  http:</a:t>
            </a:r>
          </a:p>
          <a:p>
            <a:r>
              <a:rPr lang="en-US" dirty="0"/>
              <a:t>  - fault:</a:t>
            </a:r>
          </a:p>
          <a:p>
            <a:r>
              <a:rPr lang="en-US" dirty="0"/>
              <a:t>      delay:</a:t>
            </a:r>
          </a:p>
          <a:p>
            <a:r>
              <a:rPr lang="en-US" dirty="0"/>
              <a:t>        </a:t>
            </a:r>
            <a:r>
              <a:rPr lang="en-US" dirty="0" err="1"/>
              <a:t>fixedDelay</a:t>
            </a:r>
            <a:r>
              <a:rPr lang="en-US" dirty="0"/>
              <a:t>: 7s</a:t>
            </a:r>
          </a:p>
          <a:p>
            <a:r>
              <a:rPr lang="en-US" dirty="0"/>
              <a:t>        percentage:</a:t>
            </a:r>
          </a:p>
          <a:p>
            <a:r>
              <a:rPr lang="en-US" dirty="0"/>
              <a:t>          value: 100</a:t>
            </a:r>
          </a:p>
          <a:p>
            <a:r>
              <a:rPr lang="en-US" dirty="0"/>
              <a:t>    match:</a:t>
            </a:r>
          </a:p>
          <a:p>
            <a:r>
              <a:rPr lang="en-US" dirty="0"/>
              <a:t>    - headers:</a:t>
            </a:r>
          </a:p>
          <a:p>
            <a:r>
              <a:rPr lang="en-US" dirty="0"/>
              <a:t>        end-user:</a:t>
            </a:r>
          </a:p>
          <a:p>
            <a:r>
              <a:rPr lang="en-US" dirty="0"/>
              <a:t>          exact: </a:t>
            </a:r>
            <a:r>
              <a:rPr lang="en-US" dirty="0" err="1"/>
              <a:t>jason</a:t>
            </a:r>
            <a:endParaRPr lang="en-US" dirty="0"/>
          </a:p>
          <a:p>
            <a:r>
              <a:rPr lang="en-US" dirty="0"/>
              <a:t>    route:</a:t>
            </a:r>
          </a:p>
          <a:p>
            <a:r>
              <a:rPr lang="en-US" dirty="0"/>
              <a:t>    - destination:</a:t>
            </a:r>
          </a:p>
          <a:p>
            <a:r>
              <a:rPr lang="en-US" dirty="0"/>
              <a:t>        host: ratings</a:t>
            </a:r>
          </a:p>
          <a:p>
            <a:r>
              <a:rPr lang="en-US" dirty="0"/>
              <a:t>        subset: v1</a:t>
            </a:r>
          </a:p>
          <a:p>
            <a:r>
              <a:rPr lang="en-US" dirty="0"/>
              <a:t>  - route:</a:t>
            </a:r>
          </a:p>
          <a:p>
            <a:r>
              <a:rPr lang="en-US" dirty="0"/>
              <a:t>    - destination:</a:t>
            </a:r>
          </a:p>
          <a:p>
            <a:r>
              <a:rPr lang="en-US" dirty="0"/>
              <a:t>        host: ratings</a:t>
            </a:r>
          </a:p>
          <a:p>
            <a:r>
              <a:rPr lang="en-US" dirty="0"/>
              <a:t>        subset: v1</a:t>
            </a:r>
            <a:endParaRPr lang="he-IL" dirty="0"/>
          </a:p>
        </p:txBody>
      </p:sp>
      <p:sp>
        <p:nvSpPr>
          <p:cNvPr id="4" name="Title 3"/>
          <p:cNvSpPr>
            <a:spLocks noGrp="1"/>
          </p:cNvSpPr>
          <p:nvPr>
            <p:ph type="title"/>
          </p:nvPr>
        </p:nvSpPr>
        <p:spPr/>
        <p:txBody>
          <a:bodyPr>
            <a:normAutofit/>
          </a:bodyPr>
          <a:lstStyle/>
          <a:p>
            <a:pPr rtl="0"/>
            <a:r>
              <a:rPr lang="en-US" dirty="0"/>
              <a:t>Request Routing - Fault Injection</a:t>
            </a:r>
            <a:endParaRPr lang="he-IL" dirty="0"/>
          </a:p>
        </p:txBody>
      </p:sp>
    </p:spTree>
    <p:extLst>
      <p:ext uri="{BB962C8B-B14F-4D97-AF65-F5344CB8AC3E}">
        <p14:creationId xmlns:p14="http://schemas.microsoft.com/office/powerpoint/2010/main" val="4261650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Observability</a:t>
            </a:r>
          </a:p>
        </p:txBody>
      </p:sp>
      <p:sp>
        <p:nvSpPr>
          <p:cNvPr id="3" name="Content Placeholder 2"/>
          <p:cNvSpPr>
            <a:spLocks noGrp="1"/>
          </p:cNvSpPr>
          <p:nvPr>
            <p:ph idx="1"/>
          </p:nvPr>
        </p:nvSpPr>
        <p:spPr/>
        <p:txBody>
          <a:bodyPr>
            <a:normAutofit/>
          </a:bodyPr>
          <a:lstStyle/>
          <a:p>
            <a:r>
              <a:rPr lang="en-US" dirty="0"/>
              <a:t>Istio generates detailed telemetry for all service communications within a mesh. </a:t>
            </a:r>
          </a:p>
          <a:p>
            <a:r>
              <a:rPr lang="en-US" dirty="0"/>
              <a:t>Istio generates the following types of telemetry in order to provide overall service mesh observability:</a:t>
            </a:r>
          </a:p>
          <a:p>
            <a:pPr lvl="1"/>
            <a:r>
              <a:rPr lang="en-US" dirty="0"/>
              <a:t>Metrics - latency, traffic, errors, and saturation.</a:t>
            </a:r>
          </a:p>
          <a:p>
            <a:pPr lvl="1"/>
            <a:r>
              <a:rPr lang="en-US" dirty="0"/>
              <a:t>Distributed Traces</a:t>
            </a:r>
          </a:p>
          <a:p>
            <a:pPr lvl="1"/>
            <a:r>
              <a:rPr lang="en-US" dirty="0"/>
              <a:t>Access Logs</a:t>
            </a:r>
          </a:p>
        </p:txBody>
      </p:sp>
    </p:spTree>
    <p:extLst>
      <p:ext uri="{BB962C8B-B14F-4D97-AF65-F5344CB8AC3E}">
        <p14:creationId xmlns:p14="http://schemas.microsoft.com/office/powerpoint/2010/main" val="109457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rtl="0"/>
            <a:r>
              <a:rPr lang="en-US" dirty="0"/>
              <a:t>Fault Injection</a:t>
            </a:r>
            <a:endParaRPr lang="he-IL" dirty="0"/>
          </a:p>
        </p:txBody>
      </p:sp>
    </p:spTree>
    <p:extLst>
      <p:ext uri="{BB962C8B-B14F-4D97-AF65-F5344CB8AC3E}">
        <p14:creationId xmlns:p14="http://schemas.microsoft.com/office/powerpoint/2010/main" val="1671099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803575" y="1268680"/>
            <a:ext cx="10668420" cy="4882739"/>
          </a:xfrm>
        </p:spPr>
        <p:txBody>
          <a:bodyPr>
            <a:normAutofit fontScale="40000" lnSpcReduction="20000"/>
          </a:bodyPr>
          <a:lstStyle/>
          <a:p>
            <a:r>
              <a:rPr lang="en-US" dirty="0" err="1"/>
              <a:t>apiVersion</a:t>
            </a:r>
            <a:r>
              <a:rPr lang="en-US" dirty="0"/>
              <a:t>: </a:t>
            </a:r>
            <a:r>
              <a:rPr lang="en-US" dirty="0" err="1"/>
              <a:t>config.istio.io</a:t>
            </a:r>
            <a:r>
              <a:rPr lang="en-US" dirty="0"/>
              <a:t>/v1alpha2</a:t>
            </a:r>
          </a:p>
          <a:p>
            <a:r>
              <a:rPr lang="en-US" dirty="0"/>
              <a:t>kind: instance</a:t>
            </a:r>
          </a:p>
          <a:p>
            <a:r>
              <a:rPr lang="en-US" dirty="0"/>
              <a:t>metadata:</a:t>
            </a:r>
          </a:p>
          <a:p>
            <a:r>
              <a:rPr lang="en-US" dirty="0"/>
              <a:t>  name: </a:t>
            </a:r>
            <a:r>
              <a:rPr lang="en-US" dirty="0" err="1"/>
              <a:t>doublerequestcount</a:t>
            </a:r>
            <a:endParaRPr lang="en-US" dirty="0"/>
          </a:p>
          <a:p>
            <a:r>
              <a:rPr lang="en-US" dirty="0"/>
              <a:t>spec:</a:t>
            </a:r>
          </a:p>
          <a:p>
            <a:r>
              <a:rPr lang="en-US" dirty="0"/>
              <a:t>  </a:t>
            </a:r>
            <a:r>
              <a:rPr lang="en-US" dirty="0" err="1"/>
              <a:t>compiledTemplate</a:t>
            </a:r>
            <a:r>
              <a:rPr lang="en-US" dirty="0"/>
              <a:t>: metric</a:t>
            </a:r>
          </a:p>
          <a:p>
            <a:r>
              <a:rPr lang="en-US" dirty="0"/>
              <a:t>  </a:t>
            </a:r>
            <a:r>
              <a:rPr lang="en-US" dirty="0" err="1"/>
              <a:t>params</a:t>
            </a:r>
            <a:r>
              <a:rPr lang="en-US" dirty="0"/>
              <a:t>:</a:t>
            </a:r>
          </a:p>
          <a:p>
            <a:r>
              <a:rPr lang="en-US" dirty="0"/>
              <a:t>    value: "2" # count each request twice</a:t>
            </a:r>
          </a:p>
          <a:p>
            <a:r>
              <a:rPr lang="en-US" dirty="0"/>
              <a:t>    dimensions:</a:t>
            </a:r>
          </a:p>
          <a:p>
            <a:r>
              <a:rPr lang="en-US" dirty="0"/>
              <a:t>      reporter: conditional((</a:t>
            </a:r>
            <a:r>
              <a:rPr lang="en-US" dirty="0" err="1"/>
              <a:t>context.reporter.kind</a:t>
            </a:r>
            <a:r>
              <a:rPr lang="en-US" dirty="0"/>
              <a:t> | "inbound") == "outbound", "client", "server")</a:t>
            </a:r>
          </a:p>
          <a:p>
            <a:r>
              <a:rPr lang="en-US" dirty="0"/>
              <a:t>      source: </a:t>
            </a:r>
            <a:r>
              <a:rPr lang="en-US" dirty="0" err="1"/>
              <a:t>source.workload.name</a:t>
            </a:r>
            <a:r>
              <a:rPr lang="en-US" dirty="0"/>
              <a:t> | "unknown"</a:t>
            </a:r>
          </a:p>
          <a:p>
            <a:r>
              <a:rPr lang="en-US" dirty="0"/>
              <a:t>      destination: </a:t>
            </a:r>
            <a:r>
              <a:rPr lang="en-US" dirty="0" err="1"/>
              <a:t>destination.workload.name</a:t>
            </a:r>
            <a:r>
              <a:rPr lang="en-US" dirty="0"/>
              <a:t> | "unknown"</a:t>
            </a:r>
          </a:p>
          <a:p>
            <a:r>
              <a:rPr lang="en-US" dirty="0"/>
              <a:t>      message: '"twice the fun!"'</a:t>
            </a:r>
          </a:p>
          <a:p>
            <a:r>
              <a:rPr lang="en-US" dirty="0"/>
              <a:t>    </a:t>
            </a:r>
            <a:r>
              <a:rPr lang="en-US" dirty="0" err="1"/>
              <a:t>monitored_resource_type</a:t>
            </a:r>
            <a:r>
              <a:rPr lang="en-US" dirty="0"/>
              <a:t>: '"UNSPECIFIED"'</a:t>
            </a:r>
          </a:p>
          <a:p>
            <a:r>
              <a:rPr lang="en-US" dirty="0"/>
              <a:t>---</a:t>
            </a:r>
          </a:p>
          <a:p>
            <a:r>
              <a:rPr lang="en-US" dirty="0"/>
              <a:t># Configuration for a Prometheus handler</a:t>
            </a:r>
          </a:p>
          <a:p>
            <a:r>
              <a:rPr lang="en-US" dirty="0" err="1"/>
              <a:t>apiVersion</a:t>
            </a:r>
            <a:r>
              <a:rPr lang="en-US" dirty="0"/>
              <a:t>: </a:t>
            </a:r>
            <a:r>
              <a:rPr lang="en-US" dirty="0" err="1"/>
              <a:t>config.istio.io</a:t>
            </a:r>
            <a:r>
              <a:rPr lang="en-US" dirty="0"/>
              <a:t>/v1alpha2</a:t>
            </a:r>
          </a:p>
          <a:p>
            <a:r>
              <a:rPr lang="en-US" dirty="0"/>
              <a:t>kind: handler</a:t>
            </a:r>
          </a:p>
          <a:p>
            <a:r>
              <a:rPr lang="en-US" dirty="0"/>
              <a:t>metadata:</a:t>
            </a:r>
          </a:p>
          <a:p>
            <a:r>
              <a:rPr lang="en-US" dirty="0"/>
              <a:t>  name: </a:t>
            </a:r>
            <a:r>
              <a:rPr lang="en-US" dirty="0" err="1"/>
              <a:t>doublehandler</a:t>
            </a:r>
            <a:endParaRPr lang="en-US" dirty="0"/>
          </a:p>
          <a:p>
            <a:r>
              <a:rPr lang="en-US" dirty="0"/>
              <a:t>  namespace: </a:t>
            </a:r>
            <a:r>
              <a:rPr lang="en-US" dirty="0" err="1"/>
              <a:t>istio</a:t>
            </a:r>
            <a:r>
              <a:rPr lang="en-US" dirty="0"/>
              <a:t>-system</a:t>
            </a:r>
          </a:p>
          <a:p>
            <a:r>
              <a:rPr lang="en-US" dirty="0"/>
              <a:t>spec:</a:t>
            </a:r>
          </a:p>
          <a:p>
            <a:r>
              <a:rPr lang="en-US" dirty="0"/>
              <a:t>  </a:t>
            </a:r>
            <a:r>
              <a:rPr lang="en-US" dirty="0" err="1"/>
              <a:t>compiledAdapter</a:t>
            </a:r>
            <a:r>
              <a:rPr lang="en-US" dirty="0"/>
              <a:t>: </a:t>
            </a:r>
            <a:r>
              <a:rPr lang="en-US" dirty="0" err="1"/>
              <a:t>prometheus</a:t>
            </a:r>
            <a:endParaRPr lang="en-US" dirty="0"/>
          </a:p>
          <a:p>
            <a:r>
              <a:rPr lang="en-US" dirty="0"/>
              <a:t>  </a:t>
            </a:r>
            <a:r>
              <a:rPr lang="en-US" dirty="0" err="1"/>
              <a:t>params</a:t>
            </a:r>
            <a:r>
              <a:rPr lang="en-US" dirty="0"/>
              <a:t>:</a:t>
            </a:r>
          </a:p>
          <a:p>
            <a:r>
              <a:rPr lang="en-US" dirty="0"/>
              <a:t>    metrics:</a:t>
            </a:r>
          </a:p>
          <a:p>
            <a:r>
              <a:rPr lang="en-US" dirty="0"/>
              <a:t>    - name: </a:t>
            </a:r>
            <a:r>
              <a:rPr lang="en-US" dirty="0" err="1"/>
              <a:t>double_request_count</a:t>
            </a:r>
            <a:r>
              <a:rPr lang="en-US" dirty="0"/>
              <a:t> # Prometheus metric name</a:t>
            </a:r>
          </a:p>
          <a:p>
            <a:r>
              <a:rPr lang="en-US" dirty="0"/>
              <a:t>      </a:t>
            </a:r>
            <a:r>
              <a:rPr lang="en-US" dirty="0" err="1"/>
              <a:t>instance_name</a:t>
            </a:r>
            <a:r>
              <a:rPr lang="en-US" dirty="0"/>
              <a:t>: </a:t>
            </a:r>
            <a:r>
              <a:rPr lang="en-US" dirty="0" err="1"/>
              <a:t>doublerequestcount.instance.istio</a:t>
            </a:r>
            <a:r>
              <a:rPr lang="en-US" dirty="0"/>
              <a:t>-system # Mixer instance name (fully-qualified)</a:t>
            </a:r>
          </a:p>
          <a:p>
            <a:r>
              <a:rPr lang="en-US" dirty="0"/>
              <a:t>      kind: COUNTER</a:t>
            </a:r>
          </a:p>
          <a:p>
            <a:r>
              <a:rPr lang="en-US" dirty="0"/>
              <a:t>      </a:t>
            </a:r>
            <a:r>
              <a:rPr lang="en-US" dirty="0" err="1"/>
              <a:t>label_names</a:t>
            </a:r>
            <a:r>
              <a:rPr lang="en-US" dirty="0"/>
              <a:t>:</a:t>
            </a:r>
          </a:p>
          <a:p>
            <a:r>
              <a:rPr lang="en-US" dirty="0"/>
              <a:t>      - reporter</a:t>
            </a:r>
          </a:p>
          <a:p>
            <a:r>
              <a:rPr lang="en-US" dirty="0"/>
              <a:t>      - source</a:t>
            </a:r>
          </a:p>
          <a:p>
            <a:r>
              <a:rPr lang="en-US" dirty="0"/>
              <a:t>      - destination</a:t>
            </a:r>
          </a:p>
          <a:p>
            <a:r>
              <a:rPr lang="en-US" dirty="0"/>
              <a:t>      - message</a:t>
            </a:r>
          </a:p>
          <a:p>
            <a:r>
              <a:rPr lang="en-US" dirty="0"/>
              <a:t>---</a:t>
            </a:r>
          </a:p>
          <a:p>
            <a:r>
              <a:rPr lang="en-US" dirty="0"/>
              <a:t># Rule to send metric instances to a Prometheus handler</a:t>
            </a:r>
          </a:p>
          <a:p>
            <a:r>
              <a:rPr lang="en-US" dirty="0" err="1"/>
              <a:t>apiVersion</a:t>
            </a:r>
            <a:r>
              <a:rPr lang="en-US" dirty="0"/>
              <a:t>: </a:t>
            </a:r>
            <a:r>
              <a:rPr lang="en-US" dirty="0" err="1"/>
              <a:t>config.istio.io</a:t>
            </a:r>
            <a:r>
              <a:rPr lang="en-US" dirty="0"/>
              <a:t>/v1alpha2</a:t>
            </a:r>
          </a:p>
          <a:p>
            <a:r>
              <a:rPr lang="en-US" dirty="0"/>
              <a:t>kind: rule</a:t>
            </a:r>
          </a:p>
          <a:p>
            <a:r>
              <a:rPr lang="en-US" dirty="0"/>
              <a:t>metadata:</a:t>
            </a:r>
          </a:p>
          <a:p>
            <a:r>
              <a:rPr lang="en-US" dirty="0"/>
              <a:t>  name: </a:t>
            </a:r>
            <a:r>
              <a:rPr lang="en-US" dirty="0" err="1"/>
              <a:t>doubleprom</a:t>
            </a:r>
            <a:endParaRPr lang="en-US" dirty="0"/>
          </a:p>
          <a:p>
            <a:r>
              <a:rPr lang="en-US" dirty="0"/>
              <a:t>  namespace: </a:t>
            </a:r>
            <a:r>
              <a:rPr lang="en-US" dirty="0" err="1"/>
              <a:t>istio</a:t>
            </a:r>
            <a:r>
              <a:rPr lang="en-US" dirty="0"/>
              <a:t>-system</a:t>
            </a:r>
          </a:p>
          <a:p>
            <a:r>
              <a:rPr lang="en-US" dirty="0"/>
              <a:t>spec:</a:t>
            </a:r>
          </a:p>
          <a:p>
            <a:r>
              <a:rPr lang="en-US" dirty="0"/>
              <a:t>  actions:</a:t>
            </a:r>
          </a:p>
          <a:p>
            <a:r>
              <a:rPr lang="en-US" dirty="0"/>
              <a:t>  - handler: </a:t>
            </a:r>
            <a:r>
              <a:rPr lang="en-US" dirty="0" err="1"/>
              <a:t>doublehandler</a:t>
            </a:r>
            <a:endParaRPr lang="en-US" dirty="0"/>
          </a:p>
          <a:p>
            <a:r>
              <a:rPr lang="en-US" dirty="0"/>
              <a:t>    instances: [ </a:t>
            </a:r>
            <a:r>
              <a:rPr lang="en-US" dirty="0" err="1"/>
              <a:t>doublerequestcount</a:t>
            </a:r>
            <a:r>
              <a:rPr lang="en-US" dirty="0"/>
              <a:t> ]</a:t>
            </a:r>
            <a:endParaRPr lang="he-IL" dirty="0"/>
          </a:p>
        </p:txBody>
      </p:sp>
      <p:sp>
        <p:nvSpPr>
          <p:cNvPr id="4" name="Title 3"/>
          <p:cNvSpPr>
            <a:spLocks noGrp="1"/>
          </p:cNvSpPr>
          <p:nvPr>
            <p:ph type="title"/>
          </p:nvPr>
        </p:nvSpPr>
        <p:spPr>
          <a:xfrm>
            <a:off x="815415" y="548680"/>
            <a:ext cx="10561173" cy="720000"/>
          </a:xfrm>
        </p:spPr>
        <p:txBody>
          <a:bodyPr>
            <a:normAutofit/>
          </a:bodyPr>
          <a:lstStyle/>
          <a:p>
            <a:pPr rtl="0"/>
            <a:r>
              <a:rPr lang="en-US" dirty="0"/>
              <a:t>Observability - metrics</a:t>
            </a:r>
            <a:endParaRPr lang="he-IL" dirty="0"/>
          </a:p>
        </p:txBody>
      </p:sp>
    </p:spTree>
    <p:extLst>
      <p:ext uri="{BB962C8B-B14F-4D97-AF65-F5344CB8AC3E}">
        <p14:creationId xmlns:p14="http://schemas.microsoft.com/office/powerpoint/2010/main" val="251683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rtl="0"/>
            <a:r>
              <a:rPr lang="en-US" dirty="0"/>
              <a:t>Observability – </a:t>
            </a:r>
            <a:r>
              <a:rPr lang="he-IL" dirty="0" err="1"/>
              <a:t>G</a:t>
            </a:r>
            <a:r>
              <a:rPr lang="en-US" dirty="0" err="1"/>
              <a:t>rafana</a:t>
            </a:r>
            <a:r>
              <a:rPr lang="en-US" dirty="0"/>
              <a:t> Dashboards</a:t>
            </a:r>
            <a:endParaRPr lang="he-IL" dirty="0"/>
          </a:p>
        </p:txBody>
      </p:sp>
    </p:spTree>
    <p:extLst>
      <p:ext uri="{BB962C8B-B14F-4D97-AF65-F5344CB8AC3E}">
        <p14:creationId xmlns:p14="http://schemas.microsoft.com/office/powerpoint/2010/main" val="1696803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rtl="0"/>
            <a:r>
              <a:rPr lang="en-US" dirty="0"/>
              <a:t>Observability – Logging with </a:t>
            </a:r>
            <a:r>
              <a:rPr lang="en-US" dirty="0" err="1"/>
              <a:t>fluentd</a:t>
            </a:r>
            <a:endParaRPr lang="he-IL" dirty="0"/>
          </a:p>
        </p:txBody>
      </p:sp>
    </p:spTree>
    <p:extLst>
      <p:ext uri="{BB962C8B-B14F-4D97-AF65-F5344CB8AC3E}">
        <p14:creationId xmlns:p14="http://schemas.microsoft.com/office/powerpoint/2010/main" val="2335119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803575" y="1268680"/>
            <a:ext cx="10668420" cy="4882739"/>
          </a:xfrm>
        </p:spPr>
        <p:txBody>
          <a:bodyPr>
            <a:normAutofit fontScale="40000" lnSpcReduction="20000"/>
          </a:bodyPr>
          <a:lstStyle/>
          <a:p>
            <a:r>
              <a:rPr lang="en-US" dirty="0" err="1"/>
              <a:t>apiVersion</a:t>
            </a:r>
            <a:r>
              <a:rPr lang="en-US" dirty="0"/>
              <a:t>: </a:t>
            </a:r>
            <a:r>
              <a:rPr lang="en-US" dirty="0" err="1"/>
              <a:t>config.istio.io</a:t>
            </a:r>
            <a:r>
              <a:rPr lang="en-US" dirty="0"/>
              <a:t>/v1alpha2</a:t>
            </a:r>
          </a:p>
          <a:p>
            <a:r>
              <a:rPr lang="en-US" dirty="0"/>
              <a:t>kind: instance</a:t>
            </a:r>
          </a:p>
          <a:p>
            <a:r>
              <a:rPr lang="en-US" dirty="0"/>
              <a:t>metadata:</a:t>
            </a:r>
          </a:p>
          <a:p>
            <a:r>
              <a:rPr lang="en-US" dirty="0"/>
              <a:t>  name: </a:t>
            </a:r>
            <a:r>
              <a:rPr lang="en-US" dirty="0" err="1"/>
              <a:t>doublerequestcount</a:t>
            </a:r>
            <a:endParaRPr lang="en-US" dirty="0"/>
          </a:p>
          <a:p>
            <a:r>
              <a:rPr lang="en-US" dirty="0"/>
              <a:t>spec:</a:t>
            </a:r>
          </a:p>
          <a:p>
            <a:r>
              <a:rPr lang="en-US" dirty="0"/>
              <a:t>  </a:t>
            </a:r>
            <a:r>
              <a:rPr lang="en-US" dirty="0" err="1"/>
              <a:t>compiledTemplate</a:t>
            </a:r>
            <a:r>
              <a:rPr lang="en-US" dirty="0"/>
              <a:t>: metric</a:t>
            </a:r>
          </a:p>
          <a:p>
            <a:r>
              <a:rPr lang="en-US" dirty="0"/>
              <a:t>  </a:t>
            </a:r>
            <a:r>
              <a:rPr lang="en-US" dirty="0" err="1"/>
              <a:t>params</a:t>
            </a:r>
            <a:r>
              <a:rPr lang="en-US" dirty="0"/>
              <a:t>:</a:t>
            </a:r>
          </a:p>
          <a:p>
            <a:r>
              <a:rPr lang="en-US" dirty="0"/>
              <a:t>    value: "2" # count each request twice</a:t>
            </a:r>
          </a:p>
          <a:p>
            <a:r>
              <a:rPr lang="en-US" dirty="0"/>
              <a:t>    dimensions:</a:t>
            </a:r>
          </a:p>
          <a:p>
            <a:r>
              <a:rPr lang="en-US" dirty="0"/>
              <a:t>      reporter: conditional((</a:t>
            </a:r>
            <a:r>
              <a:rPr lang="en-US" dirty="0" err="1"/>
              <a:t>context.reporter.kind</a:t>
            </a:r>
            <a:r>
              <a:rPr lang="en-US" dirty="0"/>
              <a:t> | "inbound") == "outbound", "client", "server")</a:t>
            </a:r>
          </a:p>
          <a:p>
            <a:r>
              <a:rPr lang="en-US" dirty="0"/>
              <a:t>      source: </a:t>
            </a:r>
            <a:r>
              <a:rPr lang="en-US" dirty="0" err="1"/>
              <a:t>source.workload.name</a:t>
            </a:r>
            <a:r>
              <a:rPr lang="en-US" dirty="0"/>
              <a:t> | "unknown"</a:t>
            </a:r>
          </a:p>
          <a:p>
            <a:r>
              <a:rPr lang="en-US" dirty="0"/>
              <a:t>      destination: </a:t>
            </a:r>
            <a:r>
              <a:rPr lang="en-US" dirty="0" err="1"/>
              <a:t>destination.workload.name</a:t>
            </a:r>
            <a:r>
              <a:rPr lang="en-US" dirty="0"/>
              <a:t> | "unknown"</a:t>
            </a:r>
          </a:p>
          <a:p>
            <a:r>
              <a:rPr lang="en-US" dirty="0"/>
              <a:t>      message: '"twice the fun!"'</a:t>
            </a:r>
          </a:p>
          <a:p>
            <a:r>
              <a:rPr lang="en-US" dirty="0"/>
              <a:t>    </a:t>
            </a:r>
            <a:r>
              <a:rPr lang="en-US" dirty="0" err="1"/>
              <a:t>monitored_resource_type</a:t>
            </a:r>
            <a:r>
              <a:rPr lang="en-US" dirty="0"/>
              <a:t>: '"UNSPECIFIED"'</a:t>
            </a:r>
          </a:p>
          <a:p>
            <a:r>
              <a:rPr lang="en-US" dirty="0"/>
              <a:t>---</a:t>
            </a:r>
          </a:p>
          <a:p>
            <a:r>
              <a:rPr lang="en-US" dirty="0"/>
              <a:t># Configuration for a Prometheus handler</a:t>
            </a:r>
          </a:p>
          <a:p>
            <a:r>
              <a:rPr lang="en-US" dirty="0" err="1"/>
              <a:t>apiVersion</a:t>
            </a:r>
            <a:r>
              <a:rPr lang="en-US" dirty="0"/>
              <a:t>: </a:t>
            </a:r>
            <a:r>
              <a:rPr lang="en-US" dirty="0" err="1"/>
              <a:t>config.istio.io</a:t>
            </a:r>
            <a:r>
              <a:rPr lang="en-US" dirty="0"/>
              <a:t>/v1alpha2</a:t>
            </a:r>
          </a:p>
          <a:p>
            <a:r>
              <a:rPr lang="en-US" dirty="0"/>
              <a:t>kind: handler</a:t>
            </a:r>
          </a:p>
          <a:p>
            <a:r>
              <a:rPr lang="en-US" dirty="0"/>
              <a:t>metadata:</a:t>
            </a:r>
          </a:p>
          <a:p>
            <a:r>
              <a:rPr lang="en-US" dirty="0"/>
              <a:t>  name: </a:t>
            </a:r>
            <a:r>
              <a:rPr lang="en-US" dirty="0" err="1"/>
              <a:t>doublehandler</a:t>
            </a:r>
            <a:endParaRPr lang="en-US" dirty="0"/>
          </a:p>
          <a:p>
            <a:r>
              <a:rPr lang="en-US" dirty="0"/>
              <a:t>  namespace: </a:t>
            </a:r>
            <a:r>
              <a:rPr lang="en-US" dirty="0" err="1"/>
              <a:t>istio</a:t>
            </a:r>
            <a:r>
              <a:rPr lang="en-US" dirty="0"/>
              <a:t>-system</a:t>
            </a:r>
          </a:p>
          <a:p>
            <a:r>
              <a:rPr lang="en-US" dirty="0"/>
              <a:t>spec:</a:t>
            </a:r>
          </a:p>
          <a:p>
            <a:r>
              <a:rPr lang="en-US" dirty="0"/>
              <a:t>  </a:t>
            </a:r>
            <a:r>
              <a:rPr lang="en-US" dirty="0" err="1"/>
              <a:t>compiledAdapter</a:t>
            </a:r>
            <a:r>
              <a:rPr lang="en-US" dirty="0"/>
              <a:t>: </a:t>
            </a:r>
            <a:r>
              <a:rPr lang="en-US" dirty="0" err="1"/>
              <a:t>prometheus</a:t>
            </a:r>
            <a:endParaRPr lang="en-US" dirty="0"/>
          </a:p>
          <a:p>
            <a:r>
              <a:rPr lang="en-US" dirty="0"/>
              <a:t>  </a:t>
            </a:r>
            <a:r>
              <a:rPr lang="en-US" dirty="0" err="1"/>
              <a:t>params</a:t>
            </a:r>
            <a:r>
              <a:rPr lang="en-US" dirty="0"/>
              <a:t>:</a:t>
            </a:r>
          </a:p>
          <a:p>
            <a:r>
              <a:rPr lang="en-US" dirty="0"/>
              <a:t>    metrics:</a:t>
            </a:r>
          </a:p>
          <a:p>
            <a:r>
              <a:rPr lang="en-US" dirty="0"/>
              <a:t>    - name: </a:t>
            </a:r>
            <a:r>
              <a:rPr lang="en-US" dirty="0" err="1"/>
              <a:t>double_request_count</a:t>
            </a:r>
            <a:r>
              <a:rPr lang="en-US" dirty="0"/>
              <a:t> # Prometheus metric name</a:t>
            </a:r>
          </a:p>
          <a:p>
            <a:r>
              <a:rPr lang="en-US" dirty="0"/>
              <a:t>      </a:t>
            </a:r>
            <a:r>
              <a:rPr lang="en-US" dirty="0" err="1"/>
              <a:t>instance_name</a:t>
            </a:r>
            <a:r>
              <a:rPr lang="en-US" dirty="0"/>
              <a:t>: </a:t>
            </a:r>
            <a:r>
              <a:rPr lang="en-US" dirty="0" err="1"/>
              <a:t>doublerequestcount.instance.istio</a:t>
            </a:r>
            <a:r>
              <a:rPr lang="en-US" dirty="0"/>
              <a:t>-system # Mixer instance name (fully-qualified)</a:t>
            </a:r>
          </a:p>
          <a:p>
            <a:r>
              <a:rPr lang="en-US" dirty="0"/>
              <a:t>      kind: COUNTER</a:t>
            </a:r>
          </a:p>
          <a:p>
            <a:r>
              <a:rPr lang="en-US" dirty="0"/>
              <a:t>      </a:t>
            </a:r>
            <a:r>
              <a:rPr lang="en-US" dirty="0" err="1"/>
              <a:t>label_names</a:t>
            </a:r>
            <a:r>
              <a:rPr lang="en-US" dirty="0"/>
              <a:t>:</a:t>
            </a:r>
          </a:p>
          <a:p>
            <a:r>
              <a:rPr lang="en-US" dirty="0"/>
              <a:t>      - reporter</a:t>
            </a:r>
          </a:p>
          <a:p>
            <a:r>
              <a:rPr lang="en-US" dirty="0"/>
              <a:t>      - source</a:t>
            </a:r>
          </a:p>
          <a:p>
            <a:r>
              <a:rPr lang="en-US" dirty="0"/>
              <a:t>      - destination</a:t>
            </a:r>
          </a:p>
          <a:p>
            <a:r>
              <a:rPr lang="en-US" dirty="0"/>
              <a:t>      - message</a:t>
            </a:r>
          </a:p>
          <a:p>
            <a:r>
              <a:rPr lang="en-US" dirty="0"/>
              <a:t>---</a:t>
            </a:r>
          </a:p>
          <a:p>
            <a:r>
              <a:rPr lang="en-US" dirty="0"/>
              <a:t># Rule to send metric instances to a Prometheus handler</a:t>
            </a:r>
          </a:p>
          <a:p>
            <a:r>
              <a:rPr lang="en-US" dirty="0" err="1"/>
              <a:t>apiVersion</a:t>
            </a:r>
            <a:r>
              <a:rPr lang="en-US" dirty="0"/>
              <a:t>: </a:t>
            </a:r>
            <a:r>
              <a:rPr lang="en-US" dirty="0" err="1"/>
              <a:t>config.istio.io</a:t>
            </a:r>
            <a:r>
              <a:rPr lang="en-US" dirty="0"/>
              <a:t>/v1alpha2</a:t>
            </a:r>
          </a:p>
          <a:p>
            <a:r>
              <a:rPr lang="en-US" dirty="0"/>
              <a:t>kind: rule</a:t>
            </a:r>
          </a:p>
          <a:p>
            <a:r>
              <a:rPr lang="en-US" dirty="0"/>
              <a:t>metadata:</a:t>
            </a:r>
          </a:p>
          <a:p>
            <a:r>
              <a:rPr lang="en-US" dirty="0"/>
              <a:t>  name: </a:t>
            </a:r>
            <a:r>
              <a:rPr lang="en-US" dirty="0" err="1"/>
              <a:t>doubleprom</a:t>
            </a:r>
            <a:endParaRPr lang="en-US" dirty="0"/>
          </a:p>
          <a:p>
            <a:r>
              <a:rPr lang="en-US" dirty="0"/>
              <a:t>  namespace: </a:t>
            </a:r>
            <a:r>
              <a:rPr lang="en-US" dirty="0" err="1"/>
              <a:t>istio</a:t>
            </a:r>
            <a:r>
              <a:rPr lang="en-US" dirty="0"/>
              <a:t>-system</a:t>
            </a:r>
          </a:p>
          <a:p>
            <a:r>
              <a:rPr lang="en-US" dirty="0"/>
              <a:t>spec:</a:t>
            </a:r>
          </a:p>
          <a:p>
            <a:r>
              <a:rPr lang="en-US" dirty="0"/>
              <a:t>  actions:</a:t>
            </a:r>
          </a:p>
          <a:p>
            <a:r>
              <a:rPr lang="en-US" dirty="0"/>
              <a:t>  - handler: </a:t>
            </a:r>
            <a:r>
              <a:rPr lang="en-US" dirty="0" err="1"/>
              <a:t>doublehandler</a:t>
            </a:r>
            <a:endParaRPr lang="en-US" dirty="0"/>
          </a:p>
          <a:p>
            <a:r>
              <a:rPr lang="en-US" dirty="0"/>
              <a:t>    instances: [ </a:t>
            </a:r>
            <a:r>
              <a:rPr lang="en-US" dirty="0" err="1"/>
              <a:t>doublerequestcount</a:t>
            </a:r>
            <a:r>
              <a:rPr lang="en-US" dirty="0"/>
              <a:t> ]</a:t>
            </a:r>
            <a:endParaRPr lang="he-IL" dirty="0"/>
          </a:p>
        </p:txBody>
      </p:sp>
      <p:sp>
        <p:nvSpPr>
          <p:cNvPr id="4" name="Title 3"/>
          <p:cNvSpPr>
            <a:spLocks noGrp="1"/>
          </p:cNvSpPr>
          <p:nvPr>
            <p:ph type="title"/>
          </p:nvPr>
        </p:nvSpPr>
        <p:spPr>
          <a:xfrm>
            <a:off x="815415" y="548680"/>
            <a:ext cx="10561173" cy="720000"/>
          </a:xfrm>
        </p:spPr>
        <p:txBody>
          <a:bodyPr>
            <a:normAutofit/>
          </a:bodyPr>
          <a:lstStyle/>
          <a:p>
            <a:pPr rtl="0"/>
            <a:r>
              <a:rPr lang="en-US" dirty="0"/>
              <a:t>Observability - Logging with </a:t>
            </a:r>
            <a:r>
              <a:rPr lang="en-US" dirty="0" err="1"/>
              <a:t>fluentd</a:t>
            </a:r>
            <a:endParaRPr lang="he-IL" dirty="0"/>
          </a:p>
        </p:txBody>
      </p:sp>
    </p:spTree>
    <p:extLst>
      <p:ext uri="{BB962C8B-B14F-4D97-AF65-F5344CB8AC3E}">
        <p14:creationId xmlns:p14="http://schemas.microsoft.com/office/powerpoint/2010/main" val="3106200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rtl="0"/>
            <a:r>
              <a:rPr lang="en-US" dirty="0"/>
              <a:t>Observability – Visualizing Your Mesh</a:t>
            </a:r>
            <a:endParaRPr lang="he-IL" dirty="0"/>
          </a:p>
        </p:txBody>
      </p:sp>
    </p:spTree>
    <p:extLst>
      <p:ext uri="{BB962C8B-B14F-4D97-AF65-F5344CB8AC3E}">
        <p14:creationId xmlns:p14="http://schemas.microsoft.com/office/powerpoint/2010/main" val="3089457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00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rtl="0" eaLnBrk="1" latinLnBrk="0" hangingPunct="1">
              <a:spcBef>
                <a:spcPct val="0"/>
              </a:spcBef>
              <a:buNone/>
            </a:pPr>
            <a:r>
              <a:rPr lang="en-US" dirty="0"/>
              <a:t>What is a service mesh?</a:t>
            </a:r>
            <a:endParaRPr lang="he-IL" dirty="0"/>
          </a:p>
        </p:txBody>
      </p:sp>
      <p:sp>
        <p:nvSpPr>
          <p:cNvPr id="3" name="Content Placeholder 2"/>
          <p:cNvSpPr>
            <a:spLocks noGrp="1"/>
          </p:cNvSpPr>
          <p:nvPr>
            <p:ph idx="1"/>
          </p:nvPr>
        </p:nvSpPr>
        <p:spPr/>
        <p:txBody>
          <a:bodyPr/>
          <a:lstStyle/>
          <a:p>
            <a:r>
              <a:rPr lang="en-US" dirty="0"/>
              <a:t>Network of microservices that make up such applications and the interactions between them.</a:t>
            </a:r>
          </a:p>
          <a:p>
            <a:r>
              <a:rPr lang="en-US" dirty="0"/>
              <a:t>As application grow the communication between services becomes more complex.</a:t>
            </a:r>
          </a:p>
          <a:p>
            <a:pPr marL="0" indent="0">
              <a:buNone/>
            </a:pPr>
            <a:endParaRPr lang="en-US" dirty="0"/>
          </a:p>
          <a:p>
            <a:pPr marL="0" indent="0">
              <a:buNone/>
            </a:pPr>
            <a:endParaRPr lang="en-US" dirty="0"/>
          </a:p>
          <a:p>
            <a:pPr marL="0" indent="0">
              <a:buNone/>
            </a:pPr>
            <a:endParaRPr lang="en-US" dirty="0"/>
          </a:p>
          <a:p>
            <a:endParaRPr lang="he-IL" dirty="0"/>
          </a:p>
        </p:txBody>
      </p:sp>
      <p:pic>
        <p:nvPicPr>
          <p:cNvPr id="4" name="Picture 2" descr="Image result for netflix microservices">
            <a:extLst>
              <a:ext uri="{FF2B5EF4-FFF2-40B4-BE49-F238E27FC236}">
                <a16:creationId xmlns:a16="http://schemas.microsoft.com/office/drawing/2014/main" id="{54962163-3105-F841-8C62-CAA34A332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52" y="3284984"/>
            <a:ext cx="5245506" cy="2727663"/>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29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rtl="0" eaLnBrk="1" latinLnBrk="0" hangingPunct="1">
              <a:spcBef>
                <a:spcPct val="0"/>
              </a:spcBef>
              <a:buNone/>
            </a:pPr>
            <a:r>
              <a:rPr lang="en-US" dirty="0"/>
              <a:t>Why use Istio?</a:t>
            </a:r>
            <a:endParaRPr lang="he-IL" dirty="0"/>
          </a:p>
        </p:txBody>
      </p:sp>
      <p:sp>
        <p:nvSpPr>
          <p:cNvPr id="3" name="Content Placeholder 2"/>
          <p:cNvSpPr>
            <a:spLocks noGrp="1"/>
          </p:cNvSpPr>
          <p:nvPr>
            <p:ph idx="1"/>
          </p:nvPr>
        </p:nvSpPr>
        <p:spPr/>
        <p:txBody>
          <a:bodyPr/>
          <a:lstStyle/>
          <a:p>
            <a:r>
              <a:rPr lang="en-US" dirty="0"/>
              <a:t>Istio makes it easy to create a network of deployed services with load balancing, service-to-service authentication, monitoring, and more, with </a:t>
            </a:r>
            <a:r>
              <a:rPr lang="en-US" dirty="0">
                <a:hlinkClick r:id="rId2"/>
              </a:rPr>
              <a:t>few</a:t>
            </a:r>
            <a:r>
              <a:rPr lang="en-US" dirty="0"/>
              <a:t> or no code changes in service code.</a:t>
            </a:r>
          </a:p>
          <a:p>
            <a:r>
              <a:rPr lang="en-US" dirty="0"/>
              <a:t>Istio support is added by creating a sidecar for each service which serves as a proxy for all </a:t>
            </a:r>
            <a:r>
              <a:rPr lang="en-US" dirty="0" err="1"/>
              <a:t>inboud</a:t>
            </a:r>
            <a:r>
              <a:rPr lang="en-US" dirty="0"/>
              <a:t> &amp; outbound network traffic. </a:t>
            </a:r>
          </a:p>
          <a:p>
            <a:pPr marL="0" indent="0">
              <a:buNone/>
            </a:pPr>
            <a:endParaRPr lang="he-IL" dirty="0"/>
          </a:p>
        </p:txBody>
      </p:sp>
    </p:spTree>
    <p:extLst>
      <p:ext uri="{BB962C8B-B14F-4D97-AF65-F5344CB8AC3E}">
        <p14:creationId xmlns:p14="http://schemas.microsoft.com/office/powerpoint/2010/main" val="411736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rtl="0" eaLnBrk="1" latinLnBrk="0" hangingPunct="1">
              <a:spcBef>
                <a:spcPct val="0"/>
              </a:spcBef>
              <a:buNone/>
            </a:pPr>
            <a:r>
              <a:rPr lang="en-US" dirty="0"/>
              <a:t>Istio’s control plane</a:t>
            </a:r>
            <a:endParaRPr lang="he-IL" dirty="0"/>
          </a:p>
        </p:txBody>
      </p:sp>
      <p:sp>
        <p:nvSpPr>
          <p:cNvPr id="3" name="Content Placeholder 2"/>
          <p:cNvSpPr>
            <a:spLocks noGrp="1"/>
          </p:cNvSpPr>
          <p:nvPr>
            <p:ph idx="1"/>
          </p:nvPr>
        </p:nvSpPr>
        <p:spPr/>
        <p:txBody>
          <a:bodyPr>
            <a:normAutofit fontScale="92500" lnSpcReduction="10000"/>
          </a:bodyPr>
          <a:lstStyle/>
          <a:p>
            <a:r>
              <a:rPr lang="en-US" dirty="0"/>
              <a:t>Istio is managed and configurated via control plane :</a:t>
            </a:r>
          </a:p>
          <a:p>
            <a:pPr lvl="1" fontAlgn="base"/>
            <a:r>
              <a:rPr lang="en-US" dirty="0"/>
              <a:t>Automatic load balancing for HTTP, </a:t>
            </a:r>
            <a:r>
              <a:rPr lang="en-US" dirty="0" err="1"/>
              <a:t>gRPC</a:t>
            </a:r>
            <a:r>
              <a:rPr lang="en-US" dirty="0"/>
              <a:t>, WebSocket, and TCP traffic.</a:t>
            </a:r>
          </a:p>
          <a:p>
            <a:pPr lvl="1" fontAlgn="base"/>
            <a:r>
              <a:rPr lang="en-US" dirty="0"/>
              <a:t>Fine-grained control of traffic behavior with rich routing rules, retries, failovers, and fault injection.</a:t>
            </a:r>
          </a:p>
          <a:p>
            <a:pPr lvl="1" fontAlgn="base"/>
            <a:r>
              <a:rPr lang="en-US" dirty="0"/>
              <a:t>A pluggable policy layer and configuration API supporting access controls, rate limits and quotas.</a:t>
            </a:r>
          </a:p>
          <a:p>
            <a:pPr lvl="1" fontAlgn="base"/>
            <a:r>
              <a:rPr lang="en-US" dirty="0"/>
              <a:t>Automatic metrics, logs, and traces for all traffic within a cluster, including cluster ingress and egress.</a:t>
            </a:r>
          </a:p>
          <a:p>
            <a:pPr lvl="1" fontAlgn="base"/>
            <a:r>
              <a:rPr lang="en-US" dirty="0"/>
              <a:t>Secure service-to-service communication in a cluster with strong identity-based authentication and authorization.</a:t>
            </a:r>
          </a:p>
          <a:p>
            <a:pPr marL="0" indent="0">
              <a:buNone/>
            </a:pPr>
            <a:br>
              <a:rPr lang="en-US" dirty="0"/>
            </a:br>
            <a:endParaRPr lang="en-US" dirty="0"/>
          </a:p>
          <a:p>
            <a:pPr marL="0" indent="0">
              <a:buNone/>
            </a:pPr>
            <a:endParaRPr lang="he-IL" dirty="0"/>
          </a:p>
        </p:txBody>
      </p:sp>
    </p:spTree>
    <p:extLst>
      <p:ext uri="{BB962C8B-B14F-4D97-AF65-F5344CB8AC3E}">
        <p14:creationId xmlns:p14="http://schemas.microsoft.com/office/powerpoint/2010/main" val="413953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rtl="0" eaLnBrk="1" latinLnBrk="0" hangingPunct="1">
              <a:spcBef>
                <a:spcPct val="0"/>
              </a:spcBef>
              <a:buNone/>
            </a:pPr>
            <a:r>
              <a:rPr lang="en-US" dirty="0"/>
              <a:t>Istio’s core features</a:t>
            </a:r>
            <a:endParaRPr lang="he-IL" dirty="0"/>
          </a:p>
        </p:txBody>
      </p:sp>
      <p:sp>
        <p:nvSpPr>
          <p:cNvPr id="3" name="Content Placeholder 2"/>
          <p:cNvSpPr>
            <a:spLocks noGrp="1"/>
          </p:cNvSpPr>
          <p:nvPr>
            <p:ph idx="1"/>
          </p:nvPr>
        </p:nvSpPr>
        <p:spPr/>
        <p:txBody>
          <a:bodyPr>
            <a:normAutofit/>
          </a:bodyPr>
          <a:lstStyle/>
          <a:p>
            <a:r>
              <a:rPr lang="en-US" dirty="0"/>
              <a:t>Traffic management</a:t>
            </a:r>
          </a:p>
          <a:p>
            <a:r>
              <a:rPr lang="en-US" dirty="0"/>
              <a:t>Security</a:t>
            </a:r>
          </a:p>
          <a:p>
            <a:r>
              <a:rPr lang="en-US" dirty="0"/>
              <a:t>Policies</a:t>
            </a:r>
          </a:p>
          <a:p>
            <a:r>
              <a:rPr lang="en-US" dirty="0"/>
              <a:t>Observability</a:t>
            </a:r>
          </a:p>
          <a:p>
            <a:r>
              <a:rPr lang="en-US" dirty="0"/>
              <a:t>Platform support</a:t>
            </a:r>
            <a:endParaRPr lang="he-IL" dirty="0"/>
          </a:p>
        </p:txBody>
      </p:sp>
    </p:spTree>
    <p:extLst>
      <p:ext uri="{BB962C8B-B14F-4D97-AF65-F5344CB8AC3E}">
        <p14:creationId xmlns:p14="http://schemas.microsoft.com/office/powerpoint/2010/main" val="207328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rtl="0" eaLnBrk="1" latinLnBrk="0" hangingPunct="1">
              <a:spcBef>
                <a:spcPct val="0"/>
              </a:spcBef>
              <a:buNone/>
            </a:pPr>
            <a:r>
              <a:rPr lang="en-US" dirty="0"/>
              <a:t>Istio’s core features</a:t>
            </a:r>
            <a:endParaRPr lang="he-IL" dirty="0"/>
          </a:p>
        </p:txBody>
      </p:sp>
      <p:sp>
        <p:nvSpPr>
          <p:cNvPr id="3" name="Content Placeholder 2"/>
          <p:cNvSpPr>
            <a:spLocks noGrp="1"/>
          </p:cNvSpPr>
          <p:nvPr>
            <p:ph idx="1"/>
          </p:nvPr>
        </p:nvSpPr>
        <p:spPr/>
        <p:txBody>
          <a:bodyPr>
            <a:normAutofit/>
          </a:bodyPr>
          <a:lstStyle/>
          <a:p>
            <a:r>
              <a:rPr lang="en-US" dirty="0"/>
              <a:t>Traffic management</a:t>
            </a:r>
          </a:p>
          <a:p>
            <a:r>
              <a:rPr lang="en-US" dirty="0"/>
              <a:t>Security</a:t>
            </a:r>
          </a:p>
          <a:p>
            <a:r>
              <a:rPr lang="en-US" dirty="0"/>
              <a:t>Policies</a:t>
            </a:r>
          </a:p>
          <a:p>
            <a:r>
              <a:rPr lang="en-US" dirty="0"/>
              <a:t>Observability</a:t>
            </a:r>
          </a:p>
          <a:p>
            <a:r>
              <a:rPr lang="en-US" dirty="0"/>
              <a:t>Platform support</a:t>
            </a:r>
            <a:endParaRPr lang="he-IL" dirty="0"/>
          </a:p>
        </p:txBody>
      </p:sp>
    </p:spTree>
    <p:extLst>
      <p:ext uri="{BB962C8B-B14F-4D97-AF65-F5344CB8AC3E}">
        <p14:creationId xmlns:p14="http://schemas.microsoft.com/office/powerpoint/2010/main" val="399586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Istio’s architecture</a:t>
            </a:r>
          </a:p>
        </p:txBody>
      </p:sp>
      <p:sp>
        <p:nvSpPr>
          <p:cNvPr id="3" name="Content Placeholder 2"/>
          <p:cNvSpPr>
            <a:spLocks noGrp="1"/>
          </p:cNvSpPr>
          <p:nvPr>
            <p:ph idx="1"/>
          </p:nvPr>
        </p:nvSpPr>
        <p:spPr/>
        <p:txBody>
          <a:bodyPr>
            <a:normAutofit/>
          </a:bodyPr>
          <a:lstStyle/>
          <a:p>
            <a:pPr>
              <a:spcBef>
                <a:spcPts val="1200"/>
              </a:spcBef>
            </a:pPr>
            <a:r>
              <a:rPr lang="en-US" dirty="0">
                <a:sym typeface="Quattrocento Sans"/>
              </a:rPr>
              <a:t>The </a:t>
            </a:r>
            <a:r>
              <a:rPr lang="en-US" b="1" dirty="0">
                <a:sym typeface="Quattrocento Sans"/>
              </a:rPr>
              <a:t>data plane </a:t>
            </a:r>
            <a:r>
              <a:rPr lang="en-US" dirty="0">
                <a:sym typeface="Quattrocento Sans"/>
              </a:rPr>
              <a:t>is composed of a set of intelligent proxies (Envoy) deployed as sidecars. These proxies mediate and control all network communication between microservices along with Mixer, a general-purpose policy and telemetry hub.</a:t>
            </a:r>
          </a:p>
          <a:p>
            <a:pPr>
              <a:spcBef>
                <a:spcPts val="1200"/>
              </a:spcBef>
            </a:pPr>
            <a:endParaRPr lang="en-US" dirty="0">
              <a:sym typeface="Quattrocento Sans"/>
            </a:endParaRPr>
          </a:p>
          <a:p>
            <a:pPr>
              <a:spcBef>
                <a:spcPts val="1200"/>
              </a:spcBef>
            </a:pPr>
            <a:r>
              <a:rPr lang="en-US" dirty="0">
                <a:sym typeface="Quattrocento Sans"/>
              </a:rPr>
              <a:t>The </a:t>
            </a:r>
            <a:r>
              <a:rPr lang="en-US" b="1" dirty="0">
                <a:sym typeface="Quattrocento Sans"/>
              </a:rPr>
              <a:t>control plane </a:t>
            </a:r>
            <a:r>
              <a:rPr lang="en-US" dirty="0">
                <a:sym typeface="Quattrocento Sans"/>
              </a:rPr>
              <a:t>manages and configures the proxies to route traffic. Additionally, the control plane configures Mixers to enforce policies and collect telemetry.</a:t>
            </a:r>
          </a:p>
        </p:txBody>
      </p:sp>
    </p:spTree>
    <p:extLst>
      <p:ext uri="{BB962C8B-B14F-4D97-AF65-F5344CB8AC3E}">
        <p14:creationId xmlns:p14="http://schemas.microsoft.com/office/powerpoint/2010/main" val="2003945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rtl="0" eaLnBrk="1" latinLnBrk="0" hangingPunct="1">
              <a:spcBef>
                <a:spcPct val="0"/>
              </a:spcBef>
              <a:buNone/>
            </a:pPr>
            <a:r>
              <a:rPr lang="en-US" dirty="0"/>
              <a:t>Istio’s architecture</a:t>
            </a:r>
            <a:endParaRPr lang="he-IL" dirty="0"/>
          </a:p>
        </p:txBody>
      </p:sp>
      <p:pic>
        <p:nvPicPr>
          <p:cNvPr id="6" name="Content Placeholder 5">
            <a:extLst>
              <a:ext uri="{FF2B5EF4-FFF2-40B4-BE49-F238E27FC236}">
                <a16:creationId xmlns:a16="http://schemas.microsoft.com/office/drawing/2014/main" id="{E79AD04D-FB1C-DD4C-9542-E0FB22981BA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1624" y="1412776"/>
            <a:ext cx="6197600" cy="4648200"/>
          </a:xfrm>
        </p:spPr>
      </p:pic>
    </p:spTree>
    <p:extLst>
      <p:ext uri="{BB962C8B-B14F-4D97-AF65-F5344CB8AC3E}">
        <p14:creationId xmlns:p14="http://schemas.microsoft.com/office/powerpoint/2010/main" val="3709953308"/>
      </p:ext>
    </p:extLst>
  </p:cSld>
  <p:clrMapOvr>
    <a:masterClrMapping/>
  </p:clrMapOvr>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DP Template2018 16 on 9.pptx" id="{0F1B56C2-E82B-4C97-9884-FF752E95577F}" vid="{AEFFD885-D648-48EC-8978-321484F14B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Sela_Template_Ver_01</Template>
  <TotalTime>2758</TotalTime>
  <Words>1638</Words>
  <Application>Microsoft Macintosh PowerPoint</Application>
  <PresentationFormat>Widescreen</PresentationFormat>
  <Paragraphs>320</Paragraphs>
  <Slides>29</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Consolas</vt:lpstr>
      <vt:lpstr>Courier New</vt:lpstr>
      <vt:lpstr>Quattrocento Sans</vt:lpstr>
      <vt:lpstr>Segoe</vt:lpstr>
      <vt:lpstr>Segoe Light</vt:lpstr>
      <vt:lpstr>Segoe UI</vt:lpstr>
      <vt:lpstr>Segoe UI Light</vt:lpstr>
      <vt:lpstr>Segoe UI Semilight</vt:lpstr>
      <vt:lpstr>Sela_Template_Ver_01</vt:lpstr>
      <vt:lpstr>Ilia German</vt:lpstr>
      <vt:lpstr>What is Istio?</vt:lpstr>
      <vt:lpstr>What is a service mesh?</vt:lpstr>
      <vt:lpstr>Why use Istio?</vt:lpstr>
      <vt:lpstr>Istio’s control plane</vt:lpstr>
      <vt:lpstr>Istio’s core features</vt:lpstr>
      <vt:lpstr>Istio’s core features</vt:lpstr>
      <vt:lpstr>Istio’s architecture</vt:lpstr>
      <vt:lpstr>Istio’s architecture</vt:lpstr>
      <vt:lpstr>Istio’s architecture - Envoy</vt:lpstr>
      <vt:lpstr>Architecture (mixer &amp; citadel)</vt:lpstr>
      <vt:lpstr>Istio’s architecture - Pilot</vt:lpstr>
      <vt:lpstr>Traffic management</vt:lpstr>
      <vt:lpstr>Traffic management – Virtual Services</vt:lpstr>
      <vt:lpstr>Traffic management – Destination rules</vt:lpstr>
      <vt:lpstr>Traffic management</vt:lpstr>
      <vt:lpstr>Request Routing</vt:lpstr>
      <vt:lpstr>Request Routing</vt:lpstr>
      <vt:lpstr>Request Routing - based on user identity</vt:lpstr>
      <vt:lpstr>Fault Injection</vt:lpstr>
      <vt:lpstr>Request Routing - Fault Injection</vt:lpstr>
      <vt:lpstr>Observability</vt:lpstr>
      <vt:lpstr>Fault Injection</vt:lpstr>
      <vt:lpstr>Observability - metrics</vt:lpstr>
      <vt:lpstr>Observability – Grafana Dashboards</vt:lpstr>
      <vt:lpstr>Observability – Logging with fluentd</vt:lpstr>
      <vt:lpstr>Observability - Logging with fluentd</vt:lpstr>
      <vt:lpstr>Observability – Visualizing Your Mesh</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Ilia German</dc:title>
  <dc:creator>ilia german</dc:creator>
  <cp:lastModifiedBy>ilia german</cp:lastModifiedBy>
  <cp:revision>21</cp:revision>
  <cp:lastPrinted>2013-09-11T13:44:00Z</cp:lastPrinted>
  <dcterms:created xsi:type="dcterms:W3CDTF">2019-11-24T11:07:22Z</dcterms:created>
  <dcterms:modified xsi:type="dcterms:W3CDTF">2019-11-26T09:05:22Z</dcterms:modified>
</cp:coreProperties>
</file>